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9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F5CBC87-6172-4A19-9C22-60876349A095}"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291138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F5CBC87-6172-4A19-9C22-60876349A095}"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46512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F5CBC87-6172-4A19-9C22-60876349A095}"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239639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9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9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BE9C77-9BD8-4C91-9ACB-2DD76C5184F4}" type="slidenum">
              <a:rPr lang="en-US" altLang="en-US"/>
              <a:pPr>
                <a:defRPr/>
              </a:pPr>
              <a:t>‹#›</a:t>
            </a:fld>
            <a:endParaRPr lang="en-US" altLang="en-US"/>
          </a:p>
        </p:txBody>
      </p:sp>
    </p:spTree>
    <p:extLst>
      <p:ext uri="{BB962C8B-B14F-4D97-AF65-F5344CB8AC3E}">
        <p14:creationId xmlns:p14="http://schemas.microsoft.com/office/powerpoint/2010/main" val="22220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EABA8FF-C23B-41AB-9EC1-ABD8BD12807C}" type="slidenum">
              <a:rPr lang="en-US" altLang="en-US"/>
              <a:pPr>
                <a:defRPr/>
              </a:pPr>
              <a:t>‹#›</a:t>
            </a:fld>
            <a:endParaRPr lang="en-US" altLang="en-US"/>
          </a:p>
        </p:txBody>
      </p:sp>
    </p:spTree>
    <p:extLst>
      <p:ext uri="{BB962C8B-B14F-4D97-AF65-F5344CB8AC3E}">
        <p14:creationId xmlns:p14="http://schemas.microsoft.com/office/powerpoint/2010/main" val="103015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F5CBC87-6172-4A19-9C22-60876349A095}"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377708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CBC87-6172-4A19-9C22-60876349A095}" type="datetimeFigureOut">
              <a:rPr lang="vi-VN" smtClean="0"/>
              <a:t>24/11/2022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413739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F5CBC87-6172-4A19-9C22-60876349A095}"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17677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F5CBC87-6172-4A19-9C22-60876349A095}" type="datetimeFigureOut">
              <a:rPr lang="vi-VN" smtClean="0"/>
              <a:t>24/11/2022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84406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F5CBC87-6172-4A19-9C22-60876349A095}" type="datetimeFigureOut">
              <a:rPr lang="vi-VN" smtClean="0"/>
              <a:t>24/11/2022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37295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BC87-6172-4A19-9C22-60876349A095}" type="datetimeFigureOut">
              <a:rPr lang="vi-VN" smtClean="0"/>
              <a:t>24/11/2022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33958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CBC87-6172-4A19-9C22-60876349A095}"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9440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CBC87-6172-4A19-9C22-60876349A095}" type="datetimeFigureOut">
              <a:rPr lang="vi-VN" smtClean="0"/>
              <a:t>24/11/2022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68BF121-F021-4AF1-8A08-9C2560962278}" type="slidenum">
              <a:rPr lang="vi-VN" smtClean="0"/>
              <a:t>‹#›</a:t>
            </a:fld>
            <a:endParaRPr lang="vi-VN"/>
          </a:p>
        </p:txBody>
      </p:sp>
    </p:spTree>
    <p:extLst>
      <p:ext uri="{BB962C8B-B14F-4D97-AF65-F5344CB8AC3E}">
        <p14:creationId xmlns:p14="http://schemas.microsoft.com/office/powerpoint/2010/main" val="215216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CBC87-6172-4A19-9C22-60876349A095}" type="datetimeFigureOut">
              <a:rPr lang="vi-VN" smtClean="0"/>
              <a:t>24/11/2022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F121-F021-4AF1-8A08-9C2560962278}" type="slidenum">
              <a:rPr lang="vi-VN" smtClean="0"/>
              <a:t>‹#›</a:t>
            </a:fld>
            <a:endParaRPr lang="vi-VN"/>
          </a:p>
        </p:txBody>
      </p:sp>
    </p:spTree>
    <p:extLst>
      <p:ext uri="{BB962C8B-B14F-4D97-AF65-F5344CB8AC3E}">
        <p14:creationId xmlns:p14="http://schemas.microsoft.com/office/powerpoint/2010/main" val="225704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95650" y="1063229"/>
            <a:ext cx="5886450" cy="857250"/>
          </a:xfrm>
          <a:solidFill>
            <a:srgbClr val="FFFF66"/>
          </a:solidFill>
          <a:ln w="57150" cmpd="thinThick">
            <a:solidFill>
              <a:srgbClr val="FF3300"/>
            </a:solidFill>
            <a:miter lim="800000"/>
            <a:headEnd/>
            <a:tailEnd/>
          </a:ln>
        </p:spPr>
        <p:txBody>
          <a:bodyPr/>
          <a:lstStyle/>
          <a:p>
            <a:pPr eaLnBrk="1" hangingPunct="1"/>
            <a:r>
              <a:rPr lang="en-US" altLang="en-US" sz="2101" dirty="0">
                <a:solidFill>
                  <a:schemeClr val="accent2"/>
                </a:solidFill>
                <a:latin typeface="VNI-Times" pitchFamily="2" charset="0"/>
              </a:rPr>
              <a:t>TIẾT </a:t>
            </a:r>
            <a:r>
              <a:rPr lang="en-US" altLang="en-US" sz="2101" dirty="0" smtClean="0">
                <a:solidFill>
                  <a:schemeClr val="accent2"/>
                </a:solidFill>
                <a:latin typeface="VNI-Times" pitchFamily="2" charset="0"/>
              </a:rPr>
              <a:t>15, 16</a:t>
            </a:r>
            <a:r>
              <a:rPr lang="en-US" altLang="en-US" sz="2101" dirty="0">
                <a:solidFill>
                  <a:schemeClr val="accent2"/>
                </a:solidFill>
                <a:latin typeface="VNI-Times" pitchFamily="2" charset="0"/>
              </a:rPr>
              <a:t>:</a:t>
            </a:r>
            <a:r>
              <a:rPr lang="en-US" altLang="en-US" sz="2700" dirty="0">
                <a:solidFill>
                  <a:schemeClr val="accent2"/>
                </a:solidFill>
                <a:latin typeface="VNI-Times" pitchFamily="2" charset="0"/>
              </a:rPr>
              <a:t> </a:t>
            </a:r>
            <a:r>
              <a:rPr lang="en-US" altLang="en-US" sz="2700" dirty="0" err="1">
                <a:solidFill>
                  <a:schemeClr val="accent2"/>
                </a:solidFill>
                <a:latin typeface="VNI-Times" pitchFamily="2" charset="0"/>
              </a:rPr>
              <a:t>C</a:t>
            </a:r>
            <a:r>
              <a:rPr lang="en-US" altLang="en-US" sz="2700" dirty="0" err="1">
                <a:solidFill>
                  <a:schemeClr val="accent2"/>
                </a:solidFill>
              </a:rPr>
              <a:t>ông</a:t>
            </a:r>
            <a:r>
              <a:rPr lang="en-US" altLang="en-US" sz="2700" dirty="0">
                <a:solidFill>
                  <a:schemeClr val="accent2"/>
                </a:solidFill>
              </a:rPr>
              <a:t> </a:t>
            </a:r>
            <a:r>
              <a:rPr lang="en-US" altLang="en-US" sz="2700" dirty="0" err="1">
                <a:solidFill>
                  <a:schemeClr val="accent2"/>
                </a:solidFill>
              </a:rPr>
              <a:t>và</a:t>
            </a:r>
            <a:r>
              <a:rPr lang="en-US" altLang="en-US" sz="2700" dirty="0">
                <a:solidFill>
                  <a:schemeClr val="accent2"/>
                </a:solidFill>
              </a:rPr>
              <a:t> </a:t>
            </a:r>
            <a:r>
              <a:rPr lang="en-US" altLang="en-US" sz="2700" dirty="0" err="1">
                <a:solidFill>
                  <a:schemeClr val="accent2"/>
                </a:solidFill>
              </a:rPr>
              <a:t>Công</a:t>
            </a:r>
            <a:r>
              <a:rPr lang="en-US" altLang="en-US" sz="2700" dirty="0">
                <a:solidFill>
                  <a:schemeClr val="accent2"/>
                </a:solidFill>
              </a:rPr>
              <a:t> </a:t>
            </a:r>
            <a:r>
              <a:rPr lang="en-US" altLang="en-US" sz="2700" dirty="0" err="1">
                <a:solidFill>
                  <a:schemeClr val="accent2"/>
                </a:solidFill>
              </a:rPr>
              <a:t>suất</a:t>
            </a:r>
            <a:r>
              <a:rPr lang="en-US" altLang="en-US" sz="2700" dirty="0">
                <a:solidFill>
                  <a:schemeClr val="accent2"/>
                </a:solidFill>
              </a:rPr>
              <a:t> </a:t>
            </a:r>
            <a:r>
              <a:rPr lang="en-US" altLang="en-US" sz="2700" dirty="0" err="1">
                <a:solidFill>
                  <a:schemeClr val="accent2"/>
                </a:solidFill>
              </a:rPr>
              <a:t>điện</a:t>
            </a:r>
            <a:r>
              <a:rPr lang="en-US" altLang="en-US" sz="2700" dirty="0">
                <a:solidFill>
                  <a:schemeClr val="accent2"/>
                </a:solidFill>
              </a:rPr>
              <a:t> </a:t>
            </a:r>
            <a:r>
              <a:rPr lang="en-US" altLang="en-US" sz="2700" dirty="0" err="1">
                <a:solidFill>
                  <a:schemeClr val="accent2"/>
                </a:solidFill>
              </a:rPr>
              <a:t>trở</a:t>
            </a:r>
            <a:r>
              <a:rPr lang="en-US" altLang="en-US" sz="2700" dirty="0">
                <a:solidFill>
                  <a:schemeClr val="accent2"/>
                </a:solidFill>
              </a:rPr>
              <a:t/>
            </a:r>
            <a:br>
              <a:rPr lang="en-US" altLang="en-US" sz="2700" dirty="0">
                <a:solidFill>
                  <a:schemeClr val="accent2"/>
                </a:solidFill>
              </a:rPr>
            </a:br>
            <a:r>
              <a:rPr lang="en-US" altLang="en-US" sz="2700" dirty="0" err="1">
                <a:solidFill>
                  <a:schemeClr val="accent2"/>
                </a:solidFill>
              </a:rPr>
              <a:t>Định</a:t>
            </a:r>
            <a:r>
              <a:rPr lang="en-US" altLang="en-US" sz="2700" dirty="0">
                <a:solidFill>
                  <a:schemeClr val="accent2"/>
                </a:solidFill>
              </a:rPr>
              <a:t> </a:t>
            </a:r>
            <a:r>
              <a:rPr lang="en-US" altLang="en-US" sz="2700" dirty="0" err="1">
                <a:solidFill>
                  <a:schemeClr val="accent2"/>
                </a:solidFill>
              </a:rPr>
              <a:t>Luật</a:t>
            </a:r>
            <a:r>
              <a:rPr lang="en-US" altLang="en-US" sz="2700" dirty="0">
                <a:solidFill>
                  <a:schemeClr val="accent2"/>
                </a:solidFill>
              </a:rPr>
              <a:t> Joule-Lenz</a:t>
            </a:r>
            <a:endParaRPr lang="en-US" altLang="en-US" sz="3000" dirty="0">
              <a:solidFill>
                <a:schemeClr val="accent2"/>
              </a:solidFill>
              <a:latin typeface="VNI-Times" pitchFamily="2" charset="0"/>
            </a:endParaRPr>
          </a:p>
        </p:txBody>
      </p:sp>
      <p:sp>
        <p:nvSpPr>
          <p:cNvPr id="13315" name="Rectangle 3"/>
          <p:cNvSpPr>
            <a:spLocks noGrp="1" noChangeArrowheads="1"/>
          </p:cNvSpPr>
          <p:nvPr>
            <p:ph idx="1"/>
          </p:nvPr>
        </p:nvSpPr>
        <p:spPr>
          <a:xfrm>
            <a:off x="3009901" y="2057400"/>
            <a:ext cx="6172200" cy="742950"/>
          </a:xfrm>
        </p:spPr>
        <p:txBody>
          <a:bodyPr>
            <a:normAutofit fontScale="92500" lnSpcReduction="10000"/>
          </a:bodyPr>
          <a:lstStyle/>
          <a:p>
            <a:pPr eaLnBrk="1" hangingPunct="1">
              <a:lnSpc>
                <a:spcPct val="90000"/>
              </a:lnSpc>
              <a:buFontTx/>
              <a:buNone/>
            </a:pPr>
            <a:r>
              <a:rPr lang="en-US" altLang="en-US" smtClean="0">
                <a:solidFill>
                  <a:srgbClr val="FF0066"/>
                </a:solidFill>
              </a:rPr>
              <a:t>I/ TRƯỜNG HỢP ĐIỆN NĂNG BIẾN ĐỔI THÀNH NHIỆT NĂNG:</a:t>
            </a:r>
            <a:endParaRPr lang="en-US" altLang="en-US" smtClean="0">
              <a:solidFill>
                <a:srgbClr val="9900CC"/>
              </a:solidFill>
            </a:endParaRPr>
          </a:p>
        </p:txBody>
      </p:sp>
      <p:sp>
        <p:nvSpPr>
          <p:cNvPr id="13316" name="Text Box 4"/>
          <p:cNvSpPr txBox="1">
            <a:spLocks noChangeArrowheads="1"/>
          </p:cNvSpPr>
          <p:nvPr/>
        </p:nvSpPr>
        <p:spPr bwMode="auto">
          <a:xfrm>
            <a:off x="2895601" y="2800359"/>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9900CC"/>
                </a:solidFill>
              </a:rPr>
              <a:t>1. Một phần điện năng được biến đổi thành nhiệt năng:</a:t>
            </a:r>
          </a:p>
        </p:txBody>
      </p:sp>
    </p:spTree>
    <p:extLst>
      <p:ext uri="{BB962C8B-B14F-4D97-AF65-F5344CB8AC3E}">
        <p14:creationId xmlns:p14="http://schemas.microsoft.com/office/powerpoint/2010/main" val="3190289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16"/>
                                        </p:tgtEl>
                                        <p:attrNameLst>
                                          <p:attrName>style.visibility</p:attrName>
                                        </p:attrNameLst>
                                      </p:cBhvr>
                                      <p:to>
                                        <p:strVal val="visible"/>
                                      </p:to>
                                    </p:set>
                                    <p:anim calcmode="discrete" valueType="clr">
                                      <p:cBhvr override="childStyle">
                                        <p:cTn id="14"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6"/>
                                        </p:tgtEl>
                                        <p:attrNameLst>
                                          <p:attrName>fillcolor</p:attrName>
                                        </p:attrNameLst>
                                      </p:cBhvr>
                                      <p:tavLst>
                                        <p:tav tm="0">
                                          <p:val>
                                            <p:clrVal>
                                              <a:schemeClr val="accent2"/>
                                            </p:clrVal>
                                          </p:val>
                                        </p:tav>
                                        <p:tav tm="50000">
                                          <p:val>
                                            <p:clrVal>
                                              <a:schemeClr val="hlink"/>
                                            </p:clrVal>
                                          </p:val>
                                        </p:tav>
                                      </p:tavLst>
                                    </p:anim>
                                    <p:set>
                                      <p:cBhvr>
                                        <p:cTn id="16" dur="80"/>
                                        <p:tgtEl>
                                          <p:spTgt spid="13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3181352" y="1371602"/>
            <a:ext cx="1771650" cy="1771650"/>
          </a:xfrm>
          <a:prstGeom prst="ellipse">
            <a:avLst/>
          </a:prstGeom>
          <a:solidFill>
            <a:srgbClr val="FF7C80"/>
          </a:solidFill>
          <a:ln w="3810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grpSp>
        <p:nvGrpSpPr>
          <p:cNvPr id="10243" name="Group 3"/>
          <p:cNvGrpSpPr>
            <a:grpSpLocks/>
          </p:cNvGrpSpPr>
          <p:nvPr/>
        </p:nvGrpSpPr>
        <p:grpSpPr bwMode="auto">
          <a:xfrm>
            <a:off x="4038601" y="1657352"/>
            <a:ext cx="0" cy="1200150"/>
            <a:chOff x="1152" y="672"/>
            <a:chExt cx="0" cy="1008"/>
          </a:xfrm>
        </p:grpSpPr>
        <p:sp>
          <p:nvSpPr>
            <p:cNvPr id="11336" name="Line 4"/>
            <p:cNvSpPr>
              <a:spLocks noChangeShapeType="1"/>
            </p:cNvSpPr>
            <p:nvPr/>
          </p:nvSpPr>
          <p:spPr bwMode="auto">
            <a:xfrm flipV="1">
              <a:off x="1152" y="672"/>
              <a:ext cx="0" cy="86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1337" name="Line 5"/>
            <p:cNvSpPr>
              <a:spLocks noChangeShapeType="1"/>
            </p:cNvSpPr>
            <p:nvPr/>
          </p:nvSpPr>
          <p:spPr bwMode="auto">
            <a:xfrm>
              <a:off x="1152" y="1248"/>
              <a:ext cx="0" cy="432"/>
            </a:xfrm>
            <a:prstGeom prst="line">
              <a:avLst/>
            </a:prstGeom>
            <a:noFill/>
            <a:ln w="76200">
              <a:solidFill>
                <a:srgbClr val="FF7C80"/>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1268" name="Text Box 6"/>
          <p:cNvSpPr txBox="1">
            <a:spLocks noChangeArrowheads="1"/>
          </p:cNvSpPr>
          <p:nvPr/>
        </p:nvSpPr>
        <p:spPr bwMode="auto">
          <a:xfrm>
            <a:off x="3181352" y="2068124"/>
            <a:ext cx="51435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45</a:t>
            </a:r>
          </a:p>
        </p:txBody>
      </p:sp>
      <p:sp>
        <p:nvSpPr>
          <p:cNvPr id="11269" name="Text Box 7"/>
          <p:cNvSpPr txBox="1">
            <a:spLocks noChangeArrowheads="1"/>
          </p:cNvSpPr>
          <p:nvPr/>
        </p:nvSpPr>
        <p:spPr bwMode="auto">
          <a:xfrm>
            <a:off x="4495801" y="2068124"/>
            <a:ext cx="57150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15</a:t>
            </a:r>
          </a:p>
        </p:txBody>
      </p:sp>
      <p:sp>
        <p:nvSpPr>
          <p:cNvPr id="11270" name="Text Box 8"/>
          <p:cNvSpPr txBox="1">
            <a:spLocks noChangeArrowheads="1"/>
          </p:cNvSpPr>
          <p:nvPr/>
        </p:nvSpPr>
        <p:spPr bwMode="auto">
          <a:xfrm>
            <a:off x="3810002" y="2811068"/>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30</a:t>
            </a:r>
          </a:p>
        </p:txBody>
      </p:sp>
      <p:sp>
        <p:nvSpPr>
          <p:cNvPr id="11271" name="Text Box 9"/>
          <p:cNvSpPr txBox="1">
            <a:spLocks noChangeArrowheads="1"/>
          </p:cNvSpPr>
          <p:nvPr/>
        </p:nvSpPr>
        <p:spPr bwMode="auto">
          <a:xfrm>
            <a:off x="3781426" y="1325174"/>
            <a:ext cx="542926"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t> </a:t>
            </a:r>
            <a:r>
              <a:rPr lang="en-US" altLang="en-US" sz="2101" b="1"/>
              <a:t>60</a:t>
            </a:r>
          </a:p>
        </p:txBody>
      </p:sp>
      <p:sp>
        <p:nvSpPr>
          <p:cNvPr id="11272" name="Line 10"/>
          <p:cNvSpPr>
            <a:spLocks noChangeShapeType="1"/>
          </p:cNvSpPr>
          <p:nvPr/>
        </p:nvSpPr>
        <p:spPr bwMode="auto">
          <a:xfrm>
            <a:off x="5832880" y="5791200"/>
            <a:ext cx="345400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73" name="Rectangle 11" descr="Light downward diagonal"/>
          <p:cNvSpPr>
            <a:spLocks noChangeArrowheads="1"/>
          </p:cNvSpPr>
          <p:nvPr/>
        </p:nvSpPr>
        <p:spPr bwMode="auto">
          <a:xfrm>
            <a:off x="5793592" y="5819784"/>
            <a:ext cx="3502819" cy="123825"/>
          </a:xfrm>
          <a:prstGeom prst="rect">
            <a:avLst/>
          </a:prstGeom>
          <a:blipFill dpi="0" rotWithShape="0">
            <a:blip r:embed="rId2"/>
            <a:srcRect/>
            <a:tile tx="0" ty="0" sx="100000" sy="100000" flip="none" algn="tl"/>
          </a:blip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74" name="Rectangle 12"/>
          <p:cNvSpPr>
            <a:spLocks noChangeArrowheads="1"/>
          </p:cNvSpPr>
          <p:nvPr/>
        </p:nvSpPr>
        <p:spPr bwMode="auto">
          <a:xfrm>
            <a:off x="6230543" y="2907514"/>
            <a:ext cx="2628900" cy="2912269"/>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75" name="Rectangle 13"/>
          <p:cNvSpPr>
            <a:spLocks noChangeArrowheads="1"/>
          </p:cNvSpPr>
          <p:nvPr/>
        </p:nvSpPr>
        <p:spPr bwMode="auto">
          <a:xfrm>
            <a:off x="6717507" y="2907506"/>
            <a:ext cx="1778794" cy="2620566"/>
          </a:xfrm>
          <a:prstGeom prst="rect">
            <a:avLst/>
          </a:prstGeom>
          <a:solidFill>
            <a:srgbClr val="FFFFFF"/>
          </a:solidFill>
          <a:ln w="57150">
            <a:solidFill>
              <a:srgbClr val="0099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76" name="AutoShape 14"/>
          <p:cNvSpPr>
            <a:spLocks noChangeArrowheads="1"/>
          </p:cNvSpPr>
          <p:nvPr/>
        </p:nvSpPr>
        <p:spPr bwMode="auto">
          <a:xfrm>
            <a:off x="7058032" y="5549513"/>
            <a:ext cx="244079" cy="250031"/>
          </a:xfrm>
          <a:prstGeom prst="triangle">
            <a:avLst>
              <a:gd name="adj" fmla="val 50000"/>
            </a:avLst>
          </a:prstGeom>
          <a:solidFill>
            <a:schemeClr val="accent2"/>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77" name="AutoShape 15"/>
          <p:cNvSpPr>
            <a:spLocks noChangeArrowheads="1"/>
          </p:cNvSpPr>
          <p:nvPr/>
        </p:nvSpPr>
        <p:spPr bwMode="auto">
          <a:xfrm>
            <a:off x="7981957" y="5548323"/>
            <a:ext cx="244079" cy="248841"/>
          </a:xfrm>
          <a:prstGeom prst="triangle">
            <a:avLst>
              <a:gd name="adj" fmla="val 50000"/>
            </a:avLst>
          </a:prstGeom>
          <a:solidFill>
            <a:schemeClr val="accent2"/>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78" name="Rectangle 16"/>
          <p:cNvSpPr>
            <a:spLocks noChangeArrowheads="1"/>
          </p:cNvSpPr>
          <p:nvPr/>
        </p:nvSpPr>
        <p:spPr bwMode="auto">
          <a:xfrm>
            <a:off x="6781807" y="3577832"/>
            <a:ext cx="1657351" cy="1897856"/>
          </a:xfrm>
          <a:prstGeom prst="rect">
            <a:avLst/>
          </a:prstGeom>
          <a:solidFill>
            <a:schemeClr val="accent1"/>
          </a:solidFill>
          <a:ln w="38100">
            <a:solidFill>
              <a:schemeClr val="accent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0257" name="Oval 17"/>
          <p:cNvSpPr>
            <a:spLocks noChangeArrowheads="1"/>
          </p:cNvSpPr>
          <p:nvPr/>
        </p:nvSpPr>
        <p:spPr bwMode="auto">
          <a:xfrm>
            <a:off x="7253287" y="4364840"/>
            <a:ext cx="242888" cy="497681"/>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0258" name="Oval 18"/>
          <p:cNvSpPr>
            <a:spLocks noChangeArrowheads="1"/>
          </p:cNvSpPr>
          <p:nvPr/>
        </p:nvSpPr>
        <p:spPr bwMode="auto">
          <a:xfrm>
            <a:off x="7399735" y="4364840"/>
            <a:ext cx="242888" cy="497681"/>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0259" name="Oval 19"/>
          <p:cNvSpPr>
            <a:spLocks noChangeArrowheads="1"/>
          </p:cNvSpPr>
          <p:nvPr/>
        </p:nvSpPr>
        <p:spPr bwMode="auto">
          <a:xfrm>
            <a:off x="7544991" y="4364840"/>
            <a:ext cx="242888" cy="497681"/>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0260" name="Oval 20"/>
          <p:cNvSpPr>
            <a:spLocks noChangeArrowheads="1"/>
          </p:cNvSpPr>
          <p:nvPr/>
        </p:nvSpPr>
        <p:spPr bwMode="auto">
          <a:xfrm>
            <a:off x="7690247" y="4364840"/>
            <a:ext cx="242888" cy="497681"/>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83" name="Rectangle 21"/>
          <p:cNvSpPr>
            <a:spLocks noChangeArrowheads="1"/>
          </p:cNvSpPr>
          <p:nvPr/>
        </p:nvSpPr>
        <p:spPr bwMode="auto">
          <a:xfrm>
            <a:off x="7253298" y="4883954"/>
            <a:ext cx="679847" cy="845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84" name="Rectangle 22"/>
          <p:cNvSpPr>
            <a:spLocks noChangeArrowheads="1"/>
          </p:cNvSpPr>
          <p:nvPr/>
        </p:nvSpPr>
        <p:spPr bwMode="auto">
          <a:xfrm>
            <a:off x="7203291" y="4238635"/>
            <a:ext cx="778669" cy="165497"/>
          </a:xfrm>
          <a:prstGeom prst="rect">
            <a:avLst/>
          </a:prstGeom>
          <a:solidFill>
            <a:schemeClr val="accent1"/>
          </a:solidFill>
          <a:ln w="9525">
            <a:solidFill>
              <a:schemeClr val="accent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85" name="Line 23"/>
          <p:cNvSpPr>
            <a:spLocks noChangeShapeType="1"/>
          </p:cNvSpPr>
          <p:nvPr/>
        </p:nvSpPr>
        <p:spPr bwMode="auto">
          <a:xfrm flipV="1">
            <a:off x="7302104" y="2286011"/>
            <a:ext cx="0" cy="216098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86" name="Line 24"/>
          <p:cNvSpPr>
            <a:spLocks noChangeShapeType="1"/>
          </p:cNvSpPr>
          <p:nvPr/>
        </p:nvSpPr>
        <p:spPr bwMode="auto">
          <a:xfrm flipV="1">
            <a:off x="7887891" y="2286011"/>
            <a:ext cx="0" cy="216098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87" name="Oval 25"/>
          <p:cNvSpPr>
            <a:spLocks noChangeArrowheads="1"/>
          </p:cNvSpPr>
          <p:nvPr/>
        </p:nvSpPr>
        <p:spPr bwMode="auto">
          <a:xfrm>
            <a:off x="8110541" y="4196955"/>
            <a:ext cx="194072" cy="167878"/>
          </a:xfrm>
          <a:prstGeom prst="ellipse">
            <a:avLst/>
          </a:prstGeom>
          <a:solidFill>
            <a:srgbClr val="FF33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88" name="Rectangle 26" descr="Light upward diagonal"/>
          <p:cNvSpPr>
            <a:spLocks noChangeArrowheads="1"/>
          </p:cNvSpPr>
          <p:nvPr/>
        </p:nvSpPr>
        <p:spPr bwMode="auto">
          <a:xfrm>
            <a:off x="6085295" y="2897983"/>
            <a:ext cx="2919413" cy="126206"/>
          </a:xfrm>
          <a:prstGeom prst="rect">
            <a:avLst/>
          </a:prstGeom>
          <a:blipFill dpi="0" rotWithShape="0">
            <a:blip r:embed="rId3"/>
            <a:srcRect/>
            <a:tile tx="0" ty="0" sx="100000" sy="100000" flip="none" algn="tl"/>
          </a:blip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89" name="Rectangle 27"/>
          <p:cNvSpPr>
            <a:spLocks noChangeArrowheads="1"/>
          </p:cNvSpPr>
          <p:nvPr/>
        </p:nvSpPr>
        <p:spPr bwMode="auto">
          <a:xfrm>
            <a:off x="8159353" y="2514601"/>
            <a:ext cx="98822" cy="1682354"/>
          </a:xfrm>
          <a:prstGeom prst="rect">
            <a:avLst/>
          </a:prstGeom>
          <a:solidFill>
            <a:srgbClr val="FFFFFF"/>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290" name="Line 28"/>
          <p:cNvSpPr>
            <a:spLocks noChangeShapeType="1"/>
          </p:cNvSpPr>
          <p:nvPr/>
        </p:nvSpPr>
        <p:spPr bwMode="auto">
          <a:xfrm flipV="1">
            <a:off x="9001125" y="1771650"/>
            <a:ext cx="0" cy="514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1" name="Line 29"/>
          <p:cNvSpPr>
            <a:spLocks noChangeShapeType="1"/>
          </p:cNvSpPr>
          <p:nvPr/>
        </p:nvSpPr>
        <p:spPr bwMode="auto">
          <a:xfrm flipH="1">
            <a:off x="7915277" y="1771650"/>
            <a:ext cx="1085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2" name="Line 30"/>
          <p:cNvSpPr>
            <a:spLocks noChangeShapeType="1"/>
          </p:cNvSpPr>
          <p:nvPr/>
        </p:nvSpPr>
        <p:spPr bwMode="auto">
          <a:xfrm flipV="1">
            <a:off x="7915275" y="1657352"/>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3" name="Line 31"/>
          <p:cNvSpPr>
            <a:spLocks noChangeShapeType="1"/>
          </p:cNvSpPr>
          <p:nvPr/>
        </p:nvSpPr>
        <p:spPr bwMode="auto">
          <a:xfrm flipV="1">
            <a:off x="7858125" y="1600202"/>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4" name="Line 32"/>
          <p:cNvSpPr>
            <a:spLocks noChangeShapeType="1"/>
          </p:cNvSpPr>
          <p:nvPr/>
        </p:nvSpPr>
        <p:spPr bwMode="auto">
          <a:xfrm flipH="1">
            <a:off x="7229475" y="1771650"/>
            <a:ext cx="628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5" name="Line 33"/>
          <p:cNvSpPr>
            <a:spLocks noChangeShapeType="1"/>
          </p:cNvSpPr>
          <p:nvPr/>
        </p:nvSpPr>
        <p:spPr bwMode="auto">
          <a:xfrm flipH="1">
            <a:off x="5915025" y="177165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6" name="Line 34"/>
          <p:cNvSpPr>
            <a:spLocks noChangeShapeType="1"/>
          </p:cNvSpPr>
          <p:nvPr/>
        </p:nvSpPr>
        <p:spPr bwMode="auto">
          <a:xfrm>
            <a:off x="5915025" y="1771650"/>
            <a:ext cx="0" cy="514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7" name="Line 35"/>
          <p:cNvSpPr>
            <a:spLocks noChangeShapeType="1"/>
          </p:cNvSpPr>
          <p:nvPr/>
        </p:nvSpPr>
        <p:spPr bwMode="auto">
          <a:xfrm>
            <a:off x="5915025" y="2286000"/>
            <a:ext cx="342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298" name="Rectangle 36"/>
          <p:cNvSpPr>
            <a:spLocks noChangeArrowheads="1"/>
          </p:cNvSpPr>
          <p:nvPr/>
        </p:nvSpPr>
        <p:spPr bwMode="auto">
          <a:xfrm>
            <a:off x="6257925" y="2171705"/>
            <a:ext cx="400050" cy="171451"/>
          </a:xfrm>
          <a:prstGeom prst="rect">
            <a:avLst/>
          </a:prstGeom>
          <a:solidFill>
            <a:srgbClr val="9999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grpSp>
        <p:nvGrpSpPr>
          <p:cNvPr id="10277" name="Group 37"/>
          <p:cNvGrpSpPr>
            <a:grpSpLocks/>
          </p:cNvGrpSpPr>
          <p:nvPr/>
        </p:nvGrpSpPr>
        <p:grpSpPr bwMode="auto">
          <a:xfrm>
            <a:off x="6486527" y="2000257"/>
            <a:ext cx="228600" cy="171451"/>
            <a:chOff x="2784" y="192"/>
            <a:chExt cx="192" cy="144"/>
          </a:xfrm>
        </p:grpSpPr>
        <p:sp>
          <p:nvSpPr>
            <p:cNvPr id="11334" name="Line 38"/>
            <p:cNvSpPr>
              <a:spLocks noChangeShapeType="1"/>
            </p:cNvSpPr>
            <p:nvPr/>
          </p:nvSpPr>
          <p:spPr bwMode="auto">
            <a:xfrm>
              <a:off x="2784" y="192"/>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35" name="Line 39"/>
            <p:cNvSpPr>
              <a:spLocks noChangeShapeType="1"/>
            </p:cNvSpPr>
            <p:nvPr/>
          </p:nvSpPr>
          <p:spPr bwMode="auto">
            <a:xfrm>
              <a:off x="2784" y="19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11300" name="Line 40"/>
          <p:cNvSpPr>
            <a:spLocks noChangeShapeType="1"/>
          </p:cNvSpPr>
          <p:nvPr/>
        </p:nvSpPr>
        <p:spPr bwMode="auto">
          <a:xfrm>
            <a:off x="6829425" y="2000252"/>
            <a:ext cx="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1" name="Oval 41"/>
          <p:cNvSpPr>
            <a:spLocks noChangeArrowheads="1"/>
          </p:cNvSpPr>
          <p:nvPr/>
        </p:nvSpPr>
        <p:spPr bwMode="auto">
          <a:xfrm>
            <a:off x="6896102" y="2124077"/>
            <a:ext cx="285750" cy="2857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302" name="Text Box 42"/>
          <p:cNvSpPr txBox="1">
            <a:spLocks noChangeArrowheads="1"/>
          </p:cNvSpPr>
          <p:nvPr/>
        </p:nvSpPr>
        <p:spPr bwMode="auto">
          <a:xfrm>
            <a:off x="6886577" y="2114559"/>
            <a:ext cx="342900" cy="32316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500" b="1"/>
              <a:t>A</a:t>
            </a:r>
          </a:p>
        </p:txBody>
      </p:sp>
      <p:sp>
        <p:nvSpPr>
          <p:cNvPr id="11303" name="Line 43"/>
          <p:cNvSpPr>
            <a:spLocks noChangeShapeType="1"/>
          </p:cNvSpPr>
          <p:nvPr/>
        </p:nvSpPr>
        <p:spPr bwMode="auto">
          <a:xfrm>
            <a:off x="7172325" y="2286000"/>
            <a:ext cx="1143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4" name="Line 44"/>
          <p:cNvSpPr>
            <a:spLocks noChangeShapeType="1"/>
          </p:cNvSpPr>
          <p:nvPr/>
        </p:nvSpPr>
        <p:spPr bwMode="auto">
          <a:xfrm flipH="1">
            <a:off x="6829425" y="2286000"/>
            <a:ext cx="57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5" name="Oval 45"/>
          <p:cNvSpPr>
            <a:spLocks noChangeArrowheads="1"/>
          </p:cNvSpPr>
          <p:nvPr/>
        </p:nvSpPr>
        <p:spPr bwMode="auto">
          <a:xfrm>
            <a:off x="7448552" y="1943100"/>
            <a:ext cx="285750" cy="2857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306" name="Text Box 46"/>
          <p:cNvSpPr txBox="1">
            <a:spLocks noChangeArrowheads="1"/>
          </p:cNvSpPr>
          <p:nvPr/>
        </p:nvSpPr>
        <p:spPr bwMode="auto">
          <a:xfrm>
            <a:off x="7458075" y="1931204"/>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t>V</a:t>
            </a:r>
          </a:p>
        </p:txBody>
      </p:sp>
      <p:sp>
        <p:nvSpPr>
          <p:cNvPr id="11307" name="Line 47"/>
          <p:cNvSpPr>
            <a:spLocks noChangeShapeType="1"/>
          </p:cNvSpPr>
          <p:nvPr/>
        </p:nvSpPr>
        <p:spPr bwMode="auto">
          <a:xfrm>
            <a:off x="7743825" y="20574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8" name="Line 48"/>
          <p:cNvSpPr>
            <a:spLocks noChangeShapeType="1"/>
          </p:cNvSpPr>
          <p:nvPr/>
        </p:nvSpPr>
        <p:spPr bwMode="auto">
          <a:xfrm flipH="1">
            <a:off x="7229477" y="20574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09" name="Line 49"/>
          <p:cNvSpPr>
            <a:spLocks noChangeShapeType="1"/>
          </p:cNvSpPr>
          <p:nvPr/>
        </p:nvSpPr>
        <p:spPr bwMode="auto">
          <a:xfrm>
            <a:off x="7229475" y="2057402"/>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10" name="Line 50"/>
          <p:cNvSpPr>
            <a:spLocks noChangeShapeType="1"/>
          </p:cNvSpPr>
          <p:nvPr/>
        </p:nvSpPr>
        <p:spPr bwMode="auto">
          <a:xfrm>
            <a:off x="7858127" y="230505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11" name="Line 51"/>
          <p:cNvSpPr>
            <a:spLocks noChangeShapeType="1"/>
          </p:cNvSpPr>
          <p:nvPr/>
        </p:nvSpPr>
        <p:spPr bwMode="auto">
          <a:xfrm>
            <a:off x="7972425" y="2057402"/>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12" name="Text Box 52"/>
          <p:cNvSpPr txBox="1">
            <a:spLocks noChangeArrowheads="1"/>
          </p:cNvSpPr>
          <p:nvPr/>
        </p:nvSpPr>
        <p:spPr bwMode="auto">
          <a:xfrm>
            <a:off x="6838952" y="1371611"/>
            <a:ext cx="3429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t>K</a:t>
            </a:r>
          </a:p>
        </p:txBody>
      </p:sp>
      <p:grpSp>
        <p:nvGrpSpPr>
          <p:cNvPr id="10293" name="Group 53"/>
          <p:cNvGrpSpPr>
            <a:grpSpLocks/>
          </p:cNvGrpSpPr>
          <p:nvPr/>
        </p:nvGrpSpPr>
        <p:grpSpPr bwMode="auto">
          <a:xfrm rot="20700000">
            <a:off x="6829427" y="1600202"/>
            <a:ext cx="457200" cy="342900"/>
            <a:chOff x="2976" y="528"/>
            <a:chExt cx="384" cy="288"/>
          </a:xfrm>
        </p:grpSpPr>
        <p:sp>
          <p:nvSpPr>
            <p:cNvPr id="11332" name="Line 54"/>
            <p:cNvSpPr>
              <a:spLocks noChangeShapeType="1"/>
            </p:cNvSpPr>
            <p:nvPr/>
          </p:nvSpPr>
          <p:spPr bwMode="auto">
            <a:xfrm flipV="1">
              <a:off x="2976" y="528"/>
              <a:ext cx="384"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33" name="Line 55"/>
            <p:cNvSpPr>
              <a:spLocks noChangeShapeType="1"/>
            </p:cNvSpPr>
            <p:nvPr/>
          </p:nvSpPr>
          <p:spPr bwMode="auto">
            <a:xfrm flipH="1">
              <a:off x="2976" y="672"/>
              <a:ext cx="192" cy="14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11314" name="Oval 56"/>
          <p:cNvSpPr>
            <a:spLocks noChangeArrowheads="1"/>
          </p:cNvSpPr>
          <p:nvPr/>
        </p:nvSpPr>
        <p:spPr bwMode="auto">
          <a:xfrm>
            <a:off x="7019925" y="1743075"/>
            <a:ext cx="57150" cy="571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0297" name="Rectangle 57"/>
          <p:cNvSpPr>
            <a:spLocks noChangeArrowheads="1"/>
          </p:cNvSpPr>
          <p:nvPr/>
        </p:nvSpPr>
        <p:spPr bwMode="auto">
          <a:xfrm>
            <a:off x="8162927" y="2743200"/>
            <a:ext cx="95250" cy="1428750"/>
          </a:xfrm>
          <a:prstGeom prst="rect">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11316" name="Text Box 58"/>
          <p:cNvSpPr txBox="1">
            <a:spLocks noChangeArrowheads="1"/>
          </p:cNvSpPr>
          <p:nvPr/>
        </p:nvSpPr>
        <p:spPr bwMode="auto">
          <a:xfrm>
            <a:off x="4267202" y="1428758"/>
            <a:ext cx="28575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5</a:t>
            </a:r>
          </a:p>
        </p:txBody>
      </p:sp>
      <p:sp>
        <p:nvSpPr>
          <p:cNvPr id="11317" name="Text Box 59"/>
          <p:cNvSpPr txBox="1">
            <a:spLocks noChangeArrowheads="1"/>
          </p:cNvSpPr>
          <p:nvPr/>
        </p:nvSpPr>
        <p:spPr bwMode="auto">
          <a:xfrm>
            <a:off x="4438650" y="1714501"/>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10</a:t>
            </a:r>
          </a:p>
        </p:txBody>
      </p:sp>
      <p:grpSp>
        <p:nvGrpSpPr>
          <p:cNvPr id="10300" name="Group 60"/>
          <p:cNvGrpSpPr>
            <a:grpSpLocks/>
          </p:cNvGrpSpPr>
          <p:nvPr/>
        </p:nvGrpSpPr>
        <p:grpSpPr bwMode="auto">
          <a:xfrm>
            <a:off x="4038601" y="1771652"/>
            <a:ext cx="0" cy="1028700"/>
            <a:chOff x="1248" y="2160"/>
            <a:chExt cx="0" cy="864"/>
          </a:xfrm>
        </p:grpSpPr>
        <p:sp>
          <p:nvSpPr>
            <p:cNvPr id="11330" name="Line 61"/>
            <p:cNvSpPr>
              <a:spLocks noChangeShapeType="1"/>
            </p:cNvSpPr>
            <p:nvPr/>
          </p:nvSpPr>
          <p:spPr bwMode="auto">
            <a:xfrm>
              <a:off x="1248" y="2160"/>
              <a:ext cx="0" cy="864"/>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331" name="Line 62"/>
            <p:cNvSpPr>
              <a:spLocks noChangeShapeType="1"/>
            </p:cNvSpPr>
            <p:nvPr/>
          </p:nvSpPr>
          <p:spPr bwMode="auto">
            <a:xfrm>
              <a:off x="1248" y="2592"/>
              <a:ext cx="0" cy="432"/>
            </a:xfrm>
            <a:prstGeom prst="line">
              <a:avLst/>
            </a:prstGeom>
            <a:noFill/>
            <a:ln w="76200">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11319" name="Text Box 63"/>
          <p:cNvSpPr txBox="1">
            <a:spLocks noChangeArrowheads="1"/>
          </p:cNvSpPr>
          <p:nvPr/>
        </p:nvSpPr>
        <p:spPr bwMode="auto">
          <a:xfrm>
            <a:off x="4438650" y="2400301"/>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20</a:t>
            </a:r>
          </a:p>
        </p:txBody>
      </p:sp>
      <p:sp>
        <p:nvSpPr>
          <p:cNvPr id="11320" name="Text Box 64"/>
          <p:cNvSpPr txBox="1">
            <a:spLocks noChangeArrowheads="1"/>
          </p:cNvSpPr>
          <p:nvPr/>
        </p:nvSpPr>
        <p:spPr bwMode="auto">
          <a:xfrm>
            <a:off x="4210050" y="2686057"/>
            <a:ext cx="57150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25</a:t>
            </a:r>
          </a:p>
        </p:txBody>
      </p:sp>
      <p:sp>
        <p:nvSpPr>
          <p:cNvPr id="11321" name="Text Box 65"/>
          <p:cNvSpPr txBox="1">
            <a:spLocks noChangeArrowheads="1"/>
          </p:cNvSpPr>
          <p:nvPr/>
        </p:nvSpPr>
        <p:spPr bwMode="auto">
          <a:xfrm>
            <a:off x="3238502" y="2400301"/>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40</a:t>
            </a:r>
          </a:p>
        </p:txBody>
      </p:sp>
      <p:sp>
        <p:nvSpPr>
          <p:cNvPr id="11322" name="Text Box 66"/>
          <p:cNvSpPr txBox="1">
            <a:spLocks noChangeArrowheads="1"/>
          </p:cNvSpPr>
          <p:nvPr/>
        </p:nvSpPr>
        <p:spPr bwMode="auto">
          <a:xfrm>
            <a:off x="3448050" y="2647957"/>
            <a:ext cx="51435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35</a:t>
            </a:r>
          </a:p>
        </p:txBody>
      </p:sp>
      <p:sp>
        <p:nvSpPr>
          <p:cNvPr id="11323" name="Text Box 67"/>
          <p:cNvSpPr txBox="1">
            <a:spLocks noChangeArrowheads="1"/>
          </p:cNvSpPr>
          <p:nvPr/>
        </p:nvSpPr>
        <p:spPr bwMode="auto">
          <a:xfrm>
            <a:off x="3257550" y="1743076"/>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50</a:t>
            </a:r>
          </a:p>
        </p:txBody>
      </p:sp>
      <p:sp>
        <p:nvSpPr>
          <p:cNvPr id="11324" name="Text Box 68"/>
          <p:cNvSpPr txBox="1">
            <a:spLocks noChangeArrowheads="1"/>
          </p:cNvSpPr>
          <p:nvPr/>
        </p:nvSpPr>
        <p:spPr bwMode="auto">
          <a:xfrm>
            <a:off x="3467102" y="1428752"/>
            <a:ext cx="457200" cy="7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t>55</a:t>
            </a:r>
          </a:p>
        </p:txBody>
      </p:sp>
      <p:sp>
        <p:nvSpPr>
          <p:cNvPr id="10309" name="Text Box 69"/>
          <p:cNvSpPr txBox="1">
            <a:spLocks noChangeArrowheads="1"/>
          </p:cNvSpPr>
          <p:nvPr/>
        </p:nvSpPr>
        <p:spPr bwMode="auto">
          <a:xfrm>
            <a:off x="3009900" y="5257811"/>
            <a:ext cx="2286000" cy="64633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I-Times" pitchFamily="2" charset="0"/>
                <a:cs typeface="Times New Roman" panose="02020603050405020304" pitchFamily="18" charset="0"/>
              </a:rPr>
              <a:t>t = 300s  ;   </a:t>
            </a:r>
            <a:r>
              <a:rPr lang="en-US" altLang="en-US" sz="1800" b="1">
                <a:latin typeface="VNI-Times" pitchFamily="2" charset="0"/>
                <a:cs typeface="Times New Roman" panose="02020603050405020304" pitchFamily="18" charset="0"/>
                <a:sym typeface="Symbol" panose="05050102010706020507" pitchFamily="18" charset="2"/>
              </a:rPr>
              <a:t>t = 9,5</a:t>
            </a:r>
            <a:r>
              <a:rPr lang="en-US" altLang="en-US" sz="1800" b="1" baseline="30000">
                <a:latin typeface="VNI-Times" pitchFamily="2" charset="0"/>
                <a:cs typeface="Times New Roman" panose="02020603050405020304" pitchFamily="18" charset="0"/>
                <a:sym typeface="Symbol" panose="05050102010706020507" pitchFamily="18" charset="2"/>
              </a:rPr>
              <a:t>0</a:t>
            </a:r>
            <a:r>
              <a:rPr lang="en-US" altLang="en-US" sz="1800" b="1">
                <a:latin typeface="VNI-Times" pitchFamily="2" charset="0"/>
                <a:cs typeface="Times New Roman" panose="02020603050405020304" pitchFamily="18" charset="0"/>
                <a:sym typeface="Symbol" panose="05050102010706020507" pitchFamily="18" charset="2"/>
              </a:rPr>
              <a:t>C</a:t>
            </a:r>
          </a:p>
        </p:txBody>
      </p:sp>
      <p:sp>
        <p:nvSpPr>
          <p:cNvPr id="11326" name="Line 70"/>
          <p:cNvSpPr>
            <a:spLocks noChangeShapeType="1"/>
          </p:cNvSpPr>
          <p:nvPr/>
        </p:nvSpPr>
        <p:spPr bwMode="auto">
          <a:xfrm flipH="1">
            <a:off x="6486527" y="2000250"/>
            <a:ext cx="342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311" name="Text Box 71"/>
          <p:cNvSpPr txBox="1">
            <a:spLocks noChangeArrowheads="1"/>
          </p:cNvSpPr>
          <p:nvPr/>
        </p:nvSpPr>
        <p:spPr bwMode="auto">
          <a:xfrm>
            <a:off x="3009900" y="4914902"/>
            <a:ext cx="2286000" cy="36933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I = 2,4A ;    R = 5Ω</a:t>
            </a:r>
          </a:p>
        </p:txBody>
      </p:sp>
      <p:sp>
        <p:nvSpPr>
          <p:cNvPr id="11328" name="Text Box 72"/>
          <p:cNvSpPr txBox="1">
            <a:spLocks noChangeArrowheads="1"/>
          </p:cNvSpPr>
          <p:nvPr/>
        </p:nvSpPr>
        <p:spPr bwMode="auto">
          <a:xfrm>
            <a:off x="3009900" y="3771902"/>
            <a:ext cx="2286000" cy="147732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m1 = 200g = 0,2kg</a:t>
            </a:r>
          </a:p>
          <a:p>
            <a:pPr eaLnBrk="1" hangingPunct="1">
              <a:spcBef>
                <a:spcPct val="0"/>
              </a:spcBef>
              <a:buFontTx/>
              <a:buNone/>
            </a:pPr>
            <a:r>
              <a:rPr lang="en-US" altLang="en-US" sz="1800" b="1"/>
              <a:t>m2 = 78g  = 0,078kg</a:t>
            </a:r>
          </a:p>
          <a:p>
            <a:pPr eaLnBrk="1" hangingPunct="1">
              <a:spcBef>
                <a:spcPct val="0"/>
              </a:spcBef>
              <a:buFontTx/>
              <a:buNone/>
            </a:pPr>
            <a:r>
              <a:rPr lang="en-US" altLang="en-US" sz="1800" b="1">
                <a:sym typeface="Symbol" panose="05050102010706020507" pitchFamily="18" charset="2"/>
              </a:rPr>
              <a:t>c1  = 42 000J/kg.K</a:t>
            </a:r>
          </a:p>
          <a:p>
            <a:pPr eaLnBrk="1" hangingPunct="1">
              <a:spcBef>
                <a:spcPct val="0"/>
              </a:spcBef>
              <a:buFontTx/>
              <a:buNone/>
            </a:pPr>
            <a:r>
              <a:rPr lang="en-US" altLang="en-US" sz="1800" b="1">
                <a:sym typeface="Symbol" panose="05050102010706020507" pitchFamily="18" charset="2"/>
              </a:rPr>
              <a:t>c2 = 880J/kg.K</a:t>
            </a:r>
          </a:p>
        </p:txBody>
      </p:sp>
      <p:sp>
        <p:nvSpPr>
          <p:cNvPr id="11329" name="Text Box 73"/>
          <p:cNvSpPr txBox="1">
            <a:spLocks noChangeArrowheads="1"/>
          </p:cNvSpPr>
          <p:nvPr/>
        </p:nvSpPr>
        <p:spPr bwMode="auto">
          <a:xfrm>
            <a:off x="2724150" y="964411"/>
            <a:ext cx="6629400" cy="369332"/>
          </a:xfrm>
          <a:prstGeom prst="rect">
            <a:avLst/>
          </a:prstGeom>
          <a:solidFill>
            <a:srgbClr val="6699FF"/>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rgbClr val="FFFFCC"/>
                </a:solidFill>
                <a:latin typeface="VNI-Bodon-Poster" pitchFamily="2" charset="0"/>
              </a:rPr>
              <a:t>2. XÖÛ LÍ KEÁT QUAÛ CUÛA THÍ NGHIEÄM  KIỂM TRA</a:t>
            </a:r>
          </a:p>
        </p:txBody>
      </p:sp>
    </p:spTree>
    <p:extLst>
      <p:ext uri="{BB962C8B-B14F-4D97-AF65-F5344CB8AC3E}">
        <p14:creationId xmlns:p14="http://schemas.microsoft.com/office/powerpoint/2010/main" val="4169935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2000" fill="hold"/>
                                        <p:tgtEl>
                                          <p:spTgt spid="10293"/>
                                        </p:tgtEl>
                                        <p:attrNameLst>
                                          <p:attrName>r</p:attrName>
                                        </p:attrNameLst>
                                      </p:cBhvr>
                                    </p:animRot>
                                  </p:childTnLst>
                                </p:cTn>
                              </p:par>
                            </p:childTnLst>
                          </p:cTn>
                        </p:par>
                        <p:par>
                          <p:cTn id="7" fill="hold" nodeType="afterGroup">
                            <p:stCondLst>
                              <p:cond delay="2000"/>
                            </p:stCondLst>
                            <p:childTnLst>
                              <p:par>
                                <p:cTn id="8" presetID="35" presetClass="path" presetSubtype="0" accel="50000" decel="50000" fill="hold" nodeType="afterEffect">
                                  <p:stCondLst>
                                    <p:cond delay="0"/>
                                  </p:stCondLst>
                                  <p:childTnLst>
                                    <p:animMotion origin="layout" path="M 3.33333E-6 3.76503E-6 L -0.025 3.76503E-6 " pathEditMode="relative" rAng="0" ptsTypes="AA">
                                      <p:cBhvr>
                                        <p:cTn id="9" dur="2000" fill="hold"/>
                                        <p:tgtEl>
                                          <p:spTgt spid="10277"/>
                                        </p:tgtEl>
                                        <p:attrNameLst>
                                          <p:attrName>ppt_x</p:attrName>
                                          <p:attrName>ppt_y</p:attrName>
                                        </p:attrNameLst>
                                      </p:cBhvr>
                                      <p:rCtr x="-1250" y="0"/>
                                    </p:animMotion>
                                  </p:childTnLst>
                                </p:cTn>
                              </p:par>
                            </p:childTnLst>
                          </p:cTn>
                        </p:par>
                        <p:par>
                          <p:cTn id="10" fill="hold" nodeType="afterGroup">
                            <p:stCondLst>
                              <p:cond delay="4000"/>
                            </p:stCondLst>
                            <p:childTnLst>
                              <p:par>
                                <p:cTn id="11" presetID="5" presetClass="entr" presetSubtype="10" fill="hold" grpId="0" nodeType="afterEffect">
                                  <p:stCondLst>
                                    <p:cond delay="0"/>
                                  </p:stCondLst>
                                  <p:iterate type="lt">
                                    <p:tmPct val="0"/>
                                  </p:iterate>
                                  <p:childTnLst>
                                    <p:set>
                                      <p:cBhvr>
                                        <p:cTn id="12" dur="1" fill="hold">
                                          <p:stCondLst>
                                            <p:cond delay="0"/>
                                          </p:stCondLst>
                                        </p:cTn>
                                        <p:tgtEl>
                                          <p:spTgt spid="10311"/>
                                        </p:tgtEl>
                                        <p:attrNameLst>
                                          <p:attrName>style.visibility</p:attrName>
                                        </p:attrNameLst>
                                      </p:cBhvr>
                                      <p:to>
                                        <p:strVal val="visible"/>
                                      </p:to>
                                    </p:set>
                                    <p:animEffect transition="in" filter="checkerboard(across)">
                                      <p:cBhvr>
                                        <p:cTn id="13" dur="500"/>
                                        <p:tgtEl>
                                          <p:spTgt spid="10311"/>
                                        </p:tgtEl>
                                      </p:cBhvr>
                                    </p:animEffect>
                                  </p:childTnLst>
                                </p:cTn>
                              </p:par>
                              <p:par>
                                <p:cTn id="14" presetID="7" presetClass="emph" presetSubtype="2" fill="hold" nodeType="withEffect">
                                  <p:stCondLst>
                                    <p:cond delay="0"/>
                                  </p:stCondLst>
                                  <p:childTnLst>
                                    <p:animClr clrSpc="rgb" dir="cw">
                                      <p:cBhvr>
                                        <p:cTn id="15" dur="5000" fill="hold"/>
                                        <p:tgtEl>
                                          <p:spTgt spid="10260"/>
                                        </p:tgtEl>
                                        <p:attrNameLst>
                                          <p:attrName>stroke.color</p:attrName>
                                        </p:attrNameLst>
                                      </p:cBhvr>
                                      <p:to>
                                        <a:srgbClr val="FF3300"/>
                                      </p:to>
                                    </p:animClr>
                                    <p:set>
                                      <p:cBhvr>
                                        <p:cTn id="16" dur="5000" fill="hold"/>
                                        <p:tgtEl>
                                          <p:spTgt spid="10260"/>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0" fill="hold"/>
                                        <p:tgtEl>
                                          <p:spTgt spid="10259"/>
                                        </p:tgtEl>
                                        <p:attrNameLst>
                                          <p:attrName>stroke.color</p:attrName>
                                        </p:attrNameLst>
                                      </p:cBhvr>
                                      <p:to>
                                        <a:srgbClr val="FF3300"/>
                                      </p:to>
                                    </p:animClr>
                                    <p:set>
                                      <p:cBhvr>
                                        <p:cTn id="19" dur="5000" fill="hold"/>
                                        <p:tgtEl>
                                          <p:spTgt spid="10259"/>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0" fill="hold"/>
                                        <p:tgtEl>
                                          <p:spTgt spid="10258"/>
                                        </p:tgtEl>
                                        <p:attrNameLst>
                                          <p:attrName>stroke.color</p:attrName>
                                        </p:attrNameLst>
                                      </p:cBhvr>
                                      <p:to>
                                        <a:srgbClr val="FF3300"/>
                                      </p:to>
                                    </p:animClr>
                                    <p:set>
                                      <p:cBhvr>
                                        <p:cTn id="22" dur="5000" fill="hold"/>
                                        <p:tgtEl>
                                          <p:spTgt spid="10258"/>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0" fill="hold"/>
                                        <p:tgtEl>
                                          <p:spTgt spid="10257"/>
                                        </p:tgtEl>
                                        <p:attrNameLst>
                                          <p:attrName>stroke.color</p:attrName>
                                        </p:attrNameLst>
                                      </p:cBhvr>
                                      <p:to>
                                        <a:srgbClr val="FF3300"/>
                                      </p:to>
                                    </p:animClr>
                                    <p:set>
                                      <p:cBhvr>
                                        <p:cTn id="25" dur="5000" fill="hold"/>
                                        <p:tgtEl>
                                          <p:spTgt spid="10257"/>
                                        </p:tgtEl>
                                        <p:attrNameLst>
                                          <p:attrName>stroke.on</p:attrName>
                                        </p:attrNameLst>
                                      </p:cBhvr>
                                      <p:to>
                                        <p:strVal val="true"/>
                                      </p:to>
                                    </p:set>
                                  </p:childTnLst>
                                </p:cTn>
                              </p:par>
                              <p:par>
                                <p:cTn id="26" presetID="8" presetClass="emph" presetSubtype="0" fill="hold" nodeType="withEffect">
                                  <p:stCondLst>
                                    <p:cond delay="0"/>
                                  </p:stCondLst>
                                  <p:childTnLst>
                                    <p:animRot by="108000000">
                                      <p:cBhvr>
                                        <p:cTn id="27" dur="5000" fill="hold"/>
                                        <p:tgtEl>
                                          <p:spTgt spid="10243"/>
                                        </p:tgtEl>
                                        <p:attrNameLst>
                                          <p:attrName>r</p:attrName>
                                        </p:attrNameLst>
                                      </p:cBhvr>
                                    </p:animRot>
                                  </p:childTnLst>
                                </p:cTn>
                              </p:par>
                              <p:par>
                                <p:cTn id="28" presetID="8" presetClass="emph" presetSubtype="0" fill="hold" nodeType="withEffect">
                                  <p:stCondLst>
                                    <p:cond delay="0"/>
                                  </p:stCondLst>
                                  <p:childTnLst>
                                    <p:animRot by="1800000">
                                      <p:cBhvr>
                                        <p:cTn id="29" dur="5000" fill="hold"/>
                                        <p:tgtEl>
                                          <p:spTgt spid="10300"/>
                                        </p:tgtEl>
                                        <p:attrNameLst>
                                          <p:attrName>r</p:attrName>
                                        </p:attrNameLst>
                                      </p:cBhvr>
                                    </p:animRot>
                                  </p:childTnLst>
                                </p:cTn>
                              </p:par>
                              <p:par>
                                <p:cTn id="30" presetID="12" presetClass="entr" presetSubtype="4" fill="hold" nodeType="withEffect">
                                  <p:stCondLst>
                                    <p:cond delay="0"/>
                                  </p:stCondLst>
                                  <p:childTnLst>
                                    <p:set>
                                      <p:cBhvr>
                                        <p:cTn id="31" dur="1" fill="hold">
                                          <p:stCondLst>
                                            <p:cond delay="0"/>
                                          </p:stCondLst>
                                        </p:cTn>
                                        <p:tgtEl>
                                          <p:spTgt spid="10297"/>
                                        </p:tgtEl>
                                        <p:attrNameLst>
                                          <p:attrName>style.visibility</p:attrName>
                                        </p:attrNameLst>
                                      </p:cBhvr>
                                      <p:to>
                                        <p:strVal val="visible"/>
                                      </p:to>
                                    </p:set>
                                    <p:animEffect transition="in" filter="slide(fromBottom)">
                                      <p:cBhvr>
                                        <p:cTn id="32" dur="5000"/>
                                        <p:tgtEl>
                                          <p:spTgt spid="10297"/>
                                        </p:tgtEl>
                                      </p:cBhvr>
                                    </p:animEffect>
                                  </p:childTnLst>
                                </p:cTn>
                              </p:par>
                            </p:childTnLst>
                          </p:cTn>
                        </p:par>
                        <p:par>
                          <p:cTn id="33" fill="hold" nodeType="afterGroup">
                            <p:stCondLst>
                              <p:cond delay="9000"/>
                            </p:stCondLst>
                            <p:childTnLst>
                              <p:par>
                                <p:cTn id="34" presetID="5" presetClass="entr" presetSubtype="10" fill="hold" grpId="0" nodeType="afterEffect">
                                  <p:stCondLst>
                                    <p:cond delay="0"/>
                                  </p:stCondLst>
                                  <p:childTnLst>
                                    <p:set>
                                      <p:cBhvr>
                                        <p:cTn id="35" dur="1" fill="hold">
                                          <p:stCondLst>
                                            <p:cond delay="0"/>
                                          </p:stCondLst>
                                        </p:cTn>
                                        <p:tgtEl>
                                          <p:spTgt spid="10309"/>
                                        </p:tgtEl>
                                        <p:attrNameLst>
                                          <p:attrName>style.visibility</p:attrName>
                                        </p:attrNameLst>
                                      </p:cBhvr>
                                      <p:to>
                                        <p:strVal val="visible"/>
                                      </p:to>
                                    </p:set>
                                    <p:animEffect transition="in" filter="checkerboard(across)">
                                      <p:cBhvr>
                                        <p:cTn id="36" dur="500"/>
                                        <p:tgtEl>
                                          <p:spTgt spid="10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9" grpId="0" animBg="1"/>
      <p:bldP spid="103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09901" y="1063228"/>
            <a:ext cx="6172200" cy="594122"/>
          </a:xfrm>
        </p:spPr>
        <p:txBody>
          <a:bodyPr>
            <a:normAutofit fontScale="90000"/>
          </a:bodyPr>
          <a:lstStyle/>
          <a:p>
            <a:pPr algn="l" eaLnBrk="1" hangingPunct="1"/>
            <a:r>
              <a:rPr lang="fr-FR" altLang="en-US" b="1" u="sng" smtClean="0">
                <a:solidFill>
                  <a:srgbClr val="00CC00"/>
                </a:solidFill>
                <a:latin typeface="VNI-Times" pitchFamily="2" charset="0"/>
              </a:rPr>
              <a:t>3. Phaùt bieåu ñònh luaät :</a:t>
            </a:r>
            <a:endParaRPr lang="en-US" altLang="en-US" b="1" u="sng" smtClean="0">
              <a:solidFill>
                <a:srgbClr val="00CC00"/>
              </a:solidFill>
              <a:latin typeface="VNI-Times" pitchFamily="2" charset="0"/>
            </a:endParaRPr>
          </a:p>
        </p:txBody>
      </p:sp>
      <p:pic>
        <p:nvPicPr>
          <p:cNvPr id="35845" name="Picture 5" descr="BD18234_"/>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16200000">
            <a:off x="3717138" y="664378"/>
            <a:ext cx="1657351" cy="3414713"/>
          </a:xfrm>
        </p:spPr>
      </p:pic>
      <p:sp>
        <p:nvSpPr>
          <p:cNvPr id="35846" name="Text Box 6"/>
          <p:cNvSpPr txBox="1">
            <a:spLocks noChangeArrowheads="1"/>
          </p:cNvSpPr>
          <p:nvPr/>
        </p:nvSpPr>
        <p:spPr bwMode="auto">
          <a:xfrm>
            <a:off x="2952752" y="2000251"/>
            <a:ext cx="2514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latin typeface="VNI-Times" pitchFamily="2" charset="0"/>
              </a:rPr>
              <a:t>Q = I</a:t>
            </a:r>
            <a:r>
              <a:rPr lang="en-US" altLang="en-US" sz="4500" baseline="30000">
                <a:latin typeface="VNI-Times" pitchFamily="2" charset="0"/>
              </a:rPr>
              <a:t>2</a:t>
            </a:r>
            <a:r>
              <a:rPr lang="en-US" altLang="en-US" sz="4500">
                <a:latin typeface="VNI-Times" pitchFamily="2" charset="0"/>
              </a:rPr>
              <a:t>Rt</a:t>
            </a:r>
          </a:p>
        </p:txBody>
      </p:sp>
      <p:sp>
        <p:nvSpPr>
          <p:cNvPr id="12293" name="Text Box 7"/>
          <p:cNvSpPr txBox="1">
            <a:spLocks noChangeArrowheads="1"/>
          </p:cNvSpPr>
          <p:nvPr/>
        </p:nvSpPr>
        <p:spPr bwMode="auto">
          <a:xfrm>
            <a:off x="6896107" y="1885951"/>
            <a:ext cx="240030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35849" name="Text Box 9"/>
          <p:cNvSpPr txBox="1">
            <a:spLocks noChangeArrowheads="1"/>
          </p:cNvSpPr>
          <p:nvPr/>
        </p:nvSpPr>
        <p:spPr bwMode="auto">
          <a:xfrm>
            <a:off x="5882880" y="1657359"/>
            <a:ext cx="3642122" cy="46166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NI-Times" pitchFamily="2" charset="0"/>
              </a:rPr>
              <a:t> </a:t>
            </a:r>
            <a:r>
              <a:rPr lang="en-US" altLang="en-US" sz="2400">
                <a:latin typeface="VNI-Times" pitchFamily="2" charset="0"/>
              </a:rPr>
              <a:t>I:cöôøng ñoä doøng ñieän (A)</a:t>
            </a:r>
          </a:p>
        </p:txBody>
      </p:sp>
      <p:sp>
        <p:nvSpPr>
          <p:cNvPr id="35848" name="Text Box 8"/>
          <p:cNvSpPr txBox="1">
            <a:spLocks noChangeArrowheads="1"/>
          </p:cNvSpPr>
          <p:nvPr/>
        </p:nvSpPr>
        <p:spPr bwMode="auto">
          <a:xfrm>
            <a:off x="2781300" y="4050516"/>
            <a:ext cx="6686550" cy="1846659"/>
          </a:xfrm>
          <a:prstGeom prst="rect">
            <a:avLst/>
          </a:prstGeom>
          <a:solidFill>
            <a:srgbClr val="FFFFCC"/>
          </a:solidFill>
          <a:ln w="381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50">
                <a:latin typeface="VNI-Times" pitchFamily="2" charset="0"/>
              </a:rPr>
              <a:t>Nhieät löôïng toaû ra ôû daây daãn khi coù doøng ñieän chaïy qua tæ leä thuaän vôùi bình phöông cöôøng ñoä doøng ñieän, vôùi ñieän trôû cuûa daây daãn vaø thôøi gian doøng ñieän chaïy qua.</a:t>
            </a:r>
          </a:p>
        </p:txBody>
      </p:sp>
      <p:sp>
        <p:nvSpPr>
          <p:cNvPr id="35853" name="Text Box 13"/>
          <p:cNvSpPr txBox="1">
            <a:spLocks noChangeArrowheads="1"/>
          </p:cNvSpPr>
          <p:nvPr/>
        </p:nvSpPr>
        <p:spPr bwMode="auto">
          <a:xfrm>
            <a:off x="5898358" y="2062170"/>
            <a:ext cx="3626644" cy="46166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NI-Times" pitchFamily="2" charset="0"/>
              </a:rPr>
              <a:t>R : ñieän trôû ( </a:t>
            </a:r>
            <a:r>
              <a:rPr lang="en-US" altLang="en-US" sz="2400">
                <a:latin typeface="VNI-Times" pitchFamily="2" charset="0"/>
                <a:sym typeface="Symbol" panose="05050102010706020507" pitchFamily="18" charset="2"/>
              </a:rPr>
              <a:t></a:t>
            </a:r>
            <a:r>
              <a:rPr lang="en-US" altLang="en-US" sz="2400">
                <a:latin typeface="VNI-Times" pitchFamily="2" charset="0"/>
              </a:rPr>
              <a:t> )</a:t>
            </a:r>
          </a:p>
        </p:txBody>
      </p:sp>
      <p:sp>
        <p:nvSpPr>
          <p:cNvPr id="35854" name="Text Box 14"/>
          <p:cNvSpPr txBox="1">
            <a:spLocks noChangeArrowheads="1"/>
          </p:cNvSpPr>
          <p:nvPr/>
        </p:nvSpPr>
        <p:spPr bwMode="auto">
          <a:xfrm>
            <a:off x="5898358" y="2457459"/>
            <a:ext cx="3626644" cy="46166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NI-Times" pitchFamily="2" charset="0"/>
              </a:rPr>
              <a:t>t  : thôøi gian (s)</a:t>
            </a:r>
          </a:p>
        </p:txBody>
      </p:sp>
      <p:sp>
        <p:nvSpPr>
          <p:cNvPr id="35855" name="Text Box 15"/>
          <p:cNvSpPr txBox="1">
            <a:spLocks noChangeArrowheads="1"/>
          </p:cNvSpPr>
          <p:nvPr/>
        </p:nvSpPr>
        <p:spPr bwMode="auto">
          <a:xfrm>
            <a:off x="5909073" y="2857509"/>
            <a:ext cx="3615928" cy="46166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VNI-Times" pitchFamily="2" charset="0"/>
              </a:rPr>
              <a:t>Q : nhieät löôïng (J)</a:t>
            </a:r>
          </a:p>
        </p:txBody>
      </p:sp>
    </p:spTree>
    <p:extLst>
      <p:ext uri="{BB962C8B-B14F-4D97-AF65-F5344CB8AC3E}">
        <p14:creationId xmlns:p14="http://schemas.microsoft.com/office/powerpoint/2010/main" val="291058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from="(-#ppt_w/2)" to="(#ppt_x)" calcmode="lin" valueType="num">
                                      <p:cBhvr>
                                        <p:cTn id="7" dur="600" fill="hold">
                                          <p:stCondLst>
                                            <p:cond delay="0"/>
                                          </p:stCondLst>
                                        </p:cTn>
                                        <p:tgtEl>
                                          <p:spTgt spid="35842"/>
                                        </p:tgtEl>
                                        <p:attrNameLst>
                                          <p:attrName>ppt_x</p:attrName>
                                        </p:attrNameLst>
                                      </p:cBhvr>
                                    </p:anim>
                                    <p:anim from="0" to="-1.0" calcmode="lin" valueType="num">
                                      <p:cBhvr>
                                        <p:cTn id="8" dur="200" decel="50000" autoRev="1" fill="hold">
                                          <p:stCondLst>
                                            <p:cond delay="600"/>
                                          </p:stCondLst>
                                        </p:cTn>
                                        <p:tgtEl>
                                          <p:spTgt spid="35842"/>
                                        </p:tgtEl>
                                        <p:attrNameLst>
                                          <p:attrName>xshear</p:attrName>
                                        </p:attrNameLst>
                                      </p:cBhvr>
                                    </p:anim>
                                    <p:animScale>
                                      <p:cBhvr>
                                        <p:cTn id="9" dur="200" decel="100000" autoRev="1" fill="hold">
                                          <p:stCondLst>
                                            <p:cond delay="600"/>
                                          </p:stCondLst>
                                        </p:cTn>
                                        <p:tgtEl>
                                          <p:spTgt spid="35842"/>
                                        </p:tgtEl>
                                      </p:cBhvr>
                                      <p:from x="100000" y="100000"/>
                                      <p:to x="80000" y="100000"/>
                                    </p:animScale>
                                    <p:anim by="(#ppt_h/3+#ppt_w*0.1)" calcmode="lin" valueType="num">
                                      <p:cBhvr additive="sum">
                                        <p:cTn id="10" dur="200" decel="100000" autoRev="1" fill="hold">
                                          <p:stCondLst>
                                            <p:cond delay="600"/>
                                          </p:stCondLst>
                                        </p:cTn>
                                        <p:tgtEl>
                                          <p:spTgt spid="358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1000" fill="hold"/>
                                        <p:tgtEl>
                                          <p:spTgt spid="35846"/>
                                        </p:tgtEl>
                                        <p:attrNameLst>
                                          <p:attrName>ppt_w</p:attrName>
                                        </p:attrNameLst>
                                      </p:cBhvr>
                                      <p:tavLst>
                                        <p:tav tm="0">
                                          <p:val>
                                            <p:strVal val="#ppt_w*0.70"/>
                                          </p:val>
                                        </p:tav>
                                        <p:tav tm="100000">
                                          <p:val>
                                            <p:strVal val="#ppt_w"/>
                                          </p:val>
                                        </p:tav>
                                      </p:tavLst>
                                    </p:anim>
                                    <p:anim calcmode="lin" valueType="num">
                                      <p:cBhvr>
                                        <p:cTn id="16" dur="1000" fill="hold"/>
                                        <p:tgtEl>
                                          <p:spTgt spid="35846"/>
                                        </p:tgtEl>
                                        <p:attrNameLst>
                                          <p:attrName>ppt_h</p:attrName>
                                        </p:attrNameLst>
                                      </p:cBhvr>
                                      <p:tavLst>
                                        <p:tav tm="0">
                                          <p:val>
                                            <p:strVal val="#ppt_h"/>
                                          </p:val>
                                        </p:tav>
                                        <p:tav tm="100000">
                                          <p:val>
                                            <p:strVal val="#ppt_h"/>
                                          </p:val>
                                        </p:tav>
                                      </p:tavLst>
                                    </p:anim>
                                    <p:animEffect transition="in" filter="fade">
                                      <p:cBhvr>
                                        <p:cTn id="17" dur="1000"/>
                                        <p:tgtEl>
                                          <p:spTgt spid="35846"/>
                                        </p:tgtEl>
                                      </p:cBhvr>
                                    </p:animEffect>
                                  </p:childTnLst>
                                </p:cTn>
                              </p:par>
                              <p:par>
                                <p:cTn id="18" presetID="55" presetClass="entr" presetSubtype="0" fill="hold" nodeType="withEffect">
                                  <p:stCondLst>
                                    <p:cond delay="0"/>
                                  </p:stCondLst>
                                  <p:childTnLst>
                                    <p:set>
                                      <p:cBhvr>
                                        <p:cTn id="19" dur="1" fill="hold">
                                          <p:stCondLst>
                                            <p:cond delay="0"/>
                                          </p:stCondLst>
                                        </p:cTn>
                                        <p:tgtEl>
                                          <p:spTgt spid="35845"/>
                                        </p:tgtEl>
                                        <p:attrNameLst>
                                          <p:attrName>style.visibility</p:attrName>
                                        </p:attrNameLst>
                                      </p:cBhvr>
                                      <p:to>
                                        <p:strVal val="visible"/>
                                      </p:to>
                                    </p:set>
                                    <p:anim calcmode="lin" valueType="num">
                                      <p:cBhvr>
                                        <p:cTn id="20" dur="1000" fill="hold"/>
                                        <p:tgtEl>
                                          <p:spTgt spid="35845"/>
                                        </p:tgtEl>
                                        <p:attrNameLst>
                                          <p:attrName>ppt_w</p:attrName>
                                        </p:attrNameLst>
                                      </p:cBhvr>
                                      <p:tavLst>
                                        <p:tav tm="0">
                                          <p:val>
                                            <p:strVal val="#ppt_w*0.70"/>
                                          </p:val>
                                        </p:tav>
                                        <p:tav tm="100000">
                                          <p:val>
                                            <p:strVal val="#ppt_w"/>
                                          </p:val>
                                        </p:tav>
                                      </p:tavLst>
                                    </p:anim>
                                    <p:anim calcmode="lin" valueType="num">
                                      <p:cBhvr>
                                        <p:cTn id="21" dur="1000" fill="hold"/>
                                        <p:tgtEl>
                                          <p:spTgt spid="35845"/>
                                        </p:tgtEl>
                                        <p:attrNameLst>
                                          <p:attrName>ppt_h</p:attrName>
                                        </p:attrNameLst>
                                      </p:cBhvr>
                                      <p:tavLst>
                                        <p:tav tm="0">
                                          <p:val>
                                            <p:strVal val="#ppt_h"/>
                                          </p:val>
                                        </p:tav>
                                        <p:tav tm="100000">
                                          <p:val>
                                            <p:strVal val="#ppt_h"/>
                                          </p:val>
                                        </p:tav>
                                      </p:tavLst>
                                    </p:anim>
                                    <p:animEffect transition="in" filter="fade">
                                      <p:cBhvr>
                                        <p:cTn id="22" dur="1000"/>
                                        <p:tgtEl>
                                          <p:spTgt spid="35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5849"/>
                                        </p:tgtEl>
                                        <p:attrNameLst>
                                          <p:attrName>style.visibility</p:attrName>
                                        </p:attrNameLst>
                                      </p:cBhvr>
                                      <p:to>
                                        <p:strVal val="visible"/>
                                      </p:to>
                                    </p:set>
                                    <p:anim calcmode="discrete" valueType="clr">
                                      <p:cBhvr override="childStyle">
                                        <p:cTn id="27" dur="80"/>
                                        <p:tgtEl>
                                          <p:spTgt spid="3584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5849"/>
                                        </p:tgtEl>
                                        <p:attrNameLst>
                                          <p:attrName>fillcolor</p:attrName>
                                        </p:attrNameLst>
                                      </p:cBhvr>
                                      <p:tavLst>
                                        <p:tav tm="0">
                                          <p:val>
                                            <p:clrVal>
                                              <a:schemeClr val="accent2"/>
                                            </p:clrVal>
                                          </p:val>
                                        </p:tav>
                                        <p:tav tm="50000">
                                          <p:val>
                                            <p:clrVal>
                                              <a:schemeClr val="hlink"/>
                                            </p:clrVal>
                                          </p:val>
                                        </p:tav>
                                      </p:tavLst>
                                    </p:anim>
                                    <p:set>
                                      <p:cBhvr>
                                        <p:cTn id="29" dur="80"/>
                                        <p:tgtEl>
                                          <p:spTgt spid="35849"/>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5853"/>
                                        </p:tgtEl>
                                        <p:attrNameLst>
                                          <p:attrName>style.visibility</p:attrName>
                                        </p:attrNameLst>
                                      </p:cBhvr>
                                      <p:to>
                                        <p:strVal val="visible"/>
                                      </p:to>
                                    </p:set>
                                    <p:anim calcmode="discrete" valueType="clr">
                                      <p:cBhvr override="childStyle">
                                        <p:cTn id="34" dur="80"/>
                                        <p:tgtEl>
                                          <p:spTgt spid="35853"/>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5853"/>
                                        </p:tgtEl>
                                        <p:attrNameLst>
                                          <p:attrName>fillcolor</p:attrName>
                                        </p:attrNameLst>
                                      </p:cBhvr>
                                      <p:tavLst>
                                        <p:tav tm="0">
                                          <p:val>
                                            <p:clrVal>
                                              <a:schemeClr val="accent2"/>
                                            </p:clrVal>
                                          </p:val>
                                        </p:tav>
                                        <p:tav tm="50000">
                                          <p:val>
                                            <p:clrVal>
                                              <a:schemeClr val="hlink"/>
                                            </p:clrVal>
                                          </p:val>
                                        </p:tav>
                                      </p:tavLst>
                                    </p:anim>
                                    <p:set>
                                      <p:cBhvr>
                                        <p:cTn id="36" dur="80"/>
                                        <p:tgtEl>
                                          <p:spTgt spid="35853"/>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5854"/>
                                        </p:tgtEl>
                                        <p:attrNameLst>
                                          <p:attrName>style.visibility</p:attrName>
                                        </p:attrNameLst>
                                      </p:cBhvr>
                                      <p:to>
                                        <p:strVal val="visible"/>
                                      </p:to>
                                    </p:set>
                                    <p:anim calcmode="discrete" valueType="clr">
                                      <p:cBhvr override="childStyle">
                                        <p:cTn id="41" dur="80"/>
                                        <p:tgtEl>
                                          <p:spTgt spid="35854"/>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5854"/>
                                        </p:tgtEl>
                                        <p:attrNameLst>
                                          <p:attrName>fillcolor</p:attrName>
                                        </p:attrNameLst>
                                      </p:cBhvr>
                                      <p:tavLst>
                                        <p:tav tm="0">
                                          <p:val>
                                            <p:clrVal>
                                              <a:schemeClr val="accent2"/>
                                            </p:clrVal>
                                          </p:val>
                                        </p:tav>
                                        <p:tav tm="50000">
                                          <p:val>
                                            <p:clrVal>
                                              <a:schemeClr val="hlink"/>
                                            </p:clrVal>
                                          </p:val>
                                        </p:tav>
                                      </p:tavLst>
                                    </p:anim>
                                    <p:set>
                                      <p:cBhvr>
                                        <p:cTn id="43" dur="80"/>
                                        <p:tgtEl>
                                          <p:spTgt spid="35854"/>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5855"/>
                                        </p:tgtEl>
                                        <p:attrNameLst>
                                          <p:attrName>style.visibility</p:attrName>
                                        </p:attrNameLst>
                                      </p:cBhvr>
                                      <p:to>
                                        <p:strVal val="visible"/>
                                      </p:to>
                                    </p:set>
                                    <p:anim calcmode="discrete" valueType="clr">
                                      <p:cBhvr override="childStyle">
                                        <p:cTn id="48" dur="80"/>
                                        <p:tgtEl>
                                          <p:spTgt spid="35855"/>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5855"/>
                                        </p:tgtEl>
                                        <p:attrNameLst>
                                          <p:attrName>fillcolor</p:attrName>
                                        </p:attrNameLst>
                                      </p:cBhvr>
                                      <p:tavLst>
                                        <p:tav tm="0">
                                          <p:val>
                                            <p:clrVal>
                                              <a:schemeClr val="accent2"/>
                                            </p:clrVal>
                                          </p:val>
                                        </p:tav>
                                        <p:tav tm="50000">
                                          <p:val>
                                            <p:clrVal>
                                              <a:schemeClr val="hlink"/>
                                            </p:clrVal>
                                          </p:val>
                                        </p:tav>
                                      </p:tavLst>
                                    </p:anim>
                                    <p:set>
                                      <p:cBhvr>
                                        <p:cTn id="50" dur="80"/>
                                        <p:tgtEl>
                                          <p:spTgt spid="35855"/>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35848"/>
                                        </p:tgtEl>
                                        <p:attrNameLst>
                                          <p:attrName>style.visibility</p:attrName>
                                        </p:attrNameLst>
                                      </p:cBhvr>
                                      <p:to>
                                        <p:strVal val="visible"/>
                                      </p:to>
                                    </p:set>
                                    <p:animEffect transition="in" filter="wedge">
                                      <p:cBhvr>
                                        <p:cTn id="55" dur="2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6" grpId="0"/>
      <p:bldP spid="35849" grpId="0" animBg="1"/>
      <p:bldP spid="35848" grpId="0" animBg="1"/>
      <p:bldP spid="35853" grpId="0" animBg="1"/>
      <p:bldP spid="35854" grpId="0" animBg="1"/>
      <p:bldP spid="358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495801" y="1063229"/>
            <a:ext cx="3943350" cy="857250"/>
          </a:xfrm>
          <a:solidFill>
            <a:srgbClr val="CCFFFF"/>
          </a:solidFill>
        </p:spPr>
        <p:txBody>
          <a:bodyPr>
            <a:normAutofit fontScale="90000"/>
          </a:bodyPr>
          <a:lstStyle/>
          <a:p>
            <a:pPr eaLnBrk="1" hangingPunct="1"/>
            <a:r>
              <a:rPr lang="en-US" altLang="en-US" smtClean="0">
                <a:solidFill>
                  <a:srgbClr val="009900"/>
                </a:solidFill>
                <a:latin typeface="VNI-Times" pitchFamily="2" charset="0"/>
              </a:rPr>
              <a:t>TRAÉC NGHIEÄM</a:t>
            </a:r>
          </a:p>
        </p:txBody>
      </p:sp>
      <p:sp>
        <p:nvSpPr>
          <p:cNvPr id="52227" name="Rectangle 3"/>
          <p:cNvSpPr>
            <a:spLocks noGrp="1" noChangeArrowheads="1"/>
          </p:cNvSpPr>
          <p:nvPr>
            <p:ph idx="1"/>
          </p:nvPr>
        </p:nvSpPr>
        <p:spPr>
          <a:xfrm>
            <a:off x="3009901" y="2057400"/>
            <a:ext cx="6515100" cy="2800350"/>
          </a:xfrm>
        </p:spPr>
        <p:txBody>
          <a:bodyPr/>
          <a:lstStyle/>
          <a:p>
            <a:pPr eaLnBrk="1" hangingPunct="1">
              <a:buFontTx/>
              <a:buNone/>
            </a:pPr>
            <a:r>
              <a:rPr lang="fr-FR" altLang="en-US" sz="3000" u="sng">
                <a:latin typeface="VNI-Times" pitchFamily="2" charset="0"/>
              </a:rPr>
              <a:t>17.1/ SBT.</a:t>
            </a:r>
            <a:r>
              <a:rPr lang="fr-FR" altLang="en-US" sz="3000">
                <a:latin typeface="VNI-Times" pitchFamily="2" charset="0"/>
              </a:rPr>
              <a:t>  </a:t>
            </a:r>
            <a:r>
              <a:rPr lang="fr-FR" altLang="en-US" sz="3000">
                <a:solidFill>
                  <a:srgbClr val="0000FF"/>
                </a:solidFill>
                <a:latin typeface="VNI-Times" pitchFamily="2" charset="0"/>
              </a:rPr>
              <a:t>Ñònh luaät Jun </a:t>
            </a:r>
            <a:r>
              <a:rPr lang="fr-FR" altLang="en-US" sz="3600">
                <a:solidFill>
                  <a:srgbClr val="0000FF"/>
                </a:solidFill>
                <a:latin typeface="VNI-Times" pitchFamily="2" charset="0"/>
              </a:rPr>
              <a:t>-</a:t>
            </a:r>
            <a:r>
              <a:rPr lang="fr-FR" altLang="en-US" sz="3000">
                <a:solidFill>
                  <a:srgbClr val="0000FF"/>
                </a:solidFill>
                <a:latin typeface="VNI-Times" pitchFamily="2" charset="0"/>
              </a:rPr>
              <a:t> Len-xô cho bieát ñieän naêng bieán ñoåi thaønh :</a:t>
            </a:r>
          </a:p>
          <a:p>
            <a:pPr eaLnBrk="1" hangingPunct="1"/>
            <a:r>
              <a:rPr lang="fr-FR" altLang="en-US" sz="3000">
                <a:latin typeface="VNI-Times" pitchFamily="2" charset="0"/>
              </a:rPr>
              <a:t>       </a:t>
            </a:r>
            <a:r>
              <a:rPr lang="fr-FR" altLang="en-US" sz="3000">
                <a:latin typeface="VNI-Times" pitchFamily="2" charset="0"/>
                <a:hlinkClick r:id="" action="ppaction://noaction"/>
              </a:rPr>
              <a:t>A</a:t>
            </a:r>
            <a:r>
              <a:rPr lang="fr-FR" altLang="en-US" sz="3000">
                <a:latin typeface="VNI-Times" pitchFamily="2" charset="0"/>
              </a:rPr>
              <a:t>. Cô naêng.</a:t>
            </a:r>
          </a:p>
          <a:p>
            <a:pPr eaLnBrk="1" hangingPunct="1"/>
            <a:r>
              <a:rPr lang="fr-FR" altLang="en-US" sz="3000">
                <a:latin typeface="VNI-Times" pitchFamily="2" charset="0"/>
              </a:rPr>
              <a:t>	   </a:t>
            </a:r>
            <a:r>
              <a:rPr lang="fr-FR" altLang="en-US" sz="3000">
                <a:latin typeface="VNI-Times" pitchFamily="2" charset="0"/>
                <a:hlinkClick r:id="" action="ppaction://noaction"/>
              </a:rPr>
              <a:t>B</a:t>
            </a:r>
            <a:r>
              <a:rPr lang="fr-FR" altLang="en-US" sz="3000">
                <a:latin typeface="VNI-Times" pitchFamily="2" charset="0"/>
              </a:rPr>
              <a:t>. Naêng löôïng aùnh saùng.</a:t>
            </a:r>
          </a:p>
          <a:p>
            <a:pPr eaLnBrk="1" hangingPunct="1"/>
            <a:r>
              <a:rPr lang="fr-FR" altLang="en-US" sz="3000">
                <a:latin typeface="VNI-Times" pitchFamily="2" charset="0"/>
              </a:rPr>
              <a:t>       </a:t>
            </a:r>
            <a:r>
              <a:rPr lang="fr-FR" altLang="en-US" sz="3000">
                <a:latin typeface="VNI-Times" pitchFamily="2" charset="0"/>
                <a:hlinkClick r:id="" action="ppaction://noaction"/>
              </a:rPr>
              <a:t>C</a:t>
            </a:r>
            <a:r>
              <a:rPr lang="fr-FR" altLang="en-US" sz="3000">
                <a:latin typeface="VNI-Times" pitchFamily="2" charset="0"/>
              </a:rPr>
              <a:t>. Hoaù naêng. </a:t>
            </a:r>
            <a:endParaRPr lang="en-US" altLang="en-US" sz="3000">
              <a:latin typeface="VNI-Times" pitchFamily="2" charset="0"/>
            </a:endParaRPr>
          </a:p>
        </p:txBody>
      </p:sp>
      <p:sp>
        <p:nvSpPr>
          <p:cNvPr id="52228" name="Text Box 4"/>
          <p:cNvSpPr txBox="1">
            <a:spLocks noChangeArrowheads="1"/>
          </p:cNvSpPr>
          <p:nvPr/>
        </p:nvSpPr>
        <p:spPr bwMode="auto">
          <a:xfrm>
            <a:off x="3924300" y="4743451"/>
            <a:ext cx="2914650" cy="5539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en-US" sz="3000">
                <a:latin typeface="VNI-Times" pitchFamily="2" charset="0"/>
                <a:hlinkClick r:id="" action="ppaction://noaction"/>
              </a:rPr>
              <a:t>D</a:t>
            </a:r>
            <a:r>
              <a:rPr lang="fr-FR" altLang="en-US" sz="3000">
                <a:latin typeface="VNI-Times" pitchFamily="2" charset="0"/>
              </a:rPr>
              <a:t>. Nhieät naêng.</a:t>
            </a:r>
            <a:endParaRPr lang="en-US" altLang="en-US" sz="3000">
              <a:latin typeface="VNI-Times" pitchFamily="2" charset="0"/>
            </a:endParaRPr>
          </a:p>
        </p:txBody>
      </p:sp>
    </p:spTree>
    <p:extLst>
      <p:ext uri="{BB962C8B-B14F-4D97-AF65-F5344CB8AC3E}">
        <p14:creationId xmlns:p14="http://schemas.microsoft.com/office/powerpoint/2010/main" val="73993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p:cTn id="15" dur="10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222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22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2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2227">
                                            <p:txEl>
                                              <p:pRg st="1" end="1"/>
                                            </p:txEl>
                                          </p:spTgt>
                                        </p:tgtEl>
                                        <p:attrNameLst>
                                          <p:attrName>style.visibility</p:attrName>
                                        </p:attrNameLst>
                                      </p:cBhvr>
                                      <p:to>
                                        <p:strVal val="visible"/>
                                      </p:to>
                                    </p:set>
                                    <p:anim calcmode="lin" valueType="num">
                                      <p:cBhvr>
                                        <p:cTn id="23" dur="10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222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22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22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2227">
                                            <p:txEl>
                                              <p:pRg st="2" end="2"/>
                                            </p:txEl>
                                          </p:spTgt>
                                        </p:tgtEl>
                                        <p:attrNameLst>
                                          <p:attrName>style.visibility</p:attrName>
                                        </p:attrNameLst>
                                      </p:cBhvr>
                                      <p:to>
                                        <p:strVal val="visible"/>
                                      </p:to>
                                    </p:set>
                                    <p:anim calcmode="lin" valueType="num">
                                      <p:cBhvr>
                                        <p:cTn id="31" dur="10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222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22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22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2227">
                                            <p:txEl>
                                              <p:pRg st="3" end="3"/>
                                            </p:txEl>
                                          </p:spTgt>
                                        </p:tgtEl>
                                        <p:attrNameLst>
                                          <p:attrName>style.visibility</p:attrName>
                                        </p:attrNameLst>
                                      </p:cBhvr>
                                      <p:to>
                                        <p:strVal val="visible"/>
                                      </p:to>
                                    </p:set>
                                    <p:anim calcmode="lin" valueType="num">
                                      <p:cBhvr>
                                        <p:cTn id="39" dur="1000" fill="hold"/>
                                        <p:tgtEl>
                                          <p:spTgt spid="5222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5222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522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22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2228"/>
                                        </p:tgtEl>
                                        <p:attrNameLst>
                                          <p:attrName>style.visibility</p:attrName>
                                        </p:attrNameLst>
                                      </p:cBhvr>
                                      <p:to>
                                        <p:strVal val="visible"/>
                                      </p:to>
                                    </p:set>
                                    <p:anim calcmode="lin" valueType="num">
                                      <p:cBhvr>
                                        <p:cTn id="47" dur="1000" fill="hold"/>
                                        <p:tgtEl>
                                          <p:spTgt spid="52228"/>
                                        </p:tgtEl>
                                        <p:attrNameLst>
                                          <p:attrName>ppt_w</p:attrName>
                                        </p:attrNameLst>
                                      </p:cBhvr>
                                      <p:tavLst>
                                        <p:tav tm="0">
                                          <p:val>
                                            <p:fltVal val="0"/>
                                          </p:val>
                                        </p:tav>
                                        <p:tav tm="100000">
                                          <p:val>
                                            <p:strVal val="#ppt_w"/>
                                          </p:val>
                                        </p:tav>
                                      </p:tavLst>
                                    </p:anim>
                                    <p:anim calcmode="lin" valueType="num">
                                      <p:cBhvr>
                                        <p:cTn id="48" dur="1000" fill="hold"/>
                                        <p:tgtEl>
                                          <p:spTgt spid="52228"/>
                                        </p:tgtEl>
                                        <p:attrNameLst>
                                          <p:attrName>ppt_h</p:attrName>
                                        </p:attrNameLst>
                                      </p:cBhvr>
                                      <p:tavLst>
                                        <p:tav tm="0">
                                          <p:val>
                                            <p:fltVal val="0"/>
                                          </p:val>
                                        </p:tav>
                                        <p:tav tm="100000">
                                          <p:val>
                                            <p:strVal val="#ppt_h"/>
                                          </p:val>
                                        </p:tav>
                                      </p:tavLst>
                                    </p:anim>
                                    <p:anim calcmode="lin" valueType="num">
                                      <p:cBhvr>
                                        <p:cTn id="49" dur="1000" fill="hold"/>
                                        <p:tgtEl>
                                          <p:spTgt spid="5222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2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2000" fill="hold"/>
                                        <p:tgtEl>
                                          <p:spTgt spid="52228"/>
                                        </p:tgtEl>
                                        <p:attrNameLst>
                                          <p:attrName>fillcolor</p:attrName>
                                        </p:attrNameLst>
                                      </p:cBhvr>
                                      <p:to>
                                        <a:srgbClr val="FFCCFF"/>
                                      </p:to>
                                    </p:animClr>
                                    <p:set>
                                      <p:cBhvr>
                                        <p:cTn id="55" dur="2000" fill="hold"/>
                                        <p:tgtEl>
                                          <p:spTgt spid="52228"/>
                                        </p:tgtEl>
                                        <p:attrNameLst>
                                          <p:attrName>fill.type</p:attrName>
                                        </p:attrNameLst>
                                      </p:cBhvr>
                                      <p:to>
                                        <p:strVal val="solid"/>
                                      </p:to>
                                    </p:set>
                                    <p:set>
                                      <p:cBhvr>
                                        <p:cTn id="56" dur="2000" fill="hold"/>
                                        <p:tgtEl>
                                          <p:spTgt spid="522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build="p"/>
      <p:bldP spid="522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24352" y="1063229"/>
            <a:ext cx="2743200" cy="857250"/>
          </a:xfrm>
          <a:solidFill>
            <a:srgbClr val="66FFFF"/>
          </a:solidFill>
        </p:spPr>
        <p:txBody>
          <a:bodyPr/>
          <a:lstStyle/>
          <a:p>
            <a:pPr eaLnBrk="1" hangingPunct="1"/>
            <a:r>
              <a:rPr lang="en-US" altLang="en-US" smtClean="0">
                <a:solidFill>
                  <a:srgbClr val="FF3300"/>
                </a:solidFill>
                <a:latin typeface="VNI-Times" pitchFamily="2" charset="0"/>
              </a:rPr>
              <a:t>DAËN DOØ</a:t>
            </a:r>
          </a:p>
        </p:txBody>
      </p:sp>
      <p:sp>
        <p:nvSpPr>
          <p:cNvPr id="14339" name="Rectangle 3"/>
          <p:cNvSpPr>
            <a:spLocks noGrp="1" noChangeArrowheads="1"/>
          </p:cNvSpPr>
          <p:nvPr>
            <p:ph type="body" sz="half" idx="1"/>
          </p:nvPr>
        </p:nvSpPr>
        <p:spPr>
          <a:xfrm>
            <a:off x="3009900" y="2057400"/>
            <a:ext cx="6343650" cy="2800350"/>
          </a:xfrm>
          <a:solidFill>
            <a:srgbClr val="FFFFCC"/>
          </a:solidFill>
        </p:spPr>
        <p:txBody>
          <a:bodyPr/>
          <a:lstStyle/>
          <a:p>
            <a:pPr eaLnBrk="1" hangingPunct="1">
              <a:buFontTx/>
              <a:buNone/>
            </a:pPr>
            <a:r>
              <a:rPr lang="en-US" altLang="en-US" sz="3600">
                <a:latin typeface="VNI-Times" pitchFamily="2" charset="0"/>
              </a:rPr>
              <a:t>+</a:t>
            </a:r>
            <a:r>
              <a:rPr lang="en-US" altLang="en-US" sz="4050">
                <a:latin typeface="VNI-Times" pitchFamily="2" charset="0"/>
              </a:rPr>
              <a:t> </a:t>
            </a:r>
            <a:r>
              <a:rPr lang="en-US" altLang="en-US" sz="3600">
                <a:latin typeface="VNI-Times" pitchFamily="2" charset="0"/>
              </a:rPr>
              <a:t>Hoïc thuoäc noäi dung ñònh luaät Jun – Len-xô, coâng thöùc </a:t>
            </a:r>
          </a:p>
        </p:txBody>
      </p:sp>
    </p:spTree>
    <p:extLst>
      <p:ext uri="{BB962C8B-B14F-4D97-AF65-F5344CB8AC3E}">
        <p14:creationId xmlns:p14="http://schemas.microsoft.com/office/powerpoint/2010/main" val="219385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G0113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38850" y="1885959"/>
            <a:ext cx="1771650" cy="134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4" name="Picture 20" descr="IMG0120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7353300" y="1645444"/>
            <a:ext cx="16764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6"/>
          <p:cNvSpPr txBox="1">
            <a:spLocks noChangeArrowheads="1"/>
          </p:cNvSpPr>
          <p:nvPr/>
        </p:nvSpPr>
        <p:spPr bwMode="auto">
          <a:xfrm>
            <a:off x="5124450" y="3486151"/>
            <a:ext cx="2000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pic>
        <p:nvPicPr>
          <p:cNvPr id="11273" name="Picture 9" descr="IMG011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2" y="1914525"/>
            <a:ext cx="1714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1"/>
          <p:cNvSpPr txBox="1">
            <a:spLocks noChangeArrowheads="1"/>
          </p:cNvSpPr>
          <p:nvPr/>
        </p:nvSpPr>
        <p:spPr bwMode="auto">
          <a:xfrm>
            <a:off x="2667007" y="857251"/>
            <a:ext cx="6858001" cy="106221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a:latin typeface="VNI-Times" pitchFamily="2" charset="0"/>
              </a:rPr>
              <a:t> a)Trong soá caùc thieát bò hay duïng cuï sau, thieát bò hay duïng cuï naøo bieán ñoåi </a:t>
            </a:r>
            <a:r>
              <a:rPr lang="en-US" altLang="en-US" sz="2101">
                <a:solidFill>
                  <a:srgbClr val="0000FF"/>
                </a:solidFill>
                <a:latin typeface="VNI-Times" pitchFamily="2" charset="0"/>
              </a:rPr>
              <a:t>moät phaàn ñieän naêng</a:t>
            </a:r>
            <a:r>
              <a:rPr lang="en-US" altLang="en-US" sz="2101">
                <a:latin typeface="VNI-Times" pitchFamily="2" charset="0"/>
              </a:rPr>
              <a:t> thaønh </a:t>
            </a:r>
            <a:r>
              <a:rPr lang="en-US" altLang="en-US" sz="2101">
                <a:solidFill>
                  <a:srgbClr val="0000FF"/>
                </a:solidFill>
                <a:latin typeface="VNI-Times" pitchFamily="2" charset="0"/>
              </a:rPr>
              <a:t>nhieät naêng</a:t>
            </a:r>
            <a:r>
              <a:rPr lang="en-US" altLang="en-US" sz="2101">
                <a:latin typeface="VNI-Times" pitchFamily="2" charset="0"/>
              </a:rPr>
              <a:t> vaø moät phaàn thaønh </a:t>
            </a:r>
            <a:r>
              <a:rPr lang="en-US" altLang="en-US" sz="2101">
                <a:solidFill>
                  <a:srgbClr val="0000FF"/>
                </a:solidFill>
                <a:latin typeface="VNI-Times" pitchFamily="2" charset="0"/>
              </a:rPr>
              <a:t>naêng löôïng aùnh saùng</a:t>
            </a:r>
            <a:r>
              <a:rPr lang="en-US" altLang="en-US" sz="2101">
                <a:latin typeface="VNI-Times" pitchFamily="2" charset="0"/>
              </a:rPr>
              <a:t>?</a:t>
            </a:r>
          </a:p>
        </p:txBody>
      </p:sp>
      <p:pic>
        <p:nvPicPr>
          <p:cNvPr id="11288" name="Picture 24" descr="IMG0512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4686300"/>
            <a:ext cx="2114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6" descr="IMG0514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2" y="3171825"/>
            <a:ext cx="251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7" descr="IMG0525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2" y="1885950"/>
            <a:ext cx="17716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1" descr="IMG0527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1550" y="4572000"/>
            <a:ext cx="2343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3" descr="IMG0116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371850"/>
            <a:ext cx="1885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2" descr="IMG0520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7000" y="1885957"/>
            <a:ext cx="18288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IMG0518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5800" y="3200401"/>
            <a:ext cx="2514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029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circle(in)">
                                      <p:cBhvr>
                                        <p:cTn id="7" dur="2000"/>
                                        <p:tgtEl>
                                          <p:spTgt spid="11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91"/>
                                        </p:tgtEl>
                                        <p:attrNameLst>
                                          <p:attrName>style.visibility</p:attrName>
                                        </p:attrNameLst>
                                      </p:cBhvr>
                                      <p:to>
                                        <p:strVal val="visible"/>
                                      </p:to>
                                    </p:set>
                                    <p:animEffect transition="in" filter="diamond(in)">
                                      <p:cBhvr>
                                        <p:cTn id="12" dur="2000"/>
                                        <p:tgtEl>
                                          <p:spTgt spid="11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dissolve">
                                      <p:cBhvr>
                                        <p:cTn id="17" dur="5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plus(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1297"/>
                                        </p:tgtEl>
                                        <p:attrNameLst>
                                          <p:attrName>style.visibility</p:attrName>
                                        </p:attrNameLst>
                                      </p:cBhvr>
                                      <p:to>
                                        <p:strVal val="visible"/>
                                      </p:to>
                                    </p:set>
                                    <p:animEffect transition="in" filter="strips(downLeft)">
                                      <p:cBhvr>
                                        <p:cTn id="27" dur="500"/>
                                        <p:tgtEl>
                                          <p:spTgt spid="112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1289"/>
                                        </p:tgtEl>
                                        <p:attrNameLst>
                                          <p:attrName>style.visibility</p:attrName>
                                        </p:attrNameLst>
                                      </p:cBhvr>
                                      <p:to>
                                        <p:strVal val="visible"/>
                                      </p:to>
                                    </p:set>
                                    <p:anim calcmode="lin" valueType="num">
                                      <p:cBhvr>
                                        <p:cTn id="32" dur="1000" fill="hold"/>
                                        <p:tgtEl>
                                          <p:spTgt spid="11289"/>
                                        </p:tgtEl>
                                        <p:attrNameLst>
                                          <p:attrName>ppt_w</p:attrName>
                                        </p:attrNameLst>
                                      </p:cBhvr>
                                      <p:tavLst>
                                        <p:tav tm="0">
                                          <p:val>
                                            <p:strVal val="#ppt_w*0.70"/>
                                          </p:val>
                                        </p:tav>
                                        <p:tav tm="100000">
                                          <p:val>
                                            <p:strVal val="#ppt_w"/>
                                          </p:val>
                                        </p:tav>
                                      </p:tavLst>
                                    </p:anim>
                                    <p:anim calcmode="lin" valueType="num">
                                      <p:cBhvr>
                                        <p:cTn id="33" dur="1000" fill="hold"/>
                                        <p:tgtEl>
                                          <p:spTgt spid="11289"/>
                                        </p:tgtEl>
                                        <p:attrNameLst>
                                          <p:attrName>ppt_h</p:attrName>
                                        </p:attrNameLst>
                                      </p:cBhvr>
                                      <p:tavLst>
                                        <p:tav tm="0">
                                          <p:val>
                                            <p:strVal val="#ppt_h"/>
                                          </p:val>
                                        </p:tav>
                                        <p:tav tm="100000">
                                          <p:val>
                                            <p:strVal val="#ppt_h"/>
                                          </p:val>
                                        </p:tav>
                                      </p:tavLst>
                                    </p:anim>
                                    <p:animEffect transition="in" filter="fade">
                                      <p:cBhvr>
                                        <p:cTn id="34" dur="1000"/>
                                        <p:tgtEl>
                                          <p:spTgt spid="1128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1290"/>
                                        </p:tgtEl>
                                        <p:attrNameLst>
                                          <p:attrName>style.visibility</p:attrName>
                                        </p:attrNameLst>
                                      </p:cBhvr>
                                      <p:to>
                                        <p:strVal val="visible"/>
                                      </p:to>
                                    </p:set>
                                    <p:animEffect transition="in" filter="wipe(down)">
                                      <p:cBhvr>
                                        <p:cTn id="39" dur="500"/>
                                        <p:tgtEl>
                                          <p:spTgt spid="112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3" presetClass="entr" presetSubtype="0" fill="hold" nodeType="clickEffect">
                                  <p:stCondLst>
                                    <p:cond delay="0"/>
                                  </p:stCondLst>
                                  <p:childTnLst>
                                    <p:set>
                                      <p:cBhvr>
                                        <p:cTn id="43" dur="1" fill="hold">
                                          <p:stCondLst>
                                            <p:cond delay="0"/>
                                          </p:stCondLst>
                                        </p:cTn>
                                        <p:tgtEl>
                                          <p:spTgt spid="11288"/>
                                        </p:tgtEl>
                                        <p:attrNameLst>
                                          <p:attrName>style.visibility</p:attrName>
                                        </p:attrNameLst>
                                      </p:cBhvr>
                                      <p:to>
                                        <p:strVal val="visible"/>
                                      </p:to>
                                    </p:set>
                                    <p:animEffect transition="in" filter="fade">
                                      <p:cBhvr>
                                        <p:cTn id="44" dur="100"/>
                                        <p:tgtEl>
                                          <p:spTgt spid="11288"/>
                                        </p:tgtEl>
                                      </p:cBhvr>
                                    </p:animEffect>
                                    <p:anim calcmode="lin" valueType="num">
                                      <p:cBhvr>
                                        <p:cTn id="45" dur="400" fill="hold"/>
                                        <p:tgtEl>
                                          <p:spTgt spid="11288"/>
                                        </p:tgtEl>
                                        <p:attrNameLst>
                                          <p:attrName>ppt_x</p:attrName>
                                        </p:attrNameLst>
                                      </p:cBhvr>
                                      <p:tavLst>
                                        <p:tav tm="0">
                                          <p:val>
                                            <p:strVal val="#ppt_x"/>
                                          </p:val>
                                        </p:tav>
                                        <p:tav tm="100000">
                                          <p:val>
                                            <p:strVal val="#ppt_x"/>
                                          </p:val>
                                        </p:tav>
                                      </p:tavLst>
                                    </p:anim>
                                    <p:anim calcmode="lin" valueType="num">
                                      <p:cBhvr>
                                        <p:cTn id="46" dur="400" fill="hold"/>
                                        <p:tgtEl>
                                          <p:spTgt spid="11288"/>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12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12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1295"/>
                                        </p:tgtEl>
                                        <p:attrNameLst>
                                          <p:attrName>style.visibility</p:attrName>
                                        </p:attrNameLst>
                                      </p:cBhvr>
                                      <p:to>
                                        <p:strVal val="visible"/>
                                      </p:to>
                                    </p:set>
                                    <p:anim calcmode="lin" valueType="num">
                                      <p:cBhvr>
                                        <p:cTn id="53" dur="1000" fill="hold"/>
                                        <p:tgtEl>
                                          <p:spTgt spid="11295"/>
                                        </p:tgtEl>
                                        <p:attrNameLst>
                                          <p:attrName>ppt_w</p:attrName>
                                        </p:attrNameLst>
                                      </p:cBhvr>
                                      <p:tavLst>
                                        <p:tav tm="0">
                                          <p:val>
                                            <p:strVal val="#ppt_w+.3"/>
                                          </p:val>
                                        </p:tav>
                                        <p:tav tm="100000">
                                          <p:val>
                                            <p:strVal val="#ppt_w"/>
                                          </p:val>
                                        </p:tav>
                                      </p:tavLst>
                                    </p:anim>
                                    <p:anim calcmode="lin" valueType="num">
                                      <p:cBhvr>
                                        <p:cTn id="54" dur="1000" fill="hold"/>
                                        <p:tgtEl>
                                          <p:spTgt spid="11295"/>
                                        </p:tgtEl>
                                        <p:attrNameLst>
                                          <p:attrName>ppt_h</p:attrName>
                                        </p:attrNameLst>
                                      </p:cBhvr>
                                      <p:tavLst>
                                        <p:tav tm="0">
                                          <p:val>
                                            <p:strVal val="#ppt_h"/>
                                          </p:val>
                                        </p:tav>
                                        <p:tav tm="100000">
                                          <p:val>
                                            <p:strVal val="#ppt_h"/>
                                          </p:val>
                                        </p:tav>
                                      </p:tavLst>
                                    </p:anim>
                                    <p:animEffect transition="in" filter="fade">
                                      <p:cBhvr>
                                        <p:cTn id="55" dur="1000"/>
                                        <p:tgtEl>
                                          <p:spTgt spid="112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nodeType="clickEffect">
                                  <p:stCondLst>
                                    <p:cond delay="0"/>
                                  </p:stCondLst>
                                  <p:childTnLst>
                                    <p:set>
                                      <p:cBhvr>
                                        <p:cTn id="59" dur="1" fill="hold">
                                          <p:stCondLst>
                                            <p:cond delay="0"/>
                                          </p:stCondLst>
                                        </p:cTn>
                                        <p:tgtEl>
                                          <p:spTgt spid="11284"/>
                                        </p:tgtEl>
                                        <p:attrNameLst>
                                          <p:attrName>style.visibility</p:attrName>
                                        </p:attrNameLst>
                                      </p:cBhvr>
                                      <p:to>
                                        <p:strVal val="visible"/>
                                      </p:to>
                                    </p:set>
                                    <p:anim calcmode="lin" valueType="num">
                                      <p:cBhvr>
                                        <p:cTn id="60" dur="500" decel="50000" fill="hold">
                                          <p:stCondLst>
                                            <p:cond delay="0"/>
                                          </p:stCondLst>
                                        </p:cTn>
                                        <p:tgtEl>
                                          <p:spTgt spid="11284"/>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1284"/>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1284"/>
                                        </p:tgtEl>
                                        <p:attrNameLst>
                                          <p:attrName>ppt_w</p:attrName>
                                        </p:attrNameLst>
                                      </p:cBhvr>
                                      <p:tavLst>
                                        <p:tav tm="0">
                                          <p:val>
                                            <p:strVal val="#ppt_w*.05"/>
                                          </p:val>
                                        </p:tav>
                                        <p:tav tm="100000">
                                          <p:val>
                                            <p:strVal val="#ppt_w"/>
                                          </p:val>
                                        </p:tav>
                                      </p:tavLst>
                                    </p:anim>
                                    <p:anim calcmode="lin" valueType="num">
                                      <p:cBhvr>
                                        <p:cTn id="63" dur="1000" fill="hold"/>
                                        <p:tgtEl>
                                          <p:spTgt spid="11284"/>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1284"/>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1284"/>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1284"/>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009900" y="1063230"/>
            <a:ext cx="6343650" cy="1737122"/>
          </a:xfrm>
          <a:solidFill>
            <a:srgbClr val="FFFFCC"/>
          </a:solidFill>
        </p:spPr>
        <p:txBody>
          <a:bodyPr>
            <a:normAutofit fontScale="90000"/>
          </a:bodyPr>
          <a:lstStyle/>
          <a:p>
            <a:pPr algn="l" eaLnBrk="1" hangingPunct="1"/>
            <a:r>
              <a:rPr lang="en-US" altLang="en-US" sz="3000">
                <a:latin typeface="VNI-Times" pitchFamily="2" charset="0"/>
              </a:rPr>
              <a:t>a) </a:t>
            </a:r>
            <a:r>
              <a:rPr lang="en-US" altLang="en-US" sz="3000">
                <a:solidFill>
                  <a:srgbClr val="0000FF"/>
                </a:solidFill>
                <a:latin typeface="VNI-Times" pitchFamily="2" charset="0"/>
              </a:rPr>
              <a:t>Moät phaàn ñieän naêng ñöôïc bieán ñoåi thaønh nhieät naêng:</a:t>
            </a:r>
            <a:r>
              <a:rPr lang="en-US" altLang="en-US" sz="3000">
                <a:latin typeface="VNI-Times" pitchFamily="2" charset="0"/>
              </a:rPr>
              <a:t/>
            </a:r>
            <a:br>
              <a:rPr lang="en-US" altLang="en-US" sz="3000">
                <a:latin typeface="VNI-Times" pitchFamily="2" charset="0"/>
              </a:rPr>
            </a:br>
            <a:r>
              <a:rPr lang="en-US" altLang="en-US" sz="3000">
                <a:latin typeface="VNI-Times" pitchFamily="2" charset="0"/>
              </a:rPr>
              <a:t>   - Boùng ñeøn daây toùc, ñeøn huyønh quang, ñeøn compac …</a:t>
            </a:r>
          </a:p>
        </p:txBody>
      </p:sp>
      <p:pic>
        <p:nvPicPr>
          <p:cNvPr id="4101" name="Picture 11" descr="IMG0119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048250" y="3163094"/>
            <a:ext cx="20955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9" descr="IMG01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2" y="3257550"/>
            <a:ext cx="1828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0" descr="IMG011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1" y="3257550"/>
            <a:ext cx="1783556"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1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124450" y="3486151"/>
            <a:ext cx="2000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5123" name="Text Box 8"/>
          <p:cNvSpPr txBox="1">
            <a:spLocks noChangeArrowheads="1"/>
          </p:cNvSpPr>
          <p:nvPr/>
        </p:nvSpPr>
        <p:spPr bwMode="auto">
          <a:xfrm>
            <a:off x="2667007" y="857251"/>
            <a:ext cx="6858001" cy="106221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a:latin typeface="VNI-Times" pitchFamily="2" charset="0"/>
              </a:rPr>
              <a:t> Trong soá caùc thieát bò hay duïng cuï sau, thieát bò hay duïng cuï naøo bieán ñoåi </a:t>
            </a:r>
            <a:r>
              <a:rPr lang="en-US" altLang="en-US" sz="2101">
                <a:solidFill>
                  <a:srgbClr val="0000FF"/>
                </a:solidFill>
                <a:latin typeface="VNI-Times" pitchFamily="2" charset="0"/>
              </a:rPr>
              <a:t>moät phaàn ñieän naêng</a:t>
            </a:r>
            <a:r>
              <a:rPr lang="en-US" altLang="en-US" sz="2101">
                <a:latin typeface="VNI-Times" pitchFamily="2" charset="0"/>
              </a:rPr>
              <a:t> thaønh </a:t>
            </a:r>
            <a:r>
              <a:rPr lang="en-US" altLang="en-US" sz="2101">
                <a:solidFill>
                  <a:srgbClr val="0000FF"/>
                </a:solidFill>
                <a:latin typeface="VNI-Times" pitchFamily="2" charset="0"/>
              </a:rPr>
              <a:t>nhieät naêng</a:t>
            </a:r>
            <a:r>
              <a:rPr lang="en-US" altLang="en-US" sz="2101">
                <a:latin typeface="VNI-Times" pitchFamily="2" charset="0"/>
              </a:rPr>
              <a:t> vaø moät phaàn thaønh </a:t>
            </a:r>
            <a:r>
              <a:rPr lang="en-US" altLang="en-US" sz="2101">
                <a:solidFill>
                  <a:srgbClr val="0000FF"/>
                </a:solidFill>
                <a:latin typeface="VNI-Times" pitchFamily="2" charset="0"/>
              </a:rPr>
              <a:t>cô naêng</a:t>
            </a:r>
            <a:r>
              <a:rPr lang="en-US" altLang="en-US" sz="2101">
                <a:latin typeface="VNI-Times" pitchFamily="2" charset="0"/>
              </a:rPr>
              <a:t>?</a:t>
            </a:r>
          </a:p>
        </p:txBody>
      </p:sp>
      <p:pic>
        <p:nvPicPr>
          <p:cNvPr id="5124" name="Picture 22" descr="IMG0113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38850" y="1914527"/>
            <a:ext cx="1771650"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24" descr="IMG0120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7353300" y="1645444"/>
            <a:ext cx="16764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23" descr="IMG011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914525"/>
            <a:ext cx="1600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5" descr="IMG0512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4686300"/>
            <a:ext cx="2114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6" descr="IMG051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250" y="3200400"/>
            <a:ext cx="2114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7" descr="IMG0514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8700" y="3171834"/>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8" descr="IMG0525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2" y="1928812"/>
            <a:ext cx="17716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9" descr="IMG0527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0152" y="4572000"/>
            <a:ext cx="1885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0" descr="IMG0520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7000" y="1885957"/>
            <a:ext cx="16002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31" descr="IMG011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1335" y="3486152"/>
            <a:ext cx="15716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41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09900" y="1063230"/>
            <a:ext cx="6286500" cy="1679972"/>
          </a:xfrm>
          <a:solidFill>
            <a:srgbClr val="FFFFCC"/>
          </a:solidFill>
        </p:spPr>
        <p:txBody>
          <a:bodyPr>
            <a:normAutofit fontScale="90000"/>
          </a:bodyPr>
          <a:lstStyle/>
          <a:p>
            <a:pPr algn="l" eaLnBrk="1" hangingPunct="1"/>
            <a:r>
              <a:rPr lang="en-US" altLang="en-US" sz="3000">
                <a:latin typeface="VNI-Times" pitchFamily="2" charset="0"/>
              </a:rPr>
              <a:t>b) </a:t>
            </a:r>
            <a:r>
              <a:rPr lang="en-US" altLang="en-US" sz="3000">
                <a:solidFill>
                  <a:srgbClr val="0000FF"/>
                </a:solidFill>
                <a:latin typeface="VNI-Times" pitchFamily="2" charset="0"/>
              </a:rPr>
              <a:t>Moät phaàn ñieän naêng ñöôïc bieán ñoåi thaønh nhieät naêng vaø cô naêng:</a:t>
            </a:r>
            <a:r>
              <a:rPr lang="en-US" altLang="en-US" sz="3000">
                <a:latin typeface="VNI-Times" pitchFamily="2" charset="0"/>
              </a:rPr>
              <a:t/>
            </a:r>
            <a:br>
              <a:rPr lang="en-US" altLang="en-US" sz="3000">
                <a:latin typeface="VNI-Times" pitchFamily="2" charset="0"/>
              </a:rPr>
            </a:br>
            <a:r>
              <a:rPr lang="en-US" altLang="en-US" sz="3000">
                <a:latin typeface="VNI-Times" pitchFamily="2" charset="0"/>
              </a:rPr>
              <a:t>   - Maùy bôm nöôùc, maùy khoan, quaït ñieän …</a:t>
            </a:r>
          </a:p>
        </p:txBody>
      </p:sp>
      <p:pic>
        <p:nvPicPr>
          <p:cNvPr id="6147" name="Picture 8" descr="IMG051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3200402"/>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IMG051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300" y="3200402"/>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IMG052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3300" y="3200401"/>
            <a:ext cx="2000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50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5124450" y="3486151"/>
            <a:ext cx="2000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7171" name="Text Box 8"/>
          <p:cNvSpPr txBox="1">
            <a:spLocks noChangeArrowheads="1"/>
          </p:cNvSpPr>
          <p:nvPr/>
        </p:nvSpPr>
        <p:spPr bwMode="auto">
          <a:xfrm>
            <a:off x="2667007" y="1004890"/>
            <a:ext cx="6858001" cy="73892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a:latin typeface="VNI-Times" pitchFamily="2" charset="0"/>
              </a:rPr>
              <a:t>  Trong soá caùc thieát bò hay duïng cuï sau, thieát bò hay duïng cuï naøo bieán ñoåi </a:t>
            </a:r>
            <a:r>
              <a:rPr lang="en-US" altLang="en-US" sz="2101">
                <a:solidFill>
                  <a:srgbClr val="0000FF"/>
                </a:solidFill>
                <a:latin typeface="VNI-Times" pitchFamily="2" charset="0"/>
              </a:rPr>
              <a:t>toaøn boä ñieän naêng</a:t>
            </a:r>
            <a:r>
              <a:rPr lang="en-US" altLang="en-US" sz="2101">
                <a:latin typeface="VNI-Times" pitchFamily="2" charset="0"/>
              </a:rPr>
              <a:t> thaønh </a:t>
            </a:r>
            <a:r>
              <a:rPr lang="en-US" altLang="en-US" sz="2101">
                <a:solidFill>
                  <a:srgbClr val="0000FF"/>
                </a:solidFill>
                <a:latin typeface="VNI-Times" pitchFamily="2" charset="0"/>
              </a:rPr>
              <a:t>nhieät naêng.</a:t>
            </a:r>
            <a:endParaRPr lang="en-US" altLang="en-US" sz="2101">
              <a:latin typeface="VNI-Times" pitchFamily="2" charset="0"/>
            </a:endParaRPr>
          </a:p>
        </p:txBody>
      </p:sp>
      <p:pic>
        <p:nvPicPr>
          <p:cNvPr id="7172" name="Picture 12" descr="IMG0113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981700" y="1914527"/>
            <a:ext cx="1771650"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14" descr="IMG0120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7353300" y="1645444"/>
            <a:ext cx="16764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13" descr="IMG011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914525"/>
            <a:ext cx="1600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descr="IMG0512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4686300"/>
            <a:ext cx="2114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6" descr="IMG051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250" y="3200400"/>
            <a:ext cx="2114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7" descr="IMG0514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8700" y="3171834"/>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IMG0525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5751" y="1928812"/>
            <a:ext cx="17716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9" descr="IMG0527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0152" y="4572000"/>
            <a:ext cx="1885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1" descr="IMG0116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1335" y="3486152"/>
            <a:ext cx="15716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4" descr="IMG0522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1302" y="1885950"/>
            <a:ext cx="1200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6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7" y="857252"/>
            <a:ext cx="6858001" cy="1771650"/>
          </a:xfrm>
          <a:solidFill>
            <a:srgbClr val="FFFFCC"/>
          </a:solidFill>
        </p:spPr>
        <p:txBody>
          <a:bodyPr/>
          <a:lstStyle/>
          <a:p>
            <a:pPr algn="l" eaLnBrk="1" hangingPunct="1"/>
            <a:r>
              <a:rPr lang="en-US" altLang="en-US" sz="3000">
                <a:latin typeface="VNI-Times" pitchFamily="2" charset="0"/>
              </a:rPr>
              <a:t>2. </a:t>
            </a:r>
            <a:r>
              <a:rPr lang="en-US" altLang="en-US" sz="3000">
                <a:solidFill>
                  <a:srgbClr val="0000FF"/>
                </a:solidFill>
                <a:latin typeface="VNI-Times" pitchFamily="2" charset="0"/>
              </a:rPr>
              <a:t>Toaøn boä ñieän naêng ñöôïc bieán ñoåi thaønh nhieät naêng:</a:t>
            </a:r>
            <a:r>
              <a:rPr lang="en-US" altLang="en-US" sz="3000">
                <a:latin typeface="VNI-Times" pitchFamily="2" charset="0"/>
              </a:rPr>
              <a:t/>
            </a:r>
            <a:br>
              <a:rPr lang="en-US" altLang="en-US" sz="3000">
                <a:latin typeface="VNI-Times" pitchFamily="2" charset="0"/>
              </a:rPr>
            </a:br>
            <a:r>
              <a:rPr lang="en-US" altLang="en-US" sz="2400">
                <a:latin typeface="VNI-Times" pitchFamily="2" charset="0"/>
              </a:rPr>
              <a:t> +</a:t>
            </a:r>
            <a:r>
              <a:rPr lang="en-US" altLang="en-US" sz="3000"/>
              <a:t> </a:t>
            </a:r>
            <a:r>
              <a:rPr lang="en-US" altLang="en-US" sz="3000">
                <a:latin typeface="VNI-Times" pitchFamily="2" charset="0"/>
              </a:rPr>
              <a:t>Maùy taém nöôùc noùng, noài côm ñieän, baøn uûi ñieän, </a:t>
            </a:r>
            <a:r>
              <a:rPr lang="en-US" altLang="en-US" sz="3000"/>
              <a:t>ấm điện</a:t>
            </a:r>
            <a:r>
              <a:rPr lang="en-US" altLang="en-US" sz="3000">
                <a:latin typeface="VNI-Times" pitchFamily="2" charset="0"/>
              </a:rPr>
              <a:t>…</a:t>
            </a:r>
          </a:p>
        </p:txBody>
      </p:sp>
      <p:pic>
        <p:nvPicPr>
          <p:cNvPr id="8198" name="Picture 9" descr="IMG0120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24150" y="2686050"/>
            <a:ext cx="1428750"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4"/>
          <p:cNvSpPr txBox="1">
            <a:spLocks noChangeArrowheads="1"/>
          </p:cNvSpPr>
          <p:nvPr/>
        </p:nvSpPr>
        <p:spPr bwMode="auto">
          <a:xfrm>
            <a:off x="3752850" y="3143251"/>
            <a:ext cx="19431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pic>
        <p:nvPicPr>
          <p:cNvPr id="8196" name="Picture 6" descr="IMG01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2" y="2686050"/>
            <a:ext cx="17716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2667007" y="4514851"/>
            <a:ext cx="6858001" cy="147732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a:latin typeface="VNI-Times" pitchFamily="2" charset="0"/>
              </a:rPr>
              <a:t>+ Boä phaän chính cuûa caùc duïng cuï naøy laø moät daây daãn baèng hôïp kim </a:t>
            </a:r>
            <a:r>
              <a:rPr lang="en-US" altLang="en-US" sz="3000">
                <a:solidFill>
                  <a:srgbClr val="0066FF"/>
                </a:solidFill>
                <a:latin typeface="VNI-Times" pitchFamily="2" charset="0"/>
              </a:rPr>
              <a:t>Nikeâlin </a:t>
            </a:r>
            <a:r>
              <a:rPr lang="en-US" altLang="en-US" sz="3000">
                <a:latin typeface="VNI-Times" pitchFamily="2" charset="0"/>
              </a:rPr>
              <a:t>hoaëc </a:t>
            </a:r>
            <a:r>
              <a:rPr lang="en-US" altLang="en-US" sz="3000">
                <a:solidFill>
                  <a:srgbClr val="0066FF"/>
                </a:solidFill>
                <a:latin typeface="VNI-Times" pitchFamily="2" charset="0"/>
              </a:rPr>
              <a:t>Constantan</a:t>
            </a:r>
            <a:r>
              <a:rPr lang="en-US" altLang="en-US" sz="3000">
                <a:latin typeface="VNI-Times" pitchFamily="2" charset="0"/>
              </a:rPr>
              <a:t>.</a:t>
            </a:r>
          </a:p>
        </p:txBody>
      </p:sp>
      <p:pic>
        <p:nvPicPr>
          <p:cNvPr id="8199" name="Picture 11" descr="IMG0525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5" y="2686050"/>
            <a:ext cx="165735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IMG0527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2" y="2628900"/>
            <a:ext cx="1828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13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p:cTn id="7" dur="1000" fill="hold"/>
                                        <p:tgtEl>
                                          <p:spTgt spid="29704"/>
                                        </p:tgtEl>
                                        <p:attrNameLst>
                                          <p:attrName>ppt_w</p:attrName>
                                        </p:attrNameLst>
                                      </p:cBhvr>
                                      <p:tavLst>
                                        <p:tav tm="0">
                                          <p:val>
                                            <p:fltVal val="0"/>
                                          </p:val>
                                        </p:tav>
                                        <p:tav tm="100000">
                                          <p:val>
                                            <p:strVal val="#ppt_w"/>
                                          </p:val>
                                        </p:tav>
                                      </p:tavLst>
                                    </p:anim>
                                    <p:anim calcmode="lin" valueType="num">
                                      <p:cBhvr>
                                        <p:cTn id="8" dur="1000" fill="hold"/>
                                        <p:tgtEl>
                                          <p:spTgt spid="29704"/>
                                        </p:tgtEl>
                                        <p:attrNameLst>
                                          <p:attrName>ppt_h</p:attrName>
                                        </p:attrNameLst>
                                      </p:cBhvr>
                                      <p:tavLst>
                                        <p:tav tm="0">
                                          <p:val>
                                            <p:fltVal val="0"/>
                                          </p:val>
                                        </p:tav>
                                        <p:tav tm="100000">
                                          <p:val>
                                            <p:strVal val="#ppt_h"/>
                                          </p:val>
                                        </p:tav>
                                      </p:tavLst>
                                    </p:anim>
                                    <p:anim calcmode="lin" valueType="num">
                                      <p:cBhvr>
                                        <p:cTn id="9" dur="1000" fill="hold"/>
                                        <p:tgtEl>
                                          <p:spTgt spid="297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38452" y="1177528"/>
            <a:ext cx="6343650" cy="651272"/>
          </a:xfrm>
        </p:spPr>
        <p:txBody>
          <a:bodyPr>
            <a:normAutofit fontScale="90000"/>
          </a:bodyPr>
          <a:lstStyle/>
          <a:p>
            <a:pPr algn="l" eaLnBrk="1" hangingPunct="1"/>
            <a:r>
              <a:rPr lang="en-US" altLang="en-US" sz="2400" b="1">
                <a:latin typeface="VNI-Times" pitchFamily="2" charset="0"/>
              </a:rPr>
              <a:t>I/ TRÖÔØNG HÔÏP ÑIEÄN NAÊNG BIEÁN ÑOÅI THAØNH NHIEÄT NAÊNG:</a:t>
            </a:r>
            <a:br>
              <a:rPr lang="en-US" altLang="en-US" sz="2400" b="1">
                <a:latin typeface="VNI-Times" pitchFamily="2" charset="0"/>
              </a:rPr>
            </a:br>
            <a:endParaRPr lang="en-US" altLang="en-US" sz="3000"/>
          </a:p>
        </p:txBody>
      </p:sp>
      <p:sp>
        <p:nvSpPr>
          <p:cNvPr id="30723" name="Rectangle 3"/>
          <p:cNvSpPr>
            <a:spLocks noGrp="1" noChangeArrowheads="1"/>
          </p:cNvSpPr>
          <p:nvPr>
            <p:ph idx="1"/>
          </p:nvPr>
        </p:nvSpPr>
        <p:spPr>
          <a:xfrm>
            <a:off x="3981451" y="2914650"/>
            <a:ext cx="3086100" cy="857250"/>
          </a:xfrm>
          <a:solidFill>
            <a:srgbClr val="66FF99"/>
          </a:solidFill>
          <a:ln>
            <a:solidFill>
              <a:srgbClr val="FFFF00"/>
            </a:solidFill>
            <a:miter lim="800000"/>
            <a:headEnd/>
            <a:tailEnd/>
          </a:ln>
        </p:spPr>
        <p:txBody>
          <a:bodyPr/>
          <a:lstStyle/>
          <a:p>
            <a:pPr algn="ctr" eaLnBrk="1" hangingPunct="1">
              <a:buFontTx/>
              <a:buNone/>
            </a:pPr>
            <a:r>
              <a:rPr lang="en-US" altLang="en-US" sz="4050" b="1">
                <a:solidFill>
                  <a:srgbClr val="9900CC"/>
                </a:solidFill>
                <a:latin typeface="VNI-Times" pitchFamily="2" charset="0"/>
              </a:rPr>
              <a:t>Q = I</a:t>
            </a:r>
            <a:r>
              <a:rPr lang="en-US" altLang="en-US" sz="4050" b="1" baseline="30000">
                <a:solidFill>
                  <a:srgbClr val="9900CC"/>
                </a:solidFill>
                <a:latin typeface="VNI-Times" pitchFamily="2" charset="0"/>
              </a:rPr>
              <a:t>2</a:t>
            </a:r>
            <a:r>
              <a:rPr lang="en-US" altLang="en-US" sz="4050" b="1">
                <a:solidFill>
                  <a:srgbClr val="9900CC"/>
                </a:solidFill>
                <a:latin typeface="VNI-Times" pitchFamily="2" charset="0"/>
              </a:rPr>
              <a:t>Rt</a:t>
            </a:r>
          </a:p>
        </p:txBody>
      </p:sp>
      <p:sp>
        <p:nvSpPr>
          <p:cNvPr id="30724" name="Text Box 4"/>
          <p:cNvSpPr txBox="1">
            <a:spLocks noChangeArrowheads="1"/>
          </p:cNvSpPr>
          <p:nvPr/>
        </p:nvSpPr>
        <p:spPr bwMode="auto">
          <a:xfrm>
            <a:off x="2838450" y="1714501"/>
            <a:ext cx="6572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tx2"/>
                </a:solidFill>
                <a:latin typeface="VNI-Times" pitchFamily="2" charset="0"/>
              </a:rPr>
              <a:t>II/ ÑÒNH LUAÄT JUN </a:t>
            </a:r>
            <a:r>
              <a:rPr lang="en-US" altLang="en-US" sz="3000" b="1">
                <a:solidFill>
                  <a:schemeClr val="tx2"/>
                </a:solidFill>
                <a:latin typeface="VNI-Times" pitchFamily="2" charset="0"/>
              </a:rPr>
              <a:t>-</a:t>
            </a:r>
            <a:r>
              <a:rPr lang="en-US" altLang="en-US" sz="2400" b="1">
                <a:solidFill>
                  <a:schemeClr val="tx2"/>
                </a:solidFill>
                <a:latin typeface="VNI-Times" pitchFamily="2" charset="0"/>
              </a:rPr>
              <a:t> LEN-XÔ:</a:t>
            </a:r>
          </a:p>
        </p:txBody>
      </p:sp>
      <p:sp>
        <p:nvSpPr>
          <p:cNvPr id="30725" name="Text Box 5"/>
          <p:cNvSpPr txBox="1">
            <a:spLocks noChangeArrowheads="1"/>
          </p:cNvSpPr>
          <p:nvPr/>
        </p:nvSpPr>
        <p:spPr bwMode="auto">
          <a:xfrm>
            <a:off x="3067050" y="2171708"/>
            <a:ext cx="4800600"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1" b="1">
                <a:solidFill>
                  <a:srgbClr val="FF00FF"/>
                </a:solidFill>
                <a:latin typeface="VNI-Times" pitchFamily="2" charset="0"/>
              </a:rPr>
              <a:t>1. Heä thöùc ñònh luaät :</a:t>
            </a:r>
            <a:endParaRPr lang="en-US" altLang="en-US" sz="2101">
              <a:solidFill>
                <a:srgbClr val="FF00FF"/>
              </a:solidFill>
              <a:latin typeface="VNI-Times" pitchFamily="2" charset="0"/>
            </a:endParaRPr>
          </a:p>
        </p:txBody>
      </p:sp>
    </p:spTree>
    <p:extLst>
      <p:ext uri="{BB962C8B-B14F-4D97-AF65-F5344CB8AC3E}">
        <p14:creationId xmlns:p14="http://schemas.microsoft.com/office/powerpoint/2010/main" val="318053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ppt_x</p:attrName>
                                        </p:attrNameLst>
                                      </p:cBhvr>
                                      <p:tavLst>
                                        <p:tav tm="0">
                                          <p:val>
                                            <p:strVal val="#ppt_x-.2"/>
                                          </p:val>
                                        </p:tav>
                                        <p:tav tm="100000">
                                          <p:val>
                                            <p:strVal val="#ppt_x"/>
                                          </p:val>
                                        </p:tav>
                                      </p:tavLst>
                                    </p:anim>
                                    <p:anim calcmode="lin" valueType="num">
                                      <p:cBhvr>
                                        <p:cTn id="8" dur="1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1000"/>
                                        <p:tgtEl>
                                          <p:spTgt spid="30725"/>
                                        </p:tgtEl>
                                      </p:cBhvr>
                                    </p:animEffect>
                                    <p:anim calcmode="lin" valueType="num">
                                      <p:cBhvr>
                                        <p:cTn id="15" dur="1000" fill="hold"/>
                                        <p:tgtEl>
                                          <p:spTgt spid="30725"/>
                                        </p:tgtEl>
                                        <p:attrNameLst>
                                          <p:attrName>ppt_x</p:attrName>
                                        </p:attrNameLst>
                                      </p:cBhvr>
                                      <p:tavLst>
                                        <p:tav tm="0">
                                          <p:val>
                                            <p:strVal val="#ppt_x"/>
                                          </p:val>
                                        </p:tav>
                                        <p:tav tm="100000">
                                          <p:val>
                                            <p:strVal val="#ppt_x"/>
                                          </p:val>
                                        </p:tav>
                                      </p:tavLst>
                                    </p:anim>
                                    <p:anim calcmode="lin" valueType="num">
                                      <p:cBhvr>
                                        <p:cTn id="16" dur="900" decel="100000" fill="hold"/>
                                        <p:tgtEl>
                                          <p:spTgt spid="3072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072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0723">
                                            <p:bg/>
                                          </p:spTgt>
                                        </p:tgtEl>
                                        <p:attrNameLst>
                                          <p:attrName>style.visibility</p:attrName>
                                        </p:attrNameLst>
                                      </p:cBhvr>
                                      <p:to>
                                        <p:strVal val="visible"/>
                                      </p:to>
                                    </p:set>
                                    <p:anim calcmode="lin" valueType="num">
                                      <p:cBhvr>
                                        <p:cTn id="22" dur="1000" fill="hold"/>
                                        <p:tgtEl>
                                          <p:spTgt spid="30723">
                                            <p:bg/>
                                          </p:spTgt>
                                        </p:tgtEl>
                                        <p:attrNameLst>
                                          <p:attrName>ppt_w</p:attrName>
                                        </p:attrNameLst>
                                      </p:cBhvr>
                                      <p:tavLst>
                                        <p:tav tm="0">
                                          <p:val>
                                            <p:strVal val="#ppt_w+.3"/>
                                          </p:val>
                                        </p:tav>
                                        <p:tav tm="100000">
                                          <p:val>
                                            <p:strVal val="#ppt_w"/>
                                          </p:val>
                                        </p:tav>
                                      </p:tavLst>
                                    </p:anim>
                                    <p:anim calcmode="lin" valueType="num">
                                      <p:cBhvr>
                                        <p:cTn id="23" dur="1000" fill="hold"/>
                                        <p:tgtEl>
                                          <p:spTgt spid="30723">
                                            <p:bg/>
                                          </p:spTgt>
                                        </p:tgtEl>
                                        <p:attrNameLst>
                                          <p:attrName>ppt_h</p:attrName>
                                        </p:attrNameLst>
                                      </p:cBhvr>
                                      <p:tavLst>
                                        <p:tav tm="0">
                                          <p:val>
                                            <p:strVal val="#ppt_h"/>
                                          </p:val>
                                        </p:tav>
                                        <p:tav tm="100000">
                                          <p:val>
                                            <p:strVal val="#ppt_h"/>
                                          </p:val>
                                        </p:tav>
                                      </p:tavLst>
                                    </p:anim>
                                    <p:animEffect transition="in" filter="fade">
                                      <p:cBhvr>
                                        <p:cTn id="24" dur="1000"/>
                                        <p:tgtEl>
                                          <p:spTgt spid="30723">
                                            <p:bg/>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30723">
                                            <p:txEl>
                                              <p:pRg st="0" end="0"/>
                                            </p:txEl>
                                          </p:spTgt>
                                        </p:tgtEl>
                                        <p:attrNameLst>
                                          <p:attrName>style.visibility</p:attrName>
                                        </p:attrNameLst>
                                      </p:cBhvr>
                                      <p:to>
                                        <p:strVal val="visible"/>
                                      </p:to>
                                    </p:set>
                                    <p:anim calcmode="lin" valueType="num">
                                      <p:cBhvr>
                                        <p:cTn id="27" dur="1000" fill="hold"/>
                                        <p:tgtEl>
                                          <p:spTgt spid="30723">
                                            <p:txEl>
                                              <p:pRg st="0" end="0"/>
                                            </p:txEl>
                                          </p:spTgt>
                                        </p:tgtEl>
                                        <p:attrNameLst>
                                          <p:attrName>ppt_w</p:attrName>
                                        </p:attrNameLst>
                                      </p:cBhvr>
                                      <p:tavLst>
                                        <p:tav tm="0">
                                          <p:val>
                                            <p:strVal val="#ppt_w+.3"/>
                                          </p:val>
                                        </p:tav>
                                        <p:tav tm="100000">
                                          <p:val>
                                            <p:strVal val="#ppt_w"/>
                                          </p:val>
                                        </p:tav>
                                      </p:tavLst>
                                    </p:anim>
                                    <p:anim calcmode="lin" valueType="num">
                                      <p:cBhvr>
                                        <p:cTn id="28"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0724" grpId="0"/>
      <p:bldP spid="307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09900" y="1063228"/>
            <a:ext cx="6286500" cy="1337072"/>
          </a:xfrm>
        </p:spPr>
        <p:txBody>
          <a:bodyPr>
            <a:normAutofit fontScale="90000"/>
          </a:bodyPr>
          <a:lstStyle/>
          <a:p>
            <a:pPr algn="l" eaLnBrk="1" hangingPunct="1"/>
            <a:r>
              <a:rPr lang="en-US" altLang="en-US" sz="2400" b="1">
                <a:latin typeface="VNI-Times" pitchFamily="2" charset="0"/>
              </a:rPr>
              <a:t>I/TRÖÔØNG HÔÏP ÑIEÄN NAÊNG BIEÁN ÑOÅI THAØNH NHIEÄT NAÊNG:</a:t>
            </a:r>
            <a:br>
              <a:rPr lang="en-US" altLang="en-US" sz="2400" b="1">
                <a:latin typeface="VNI-Times" pitchFamily="2" charset="0"/>
              </a:rPr>
            </a:br>
            <a:r>
              <a:rPr lang="en-US" altLang="en-US" sz="2400" b="1">
                <a:latin typeface="VNI-Times" pitchFamily="2" charset="0"/>
              </a:rPr>
              <a:t>II/ ÑÒNH LUAÄT JUN </a:t>
            </a:r>
            <a:r>
              <a:rPr lang="en-US" altLang="en-US" sz="3000" b="1">
                <a:latin typeface="VNI-Times" pitchFamily="2" charset="0"/>
              </a:rPr>
              <a:t>-</a:t>
            </a:r>
            <a:r>
              <a:rPr lang="en-US" altLang="en-US" sz="2400" b="1">
                <a:latin typeface="VNI-Times" pitchFamily="2" charset="0"/>
              </a:rPr>
              <a:t> LEN-XÔ:</a:t>
            </a:r>
            <a:br>
              <a:rPr lang="en-US" altLang="en-US" sz="2400" b="1">
                <a:latin typeface="VNI-Times" pitchFamily="2" charset="0"/>
              </a:rPr>
            </a:br>
            <a:r>
              <a:rPr lang="en-US" altLang="en-US" sz="2400" b="1">
                <a:solidFill>
                  <a:srgbClr val="FF00FF"/>
                </a:solidFill>
                <a:latin typeface="VNI-Times" pitchFamily="2" charset="0"/>
              </a:rPr>
              <a:t>1. </a:t>
            </a:r>
            <a:r>
              <a:rPr lang="en-US" altLang="en-US" sz="2700" b="1">
                <a:solidFill>
                  <a:srgbClr val="FF00FF"/>
                </a:solidFill>
                <a:latin typeface="VNI-Times" pitchFamily="2" charset="0"/>
              </a:rPr>
              <a:t>Heä thöùc ñònh luaät :</a:t>
            </a:r>
            <a:r>
              <a:rPr lang="en-US" altLang="en-US" sz="3000"/>
              <a:t> </a:t>
            </a:r>
          </a:p>
        </p:txBody>
      </p:sp>
      <p:sp>
        <p:nvSpPr>
          <p:cNvPr id="10243" name="Rectangle 3"/>
          <p:cNvSpPr>
            <a:spLocks noGrp="1" noChangeArrowheads="1"/>
          </p:cNvSpPr>
          <p:nvPr>
            <p:ph idx="1"/>
          </p:nvPr>
        </p:nvSpPr>
        <p:spPr>
          <a:xfrm>
            <a:off x="6324600" y="2181225"/>
            <a:ext cx="2686050" cy="685800"/>
          </a:xfrm>
          <a:solidFill>
            <a:srgbClr val="66FF99"/>
          </a:solidFill>
          <a:ln>
            <a:solidFill>
              <a:srgbClr val="FFFF00"/>
            </a:solidFill>
            <a:miter lim="800000"/>
            <a:headEnd/>
            <a:tailEnd/>
          </a:ln>
        </p:spPr>
        <p:txBody>
          <a:bodyPr/>
          <a:lstStyle/>
          <a:p>
            <a:pPr algn="ctr" eaLnBrk="1" hangingPunct="1">
              <a:lnSpc>
                <a:spcPct val="90000"/>
              </a:lnSpc>
              <a:buFontTx/>
              <a:buNone/>
            </a:pPr>
            <a:r>
              <a:rPr lang="en-US" altLang="en-US" sz="4050" b="1">
                <a:solidFill>
                  <a:srgbClr val="9900CC"/>
                </a:solidFill>
                <a:latin typeface="VNI-Times" pitchFamily="2" charset="0"/>
              </a:rPr>
              <a:t>Q = I</a:t>
            </a:r>
            <a:r>
              <a:rPr lang="en-US" altLang="en-US" sz="4050" b="1" baseline="30000">
                <a:solidFill>
                  <a:srgbClr val="9900CC"/>
                </a:solidFill>
                <a:latin typeface="VNI-Times" pitchFamily="2" charset="0"/>
              </a:rPr>
              <a:t>2</a:t>
            </a:r>
            <a:r>
              <a:rPr lang="en-US" altLang="en-US" sz="4050" b="1">
                <a:solidFill>
                  <a:srgbClr val="9900CC"/>
                </a:solidFill>
                <a:latin typeface="VNI-Times" pitchFamily="2" charset="0"/>
              </a:rPr>
              <a:t>Rt</a:t>
            </a:r>
          </a:p>
        </p:txBody>
      </p:sp>
      <p:sp>
        <p:nvSpPr>
          <p:cNvPr id="32772" name="Text Box 4"/>
          <p:cNvSpPr txBox="1">
            <a:spLocks noChangeArrowheads="1"/>
          </p:cNvSpPr>
          <p:nvPr/>
        </p:nvSpPr>
        <p:spPr bwMode="auto">
          <a:xfrm>
            <a:off x="2895600" y="3006336"/>
            <a:ext cx="64579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en-US" sz="2700" b="1">
                <a:solidFill>
                  <a:srgbClr val="FF00FF"/>
                </a:solidFill>
                <a:latin typeface="VNI-Times" pitchFamily="2" charset="0"/>
              </a:rPr>
              <a:t>2. Xöû lí keát quaû cuûa thí nghieäm kieåm tra :</a:t>
            </a:r>
            <a:endParaRPr lang="en-US" altLang="en-US" sz="2700" b="1">
              <a:solidFill>
                <a:srgbClr val="FF00FF"/>
              </a:solidFill>
              <a:latin typeface="VNI-Times" pitchFamily="2" charset="0"/>
            </a:endParaRPr>
          </a:p>
        </p:txBody>
      </p:sp>
    </p:spTree>
    <p:extLst>
      <p:ext uri="{BB962C8B-B14F-4D97-AF65-F5344CB8AC3E}">
        <p14:creationId xmlns:p14="http://schemas.microsoft.com/office/powerpoint/2010/main" val="4027755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420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Symbol</vt:lpstr>
      <vt:lpstr>Times New Roman</vt:lpstr>
      <vt:lpstr>VNI-Bodon-Poster</vt:lpstr>
      <vt:lpstr>VNI-Times</vt:lpstr>
      <vt:lpstr>Office Theme</vt:lpstr>
      <vt:lpstr>TIẾT 15, 16: Công và Công suất điện trở Định Luật Joule-Lenz</vt:lpstr>
      <vt:lpstr>PowerPoint Presentation</vt:lpstr>
      <vt:lpstr>a) Moät phaàn ñieän naêng ñöôïc bieán ñoåi thaønh nhieät naêng:    - Boùng ñeøn daây toùc, ñeøn huyønh quang, ñeøn compac …</vt:lpstr>
      <vt:lpstr>PowerPoint Presentation</vt:lpstr>
      <vt:lpstr>b) Moät phaàn ñieän naêng ñöôïc bieán ñoåi thaønh nhieät naêng vaø cô naêng:    - Maùy bôm nöôùc, maùy khoan, quaït ñieän …</vt:lpstr>
      <vt:lpstr>PowerPoint Presentation</vt:lpstr>
      <vt:lpstr>2. Toaøn boä ñieän naêng ñöôïc bieán ñoåi thaønh nhieät naêng:  + Maùy taém nöôùc noùng, noài côm ñieän, baøn uûi ñieän, ấm điện…</vt:lpstr>
      <vt:lpstr>I/ TRÖÔØNG HÔÏP ÑIEÄN NAÊNG BIEÁN ÑOÅI THAØNH NHIEÄT NAÊNG: </vt:lpstr>
      <vt:lpstr>I/TRÖÔØNG HÔÏP ÑIEÄN NAÊNG BIEÁN ÑOÅI THAØNH NHIEÄT NAÊNG: II/ ÑÒNH LUAÄT JUN - LEN-XÔ: 1. Heä thöùc ñònh luaät : </vt:lpstr>
      <vt:lpstr>PowerPoint Presentation</vt:lpstr>
      <vt:lpstr>3. Phaùt bieåu ñònh luaät :</vt:lpstr>
      <vt:lpstr>TRAÉC NGHIEÄM</vt:lpstr>
      <vt:lpstr>DAËN DOØ</vt:lpstr>
    </vt:vector>
  </TitlesOfParts>
  <Company>00000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MAYTINH</cp:lastModifiedBy>
  <cp:revision>3</cp:revision>
  <dcterms:created xsi:type="dcterms:W3CDTF">2022-11-23T09:04:33Z</dcterms:created>
  <dcterms:modified xsi:type="dcterms:W3CDTF">2022-11-24T09:38:50Z</dcterms:modified>
</cp:coreProperties>
</file>