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1"/>
  </p:sldMasterIdLst>
  <p:notesMasterIdLst>
    <p:notesMasterId r:id="rId24"/>
  </p:notesMasterIdLst>
  <p:sldIdLst>
    <p:sldId id="256" r:id="rId2"/>
    <p:sldId id="257" r:id="rId3"/>
    <p:sldId id="258" r:id="rId4"/>
    <p:sldId id="280" r:id="rId5"/>
    <p:sldId id="281" r:id="rId6"/>
    <p:sldId id="262" r:id="rId7"/>
    <p:sldId id="287" r:id="rId8"/>
    <p:sldId id="282" r:id="rId9"/>
    <p:sldId id="283" r:id="rId10"/>
    <p:sldId id="284" r:id="rId11"/>
    <p:sldId id="272" r:id="rId12"/>
    <p:sldId id="275" r:id="rId13"/>
    <p:sldId id="289" r:id="rId14"/>
    <p:sldId id="285" r:id="rId15"/>
    <p:sldId id="286" r:id="rId16"/>
    <p:sldId id="290" r:id="rId17"/>
    <p:sldId id="291" r:id="rId18"/>
    <p:sldId id="292" r:id="rId19"/>
    <p:sldId id="293" r:id="rId20"/>
    <p:sldId id="294" r:id="rId21"/>
    <p:sldId id="295" r:id="rId22"/>
    <p:sldId id="29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 snapToObjects="1">
      <p:cViewPr>
        <p:scale>
          <a:sx n="83" d="100"/>
          <a:sy n="83" d="100"/>
        </p:scale>
        <p:origin x="496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0A0D6-1E85-EE4E-8FDC-30FE1C4E1270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40141-CD65-1842-9408-DB7AB23C4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90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2806C12D-7E59-CA4F-975F-776624137C66}" type="datetimeFigureOut">
              <a:rPr lang="en-US" smtClean="0"/>
              <a:t>11/26/22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AAAA4FF3-D5DE-3741-8C87-FF1380242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01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Unit </a:t>
            </a:r>
            <a:r>
              <a:rPr lang="en-US" b="1" dirty="0" smtClean="0">
                <a:solidFill>
                  <a:srgbClr val="FF0000"/>
                </a:solidFill>
              </a:rPr>
              <a:t>4: LEARNING A FOREIGN LANGUAGE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49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464950"/>
            <a:ext cx="8648674" cy="592035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GỢI </a:t>
            </a:r>
            <a:r>
              <a:rPr lang="en-US" b="1" dirty="0" err="1" smtClean="0">
                <a:solidFill>
                  <a:srgbClr val="00B050"/>
                </a:solidFill>
              </a:rPr>
              <a:t>Ý</a:t>
            </a:r>
            <a:r>
              <a:rPr lang="en-US" b="1" dirty="0" smtClean="0">
                <a:solidFill>
                  <a:srgbClr val="00B050"/>
                </a:solidFill>
              </a:rPr>
              <a:t>: </a:t>
            </a:r>
          </a:p>
          <a:p>
            <a:r>
              <a:rPr lang="en-US" sz="1900" b="1" dirty="0" smtClean="0"/>
              <a:t>You</a:t>
            </a:r>
            <a:r>
              <a:rPr lang="en-US" sz="1900" b="1" dirty="0"/>
              <a:t>:</a:t>
            </a:r>
            <a:r>
              <a:rPr lang="en-US" sz="1900" dirty="0"/>
              <a:t> Congratulation! Thu. How wonderful you are!</a:t>
            </a:r>
          </a:p>
          <a:p>
            <a:r>
              <a:rPr lang="en-US" sz="1900" b="1" dirty="0"/>
              <a:t>Thu:</a:t>
            </a:r>
            <a:r>
              <a:rPr lang="en-US" sz="1900" dirty="0"/>
              <a:t> Thanks.</a:t>
            </a:r>
          </a:p>
          <a:p>
            <a:r>
              <a:rPr lang="en-US" sz="1900" b="1" dirty="0"/>
              <a:t>You:</a:t>
            </a:r>
            <a:r>
              <a:rPr lang="en-US" sz="1900" dirty="0"/>
              <a:t> I think you should take the scholarship to the Brighton Language Center. It's the best way to learn English there.</a:t>
            </a:r>
          </a:p>
          <a:p>
            <a:r>
              <a:rPr lang="en-US" sz="1900" b="1" dirty="0"/>
              <a:t>Thu:</a:t>
            </a:r>
            <a:r>
              <a:rPr lang="en-US" sz="1900" dirty="0"/>
              <a:t> I don't understand.</a:t>
            </a:r>
          </a:p>
          <a:p>
            <a:r>
              <a:rPr lang="en-US" sz="1900" b="1" dirty="0"/>
              <a:t>You:</a:t>
            </a:r>
            <a:r>
              <a:rPr lang="en-US" sz="1900" dirty="0"/>
              <a:t> If we go to study English in England, we can study the traditional standard English and we can learn the English culture, too.</a:t>
            </a:r>
          </a:p>
          <a:p>
            <a:r>
              <a:rPr lang="en-US" sz="1900" b="1" dirty="0"/>
              <a:t>Thu:</a:t>
            </a:r>
            <a:r>
              <a:rPr lang="en-US" sz="1900" dirty="0"/>
              <a:t> I agree. What do you think about the language center in Brighton?</a:t>
            </a:r>
          </a:p>
          <a:p>
            <a:r>
              <a:rPr lang="en-US" sz="1900" b="1" dirty="0"/>
              <a:t>You:</a:t>
            </a:r>
            <a:r>
              <a:rPr lang="en-US" sz="1900" dirty="0"/>
              <a:t> Congratulation! Thu. How wonderful you are!</a:t>
            </a:r>
          </a:p>
          <a:p>
            <a:r>
              <a:rPr lang="en-US" sz="1900" b="1" dirty="0"/>
              <a:t>Thu:</a:t>
            </a:r>
            <a:r>
              <a:rPr lang="en-US" sz="1900" dirty="0"/>
              <a:t> Thanks.</a:t>
            </a:r>
          </a:p>
          <a:p>
            <a:r>
              <a:rPr lang="en-US" sz="1900" b="1" dirty="0"/>
              <a:t>You:</a:t>
            </a:r>
            <a:r>
              <a:rPr lang="en-US" sz="1900" dirty="0"/>
              <a:t> I think you should take the scholarship to the Brighton Language Center. It's the best way to learn English there.</a:t>
            </a:r>
          </a:p>
          <a:p>
            <a:r>
              <a:rPr lang="en-US" sz="1900" b="1" dirty="0"/>
              <a:t>Thu:</a:t>
            </a:r>
            <a:r>
              <a:rPr lang="en-US" sz="1900" dirty="0"/>
              <a:t> I don't understand.</a:t>
            </a:r>
          </a:p>
          <a:p>
            <a:r>
              <a:rPr lang="en-US" sz="1900" b="1" dirty="0"/>
              <a:t>You:</a:t>
            </a:r>
            <a:r>
              <a:rPr lang="en-US" sz="1900" dirty="0"/>
              <a:t> If we go to study English in England, we can study the traditional standard English and we can learn the English culture, too.</a:t>
            </a:r>
          </a:p>
          <a:p>
            <a:r>
              <a:rPr lang="en-US" sz="1900" b="1" dirty="0"/>
              <a:t>Thu:</a:t>
            </a:r>
            <a:r>
              <a:rPr lang="en-US" sz="1900" dirty="0"/>
              <a:t> I agree. What do you think about the language center in Brighton?</a:t>
            </a:r>
          </a:p>
          <a:p>
            <a:r>
              <a:rPr lang="en-US" sz="1900" b="1" dirty="0"/>
              <a:t>You:</a:t>
            </a:r>
            <a:r>
              <a:rPr lang="en-US" sz="1900" dirty="0"/>
              <a:t> You may be </a:t>
            </a:r>
            <a:r>
              <a:rPr lang="en-US" sz="1900" dirty="0" smtClean="0"/>
              <a:t>right</a:t>
            </a: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102335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36017"/>
            <a:ext cx="7729728" cy="73552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4. Listen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74" y="1363851"/>
            <a:ext cx="9593451" cy="4469539"/>
          </a:xfrm>
        </p:spPr>
      </p:pic>
      <p:sp>
        <p:nvSpPr>
          <p:cNvPr id="9" name="TextBox 8"/>
          <p:cNvSpPr txBox="1"/>
          <p:nvPr/>
        </p:nvSpPr>
        <p:spPr>
          <a:xfrm>
            <a:off x="9097505" y="305316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798800" y="3472006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097505" y="391481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798800" y="4333651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</a:t>
            </a:r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097505" y="487410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37288" y="3656672"/>
            <a:ext cx="48876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 She works for an international bank in Ha </a:t>
            </a:r>
            <a:r>
              <a:rPr lang="en-US" dirty="0" err="1"/>
              <a:t>Noi</a:t>
            </a:r>
            <a:r>
              <a:rPr lang="en-US" dirty="0"/>
              <a:t>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37288" y="4652698"/>
            <a:ext cx="2731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=&gt; Her listening is terrible.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2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93179"/>
            <a:ext cx="7729728" cy="74520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5. Read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81" y="1224367"/>
            <a:ext cx="6943237" cy="2944677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664" y="4355025"/>
            <a:ext cx="8331200" cy="23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185980"/>
            <a:ext cx="5919888" cy="5986220"/>
          </a:xfrm>
        </p:spPr>
        <p:txBody>
          <a:bodyPr/>
          <a:lstStyle/>
          <a:p>
            <a:r>
              <a:rPr lang="en-US" b="1" dirty="0" smtClean="0"/>
              <a:t>New words – Read: </a:t>
            </a:r>
          </a:p>
          <a:p>
            <a:pPr marL="457200" indent="-457200">
              <a:buAutoNum type="arabicPeriod"/>
            </a:pPr>
            <a:r>
              <a:rPr lang="en-US" dirty="0" smtClean="0"/>
              <a:t>Intermediate (a):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cấp</a:t>
            </a:r>
            <a:endParaRPr lang="en-US" dirty="0" smtClean="0"/>
          </a:p>
          <a:p>
            <a:pPr marL="457200" indent="-457200">
              <a:buAutoNum type="arabicPeriod"/>
            </a:pPr>
            <a:r>
              <a:rPr lang="en-US" dirty="0" smtClean="0"/>
              <a:t>Advanced (a):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cấp</a:t>
            </a:r>
            <a:r>
              <a:rPr lang="en-US" dirty="0" smtClean="0"/>
              <a:t> </a:t>
            </a:r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Advance (v/n): </a:t>
            </a:r>
            <a:r>
              <a:rPr lang="en-US" dirty="0" err="1" smtClean="0">
                <a:sym typeface="Wingdings"/>
              </a:rPr>
              <a:t>sự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tiến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bộ</a:t>
            </a: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3. tuition (n): </a:t>
            </a:r>
            <a:r>
              <a:rPr lang="en-US" dirty="0" err="1" smtClean="0">
                <a:sym typeface="Wingdings"/>
              </a:rPr>
              <a:t>sự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dạy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kèm</a:t>
            </a: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4.well- qualified (a): </a:t>
            </a:r>
            <a:r>
              <a:rPr lang="en-US" dirty="0" err="1" smtClean="0">
                <a:sym typeface="Wingdings"/>
              </a:rPr>
              <a:t>có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trình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độ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chuyên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môn</a:t>
            </a: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5. Academy (n):  </a:t>
            </a:r>
            <a:r>
              <a:rPr lang="en-US" dirty="0" err="1" smtClean="0">
                <a:sym typeface="Wingdings"/>
              </a:rPr>
              <a:t>học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viện</a:t>
            </a:r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6. Advertised (v): </a:t>
            </a:r>
            <a:r>
              <a:rPr lang="en-US" dirty="0" err="1" smtClean="0">
                <a:sym typeface="Wingdings"/>
              </a:rPr>
              <a:t>quảng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cáo</a:t>
            </a:r>
            <a:endParaRPr lang="en-US" dirty="0" smtClean="0">
              <a:sym typeface="Wingdings"/>
            </a:endParaRPr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Advertisement (n): </a:t>
            </a:r>
            <a:r>
              <a:rPr lang="en-US" dirty="0" err="1" smtClean="0">
                <a:sym typeface="Wingdings"/>
              </a:rPr>
              <a:t>mục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quảng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cáo</a:t>
            </a:r>
            <a:endParaRPr lang="en-US" dirty="0" smtClean="0">
              <a:sym typeface="Wingdings"/>
            </a:endParaRPr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Advertising (v): </a:t>
            </a:r>
            <a:r>
              <a:rPr lang="en-US" dirty="0" err="1" smtClean="0">
                <a:sym typeface="Wingdings"/>
              </a:rPr>
              <a:t>sự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quảng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cáo</a:t>
            </a:r>
            <a:endParaRPr lang="en-US" dirty="0" smtClean="0"/>
          </a:p>
          <a:p>
            <a:pPr marL="0" indent="0">
              <a:buNone/>
            </a:pP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5678" y="579895"/>
            <a:ext cx="38100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991" y="2979873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2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0" y="697423"/>
            <a:ext cx="10848814" cy="5647411"/>
          </a:xfrm>
        </p:spPr>
      </p:pic>
    </p:spTree>
    <p:extLst>
      <p:ext uri="{BB962C8B-B14F-4D97-AF65-F5344CB8AC3E}">
        <p14:creationId xmlns:p14="http://schemas.microsoft.com/office/powerpoint/2010/main" val="195687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6153" y="329262"/>
            <a:ext cx="7729728" cy="1188720"/>
          </a:xfrm>
          <a:solidFill>
            <a:schemeClr val="bg2"/>
          </a:solidFill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6. WRITE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3" y="1735810"/>
            <a:ext cx="5628931" cy="46649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151" y="1517982"/>
            <a:ext cx="5633849" cy="519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 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I. </a:t>
            </a:r>
            <a:r>
              <a:rPr lang="en-US" b="1" dirty="0" err="1">
                <a:solidFill>
                  <a:srgbClr val="C00000"/>
                </a:solidFill>
              </a:rPr>
              <a:t>Câu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tường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thuật</a:t>
            </a:r>
            <a:r>
              <a:rPr lang="en-US" b="1" dirty="0">
                <a:solidFill>
                  <a:srgbClr val="C00000"/>
                </a:solidFill>
              </a:rPr>
              <a:t> (Reported Speech) </a:t>
            </a:r>
            <a:r>
              <a:rPr lang="en-US" b="1" dirty="0" err="1">
                <a:solidFill>
                  <a:srgbClr val="C00000"/>
                </a:solidFill>
              </a:rPr>
              <a:t>là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gì</a:t>
            </a:r>
            <a:r>
              <a:rPr lang="en-US" b="1" dirty="0">
                <a:solidFill>
                  <a:srgbClr val="C00000"/>
                </a:solidFill>
              </a:rPr>
              <a:t>?</a:t>
            </a:r>
          </a:p>
          <a:p>
            <a:r>
              <a:rPr lang="en-US" b="1" dirty="0">
                <a:solidFill>
                  <a:srgbClr val="002060"/>
                </a:solidFill>
              </a:rPr>
              <a:t>Reported Speech</a:t>
            </a:r>
            <a:r>
              <a:rPr lang="en-US" dirty="0">
                <a:solidFill>
                  <a:srgbClr val="002060"/>
                </a:solidFill>
              </a:rPr>
              <a:t> hay </a:t>
            </a:r>
            <a:r>
              <a:rPr lang="en-US" dirty="0" err="1">
                <a:solidFill>
                  <a:srgbClr val="002060"/>
                </a:solidFill>
              </a:rPr>
              <a:t>còn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thuật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tiếp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sử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để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thuật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trực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tiếp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khác</a:t>
            </a:r>
            <a:r>
              <a:rPr lang="en-US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sang </a:t>
            </a:r>
            <a:r>
              <a:rPr lang="en-US" dirty="0" err="1"/>
              <a:t>gián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ý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vấn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  <a:p>
            <a:r>
              <a:rPr lang="en-US" dirty="0"/>
              <a:t>1/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tường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(reporting verb) chia </a:t>
            </a:r>
            <a:r>
              <a:rPr lang="en-US" dirty="0" err="1"/>
              <a:t>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(tense)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,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chốn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gián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.</a:t>
            </a:r>
          </a:p>
          <a:p>
            <a:r>
              <a:rPr lang="en-US" b="1" dirty="0" err="1"/>
              <a:t>Ví</a:t>
            </a:r>
            <a:r>
              <a:rPr lang="en-US" b="1" dirty="0"/>
              <a:t> </a:t>
            </a:r>
            <a:r>
              <a:rPr lang="en-US" b="1" dirty="0" err="1"/>
              <a:t>dụ</a:t>
            </a:r>
            <a:r>
              <a:rPr lang="en-US" b="1" dirty="0"/>
              <a:t>:</a:t>
            </a:r>
            <a:r>
              <a:rPr lang="en-US" dirty="0"/>
              <a:t>  He says: “I’m going to Ha </a:t>
            </a:r>
            <a:r>
              <a:rPr lang="en-US" dirty="0" err="1"/>
              <a:t>Noi</a:t>
            </a:r>
            <a:r>
              <a:rPr lang="en-US" dirty="0"/>
              <a:t> next week.”</a:t>
            </a:r>
            <a:br>
              <a:rPr lang="en-US" dirty="0"/>
            </a:br>
            <a:r>
              <a:rPr lang="en-US" dirty="0"/>
              <a:t>   ⇒ He says he is going to Ha </a:t>
            </a:r>
            <a:r>
              <a:rPr lang="en-US" dirty="0" err="1"/>
              <a:t>Noi</a:t>
            </a:r>
            <a:r>
              <a:rPr lang="en-US" dirty="0"/>
              <a:t> next week.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2448" y="0"/>
            <a:ext cx="6323308" cy="209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1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977"/>
            <a:ext cx="7144719" cy="4587498"/>
          </a:xfrm>
        </p:spPr>
      </p:pic>
      <p:sp>
        <p:nvSpPr>
          <p:cNvPr id="5" name="Rectangle 4"/>
          <p:cNvSpPr/>
          <p:nvPr/>
        </p:nvSpPr>
        <p:spPr>
          <a:xfrm>
            <a:off x="1436175" y="4804475"/>
            <a:ext cx="83587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-Bold" charset="0"/>
              </a:rPr>
              <a:t>Ví</a:t>
            </a:r>
            <a:r>
              <a:rPr lang="en-US" b="1" dirty="0">
                <a:solidFill>
                  <a:srgbClr val="333333"/>
                </a:solidFill>
                <a:latin typeface="Roboto-Bold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-Bold" charset="0"/>
              </a:rPr>
              <a:t>dụ</a:t>
            </a:r>
            <a:r>
              <a:rPr lang="en-US" b="1" dirty="0">
                <a:solidFill>
                  <a:srgbClr val="333333"/>
                </a:solidFill>
                <a:latin typeface="Roboto-Bold" charset="0"/>
              </a:rPr>
              <a:t>:</a:t>
            </a:r>
            <a:r>
              <a:rPr lang="en-US" dirty="0">
                <a:solidFill>
                  <a:srgbClr val="333333"/>
                </a:solidFill>
                <a:latin typeface="Roboto" charset="0"/>
              </a:rPr>
              <a:t/>
            </a:r>
            <a:br>
              <a:rPr lang="en-US" dirty="0">
                <a:solidFill>
                  <a:srgbClr val="333333"/>
                </a:solidFill>
                <a:latin typeface="Roboto" charset="0"/>
              </a:rPr>
            </a:br>
            <a:r>
              <a:rPr lang="en-US" dirty="0">
                <a:solidFill>
                  <a:srgbClr val="333333"/>
                </a:solidFill>
                <a:latin typeface="Roboto" charset="0"/>
              </a:rPr>
              <a:t>       Direct speech: “I’ll talk to </a:t>
            </a:r>
            <a:r>
              <a:rPr lang="en-US" dirty="0" err="1">
                <a:solidFill>
                  <a:srgbClr val="333333"/>
                </a:solidFill>
                <a:latin typeface="Roboto" charset="0"/>
              </a:rPr>
              <a:t>Mr</a:t>
            </a:r>
            <a:r>
              <a:rPr lang="en-US" dirty="0">
                <a:solidFill>
                  <a:srgbClr val="333333"/>
                </a:solidFill>
                <a:latin typeface="Roboto" charset="0"/>
              </a:rPr>
              <a:t> Jones,” said he.</a:t>
            </a:r>
            <a:br>
              <a:rPr lang="en-US" dirty="0">
                <a:solidFill>
                  <a:srgbClr val="333333"/>
                </a:solidFill>
                <a:latin typeface="Roboto" charset="0"/>
              </a:rPr>
            </a:br>
            <a:r>
              <a:rPr lang="en-US" dirty="0">
                <a:solidFill>
                  <a:srgbClr val="333333"/>
                </a:solidFill>
                <a:latin typeface="Roboto" charset="0"/>
              </a:rPr>
              <a:t>       Reported speech: He said he would talk to </a:t>
            </a:r>
            <a:r>
              <a:rPr lang="en-US" dirty="0" err="1">
                <a:solidFill>
                  <a:srgbClr val="333333"/>
                </a:solidFill>
                <a:latin typeface="Roboto" charset="0"/>
              </a:rPr>
              <a:t>Mr</a:t>
            </a:r>
            <a:r>
              <a:rPr lang="en-US" dirty="0">
                <a:solidFill>
                  <a:srgbClr val="333333"/>
                </a:solidFill>
                <a:latin typeface="Roboto" charset="0"/>
              </a:rPr>
              <a:t> Jones.</a:t>
            </a:r>
          </a:p>
          <a:p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Một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số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động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từ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không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thay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đổi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khi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chuyển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sang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lời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nói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gián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Roboto" charset="0"/>
              </a:rPr>
              <a:t>tiếp</a:t>
            </a:r>
            <a:r>
              <a:rPr lang="en-US" b="1" dirty="0">
                <a:solidFill>
                  <a:srgbClr val="7030A0"/>
                </a:solidFill>
                <a:latin typeface="Roboto" charset="0"/>
              </a:rPr>
              <a:t> : would =&gt; would, could =&gt; could, might =&gt; might, should =&gt; should, ought to =&gt; ought to</a:t>
            </a:r>
            <a:endParaRPr lang="en-US" b="1" i="0" dirty="0">
              <a:solidFill>
                <a:srgbClr val="7030A0"/>
              </a:solidFill>
              <a:effectLst/>
              <a:latin typeface="Roboto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319" y="852408"/>
            <a:ext cx="5961681" cy="395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1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24" y="267656"/>
            <a:ext cx="10058400" cy="646744"/>
          </a:xfrm>
        </p:spPr>
        <p:txBody>
          <a:bodyPr>
            <a:normAutofit/>
          </a:bodyPr>
          <a:lstStyle/>
          <a:p>
            <a:r>
              <a:rPr lang="en-US" sz="1800" dirty="0" err="1"/>
              <a:t>Khi</a:t>
            </a:r>
            <a:r>
              <a:rPr lang="en-US" sz="1800" dirty="0"/>
              <a:t> </a:t>
            </a:r>
            <a:r>
              <a:rPr lang="en-US" sz="1800" dirty="0" err="1"/>
              <a:t>chuyển</a:t>
            </a:r>
            <a:r>
              <a:rPr lang="en-US" sz="1800" dirty="0"/>
              <a:t> </a:t>
            </a:r>
            <a:r>
              <a:rPr lang="en-US" sz="1800" dirty="0" err="1"/>
              <a:t>từ</a:t>
            </a:r>
            <a:r>
              <a:rPr lang="en-US" sz="1800" dirty="0"/>
              <a:t> </a:t>
            </a:r>
            <a:r>
              <a:rPr lang="en-US" sz="1800" dirty="0" err="1"/>
              <a:t>lời</a:t>
            </a:r>
            <a:r>
              <a:rPr lang="en-US" sz="1800" dirty="0"/>
              <a:t> </a:t>
            </a:r>
            <a:r>
              <a:rPr lang="en-US" sz="1800" dirty="0" err="1"/>
              <a:t>nói</a:t>
            </a:r>
            <a:r>
              <a:rPr lang="en-US" sz="1800" dirty="0"/>
              <a:t> </a:t>
            </a:r>
            <a:r>
              <a:rPr lang="en-US" sz="1800" dirty="0" err="1"/>
              <a:t>trực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sang </a:t>
            </a:r>
            <a:r>
              <a:rPr lang="en-US" sz="1800" dirty="0" err="1"/>
              <a:t>gián</a:t>
            </a:r>
            <a:r>
              <a:rPr lang="en-US" sz="1800" dirty="0"/>
              <a:t> </a:t>
            </a:r>
            <a:r>
              <a:rPr lang="en-US" sz="1800" dirty="0" err="1"/>
              <a:t>tiếp</a:t>
            </a:r>
            <a:r>
              <a:rPr lang="en-US" sz="1800" dirty="0"/>
              <a:t> </a:t>
            </a:r>
            <a:r>
              <a:rPr lang="en-US" sz="1800" dirty="0" err="1"/>
              <a:t>mà</a:t>
            </a:r>
            <a:r>
              <a:rPr lang="en-US" sz="1800" dirty="0"/>
              <a:t> </a:t>
            </a:r>
            <a:r>
              <a:rPr lang="en-US" sz="1800" dirty="0" err="1"/>
              <a:t>động</a:t>
            </a:r>
            <a:r>
              <a:rPr lang="en-US" sz="1800" dirty="0"/>
              <a:t> </a:t>
            </a:r>
            <a:r>
              <a:rPr lang="en-US" sz="1800" dirty="0" err="1"/>
              <a:t>từ</a:t>
            </a:r>
            <a:r>
              <a:rPr lang="en-US" sz="1800" dirty="0"/>
              <a:t> </a:t>
            </a:r>
            <a:r>
              <a:rPr lang="en-US" sz="1800" dirty="0" err="1"/>
              <a:t>tường</a:t>
            </a:r>
            <a:r>
              <a:rPr lang="en-US" sz="1800" dirty="0"/>
              <a:t> </a:t>
            </a:r>
            <a:r>
              <a:rPr lang="en-US" sz="1800" dirty="0" err="1"/>
              <a:t>thuật</a:t>
            </a:r>
            <a:r>
              <a:rPr lang="en-US" sz="1800" dirty="0"/>
              <a:t> </a:t>
            </a:r>
            <a:r>
              <a:rPr lang="en-US" sz="1800" dirty="0" err="1"/>
              <a:t>ở</a:t>
            </a:r>
            <a:r>
              <a:rPr lang="en-US" sz="1800" dirty="0"/>
              <a:t> </a:t>
            </a:r>
            <a:r>
              <a:rPr lang="en-US" sz="1800" dirty="0" err="1"/>
              <a:t>thì</a:t>
            </a:r>
            <a:r>
              <a:rPr lang="en-US" sz="1800" dirty="0"/>
              <a:t> </a:t>
            </a:r>
            <a:r>
              <a:rPr lang="en-US" sz="1800" dirty="0" err="1"/>
              <a:t>quá</a:t>
            </a:r>
            <a:r>
              <a:rPr lang="en-US" sz="1800" dirty="0"/>
              <a:t> </a:t>
            </a:r>
            <a:r>
              <a:rPr lang="en-US" sz="1800" dirty="0" err="1"/>
              <a:t>khứ</a:t>
            </a:r>
            <a:r>
              <a:rPr lang="en-US" sz="1800" dirty="0"/>
              <a:t> </a:t>
            </a:r>
            <a:r>
              <a:rPr lang="en-US" sz="1800" dirty="0" err="1"/>
              <a:t>thì</a:t>
            </a:r>
            <a:r>
              <a:rPr lang="en-US" sz="1800" dirty="0"/>
              <a:t> </a:t>
            </a:r>
            <a:r>
              <a:rPr lang="en-US" sz="1800" dirty="0" err="1"/>
              <a:t>các</a:t>
            </a:r>
            <a:r>
              <a:rPr lang="en-US" sz="1800" dirty="0"/>
              <a:t> </a:t>
            </a:r>
            <a:r>
              <a:rPr lang="en-US" sz="1800" dirty="0" err="1"/>
              <a:t>trạng</a:t>
            </a:r>
            <a:r>
              <a:rPr lang="en-US" sz="1800" dirty="0"/>
              <a:t> </a:t>
            </a:r>
            <a:r>
              <a:rPr lang="en-US" sz="1800" dirty="0" err="1"/>
              <a:t>từ</a:t>
            </a:r>
            <a:r>
              <a:rPr lang="en-US" sz="1800" dirty="0"/>
              <a:t> </a:t>
            </a:r>
            <a:r>
              <a:rPr lang="en-US" sz="1800" dirty="0" err="1"/>
              <a:t>chỉ</a:t>
            </a:r>
            <a:r>
              <a:rPr lang="en-US" sz="1800" dirty="0"/>
              <a:t> </a:t>
            </a:r>
            <a:r>
              <a:rPr lang="en-US" sz="1800" dirty="0" err="1"/>
              <a:t>thời</a:t>
            </a:r>
            <a:r>
              <a:rPr lang="en-US" sz="1800" dirty="0"/>
              <a:t> </a:t>
            </a:r>
            <a:r>
              <a:rPr lang="en-US" sz="1800" dirty="0" err="1"/>
              <a:t>gian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nơi</a:t>
            </a:r>
            <a:r>
              <a:rPr lang="en-US" sz="1800" dirty="0"/>
              <a:t> </a:t>
            </a:r>
            <a:r>
              <a:rPr lang="en-US" sz="1800" dirty="0" err="1"/>
              <a:t>chốn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đại</a:t>
            </a:r>
            <a:r>
              <a:rPr lang="en-US" sz="1800" dirty="0"/>
              <a:t> </a:t>
            </a:r>
            <a:r>
              <a:rPr lang="en-US" sz="1800" dirty="0" err="1"/>
              <a:t>từ</a:t>
            </a:r>
            <a:r>
              <a:rPr lang="en-US" sz="1800" dirty="0"/>
              <a:t> </a:t>
            </a:r>
            <a:r>
              <a:rPr lang="en-US" sz="1800" dirty="0" err="1"/>
              <a:t>chỉ</a:t>
            </a:r>
            <a:r>
              <a:rPr lang="en-US" sz="1800" dirty="0"/>
              <a:t> </a:t>
            </a:r>
            <a:r>
              <a:rPr lang="en-US" sz="1800" dirty="0" err="1"/>
              <a:t>định</a:t>
            </a:r>
            <a:r>
              <a:rPr lang="en-US" sz="1800" dirty="0"/>
              <a:t> </a:t>
            </a:r>
            <a:r>
              <a:rPr lang="en-US" sz="1800" dirty="0" err="1"/>
              <a:t>được</a:t>
            </a:r>
            <a:r>
              <a:rPr lang="en-US" sz="1800" dirty="0"/>
              <a:t> </a:t>
            </a:r>
            <a:r>
              <a:rPr lang="en-US" sz="1800" dirty="0" err="1"/>
              <a:t>chuyển</a:t>
            </a:r>
            <a:r>
              <a:rPr lang="en-US" sz="1800" dirty="0"/>
              <a:t> </a:t>
            </a:r>
            <a:r>
              <a:rPr lang="en-US" sz="1800" dirty="0" err="1"/>
              <a:t>đổi</a:t>
            </a:r>
            <a:r>
              <a:rPr lang="en-US" sz="1800" dirty="0"/>
              <a:t> </a:t>
            </a:r>
            <a:r>
              <a:rPr lang="en-US" sz="1800" dirty="0" err="1"/>
              <a:t>theo</a:t>
            </a:r>
            <a:r>
              <a:rPr lang="en-US" sz="1800" dirty="0"/>
              <a:t>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tắc</a:t>
            </a:r>
            <a:r>
              <a:rPr lang="en-US" sz="1800" dirty="0"/>
              <a:t> </a:t>
            </a:r>
            <a:r>
              <a:rPr lang="en-US" sz="1800" dirty="0" err="1"/>
              <a:t>sau</a:t>
            </a:r>
            <a:r>
              <a:rPr lang="en-US" sz="1800" dirty="0"/>
              <a:t>: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8" y="914400"/>
            <a:ext cx="8179950" cy="4370522"/>
          </a:xfrm>
        </p:spPr>
      </p:pic>
      <p:sp>
        <p:nvSpPr>
          <p:cNvPr id="5" name="Rectangle 4"/>
          <p:cNvSpPr/>
          <p:nvPr/>
        </p:nvSpPr>
        <p:spPr>
          <a:xfrm>
            <a:off x="511445" y="5103674"/>
            <a:ext cx="109263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Roboto" charset="0"/>
              </a:rPr>
              <a:t>    </a:t>
            </a:r>
            <a:br>
              <a:rPr lang="en-US" dirty="0">
                <a:solidFill>
                  <a:srgbClr val="333333"/>
                </a:solidFill>
                <a:latin typeface="Roboto" charset="0"/>
              </a:rPr>
            </a:br>
            <a:r>
              <a:rPr lang="en-US" b="1" dirty="0" err="1">
                <a:solidFill>
                  <a:srgbClr val="333333"/>
                </a:solidFill>
                <a:latin typeface="Roboto-Bold" charset="0"/>
              </a:rPr>
              <a:t>Ví</a:t>
            </a:r>
            <a:r>
              <a:rPr lang="en-US" b="1" dirty="0">
                <a:solidFill>
                  <a:srgbClr val="333333"/>
                </a:solidFill>
                <a:latin typeface="Roboto-Bold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-Bold" charset="0"/>
              </a:rPr>
              <a:t>dụ</a:t>
            </a:r>
            <a:r>
              <a:rPr lang="en-US" b="1" dirty="0">
                <a:solidFill>
                  <a:srgbClr val="333333"/>
                </a:solidFill>
                <a:latin typeface="Roboto-Bold" charset="0"/>
              </a:rPr>
              <a:t>: </a:t>
            </a:r>
            <a:r>
              <a:rPr lang="en-US" dirty="0">
                <a:solidFill>
                  <a:srgbClr val="333333"/>
                </a:solidFill>
                <a:latin typeface="Roboto" charset="0"/>
              </a:rPr>
              <a:t/>
            </a:r>
            <a:br>
              <a:rPr lang="en-US" dirty="0">
                <a:solidFill>
                  <a:srgbClr val="333333"/>
                </a:solidFill>
                <a:latin typeface="Roboto" charset="0"/>
              </a:rPr>
            </a:br>
            <a:r>
              <a:rPr lang="en-US" dirty="0">
                <a:solidFill>
                  <a:srgbClr val="333333"/>
                </a:solidFill>
                <a:latin typeface="Roboto" charset="0"/>
              </a:rPr>
              <a:t>    Direct speech:      </a:t>
            </a:r>
            <a:br>
              <a:rPr lang="en-US" dirty="0">
                <a:solidFill>
                  <a:srgbClr val="333333"/>
                </a:solidFill>
                <a:latin typeface="Roboto" charset="0"/>
              </a:rPr>
            </a:br>
            <a:r>
              <a:rPr lang="en-US" dirty="0">
                <a:solidFill>
                  <a:srgbClr val="333333"/>
                </a:solidFill>
                <a:latin typeface="Roboto" charset="0"/>
              </a:rPr>
              <a:t>       “I’m leaving here tomorrow,” said Mary.</a:t>
            </a:r>
            <a:br>
              <a:rPr lang="en-US" dirty="0">
                <a:solidFill>
                  <a:srgbClr val="333333"/>
                </a:solidFill>
                <a:latin typeface="Roboto" charset="0"/>
              </a:rPr>
            </a:br>
            <a:r>
              <a:rPr lang="en-US" dirty="0">
                <a:solidFill>
                  <a:srgbClr val="333333"/>
                </a:solidFill>
                <a:latin typeface="Roboto" charset="0"/>
              </a:rPr>
              <a:t>    Reported speech: </a:t>
            </a:r>
            <a:br>
              <a:rPr lang="en-US" dirty="0">
                <a:solidFill>
                  <a:srgbClr val="333333"/>
                </a:solidFill>
                <a:latin typeface="Roboto" charset="0"/>
              </a:rPr>
            </a:br>
            <a:r>
              <a:rPr lang="en-US" dirty="0">
                <a:solidFill>
                  <a:srgbClr val="333333"/>
                </a:solidFill>
                <a:latin typeface="Roboto" charset="0"/>
              </a:rPr>
              <a:t>       Mary said (that) she was leaving there the next day</a:t>
            </a:r>
            <a:r>
              <a:rPr lang="en-US" dirty="0" smtClean="0">
                <a:solidFill>
                  <a:srgbClr val="333333"/>
                </a:solidFill>
                <a:latin typeface="Roboto" charset="0"/>
              </a:rPr>
              <a:t>.</a:t>
            </a:r>
            <a:r>
              <a:rPr lang="en-US" dirty="0">
                <a:solidFill>
                  <a:srgbClr val="333333"/>
                </a:solidFill>
                <a:latin typeface="Roboto" charset="0"/>
              </a:rPr>
              <a:t>  </a:t>
            </a:r>
            <a:endParaRPr lang="en-US" b="0" i="0" dirty="0">
              <a:solidFill>
                <a:srgbClr val="333333"/>
              </a:solidFill>
              <a:effectLst/>
              <a:latin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0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01478"/>
            <a:ext cx="10058400" cy="5970722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II. </a:t>
            </a:r>
            <a:r>
              <a:rPr lang="en-US" b="1" dirty="0" err="1">
                <a:solidFill>
                  <a:srgbClr val="C00000"/>
                </a:solidFill>
              </a:rPr>
              <a:t>Các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loại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câu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tường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thuật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cơ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bản</a:t>
            </a:r>
            <a:r>
              <a:rPr lang="en-US" b="1" dirty="0">
                <a:solidFill>
                  <a:srgbClr val="C00000"/>
                </a:solidFill>
              </a:rPr>
              <a:t>:</a:t>
            </a:r>
          </a:p>
          <a:p>
            <a:r>
              <a:rPr lang="en-US" dirty="0">
                <a:solidFill>
                  <a:srgbClr val="0070C0"/>
                </a:solidFill>
              </a:rPr>
              <a:t>1/ Reported statements: </a:t>
            </a:r>
          </a:p>
          <a:p>
            <a:r>
              <a:rPr lang="en-US" b="1" dirty="0" err="1">
                <a:solidFill>
                  <a:srgbClr val="00B050"/>
                </a:solidFill>
              </a:rPr>
              <a:t>Cấu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trúc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câu</a:t>
            </a:r>
            <a:r>
              <a:rPr lang="en-US" b="1" dirty="0">
                <a:solidFill>
                  <a:srgbClr val="00B050"/>
                </a:solidFill>
              </a:rPr>
              <a:t>:    S + </a:t>
            </a:r>
            <a:r>
              <a:rPr lang="en-US" b="1" dirty="0">
                <a:solidFill>
                  <a:srgbClr val="FF0000"/>
                </a:solidFill>
              </a:rPr>
              <a:t>say(s) / said </a:t>
            </a:r>
            <a:r>
              <a:rPr lang="en-US" b="1" dirty="0">
                <a:solidFill>
                  <a:srgbClr val="00B050"/>
                </a:solidFill>
              </a:rPr>
              <a:t>+ (that) + </a:t>
            </a:r>
            <a:r>
              <a:rPr lang="en-US" b="1" dirty="0">
                <a:solidFill>
                  <a:srgbClr val="FF0000"/>
                </a:solidFill>
              </a:rPr>
              <a:t>S + V</a:t>
            </a:r>
          </a:p>
          <a:p>
            <a:r>
              <a:rPr lang="en-US" b="1" dirty="0">
                <a:solidFill>
                  <a:srgbClr val="00B050"/>
                </a:solidFill>
              </a:rPr>
              <a:t>says / say to + O =&gt; tells / tell + O</a:t>
            </a:r>
            <a:br>
              <a:rPr lang="en-US" b="1" dirty="0">
                <a:solidFill>
                  <a:srgbClr val="00B050"/>
                </a:solidFill>
              </a:rPr>
            </a:br>
            <a:r>
              <a:rPr lang="en-US" b="1" dirty="0">
                <a:solidFill>
                  <a:srgbClr val="00B050"/>
                </a:solidFill>
              </a:rPr>
              <a:t>         said to + O =&gt; told + </a:t>
            </a:r>
            <a:r>
              <a:rPr lang="en-US" b="1" dirty="0" smtClean="0">
                <a:solidFill>
                  <a:srgbClr val="00B050"/>
                </a:solidFill>
              </a:rPr>
              <a:t>O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err="1"/>
              <a:t>Ví</a:t>
            </a:r>
            <a:r>
              <a:rPr lang="en-US" b="1" dirty="0"/>
              <a:t> </a:t>
            </a:r>
            <a:r>
              <a:rPr lang="en-US" b="1" dirty="0" err="1"/>
              <a:t>dụ</a:t>
            </a:r>
            <a:r>
              <a:rPr lang="en-US" dirty="0"/>
              <a:t>:  - He said to me: “I haven’t finished my work.”</a:t>
            </a:r>
            <a:br>
              <a:rPr lang="en-US" dirty="0"/>
            </a:br>
            <a:r>
              <a:rPr lang="en-US" dirty="0"/>
              <a:t>             He told me he hadn’t  finished his work.  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68" y="3005380"/>
            <a:ext cx="8105613" cy="316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89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5409" y="123568"/>
            <a:ext cx="1611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FF0000"/>
                </a:solidFill>
              </a:rPr>
              <a:t>Vocabulary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7325" y="714657"/>
            <a:ext cx="6480079" cy="527904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GETTING STARTED – LISTEN AND READ: 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Foreign language (n) 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ngoại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ngữ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Examine(v):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kiểm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rPr>
              <a:t>tra</a:t>
            </a:r>
            <a:endParaRPr lang="en-US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à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Examinee = candidate (n):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thí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sinh</a:t>
            </a:r>
            <a:endParaRPr lang="en-US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>
              <a:buFont typeface="Wingdings" charset="2"/>
              <a:buChar char="à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Examiner (n):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giám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khảo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endParaRPr lang="en-US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>
              <a:buFont typeface="Wingdings" charset="2"/>
              <a:buChar char="à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Examination (n):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kỳ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thi</a:t>
            </a:r>
            <a:endParaRPr lang="en-US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3. go on = continue (v):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tiếp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tục</a:t>
            </a:r>
            <a:endParaRPr lang="en-US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4. Aspect (n):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mặt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khía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cạnh</a:t>
            </a:r>
            <a:endParaRPr lang="en-US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5. Attend (v):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tham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dự</a:t>
            </a:r>
            <a:endParaRPr lang="en-US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>
              <a:buFont typeface="Wingdings" charset="2"/>
              <a:buChar char="à"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Attendance (n):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sự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mặt</a:t>
            </a:r>
            <a:endParaRPr lang="en-US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6. Oral examination = spoken examination (n):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kỳ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thi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vấn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đáp</a:t>
            </a:r>
            <a:endParaRPr lang="en-US" dirty="0" smtClean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7. Written examination (n):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kỳ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thi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viết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8. Course (n):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khoá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học</a:t>
            </a:r>
            <a:r>
              <a:rPr lang="en-US" dirty="0" smtClean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124" y="123568"/>
            <a:ext cx="3911600" cy="208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300" y="2206368"/>
            <a:ext cx="2552700" cy="318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8208" y="2531595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6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9" y="199110"/>
            <a:ext cx="10110109" cy="5690246"/>
          </a:xfrm>
        </p:spPr>
      </p:pic>
    </p:spTree>
    <p:extLst>
      <p:ext uri="{BB962C8B-B14F-4D97-AF65-F5344CB8AC3E}">
        <p14:creationId xmlns:p14="http://schemas.microsoft.com/office/powerpoint/2010/main" val="56172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5" y="495945"/>
            <a:ext cx="9367818" cy="5443780"/>
          </a:xfrm>
        </p:spPr>
      </p:pic>
    </p:spTree>
    <p:extLst>
      <p:ext uri="{BB962C8B-B14F-4D97-AF65-F5344CB8AC3E}">
        <p14:creationId xmlns:p14="http://schemas.microsoft.com/office/powerpoint/2010/main" val="9614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63471"/>
            <a:ext cx="9716972" cy="636980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Exercise 1: </a:t>
            </a:r>
            <a:r>
              <a:rPr lang="en-US" b="1" dirty="0" err="1"/>
              <a:t>Chuyển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sau</a:t>
            </a:r>
            <a:r>
              <a:rPr lang="en-US" b="1" dirty="0"/>
              <a:t> </a:t>
            </a:r>
            <a:r>
              <a:rPr lang="en-US" b="1" dirty="0" err="1"/>
              <a:t>về</a:t>
            </a:r>
            <a:r>
              <a:rPr lang="en-US" b="1" dirty="0"/>
              <a:t> </a:t>
            </a:r>
            <a:r>
              <a:rPr lang="en-US" b="1" dirty="0" err="1"/>
              <a:t>dạng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trần</a:t>
            </a:r>
            <a:r>
              <a:rPr lang="en-US" b="1" dirty="0"/>
              <a:t> </a:t>
            </a:r>
            <a:r>
              <a:rPr lang="en-US" b="1" dirty="0" err="1"/>
              <a:t>thuật</a:t>
            </a:r>
            <a:endParaRPr lang="en-US" dirty="0"/>
          </a:p>
          <a:p>
            <a:r>
              <a:rPr lang="en-US" dirty="0"/>
              <a:t>1. “If the weather is fine, I will go on a picnic with my friends,” she said.</a:t>
            </a:r>
          </a:p>
          <a:p>
            <a:r>
              <a:rPr lang="en-US" dirty="0"/>
              <a:t>.......................................................................................................................................................</a:t>
            </a:r>
          </a:p>
          <a:p>
            <a:r>
              <a:rPr lang="en-US" dirty="0"/>
              <a:t>2. “What would you do if you had three days off ?” I asked him.</a:t>
            </a:r>
          </a:p>
          <a:p>
            <a:r>
              <a:rPr lang="en-US" dirty="0"/>
              <a:t>.......................................................................................................................................................</a:t>
            </a:r>
          </a:p>
          <a:p>
            <a:r>
              <a:rPr lang="en-US" dirty="0"/>
              <a:t>3. “I would have come to see you if I had known your address, Jim” she said.</a:t>
            </a:r>
          </a:p>
          <a:p>
            <a:r>
              <a:rPr lang="en-US" dirty="0"/>
              <a:t>.......................................................................................................................................................</a:t>
            </a:r>
          </a:p>
          <a:p>
            <a:r>
              <a:rPr lang="en-US" dirty="0"/>
              <a:t>4. “I’m sure she will help you if you ask her.” , he told me.</a:t>
            </a:r>
          </a:p>
          <a:p>
            <a:r>
              <a:rPr lang="en-US" dirty="0"/>
              <a:t>.......................................................................................................................................................</a:t>
            </a:r>
          </a:p>
          <a:p>
            <a:r>
              <a:rPr lang="en-US" dirty="0"/>
              <a:t>5. “If Today were Sunday, we wouldn’t go to school.” They said to me.</a:t>
            </a:r>
          </a:p>
          <a:p>
            <a:r>
              <a:rPr lang="en-US" dirty="0"/>
              <a:t>.......................................................................................................................................................</a:t>
            </a:r>
          </a:p>
          <a:p>
            <a:r>
              <a:rPr lang="en-US" dirty="0"/>
              <a:t>6. She said to me, “If I were you, I wouldn’t tell her about this.”</a:t>
            </a:r>
          </a:p>
          <a:p>
            <a:r>
              <a:rPr lang="en-US" dirty="0"/>
              <a:t>.......................................................................................................................................................</a:t>
            </a:r>
          </a:p>
          <a:p>
            <a:r>
              <a:rPr lang="en-US" dirty="0"/>
              <a:t>7. “There would not be enough seats if a lot of guests came.”, they said.</a:t>
            </a:r>
          </a:p>
          <a:p>
            <a:r>
              <a:rPr lang="en-US" dirty="0"/>
              <a:t>.......................................................................................................................................................</a:t>
            </a:r>
          </a:p>
          <a:p>
            <a:r>
              <a:rPr lang="en-US" dirty="0"/>
              <a:t>8. “You will be surprised if you meet him.” , Peter said to Linda.</a:t>
            </a:r>
          </a:p>
          <a:p>
            <a:r>
              <a:rPr lang="en-US" dirty="0"/>
              <a:t>.......................................................................................................................................................</a:t>
            </a:r>
          </a:p>
          <a:p>
            <a:r>
              <a:rPr lang="en-US" dirty="0"/>
              <a:t>9.The boy said : “I won’t be strong if I don’t swim everyday.”</a:t>
            </a:r>
          </a:p>
          <a:p>
            <a:r>
              <a:rPr lang="en-US" dirty="0"/>
              <a:t>.......................................................................................................................................................</a:t>
            </a:r>
          </a:p>
          <a:p>
            <a:r>
              <a:rPr lang="en-US" dirty="0"/>
              <a:t>10. “What would you do if you saw a snake ?” Nam asked Nga.</a:t>
            </a:r>
          </a:p>
          <a:p>
            <a:r>
              <a:rPr lang="en-US" dirty="0" smtClean="0"/>
              <a:t>.......................................................................................................................................................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1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31136" y="385764"/>
            <a:ext cx="7729728" cy="5354264"/>
          </a:xfrm>
        </p:spPr>
        <p:txBody>
          <a:bodyPr/>
          <a:lstStyle/>
          <a:p>
            <a:r>
              <a:rPr lang="en-US" b="1" dirty="0">
                <a:solidFill>
                  <a:srgbClr val="7030A0"/>
                </a:solidFill>
              </a:rPr>
              <a:t>1. Getting started</a:t>
            </a:r>
            <a:r>
              <a:rPr lang="en-US" dirty="0">
                <a:solidFill>
                  <a:srgbClr val="7030A0"/>
                </a:solidFill>
              </a:rPr>
              <a:t> (Trang 32 SGK </a:t>
            </a:r>
            <a:r>
              <a:rPr lang="en-US" dirty="0" err="1">
                <a:solidFill>
                  <a:srgbClr val="7030A0"/>
                </a:solidFill>
              </a:rPr>
              <a:t>Tiếng</a:t>
            </a:r>
            <a:r>
              <a:rPr lang="en-US" dirty="0">
                <a:solidFill>
                  <a:srgbClr val="7030A0"/>
                </a:solidFill>
              </a:rPr>
              <a:t> Anh 9</a:t>
            </a:r>
            <a:r>
              <a:rPr lang="en-US" dirty="0" smtClean="0">
                <a:solidFill>
                  <a:srgbClr val="7030A0"/>
                </a:solidFill>
              </a:rPr>
              <a:t>)</a:t>
            </a:r>
          </a:p>
          <a:p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100" y="945397"/>
            <a:ext cx="9309100" cy="47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5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313763"/>
            <a:ext cx="7729728" cy="1188720"/>
          </a:xfrm>
          <a:solidFill>
            <a:schemeClr val="bg2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2</a:t>
            </a:r>
            <a:r>
              <a:rPr lang="en-US" b="1" dirty="0" smtClean="0">
                <a:solidFill>
                  <a:srgbClr val="92D050"/>
                </a:solidFill>
              </a:rPr>
              <a:t>. LISTEN AND READ </a:t>
            </a:r>
            <a:endParaRPr lang="en-US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1502483"/>
            <a:ext cx="7729728" cy="3101983"/>
          </a:xfrm>
        </p:spPr>
        <p:txBody>
          <a:bodyPr>
            <a:noAutofit/>
          </a:bodyPr>
          <a:lstStyle/>
          <a:p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Paola : Hey, Lan ! Have you finish your exam ?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Lan : Yes …., I have .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Paola : Were the questions difficult ?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Lan : Well, they are quite hard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Paola :Did you pass ?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Lan : I’m not sure . The examiner didn’t tell me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Paola : What questions did she ask you ?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Lan : First she asked me what my name was , and where I came from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Paola : They were easy for you , weren’t they ?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Lan : …then she asked me why I was learning English , … and if I smoke other languages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Paola : Go </a:t>
            </a: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on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 smtClean="0">
                <a:latin typeface="Times New Roman" charset="0"/>
                <a:ea typeface="Times New Roman" charset="0"/>
                <a:cs typeface="Times New Roman" charset="0"/>
              </a:rPr>
              <a:t>Lan 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: ….. Then she asked me when I learned English in my country .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…... And she asked how I would use English in the future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Paola : What else did she ask you ?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Lan : Oh , Paola ! Let me try to remember ! …. Ah , she asked me what aspects of learning English I found most difficult .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Paola : Is that all , Lan ?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Lan : Oh . There were a lot of other questions. She also asked me to read a passage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Paola : What did she say in the end ?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Lan : I’m trying to to remember …. Oh ,yes ! Exactly she said “ If you want to attend the course , you must pass the written examination . Good luck !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Paola : It’s terrible , Lan . I don’t think I will be able to pass the exams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Lan : Don’t worry , Paola . Everything will be all right .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1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100" y="1502483"/>
            <a:ext cx="31369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7" y="232474"/>
            <a:ext cx="10414861" cy="6478291"/>
          </a:xfrm>
        </p:spPr>
      </p:pic>
      <p:sp>
        <p:nvSpPr>
          <p:cNvPr id="7" name="Rectangle 6"/>
          <p:cNvSpPr/>
          <p:nvPr/>
        </p:nvSpPr>
        <p:spPr>
          <a:xfrm>
            <a:off x="8864989" y="236093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13131"/>
                </a:solidFill>
                <a:latin typeface="Open Sans" charset="0"/>
              </a:rPr>
              <a:t>V</a:t>
            </a:r>
            <a:endParaRPr lang="en-US" b="1"/>
          </a:p>
        </p:txBody>
      </p:sp>
      <p:sp>
        <p:nvSpPr>
          <p:cNvPr id="8" name="Rectangle 7"/>
          <p:cNvSpPr/>
          <p:nvPr/>
        </p:nvSpPr>
        <p:spPr>
          <a:xfrm>
            <a:off x="8864989" y="273026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13131"/>
                </a:solidFill>
                <a:latin typeface="Open Sans" charset="0"/>
              </a:rPr>
              <a:t>V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864989" y="3864266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13131"/>
                </a:solidFill>
                <a:latin typeface="Open Sans" charset="0"/>
              </a:rPr>
              <a:t>V</a:t>
            </a:r>
            <a:endParaRPr lang="en-US" b="1"/>
          </a:p>
        </p:txBody>
      </p:sp>
      <p:sp>
        <p:nvSpPr>
          <p:cNvPr id="10" name="Rectangle 9"/>
          <p:cNvSpPr/>
          <p:nvPr/>
        </p:nvSpPr>
        <p:spPr>
          <a:xfrm>
            <a:off x="8864989" y="4153511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13131"/>
                </a:solidFill>
                <a:latin typeface="Open Sans" charset="0"/>
              </a:rPr>
              <a:t>V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8864989" y="4442756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313131"/>
                </a:solidFill>
                <a:latin typeface="Open Sans" charset="0"/>
              </a:rPr>
              <a:t>V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8864989" y="4998270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13131"/>
                </a:solidFill>
                <a:latin typeface="Open Sans" charset="0"/>
              </a:rPr>
              <a:t>V</a:t>
            </a: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864989" y="5854517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13131"/>
                </a:solidFill>
                <a:latin typeface="Open Sans" charset="0"/>
              </a:rPr>
              <a:t>V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864989" y="6223849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313131"/>
                </a:solidFill>
                <a:latin typeface="Open Sans" charset="0"/>
              </a:rPr>
              <a:t>V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3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07455"/>
            <a:ext cx="7729728" cy="118872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Grammar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1543050"/>
            <a:ext cx="7729728" cy="395763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I. </a:t>
            </a:r>
            <a:r>
              <a:rPr lang="en-US" b="1" dirty="0" smtClean="0">
                <a:solidFill>
                  <a:srgbClr val="FF0000"/>
                </a:solidFill>
              </a:rPr>
              <a:t> CÂU ĐIỀU KIỆN LOẠI 1 </a:t>
            </a:r>
            <a:endParaRPr lang="en-US" b="1" dirty="0" smtClean="0">
              <a:solidFill>
                <a:srgbClr val="7030A0"/>
              </a:solidFill>
            </a:endParaRPr>
          </a:p>
          <a:p>
            <a:pPr marL="0" indent="0" fontAlgn="base">
              <a:buNone/>
            </a:pP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896283"/>
              </p:ext>
            </p:extLst>
          </p:nvPr>
        </p:nvGraphicFramePr>
        <p:xfrm>
          <a:off x="2185262" y="2006025"/>
          <a:ext cx="8173875" cy="1010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09875"/>
                <a:gridCol w="406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IF CLAUSE 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MAIN CLAUSE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</a:t>
                      </a:r>
                      <a:r>
                        <a:rPr lang="en-US" baseline="0" dirty="0" smtClean="0"/>
                        <a:t> + V ( S/ES) </a:t>
                      </a:r>
                    </a:p>
                    <a:p>
                      <a:pPr algn="ctr"/>
                      <a:r>
                        <a:rPr lang="en-US" baseline="0" dirty="0" smtClean="0"/>
                        <a:t>                   (BE </a:t>
                      </a:r>
                      <a:r>
                        <a:rPr lang="en-US" baseline="0" dirty="0" smtClean="0">
                          <a:sym typeface="Wingdings"/>
                        </a:rPr>
                        <a:t> AM/IS/ARE)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 + WILL +</a:t>
                      </a:r>
                      <a:r>
                        <a:rPr lang="en-US" baseline="0" dirty="0" smtClean="0"/>
                        <a:t> 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99661" y="3442129"/>
            <a:ext cx="4470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EX:  If I’m free, I will shopping with you.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45776" y="3890075"/>
            <a:ext cx="7346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If you </a:t>
            </a:r>
            <a:r>
              <a:rPr lang="mr-IN" dirty="0" smtClean="0"/>
              <a:t>…</a:t>
            </a:r>
            <a:r>
              <a:rPr lang="vi-VN" dirty="0" smtClean="0"/>
              <a:t>.    a student , you won’t get a discount on books. (not be)</a:t>
            </a:r>
          </a:p>
          <a:p>
            <a:pPr marL="342900" indent="-342900">
              <a:buAutoNum type="arabicPeriod"/>
            </a:pPr>
            <a:r>
              <a:rPr lang="vi-VN" dirty="0" smtClean="0"/>
              <a:t>Hoa’ll have to walk home if she    </a:t>
            </a:r>
            <a:r>
              <a:rPr lang="mr-IN" dirty="0" smtClean="0"/>
              <a:t>…</a:t>
            </a:r>
            <a:r>
              <a:rPr lang="vi-VN" dirty="0" smtClean="0"/>
              <a:t>.    the last bus. (miss)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44678" y="3824308"/>
            <a:ext cx="74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a</a:t>
            </a:r>
            <a:r>
              <a:rPr lang="en-US" b="1" dirty="0" err="1" smtClean="0">
                <a:solidFill>
                  <a:srgbClr val="FF0000"/>
                </a:solidFill>
              </a:rPr>
              <a:t>re’t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40817" y="410893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misses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93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136" y="387458"/>
            <a:ext cx="7729728" cy="5352569"/>
          </a:xfrm>
        </p:spPr>
        <p:txBody>
          <a:bodyPr>
            <a:normAutofit/>
          </a:bodyPr>
          <a:lstStyle/>
          <a:p>
            <a:r>
              <a:rPr lang="en-US" b="1" dirty="0" smtClean="0"/>
              <a:t>NEW  WORDS : SPEAK – LISTEN 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Dormitory (n):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ký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túc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xá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Agree (v):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đồng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ý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# disagree :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không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đồng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ý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Campus (n):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khuôn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viên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trường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Repute ( n):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tiếng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</a:rPr>
              <a:t>tăm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à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Reputation (n):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danh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tiếng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5. Institute (n):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học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viện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6. Fee (n):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học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phí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7. Approximate (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adj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):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gần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đúng</a:t>
            </a:r>
            <a:endParaRPr lang="en-US" dirty="0" smtClean="0"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>
              <a:buFont typeface="Wingdings" charset="2"/>
              <a:buChar char="à"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Approximately (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adv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)</a:t>
            </a:r>
            <a:endParaRPr lang="en-US" dirty="0">
              <a:latin typeface="Times New Roman" charset="0"/>
              <a:ea typeface="Times New Roman" charset="0"/>
              <a:cs typeface="Times New Roman" charset="0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8. Native speaker (n):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người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bản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  <a:r>
              <a:rPr lang="en-US" dirty="0" err="1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xứ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  <a:sym typeface="Wingdings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144" y="387458"/>
            <a:ext cx="3937000" cy="207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059" y="2457558"/>
            <a:ext cx="3221938" cy="194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332" y="2457558"/>
            <a:ext cx="2857500" cy="284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00658"/>
            <a:ext cx="3467100" cy="233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6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236271"/>
            <a:ext cx="7729728" cy="1188720"/>
          </a:xfrm>
          <a:solidFill>
            <a:schemeClr val="bg2"/>
          </a:solidFill>
        </p:spPr>
        <p:txBody>
          <a:bodyPr/>
          <a:lstStyle/>
          <a:p>
            <a:r>
              <a:rPr lang="en-US" b="1" dirty="0" smtClean="0">
                <a:solidFill>
                  <a:srgbClr val="00B050"/>
                </a:solidFill>
              </a:rPr>
              <a:t>3. </a:t>
            </a:r>
            <a:r>
              <a:rPr lang="en-US" b="1" dirty="0" err="1" smtClean="0">
                <a:solidFill>
                  <a:srgbClr val="00B050"/>
                </a:solidFill>
              </a:rPr>
              <a:t>sPEAK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>
          <a:xfrm>
            <a:off x="1190787" y="1611823"/>
            <a:ext cx="9810426" cy="4602996"/>
          </a:xfrm>
        </p:spPr>
      </p:pic>
    </p:spTree>
    <p:extLst>
      <p:ext uri="{BB962C8B-B14F-4D97-AF65-F5344CB8AC3E}">
        <p14:creationId xmlns:p14="http://schemas.microsoft.com/office/powerpoint/2010/main" val="14386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60" y="282683"/>
            <a:ext cx="6659285" cy="3101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70" y="3549111"/>
            <a:ext cx="6378629" cy="3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9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219</TotalTime>
  <Words>691</Words>
  <Application>Microsoft Macintosh PowerPoint</Application>
  <PresentationFormat>Widescreen</PresentationFormat>
  <Paragraphs>122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Calibri</vt:lpstr>
      <vt:lpstr>Mangal</vt:lpstr>
      <vt:lpstr>Open Sans</vt:lpstr>
      <vt:lpstr>Roboto</vt:lpstr>
      <vt:lpstr>Roboto-Bold</vt:lpstr>
      <vt:lpstr>Rockwell</vt:lpstr>
      <vt:lpstr>Rockwell Condensed</vt:lpstr>
      <vt:lpstr>Rockwell Extra Bold</vt:lpstr>
      <vt:lpstr>Times New Roman</vt:lpstr>
      <vt:lpstr>Wingdings</vt:lpstr>
      <vt:lpstr>Arial</vt:lpstr>
      <vt:lpstr>Wood Type</vt:lpstr>
      <vt:lpstr>Unit 4: LEARNING A FOREIGN LANGUAGE</vt:lpstr>
      <vt:lpstr>PowerPoint Presentation</vt:lpstr>
      <vt:lpstr>PowerPoint Presentation</vt:lpstr>
      <vt:lpstr>2. LISTEN AND READ </vt:lpstr>
      <vt:lpstr>PowerPoint Presentation</vt:lpstr>
      <vt:lpstr>Grammar </vt:lpstr>
      <vt:lpstr>PowerPoint Presentation</vt:lpstr>
      <vt:lpstr>3. sPEAK </vt:lpstr>
      <vt:lpstr>PowerPoint Presentation</vt:lpstr>
      <vt:lpstr>PowerPoint Presentation</vt:lpstr>
      <vt:lpstr>4. Listen</vt:lpstr>
      <vt:lpstr>5. Read</vt:lpstr>
      <vt:lpstr>PowerPoint Presentation</vt:lpstr>
      <vt:lpstr>PowerPoint Presentation</vt:lpstr>
      <vt:lpstr>6. WRITE</vt:lpstr>
      <vt:lpstr>grammar : </vt:lpstr>
      <vt:lpstr>PowerPoint Presentation</vt:lpstr>
      <vt:lpstr>Khi chuyển từ lời nói trực tiếp sang gián tiếp mà động từ tường thuật ở thì quá khứ thì các trạng từ chỉ thời gian và nơi chốn và đại từ chỉ định được chuyển đổi theo quy tắc sau: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3: A trip to the countryside</dc:title>
  <dc:creator>nguyenvulong031095@gmail.com</dc:creator>
  <cp:lastModifiedBy>nguyenvulong031095@gmail.com</cp:lastModifiedBy>
  <cp:revision>25</cp:revision>
  <dcterms:created xsi:type="dcterms:W3CDTF">2021-10-10T07:11:56Z</dcterms:created>
  <dcterms:modified xsi:type="dcterms:W3CDTF">2022-11-26T07:21:00Z</dcterms:modified>
</cp:coreProperties>
</file>