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9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5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2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8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4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583E-265A-4E33-9815-5818D4B2791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16CC-928B-4714-A985-0A9A841B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1019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stellar" panose="020A0402060406010301" pitchFamily="18" charset="0"/>
                <a:cs typeface="Arial" panose="020B0604020202020204" pitchFamily="34" charset="0"/>
              </a:rPr>
              <a:t>BÀI 18: THỰC HÀNH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stellar" panose="020A0402060406010301" pitchFamily="18" charset="0"/>
                <a:cs typeface="Arial" panose="020B0604020202020204" pitchFamily="34" charset="0"/>
              </a:rPr>
              <a:t>TÌM HIỂU LÀO VÀ CAMPUCHIA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203" y="2870970"/>
            <a:ext cx="3896134" cy="259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178" y="2870970"/>
            <a:ext cx="3889050" cy="25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0550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74" y="226423"/>
            <a:ext cx="323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74" y="757646"/>
            <a:ext cx="7463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15.1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328"/>
          <a:stretch/>
        </p:blipFill>
        <p:spPr>
          <a:xfrm>
            <a:off x="6487886" y="1969507"/>
            <a:ext cx="5563868" cy="478834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034818"/>
              </p:ext>
            </p:extLst>
          </p:nvPr>
        </p:nvGraphicFramePr>
        <p:xfrm>
          <a:off x="278674" y="2097202"/>
          <a:ext cx="5982789" cy="43622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5293">
                  <a:extLst>
                    <a:ext uri="{9D8B030D-6E8A-4147-A177-3AD203B41FA5}">
                      <a16:colId xmlns:a16="http://schemas.microsoft.com/office/drawing/2014/main" val="3394669669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520184727"/>
                    </a:ext>
                  </a:extLst>
                </a:gridCol>
                <a:gridCol w="2577736">
                  <a:extLst>
                    <a:ext uri="{9D8B030D-6E8A-4147-A177-3AD203B41FA5}">
                      <a16:colId xmlns:a16="http://schemas.microsoft.com/office/drawing/2014/main" val="1354542000"/>
                    </a:ext>
                  </a:extLst>
                </a:gridCol>
              </a:tblGrid>
              <a:tr h="482117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CAMPUCHIA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229723"/>
                  </a:ext>
                </a:extLst>
              </a:tr>
              <a:tr h="1497874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754163"/>
                  </a:ext>
                </a:extLst>
              </a:tr>
              <a:tr h="1297577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giáp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vịnh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482892"/>
                  </a:ext>
                </a:extLst>
              </a:tr>
              <a:tr h="108465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42164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40777" y="2896940"/>
            <a:ext cx="2072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988526" y="4179013"/>
            <a:ext cx="2177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5977" y="5399531"/>
            <a:ext cx="2429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Đường bộ, đường biển, đường sông  và đường hàng không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2654902"/>
            <a:ext cx="1750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Campuchia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Mianma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78116" y="4179013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98468" y="5364174"/>
            <a:ext cx="1619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2060"/>
                </a:solidFill>
              </a:rPr>
              <a:t>Đường bộ và đường hàng không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03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76300"/>
              </p:ext>
            </p:extLst>
          </p:nvPr>
        </p:nvGraphicFramePr>
        <p:xfrm>
          <a:off x="0" y="3569519"/>
          <a:ext cx="12191999" cy="3335777"/>
        </p:xfrm>
        <a:graphic>
          <a:graphicData uri="http://schemas.openxmlformats.org/drawingml/2006/table">
            <a:tbl>
              <a:tblPr bandRow="1"/>
              <a:tblGrid>
                <a:gridCol w="2195032">
                  <a:extLst>
                    <a:ext uri="{9D8B030D-6E8A-4147-A177-3AD203B41FA5}">
                      <a16:colId xmlns:a16="http://schemas.microsoft.com/office/drawing/2014/main" val="642874721"/>
                    </a:ext>
                  </a:extLst>
                </a:gridCol>
                <a:gridCol w="5246292">
                  <a:extLst>
                    <a:ext uri="{9D8B030D-6E8A-4147-A177-3AD203B41FA5}">
                      <a16:colId xmlns:a16="http://schemas.microsoft.com/office/drawing/2014/main" val="3473364184"/>
                    </a:ext>
                  </a:extLst>
                </a:gridCol>
                <a:gridCol w="4750675">
                  <a:extLst>
                    <a:ext uri="{9D8B030D-6E8A-4147-A177-3AD203B41FA5}">
                      <a16:colId xmlns:a16="http://schemas.microsoft.com/office/drawing/2014/main" val="1082802329"/>
                    </a:ext>
                  </a:extLst>
                </a:gridCol>
              </a:tblGrid>
              <a:tr h="274866">
                <a:tc>
                  <a:txBody>
                    <a:bodyPr/>
                    <a:lstStyle/>
                    <a:p>
                      <a:pPr marL="89535" marR="0" indent="1803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 điểm tự nhiên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0" indent="1803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Campuchia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0" indent="18034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55280"/>
                  </a:ext>
                </a:extLst>
              </a:tr>
              <a:tr h="899059">
                <a:tc>
                  <a:txBody>
                    <a:bodyPr/>
                    <a:lstStyle/>
                    <a:p>
                      <a:pPr marL="89535" marR="0" indent="1803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Địa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18034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18034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832478"/>
                  </a:ext>
                </a:extLst>
              </a:tr>
              <a:tr h="488731">
                <a:tc>
                  <a:txBody>
                    <a:bodyPr/>
                    <a:lstStyle/>
                    <a:p>
                      <a:pPr marL="89535" marR="0" indent="1803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Khí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hậu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18034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18034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938265"/>
                  </a:ext>
                </a:extLst>
              </a:tr>
              <a:tr h="441435">
                <a:tc>
                  <a:txBody>
                    <a:bodyPr/>
                    <a:lstStyle/>
                    <a:p>
                      <a:pPr marL="89535" marR="0" indent="1803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Thủy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18034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180340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584394"/>
                  </a:ext>
                </a:extLst>
              </a:tr>
              <a:tr h="1213944">
                <a:tc>
                  <a:txBody>
                    <a:bodyPr/>
                    <a:lstStyle/>
                    <a:p>
                      <a:pPr marL="0" marR="0" indent="18034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450215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Thuận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lợi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khó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khăn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đối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triển</a:t>
                      </a:r>
                      <a:r>
                        <a:rPr lang="en-US" sz="1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nông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nghiệp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180340" algn="l"/>
                          <a:tab pos="450215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ts val="1200"/>
                        <a:buFont typeface="Symbol" panose="05050102010706020507" pitchFamily="18" charset="2"/>
                        <a:buNone/>
                        <a:tabLst>
                          <a:tab pos="180340" algn="l"/>
                          <a:tab pos="450215" algn="l"/>
                        </a:tabLs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5453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74" y="226423"/>
            <a:ext cx="323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29632" y="34131"/>
            <a:ext cx="3065417" cy="3556814"/>
            <a:chOff x="4275908" y="0"/>
            <a:chExt cx="3065417" cy="3556814"/>
          </a:xfrm>
        </p:grpSpPr>
        <p:pic>
          <p:nvPicPr>
            <p:cNvPr id="7" name="Picture 8" descr="Luoc_do_tu_nhien_kinh_te_Cam-pu-ch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908" y="0"/>
              <a:ext cx="3065417" cy="329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275908" y="3295204"/>
              <a:ext cx="30654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18.1.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Cam-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-chia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48205" y="-9494"/>
            <a:ext cx="3143795" cy="3600439"/>
            <a:chOff x="8307977" y="0"/>
            <a:chExt cx="3143795" cy="3600439"/>
          </a:xfrm>
        </p:grpSpPr>
        <p:pic>
          <p:nvPicPr>
            <p:cNvPr id="8" name="Picture 9" descr="Luoc_do_tu_nhien_kinh_te_La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7977" y="0"/>
              <a:ext cx="3143795" cy="3369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347165" y="3338829"/>
              <a:ext cx="30654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18.2.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11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Lào</a:t>
              </a:r>
              <a:endParaRPr lang="en-US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8673" y="775063"/>
            <a:ext cx="378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H18.1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, H18.2, bài 14 và bảng 18.1 hoàn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Rounded Rectangle 18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Rounded Rectangle 20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Rounded Rectangle 20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Rounded Rectangle 21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Rounded Rectangle 21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Rounded Rectangle 21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Rounded Rectangle 21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Rounded Rectangle 22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Rounded Rectangle 22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Rounded Rectangle 22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Rounded Rectangle 22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Rounded Rectangle 23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Rounded Rectangle 23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Rounded Rectangle 24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" name="Rounded Rectangle 24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Rounded Rectangle 24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Rounded Rectangle 24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Rounded Rectangle 24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Rounded Rectangle 26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Rounded Rectangle 26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Rounded Rectangle 26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Rounded Rectangle 26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Rounded Rectangle 26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Rounded Rectangle 26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Rounded Rectangle 27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Rounded Rectangle 28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Rounded Rectangle 28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" name="Rounded Rectangle 28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" name="Rounded Rectangle 28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" name="Rounded Rectangle 288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Rounded Rectangle 289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Rounded Rectangle 290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ounded Rectangle 291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ounded Rectangle 292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ounded Rectangle 293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ounded Rectangle 294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1284514" y="1957876"/>
            <a:ext cx="167640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2174439" y="3908046"/>
            <a:ext cx="53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- 75% diện tích là đồng bằng, tập trung lớn ở trung tâm.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Một số dãy núi cao phân bố ở vùng biên giới.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2259854" y="4819339"/>
            <a:ext cx="5233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  <a:buSzPts val="1200"/>
              <a:tabLst>
                <a:tab pos="180340" algn="l"/>
              </a:tabLs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Nhiệt đới gió mùa, có 1 mùa mưa và mùa khô rõ rệt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2275478" y="5239321"/>
            <a:ext cx="382668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200"/>
              <a:tabLst>
                <a:tab pos="180340" algn="l"/>
              </a:tabLs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Nhiều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" name="Rectangle 326"/>
          <p:cNvSpPr/>
          <p:nvPr/>
        </p:nvSpPr>
        <p:spPr>
          <a:xfrm>
            <a:off x="2275478" y="5821552"/>
            <a:ext cx="429332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  <a:buSzPts val="1200"/>
              <a:tabLst>
                <a:tab pos="180340" algn="l"/>
                <a:tab pos="45021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>
              <a:spcBef>
                <a:spcPts val="0"/>
              </a:spcBef>
              <a:spcAft>
                <a:spcPts val="600"/>
              </a:spcAft>
              <a:buSzPts val="1200"/>
              <a:tabLst>
                <a:tab pos="180340" algn="l"/>
                <a:tab pos="45021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7526739" y="3896009"/>
            <a:ext cx="4665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  <a:buSzPts val="1200"/>
              <a:tabLst>
                <a:tab pos="180340" algn="l"/>
              </a:tabLs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- 90%  là núi và cao nguyên. Các dãy núi tập trung ở phía bắc, các cao nguyên rải rác từ bắc xuống nam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7528391" y="4831376"/>
            <a:ext cx="199926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200"/>
              <a:tabLst>
                <a:tab pos="180340" algn="l"/>
              </a:tabLs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Nhiệt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7528391" y="5291315"/>
            <a:ext cx="362791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ts val="1200"/>
              <a:tabLst>
                <a:tab pos="180340" algn="l"/>
              </a:tabLs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Sông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1" name="Rectangle 330"/>
          <p:cNvSpPr/>
          <p:nvPr/>
        </p:nvSpPr>
        <p:spPr>
          <a:xfrm>
            <a:off x="7528391" y="5716047"/>
            <a:ext cx="46742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  <a:buSzPts val="1200"/>
              <a:tabLst>
                <a:tab pos="180340" algn="l"/>
                <a:tab pos="45021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>
              <a:spcBef>
                <a:spcPts val="0"/>
              </a:spcBef>
              <a:spcAft>
                <a:spcPts val="600"/>
              </a:spcAft>
              <a:buSzPts val="1200"/>
              <a:tabLst>
                <a:tab pos="180340" algn="l"/>
                <a:tab pos="450215" algn="l"/>
              </a:tabLs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930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600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6" fill="hold">
                      <p:stCondLst>
                        <p:cond delay="indefinite"/>
                      </p:stCondLst>
                      <p:childTnLst>
                        <p:par>
                          <p:cTn id="847" fill="hold">
                            <p:stCondLst>
                              <p:cond delay="0"/>
                            </p:stCondLst>
                            <p:childTnLst>
                              <p:par>
                                <p:cTn id="8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1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8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0" fill="hold">
                      <p:stCondLst>
                        <p:cond delay="indefinite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7" fill="hold">
                      <p:stCondLst>
                        <p:cond delay="indefinite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2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4" fill="hold">
                      <p:stCondLst>
                        <p:cond delay="indefinite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1" fill="hold">
                      <p:stCondLst>
                        <p:cond delay="indefinite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8" fill="hold">
                      <p:stCondLst>
                        <p:cond delay="indefinite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3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9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0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323" grpId="0"/>
      <p:bldP spid="324" grpId="0"/>
      <p:bldP spid="326" grpId="0"/>
      <p:bldP spid="327" grpId="0"/>
      <p:bldP spid="328" grpId="0"/>
      <p:bldP spid="329" grpId="0"/>
      <p:bldP spid="330" grpId="0"/>
      <p:bldP spid="3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PP tiếng anh\Ảnh nền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4635" y="4343401"/>
            <a:ext cx="86330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97280"/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oàn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thiện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8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hành</a:t>
            </a:r>
            <a:endParaRPr lang="vi-VN" sz="288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1097280"/>
            <a:r>
              <a:rPr lang="vi-VN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23: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lãnh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thổ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Nam</a:t>
            </a:r>
            <a:r>
              <a:rPr lang="vi-VN" sz="288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613707" y="3433762"/>
            <a:ext cx="5696107" cy="588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97280"/>
            <a:r>
              <a:rPr lang="vi-VN" sz="432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HƯỚNG </a:t>
            </a:r>
            <a:r>
              <a:rPr lang="vi-VN" sz="432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DẪN </a:t>
            </a:r>
            <a:r>
              <a:rPr lang="en-US" sz="432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TỰ HỌC</a:t>
            </a:r>
            <a:endParaRPr lang="en-US" sz="432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85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645</Words>
  <Application>Microsoft Office PowerPoint</Application>
  <PresentationFormat>Widescreen</PresentationFormat>
  <Paragraphs>318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Castellar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THAO</dc:creator>
  <cp:lastModifiedBy>Dell</cp:lastModifiedBy>
  <cp:revision>18</cp:revision>
  <dcterms:created xsi:type="dcterms:W3CDTF">2021-02-02T13:48:15Z</dcterms:created>
  <dcterms:modified xsi:type="dcterms:W3CDTF">2023-02-12T06:46:53Z</dcterms:modified>
</cp:coreProperties>
</file>