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519" r:id="rId2"/>
    <p:sldId id="291" r:id="rId3"/>
    <p:sldId id="260" r:id="rId4"/>
    <p:sldId id="521" r:id="rId5"/>
    <p:sldId id="522" r:id="rId6"/>
    <p:sldId id="298" r:id="rId7"/>
    <p:sldId id="261" r:id="rId8"/>
    <p:sldId id="644" r:id="rId9"/>
    <p:sldId id="643" r:id="rId10"/>
    <p:sldId id="266" r:id="rId11"/>
    <p:sldId id="267" r:id="rId12"/>
    <p:sldId id="289" r:id="rId13"/>
  </p:sldIdLst>
  <p:sldSz cx="12192000" cy="6858000"/>
  <p:notesSz cx="6858000" cy="9144000"/>
  <p:embeddedFontLst>
    <p:embeddedFont>
      <p:font typeface="#9Slide03 SFU Futura_12" panose="020B0604020202020204" charset="0"/>
      <p:regular r:id="rId15"/>
    </p:embeddedFont>
    <p:embeddedFont>
      <p:font typeface="#9Slide05 Great Vibes" panose="020B0604020202020204" charset="0"/>
      <p:regular r:id="rId16"/>
    </p:embeddedFont>
    <p:embeddedFont>
      <p:font typeface="#9Slide07 IcielKoni" panose="020B0604020202020204" charset="0"/>
      <p:bold r:id="rId17"/>
    </p:embeddedFon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9A3"/>
    <a:srgbClr val="006C00"/>
    <a:srgbClr val="8DD215"/>
    <a:srgbClr val="8ED318"/>
    <a:srgbClr val="385723"/>
    <a:srgbClr val="9A5400"/>
    <a:srgbClr val="E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3" d="100"/>
          <a:sy n="93" d="100"/>
        </p:scale>
        <p:origin x="269"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image" Target="../media/image2.png"/><Relationship Id="rId4" Type="http://schemas.openxmlformats.org/officeDocument/2006/relationships/image" Target="../media/image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image" Target="../media/image2.png"/><Relationship Id="rId4"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7FA55D-7B61-4BB7-8FE2-7BB1E234DEA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1BE307DF-6C53-4F78-8C0F-836AA271C8FA}">
      <dgm:prSet phldrT="[Text]" custT="1"/>
      <dgm:spPr>
        <a:solidFill>
          <a:schemeClr val="bg1">
            <a:alpha val="40000"/>
          </a:schemeClr>
        </a:solidFill>
        <a:ln>
          <a:noFill/>
        </a:ln>
      </dgm:spPr>
      <dgm:t>
        <a:bodyPr/>
        <a:lstStyle/>
        <a:p>
          <a:pPr algn="just"/>
          <a:r>
            <a:rPr lang="en-US" sz="2800" b="1" dirty="0" err="1">
              <a:solidFill>
                <a:srgbClr val="0070C0"/>
              </a:solidFill>
              <a:latin typeface="#9Slide03 SFU Futura_12" panose="00000400000000000000" pitchFamily="2" charset="0"/>
              <a:cs typeface="Arial" panose="020B0604020202020204" pitchFamily="34" charset="0"/>
            </a:rPr>
            <a:t>Cả</a:t>
          </a:r>
          <a:r>
            <a:rPr lang="en-US" sz="2800" b="1" dirty="0">
              <a:solidFill>
                <a:srgbClr val="0070C0"/>
              </a:solidFill>
              <a:latin typeface="#9Slide03 SFU Futura_12" panose="00000400000000000000" pitchFamily="2" charset="0"/>
              <a:cs typeface="Arial" panose="020B0604020202020204" pitchFamily="34" charset="0"/>
            </a:rPr>
            <a:t> </a:t>
          </a:r>
          <a:r>
            <a:rPr lang="en-US" sz="2800" b="1" dirty="0" err="1">
              <a:solidFill>
                <a:srgbClr val="0070C0"/>
              </a:solidFill>
              <a:latin typeface="#9Slide03 SFU Futura_12" panose="00000400000000000000" pitchFamily="2" charset="0"/>
              <a:cs typeface="Arial" panose="020B0604020202020204" pitchFamily="34" charset="0"/>
            </a:rPr>
            <a:t>lớp</a:t>
          </a:r>
          <a:r>
            <a:rPr lang="en-US" sz="2800" b="1" dirty="0">
              <a:solidFill>
                <a:srgbClr val="0070C0"/>
              </a:solidFill>
              <a:latin typeface="#9Slide03 SFU Futura_12" panose="00000400000000000000" pitchFamily="2" charset="0"/>
              <a:cs typeface="Arial" panose="020B0604020202020204" pitchFamily="34" charset="0"/>
            </a:rPr>
            <a:t> </a:t>
          </a:r>
          <a:r>
            <a:rPr lang="en-US" sz="2800" b="1" dirty="0" err="1">
              <a:solidFill>
                <a:srgbClr val="0070C0"/>
              </a:solidFill>
              <a:latin typeface="#9Slide03 SFU Futura_12" panose="00000400000000000000" pitchFamily="2" charset="0"/>
              <a:cs typeface="Arial" panose="020B0604020202020204" pitchFamily="34" charset="0"/>
            </a:rPr>
            <a:t>đứng</a:t>
          </a:r>
          <a:r>
            <a:rPr lang="en-US" sz="2800" b="1" dirty="0">
              <a:solidFill>
                <a:srgbClr val="0070C0"/>
              </a:solidFill>
              <a:latin typeface="#9Slide03 SFU Futura_12" panose="00000400000000000000" pitchFamily="2" charset="0"/>
              <a:cs typeface="Arial" panose="020B0604020202020204" pitchFamily="34" charset="0"/>
            </a:rPr>
            <a:t> </a:t>
          </a:r>
          <a:r>
            <a:rPr lang="en-US" sz="2800" b="1" dirty="0" err="1">
              <a:solidFill>
                <a:srgbClr val="0070C0"/>
              </a:solidFill>
              <a:latin typeface="#9Slide03 SFU Futura_12" panose="00000400000000000000" pitchFamily="2" charset="0"/>
              <a:cs typeface="Arial" panose="020B0604020202020204" pitchFamily="34" charset="0"/>
            </a:rPr>
            <a:t>lên</a:t>
          </a:r>
          <a:r>
            <a:rPr lang="en-US" sz="2800" b="1" dirty="0">
              <a:solidFill>
                <a:srgbClr val="0070C0"/>
              </a:solidFill>
              <a:latin typeface="#9Slide03 SFU Futura_12" panose="00000400000000000000" pitchFamily="2" charset="0"/>
              <a:cs typeface="Arial" panose="020B0604020202020204" pitchFamily="34" charset="0"/>
            </a:rPr>
            <a:t>, </a:t>
          </a:r>
          <a:r>
            <a:rPr lang="en-US" sz="2800" b="1" dirty="0" err="1">
              <a:solidFill>
                <a:srgbClr val="0070C0"/>
              </a:solidFill>
              <a:latin typeface="#9Slide03 SFU Futura_12" panose="00000400000000000000" pitchFamily="2" charset="0"/>
              <a:cs typeface="Arial" panose="020B0604020202020204" pitchFamily="34" charset="0"/>
            </a:rPr>
            <a:t>ổn</a:t>
          </a:r>
          <a:r>
            <a:rPr lang="en-US" sz="2800" b="1" dirty="0">
              <a:solidFill>
                <a:srgbClr val="0070C0"/>
              </a:solidFill>
              <a:latin typeface="#9Slide03 SFU Futura_12" panose="00000400000000000000" pitchFamily="2" charset="0"/>
              <a:cs typeface="Arial" panose="020B0604020202020204" pitchFamily="34" charset="0"/>
            </a:rPr>
            <a:t> </a:t>
          </a:r>
          <a:r>
            <a:rPr lang="en-US" sz="2800" b="1" dirty="0" err="1">
              <a:solidFill>
                <a:srgbClr val="0070C0"/>
              </a:solidFill>
              <a:latin typeface="#9Slide03 SFU Futura_12" panose="00000400000000000000" pitchFamily="2" charset="0"/>
              <a:cs typeface="Arial" panose="020B0604020202020204" pitchFamily="34" charset="0"/>
            </a:rPr>
            <a:t>định</a:t>
          </a:r>
          <a:r>
            <a:rPr lang="en-US" sz="2800" b="1" dirty="0">
              <a:solidFill>
                <a:srgbClr val="0070C0"/>
              </a:solidFill>
              <a:latin typeface="#9Slide03 SFU Futura_12" panose="00000400000000000000" pitchFamily="2" charset="0"/>
              <a:cs typeface="Arial" panose="020B0604020202020204" pitchFamily="34" charset="0"/>
            </a:rPr>
            <a:t> </a:t>
          </a:r>
          <a:r>
            <a:rPr lang="en-US" sz="2800" b="1" dirty="0" err="1">
              <a:solidFill>
                <a:srgbClr val="0070C0"/>
              </a:solidFill>
              <a:latin typeface="#9Slide03 SFU Futura_12" panose="00000400000000000000" pitchFamily="2" charset="0"/>
              <a:cs typeface="Arial" panose="020B0604020202020204" pitchFamily="34" charset="0"/>
            </a:rPr>
            <a:t>trật</a:t>
          </a:r>
          <a:r>
            <a:rPr lang="en-US" sz="2800" b="1" dirty="0">
              <a:solidFill>
                <a:srgbClr val="0070C0"/>
              </a:solidFill>
              <a:latin typeface="#9Slide03 SFU Futura_12" panose="00000400000000000000" pitchFamily="2" charset="0"/>
              <a:cs typeface="Arial" panose="020B0604020202020204" pitchFamily="34" charset="0"/>
            </a:rPr>
            <a:t> </a:t>
          </a:r>
          <a:r>
            <a:rPr lang="en-US" sz="2800" b="1" dirty="0" err="1">
              <a:solidFill>
                <a:srgbClr val="0070C0"/>
              </a:solidFill>
              <a:latin typeface="#9Slide03 SFU Futura_12" panose="00000400000000000000" pitchFamily="2" charset="0"/>
              <a:cs typeface="Arial" panose="020B0604020202020204" pitchFamily="34" charset="0"/>
            </a:rPr>
            <a:t>tự</a:t>
          </a:r>
          <a:endParaRPr lang="en-US" sz="2800" b="1" dirty="0">
            <a:solidFill>
              <a:srgbClr val="0070C0"/>
            </a:solidFill>
            <a:latin typeface="#9Slide03 SFU Futura_12" panose="00000400000000000000" pitchFamily="2" charset="0"/>
            <a:cs typeface="Arial" panose="020B0604020202020204" pitchFamily="34" charset="0"/>
          </a:endParaRPr>
        </a:p>
      </dgm:t>
    </dgm:pt>
    <dgm:pt modelId="{A3FF2620-F70D-425B-8632-DC538C708ADA}" type="parTrans" cxnId="{A16CACA6-85F4-4465-8446-43908E167373}">
      <dgm:prSet/>
      <dgm:spPr/>
      <dgm:t>
        <a:bodyPr/>
        <a:lstStyle/>
        <a:p>
          <a:endParaRPr lang="en-US"/>
        </a:p>
      </dgm:t>
    </dgm:pt>
    <dgm:pt modelId="{E390FB02-7CC5-4D2E-B99F-B1AC2B39630F}" type="sibTrans" cxnId="{A16CACA6-85F4-4465-8446-43908E167373}">
      <dgm:prSet/>
      <dgm:spPr/>
      <dgm:t>
        <a:bodyPr/>
        <a:lstStyle/>
        <a:p>
          <a:endParaRPr lang="en-US"/>
        </a:p>
      </dgm:t>
    </dgm:pt>
    <dgm:pt modelId="{B5874765-831A-41EF-9579-DE0FAE9AA867}">
      <dgm:prSet phldrT="[Text]" custT="1"/>
      <dgm:spPr>
        <a:solidFill>
          <a:schemeClr val="bg1">
            <a:alpha val="40000"/>
          </a:schemeClr>
        </a:solidFill>
        <a:ln>
          <a:noFill/>
        </a:ln>
      </dgm:spPr>
      <dgm:t>
        <a:bodyPr/>
        <a:lstStyle/>
        <a:p>
          <a:pPr algn="just"/>
          <a:r>
            <a:rPr lang="vi-VN" sz="2400" b="1" dirty="0">
              <a:solidFill>
                <a:srgbClr val="0070C0"/>
              </a:solidFill>
              <a:latin typeface="#9Slide03 SFU Futura_12" panose="00000400000000000000" pitchFamily="2" charset="0"/>
              <a:cs typeface="Arial" panose="020B0604020202020204" pitchFamily="34" charset="0"/>
            </a:rPr>
            <a:t>HS cứ tiếp tục quay vòng kể tên </a:t>
          </a:r>
          <a:r>
            <a:rPr lang="en-US" sz="2400" b="1" dirty="0">
              <a:solidFill>
                <a:srgbClr val="0070C0"/>
              </a:solidFill>
              <a:latin typeface="#9Slide03 SFU Futura_12" panose="00000400000000000000" pitchFamily="2" charset="0"/>
              <a:cs typeface="Arial" panose="020B0604020202020204" pitchFamily="34" charset="0"/>
            </a:rPr>
            <a:t>KS </a:t>
          </a:r>
          <a:r>
            <a:rPr lang="vi-VN" sz="2400" b="1" dirty="0">
              <a:solidFill>
                <a:srgbClr val="0070C0"/>
              </a:solidFill>
              <a:latin typeface="#9Slide03 SFU Futura_12" panose="00000400000000000000" pitchFamily="2" charset="0"/>
              <a:cs typeface="Arial" panose="020B0604020202020204" pitchFamily="34" charset="0"/>
            </a:rPr>
            <a:t>cho đến khi chỉ còn lại 1 bạn</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a:solidFill>
                <a:srgbClr val="0070C0"/>
              </a:solidFill>
              <a:latin typeface="#9Slide03 SFU Futura_12" panose="00000400000000000000" pitchFamily="2" charset="0"/>
              <a:cs typeface="Arial" panose="020B0604020202020204" pitchFamily="34" charset="0"/>
              <a:sym typeface="Wingdings" panose="05000000000000000000" pitchFamily="2" charset="2"/>
            </a:rPr>
            <a:t></a:t>
          </a:r>
          <a:r>
            <a:rPr lang="vi-VN" sz="2400" b="1" dirty="0">
              <a:solidFill>
                <a:srgbClr val="0070C0"/>
              </a:solidFill>
              <a:latin typeface="#9Slide03 SFU Futura_12" panose="00000400000000000000" pitchFamily="2" charset="0"/>
              <a:cs typeface="Arial" panose="020B0604020202020204" pitchFamily="34" charset="0"/>
            </a:rPr>
            <a:t>chiến thắng</a:t>
          </a:r>
          <a:endParaRPr lang="en-US" sz="2400" b="1" dirty="0">
            <a:solidFill>
              <a:srgbClr val="0070C0"/>
            </a:solidFill>
            <a:latin typeface="#9Slide03 SFU Futura_12" panose="00000400000000000000" pitchFamily="2" charset="0"/>
            <a:cs typeface="Arial" panose="020B0604020202020204" pitchFamily="34" charset="0"/>
          </a:endParaRPr>
        </a:p>
      </dgm:t>
    </dgm:pt>
    <dgm:pt modelId="{33EF3225-232F-4170-A55B-6702B38BD52B}" type="parTrans" cxnId="{FB8927B4-3566-4A15-9E5B-FE1463E79C14}">
      <dgm:prSet/>
      <dgm:spPr/>
      <dgm:t>
        <a:bodyPr/>
        <a:lstStyle/>
        <a:p>
          <a:endParaRPr lang="en-US"/>
        </a:p>
      </dgm:t>
    </dgm:pt>
    <dgm:pt modelId="{AE5F60D1-27A7-4F90-96CA-337A2445A6EC}" type="sibTrans" cxnId="{FB8927B4-3566-4A15-9E5B-FE1463E79C14}">
      <dgm:prSet/>
      <dgm:spPr/>
      <dgm:t>
        <a:bodyPr/>
        <a:lstStyle/>
        <a:p>
          <a:endParaRPr lang="en-US"/>
        </a:p>
      </dgm:t>
    </dgm:pt>
    <dgm:pt modelId="{D7671350-7A73-4A8E-A8B0-7C9BFCC1279F}">
      <dgm:prSet custT="1"/>
      <dgm:spPr>
        <a:solidFill>
          <a:schemeClr val="bg1">
            <a:alpha val="40000"/>
          </a:schemeClr>
        </a:solidFill>
        <a:ln>
          <a:noFill/>
        </a:ln>
      </dgm:spPr>
      <dgm:t>
        <a:bodyPr/>
        <a:lstStyle/>
        <a:p>
          <a:pPr algn="just"/>
          <a:r>
            <a:rPr lang="vi-VN" sz="2800" b="1" dirty="0">
              <a:solidFill>
                <a:srgbClr val="0070C0"/>
              </a:solidFill>
              <a:latin typeface="#9Slide03 SFU Futura_12" panose="00000400000000000000" pitchFamily="2" charset="0"/>
              <a:cs typeface="Arial" panose="020B0604020202020204" pitchFamily="34" charset="0"/>
            </a:rPr>
            <a:t>Bạn nào không kể được sẽ </a:t>
          </a:r>
          <a:r>
            <a:rPr lang="en-US" sz="2800" b="1" dirty="0" err="1">
              <a:solidFill>
                <a:srgbClr val="0070C0"/>
              </a:solidFill>
              <a:latin typeface="#9Slide03 SFU Futura_12" panose="00000400000000000000" pitchFamily="2" charset="0"/>
              <a:cs typeface="Arial" panose="020B0604020202020204" pitchFamily="34" charset="0"/>
            </a:rPr>
            <a:t>ngồi</a:t>
          </a:r>
          <a:r>
            <a:rPr lang="en-US" sz="2800" b="1" dirty="0">
              <a:solidFill>
                <a:srgbClr val="0070C0"/>
              </a:solidFill>
              <a:latin typeface="#9Slide03 SFU Futura_12" panose="00000400000000000000" pitchFamily="2" charset="0"/>
              <a:cs typeface="Arial" panose="020B0604020202020204" pitchFamily="34" charset="0"/>
            </a:rPr>
            <a:t> </a:t>
          </a:r>
          <a:r>
            <a:rPr lang="en-US" sz="2800" b="1" dirty="0" err="1">
              <a:solidFill>
                <a:srgbClr val="0070C0"/>
              </a:solidFill>
              <a:latin typeface="#9Slide03 SFU Futura_12" panose="00000400000000000000" pitchFamily="2" charset="0"/>
              <a:cs typeface="Arial" panose="020B0604020202020204" pitchFamily="34" charset="0"/>
            </a:rPr>
            <a:t>xuống</a:t>
          </a:r>
          <a:endParaRPr lang="en-US" sz="2800" b="1" dirty="0">
            <a:solidFill>
              <a:srgbClr val="0070C0"/>
            </a:solidFill>
            <a:latin typeface="#9Slide03 SFU Futura_12" panose="00000400000000000000" pitchFamily="2" charset="0"/>
            <a:cs typeface="Arial" panose="020B0604020202020204" pitchFamily="34" charset="0"/>
          </a:endParaRPr>
        </a:p>
      </dgm:t>
    </dgm:pt>
    <dgm:pt modelId="{C34F9A40-F3EB-44D5-8466-80C7772E8D1B}" type="parTrans" cxnId="{ED4AABCE-FA1B-49CB-8D50-C8494BE33DCF}">
      <dgm:prSet/>
      <dgm:spPr/>
      <dgm:t>
        <a:bodyPr/>
        <a:lstStyle/>
        <a:p>
          <a:endParaRPr lang="en-US"/>
        </a:p>
      </dgm:t>
    </dgm:pt>
    <dgm:pt modelId="{0E8C096C-ACB6-44EB-8E0C-559947D824CF}" type="sibTrans" cxnId="{ED4AABCE-FA1B-49CB-8D50-C8494BE33DCF}">
      <dgm:prSet/>
      <dgm:spPr/>
      <dgm:t>
        <a:bodyPr/>
        <a:lstStyle/>
        <a:p>
          <a:endParaRPr lang="en-US"/>
        </a:p>
      </dgm:t>
    </dgm:pt>
    <dgm:pt modelId="{3017CB62-F8A0-486A-834F-0C960B46110F}">
      <dgm:prSet phldrT="[Text]" custT="1"/>
      <dgm:spPr>
        <a:solidFill>
          <a:schemeClr val="bg1">
            <a:alpha val="40000"/>
          </a:schemeClr>
        </a:solidFill>
        <a:ln>
          <a:noFill/>
        </a:ln>
      </dgm:spPr>
      <dgm:t>
        <a:bodyPr/>
        <a:lstStyle/>
        <a:p>
          <a:pPr algn="just"/>
          <a:r>
            <a:rPr lang="en-US" sz="2400" b="1" dirty="0">
              <a:solidFill>
                <a:srgbClr val="0070C0"/>
              </a:solidFill>
              <a:latin typeface="#9Slide03 SFU Futura_12" panose="00000400000000000000" pitchFamily="2" charset="0"/>
              <a:cs typeface="Arial" panose="020B0604020202020204" pitchFamily="34" charset="0"/>
            </a:rPr>
            <a:t>L</a:t>
          </a:r>
          <a:r>
            <a:rPr lang="vi-VN" sz="2400" b="1" dirty="0">
              <a:solidFill>
                <a:srgbClr val="0070C0"/>
              </a:solidFill>
              <a:latin typeface="#9Slide03 SFU Futura_12" panose="00000400000000000000" pitchFamily="2" charset="0"/>
              <a:cs typeface="Arial" panose="020B0604020202020204" pitchFamily="34" charset="0"/>
            </a:rPr>
            <a:t>ần lượt mỗi HS trong lớp sẽ kể tên 1 loại khoáng sản (không trùng nhau</a:t>
          </a:r>
          <a:r>
            <a:rPr lang="en-US" sz="2400" b="1" dirty="0">
              <a:solidFill>
                <a:srgbClr val="0070C0"/>
              </a:solidFill>
              <a:latin typeface="#9Slide03 SFU Futura_12" panose="00000400000000000000" pitchFamily="2" charset="0"/>
              <a:cs typeface="Arial" panose="020B0604020202020204" pitchFamily="34" charset="0"/>
            </a:rPr>
            <a:t>)</a:t>
          </a:r>
        </a:p>
      </dgm:t>
    </dgm:pt>
    <dgm:pt modelId="{D5A9F782-C43A-4F19-BC3B-BF70C22DCC6A}" type="sibTrans" cxnId="{B93F810D-C706-43DF-9AA9-03FB9AB8AD99}">
      <dgm:prSet/>
      <dgm:spPr/>
      <dgm:t>
        <a:bodyPr/>
        <a:lstStyle/>
        <a:p>
          <a:endParaRPr lang="en-US"/>
        </a:p>
      </dgm:t>
    </dgm:pt>
    <dgm:pt modelId="{46E52077-8985-4449-BF93-44A4A188C60A}" type="parTrans" cxnId="{B93F810D-C706-43DF-9AA9-03FB9AB8AD99}">
      <dgm:prSet/>
      <dgm:spPr/>
      <dgm:t>
        <a:bodyPr/>
        <a:lstStyle/>
        <a:p>
          <a:endParaRPr lang="en-US"/>
        </a:p>
      </dgm:t>
    </dgm:pt>
    <dgm:pt modelId="{9A97D7DA-43CE-47B1-9709-2A6F8A4A1A98}" type="pres">
      <dgm:prSet presAssocID="{2A7FA55D-7B61-4BB7-8FE2-7BB1E234DEA8}" presName="Name0" presStyleCnt="0">
        <dgm:presLayoutVars>
          <dgm:dir/>
          <dgm:resizeHandles val="exact"/>
        </dgm:presLayoutVars>
      </dgm:prSet>
      <dgm:spPr/>
    </dgm:pt>
    <dgm:pt modelId="{C6287B34-774B-49CF-A5DB-83714AA00C5B}" type="pres">
      <dgm:prSet presAssocID="{1BE307DF-6C53-4F78-8C0F-836AA271C8FA}" presName="composite" presStyleCnt="0"/>
      <dgm:spPr/>
    </dgm:pt>
    <dgm:pt modelId="{B96CB8B3-0DC8-4D27-8161-D4DF54777734}" type="pres">
      <dgm:prSet presAssocID="{1BE307DF-6C53-4F78-8C0F-836AA271C8FA}" presName="rect1" presStyleLbl="trAlignAcc1" presStyleIdx="0" presStyleCnt="4">
        <dgm:presLayoutVars>
          <dgm:bulletEnabled val="1"/>
        </dgm:presLayoutVars>
      </dgm:prSet>
      <dgm:spPr/>
    </dgm:pt>
    <dgm:pt modelId="{BC73DD12-AC62-441D-8196-7B84E1C9AD7D}" type="pres">
      <dgm:prSet presAssocID="{1BE307DF-6C53-4F78-8C0F-836AA271C8FA}" presName="rect2" presStyleLbl="fgImgPlace1" presStyleIdx="0" presStyleCnt="4" custLinFactNeighborY="2450"/>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D8D23393-934F-4D16-9618-64042DCE54FF}" type="pres">
      <dgm:prSet presAssocID="{E390FB02-7CC5-4D2E-B99F-B1AC2B39630F}" presName="sibTrans" presStyleCnt="0"/>
      <dgm:spPr/>
    </dgm:pt>
    <dgm:pt modelId="{2C755989-2BA0-4042-920B-9AADC303F41A}" type="pres">
      <dgm:prSet presAssocID="{3017CB62-F8A0-486A-834F-0C960B46110F}" presName="composite" presStyleCnt="0"/>
      <dgm:spPr/>
    </dgm:pt>
    <dgm:pt modelId="{90D5461A-233E-4E19-8C7D-9BE979EDCAAF}" type="pres">
      <dgm:prSet presAssocID="{3017CB62-F8A0-486A-834F-0C960B46110F}" presName="rect1" presStyleLbl="trAlignAcc1" presStyleIdx="1" presStyleCnt="4" custLinFactNeighborX="3442" custLinFactNeighborY="6985">
        <dgm:presLayoutVars>
          <dgm:bulletEnabled val="1"/>
        </dgm:presLayoutVars>
      </dgm:prSet>
      <dgm:spPr/>
    </dgm:pt>
    <dgm:pt modelId="{8EA3F52F-98A9-4171-BD09-71C4853BDAB4}" type="pres">
      <dgm:prSet presAssocID="{3017CB62-F8A0-486A-834F-0C960B46110F}" presName="rect2" presStyleLbl="fgImgPlace1" presStyleIdx="1" presStyleCnt="4" custLinFactY="30429" custLinFactNeighborX="20239" custLinFactNeighborY="100000"/>
      <dgm:spPr>
        <a:blipFill rotWithShape="1">
          <a:blip xmlns:r="http://schemas.openxmlformats.org/officeDocument/2006/relationships" r:embed="rId2"/>
          <a:stretch>
            <a:fillRect/>
          </a:stretch>
        </a:blipFill>
      </dgm:spPr>
    </dgm:pt>
    <dgm:pt modelId="{A92D5FE6-63C1-463C-BEBF-7D9FE4135529}" type="pres">
      <dgm:prSet presAssocID="{D5A9F782-C43A-4F19-BC3B-BF70C22DCC6A}" presName="sibTrans" presStyleCnt="0"/>
      <dgm:spPr/>
    </dgm:pt>
    <dgm:pt modelId="{4253A760-465E-4270-A467-210184497CFA}" type="pres">
      <dgm:prSet presAssocID="{D7671350-7A73-4A8E-A8B0-7C9BFCC1279F}" presName="composite" presStyleCnt="0"/>
      <dgm:spPr/>
    </dgm:pt>
    <dgm:pt modelId="{5EE75D5E-1688-43E4-A740-4ED6CAE7E550}" type="pres">
      <dgm:prSet presAssocID="{D7671350-7A73-4A8E-A8B0-7C9BFCC1279F}" presName="rect1" presStyleLbl="trAlignAcc1" presStyleIdx="2" presStyleCnt="4">
        <dgm:presLayoutVars>
          <dgm:bulletEnabled val="1"/>
        </dgm:presLayoutVars>
      </dgm:prSet>
      <dgm:spPr/>
    </dgm:pt>
    <dgm:pt modelId="{BC69D110-F066-45C4-B4A0-6BE9BB120F95}" type="pres">
      <dgm:prSet presAssocID="{D7671350-7A73-4A8E-A8B0-7C9BFCC1279F}" presName="rect2"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dgm:spPr>
    </dgm:pt>
    <dgm:pt modelId="{FC6081FB-B1D2-49B8-B466-E82B5B65BFED}" type="pres">
      <dgm:prSet presAssocID="{0E8C096C-ACB6-44EB-8E0C-559947D824CF}" presName="sibTrans" presStyleCnt="0"/>
      <dgm:spPr/>
    </dgm:pt>
    <dgm:pt modelId="{A01C7282-7B60-4811-80DB-E21BEDA4D8CE}" type="pres">
      <dgm:prSet presAssocID="{B5874765-831A-41EF-9579-DE0FAE9AA867}" presName="composite" presStyleCnt="0"/>
      <dgm:spPr/>
    </dgm:pt>
    <dgm:pt modelId="{19B79DC7-0465-4926-8FDA-D068AAC67F11}" type="pres">
      <dgm:prSet presAssocID="{B5874765-831A-41EF-9579-DE0FAE9AA867}" presName="rect1" presStyleLbl="trAlignAcc1" presStyleIdx="3" presStyleCnt="4" custLinFactNeighborX="4401" custLinFactNeighborY="-5555">
        <dgm:presLayoutVars>
          <dgm:bulletEnabled val="1"/>
        </dgm:presLayoutVars>
      </dgm:prSet>
      <dgm:spPr/>
    </dgm:pt>
    <dgm:pt modelId="{DC7944CB-A647-468A-8C50-E5EC1398F38A}" type="pres">
      <dgm:prSet presAssocID="{B5874765-831A-41EF-9579-DE0FAE9AA867}" presName="rect2" presStyleLbl="fgImgPlace1" presStyleIdx="3" presStyleCnt="4" custLinFactY="-13972" custLinFactNeighborX="13704" custLinFactNeighborY="-10000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0" r="-50000"/>
          </a:stretch>
        </a:blipFill>
      </dgm:spPr>
    </dgm:pt>
  </dgm:ptLst>
  <dgm:cxnLst>
    <dgm:cxn modelId="{B22FA30A-AF19-4D05-AD69-CA3FFA09AA1E}" type="presOf" srcId="{2A7FA55D-7B61-4BB7-8FE2-7BB1E234DEA8}" destId="{9A97D7DA-43CE-47B1-9709-2A6F8A4A1A98}" srcOrd="0" destOrd="0" presId="urn:microsoft.com/office/officeart/2008/layout/PictureStrips"/>
    <dgm:cxn modelId="{B93F810D-C706-43DF-9AA9-03FB9AB8AD99}" srcId="{2A7FA55D-7B61-4BB7-8FE2-7BB1E234DEA8}" destId="{3017CB62-F8A0-486A-834F-0C960B46110F}" srcOrd="1" destOrd="0" parTransId="{46E52077-8985-4449-BF93-44A4A188C60A}" sibTransId="{D5A9F782-C43A-4F19-BC3B-BF70C22DCC6A}"/>
    <dgm:cxn modelId="{3D4F051C-C352-4EFF-8ADE-BE97CDD60872}" type="presOf" srcId="{3017CB62-F8A0-486A-834F-0C960B46110F}" destId="{90D5461A-233E-4E19-8C7D-9BE979EDCAAF}" srcOrd="0" destOrd="0" presId="urn:microsoft.com/office/officeart/2008/layout/PictureStrips"/>
    <dgm:cxn modelId="{1E0B3732-D41E-40A3-906A-C1D2252D748E}" type="presOf" srcId="{1BE307DF-6C53-4F78-8C0F-836AA271C8FA}" destId="{B96CB8B3-0DC8-4D27-8161-D4DF54777734}" srcOrd="0" destOrd="0" presId="urn:microsoft.com/office/officeart/2008/layout/PictureStrips"/>
    <dgm:cxn modelId="{B43A745A-651A-4645-9192-6D36EC7C5109}" type="presOf" srcId="{D7671350-7A73-4A8E-A8B0-7C9BFCC1279F}" destId="{5EE75D5E-1688-43E4-A740-4ED6CAE7E550}" srcOrd="0" destOrd="0" presId="urn:microsoft.com/office/officeart/2008/layout/PictureStrips"/>
    <dgm:cxn modelId="{A16CACA6-85F4-4465-8446-43908E167373}" srcId="{2A7FA55D-7B61-4BB7-8FE2-7BB1E234DEA8}" destId="{1BE307DF-6C53-4F78-8C0F-836AA271C8FA}" srcOrd="0" destOrd="0" parTransId="{A3FF2620-F70D-425B-8632-DC538C708ADA}" sibTransId="{E390FB02-7CC5-4D2E-B99F-B1AC2B39630F}"/>
    <dgm:cxn modelId="{7F63DDAF-C52A-4EF9-B124-CE01132BD162}" type="presOf" srcId="{B5874765-831A-41EF-9579-DE0FAE9AA867}" destId="{19B79DC7-0465-4926-8FDA-D068AAC67F11}" srcOrd="0" destOrd="0" presId="urn:microsoft.com/office/officeart/2008/layout/PictureStrips"/>
    <dgm:cxn modelId="{FB8927B4-3566-4A15-9E5B-FE1463E79C14}" srcId="{2A7FA55D-7B61-4BB7-8FE2-7BB1E234DEA8}" destId="{B5874765-831A-41EF-9579-DE0FAE9AA867}" srcOrd="3" destOrd="0" parTransId="{33EF3225-232F-4170-A55B-6702B38BD52B}" sibTransId="{AE5F60D1-27A7-4F90-96CA-337A2445A6EC}"/>
    <dgm:cxn modelId="{ED4AABCE-FA1B-49CB-8D50-C8494BE33DCF}" srcId="{2A7FA55D-7B61-4BB7-8FE2-7BB1E234DEA8}" destId="{D7671350-7A73-4A8E-A8B0-7C9BFCC1279F}" srcOrd="2" destOrd="0" parTransId="{C34F9A40-F3EB-44D5-8466-80C7772E8D1B}" sibTransId="{0E8C096C-ACB6-44EB-8E0C-559947D824CF}"/>
    <dgm:cxn modelId="{E03110E0-50FB-4349-8840-8182F19186C1}" type="presParOf" srcId="{9A97D7DA-43CE-47B1-9709-2A6F8A4A1A98}" destId="{C6287B34-774B-49CF-A5DB-83714AA00C5B}" srcOrd="0" destOrd="0" presId="urn:microsoft.com/office/officeart/2008/layout/PictureStrips"/>
    <dgm:cxn modelId="{3B894F66-B8B1-43D8-8D91-3D5A6887D6DE}" type="presParOf" srcId="{C6287B34-774B-49CF-A5DB-83714AA00C5B}" destId="{B96CB8B3-0DC8-4D27-8161-D4DF54777734}" srcOrd="0" destOrd="0" presId="urn:microsoft.com/office/officeart/2008/layout/PictureStrips"/>
    <dgm:cxn modelId="{A50EEC6F-8D9F-4D6D-BEA2-179F9C89C3B7}" type="presParOf" srcId="{C6287B34-774B-49CF-A5DB-83714AA00C5B}" destId="{BC73DD12-AC62-441D-8196-7B84E1C9AD7D}" srcOrd="1" destOrd="0" presId="urn:microsoft.com/office/officeart/2008/layout/PictureStrips"/>
    <dgm:cxn modelId="{6EF627E6-DBE8-46A2-8409-34CFDB775BC9}" type="presParOf" srcId="{9A97D7DA-43CE-47B1-9709-2A6F8A4A1A98}" destId="{D8D23393-934F-4D16-9618-64042DCE54FF}" srcOrd="1" destOrd="0" presId="urn:microsoft.com/office/officeart/2008/layout/PictureStrips"/>
    <dgm:cxn modelId="{C2902D43-5D16-4DFF-B02E-4C95E3CF6A62}" type="presParOf" srcId="{9A97D7DA-43CE-47B1-9709-2A6F8A4A1A98}" destId="{2C755989-2BA0-4042-920B-9AADC303F41A}" srcOrd="2" destOrd="0" presId="urn:microsoft.com/office/officeart/2008/layout/PictureStrips"/>
    <dgm:cxn modelId="{2639721D-55A1-43BA-A2CD-EEA36C294BAA}" type="presParOf" srcId="{2C755989-2BA0-4042-920B-9AADC303F41A}" destId="{90D5461A-233E-4E19-8C7D-9BE979EDCAAF}" srcOrd="0" destOrd="0" presId="urn:microsoft.com/office/officeart/2008/layout/PictureStrips"/>
    <dgm:cxn modelId="{A64A443F-A959-4A28-B4F6-4EEB1DF5AA58}" type="presParOf" srcId="{2C755989-2BA0-4042-920B-9AADC303F41A}" destId="{8EA3F52F-98A9-4171-BD09-71C4853BDAB4}" srcOrd="1" destOrd="0" presId="urn:microsoft.com/office/officeart/2008/layout/PictureStrips"/>
    <dgm:cxn modelId="{7F657337-0A76-42D7-9CC4-753C9BBB365C}" type="presParOf" srcId="{9A97D7DA-43CE-47B1-9709-2A6F8A4A1A98}" destId="{A92D5FE6-63C1-463C-BEBF-7D9FE4135529}" srcOrd="3" destOrd="0" presId="urn:microsoft.com/office/officeart/2008/layout/PictureStrips"/>
    <dgm:cxn modelId="{DEC902DD-52A8-4ACA-AE94-24DEFFAE84DD}" type="presParOf" srcId="{9A97D7DA-43CE-47B1-9709-2A6F8A4A1A98}" destId="{4253A760-465E-4270-A467-210184497CFA}" srcOrd="4" destOrd="0" presId="urn:microsoft.com/office/officeart/2008/layout/PictureStrips"/>
    <dgm:cxn modelId="{4E86E598-A91E-4DAB-9989-BC44EBC45B46}" type="presParOf" srcId="{4253A760-465E-4270-A467-210184497CFA}" destId="{5EE75D5E-1688-43E4-A740-4ED6CAE7E550}" srcOrd="0" destOrd="0" presId="urn:microsoft.com/office/officeart/2008/layout/PictureStrips"/>
    <dgm:cxn modelId="{F570AEF0-6EBB-4862-B8A7-EC36DC73017D}" type="presParOf" srcId="{4253A760-465E-4270-A467-210184497CFA}" destId="{BC69D110-F066-45C4-B4A0-6BE9BB120F95}" srcOrd="1" destOrd="0" presId="urn:microsoft.com/office/officeart/2008/layout/PictureStrips"/>
    <dgm:cxn modelId="{E066D9A1-6986-4EAE-9A67-285AFD322E34}" type="presParOf" srcId="{9A97D7DA-43CE-47B1-9709-2A6F8A4A1A98}" destId="{FC6081FB-B1D2-49B8-B466-E82B5B65BFED}" srcOrd="5" destOrd="0" presId="urn:microsoft.com/office/officeart/2008/layout/PictureStrips"/>
    <dgm:cxn modelId="{E7DEDFEC-294A-408B-8EF8-954A87AF0FB4}" type="presParOf" srcId="{9A97D7DA-43CE-47B1-9709-2A6F8A4A1A98}" destId="{A01C7282-7B60-4811-80DB-E21BEDA4D8CE}" srcOrd="6" destOrd="0" presId="urn:microsoft.com/office/officeart/2008/layout/PictureStrips"/>
    <dgm:cxn modelId="{CF26A8C3-CCF7-4C06-A448-213C6C38AE82}" type="presParOf" srcId="{A01C7282-7B60-4811-80DB-E21BEDA4D8CE}" destId="{19B79DC7-0465-4926-8FDA-D068AAC67F11}" srcOrd="0" destOrd="0" presId="urn:microsoft.com/office/officeart/2008/layout/PictureStrips"/>
    <dgm:cxn modelId="{50BD81B8-6D54-4C8F-AAD4-064D93DEC522}" type="presParOf" srcId="{A01C7282-7B60-4811-80DB-E21BEDA4D8CE}" destId="{DC7944CB-A647-468A-8C50-E5EC1398F38A}"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CB8B3-0DC8-4D27-8161-D4DF54777734}">
      <dsp:nvSpPr>
        <dsp:cNvPr id="0" name=""/>
        <dsp:cNvSpPr/>
      </dsp:nvSpPr>
      <dsp:spPr>
        <a:xfrm>
          <a:off x="1042888" y="224511"/>
          <a:ext cx="4942675" cy="1544586"/>
        </a:xfrm>
        <a:prstGeom prst="rect">
          <a:avLst/>
        </a:prstGeom>
        <a:solidFill>
          <a:schemeClr val="bg1">
            <a:alpha val="40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20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2800" b="1" kern="1200" dirty="0" err="1">
              <a:solidFill>
                <a:srgbClr val="0070C0"/>
              </a:solidFill>
              <a:latin typeface="#9Slide03 SFU Futura_12" panose="00000400000000000000" pitchFamily="2" charset="0"/>
              <a:cs typeface="Arial" panose="020B0604020202020204" pitchFamily="34" charset="0"/>
            </a:rPr>
            <a:t>Cả</a:t>
          </a:r>
          <a:r>
            <a:rPr lang="en-US" sz="2800" b="1" kern="1200" dirty="0">
              <a:solidFill>
                <a:srgbClr val="0070C0"/>
              </a:solidFill>
              <a:latin typeface="#9Slide03 SFU Futura_12" panose="00000400000000000000" pitchFamily="2" charset="0"/>
              <a:cs typeface="Arial" panose="020B0604020202020204" pitchFamily="34" charset="0"/>
            </a:rPr>
            <a:t> </a:t>
          </a:r>
          <a:r>
            <a:rPr lang="en-US" sz="2800" b="1" kern="1200" dirty="0" err="1">
              <a:solidFill>
                <a:srgbClr val="0070C0"/>
              </a:solidFill>
              <a:latin typeface="#9Slide03 SFU Futura_12" panose="00000400000000000000" pitchFamily="2" charset="0"/>
              <a:cs typeface="Arial" panose="020B0604020202020204" pitchFamily="34" charset="0"/>
            </a:rPr>
            <a:t>lớp</a:t>
          </a:r>
          <a:r>
            <a:rPr lang="en-US" sz="2800" b="1" kern="1200" dirty="0">
              <a:solidFill>
                <a:srgbClr val="0070C0"/>
              </a:solidFill>
              <a:latin typeface="#9Slide03 SFU Futura_12" panose="00000400000000000000" pitchFamily="2" charset="0"/>
              <a:cs typeface="Arial" panose="020B0604020202020204" pitchFamily="34" charset="0"/>
            </a:rPr>
            <a:t> </a:t>
          </a:r>
          <a:r>
            <a:rPr lang="en-US" sz="2800" b="1" kern="1200" dirty="0" err="1">
              <a:solidFill>
                <a:srgbClr val="0070C0"/>
              </a:solidFill>
              <a:latin typeface="#9Slide03 SFU Futura_12" panose="00000400000000000000" pitchFamily="2" charset="0"/>
              <a:cs typeface="Arial" panose="020B0604020202020204" pitchFamily="34" charset="0"/>
            </a:rPr>
            <a:t>đứng</a:t>
          </a:r>
          <a:r>
            <a:rPr lang="en-US" sz="2800" b="1" kern="1200" dirty="0">
              <a:solidFill>
                <a:srgbClr val="0070C0"/>
              </a:solidFill>
              <a:latin typeface="#9Slide03 SFU Futura_12" panose="00000400000000000000" pitchFamily="2" charset="0"/>
              <a:cs typeface="Arial" panose="020B0604020202020204" pitchFamily="34" charset="0"/>
            </a:rPr>
            <a:t> </a:t>
          </a:r>
          <a:r>
            <a:rPr lang="en-US" sz="2800" b="1" kern="1200" dirty="0" err="1">
              <a:solidFill>
                <a:srgbClr val="0070C0"/>
              </a:solidFill>
              <a:latin typeface="#9Slide03 SFU Futura_12" panose="00000400000000000000" pitchFamily="2" charset="0"/>
              <a:cs typeface="Arial" panose="020B0604020202020204" pitchFamily="34" charset="0"/>
            </a:rPr>
            <a:t>lên</a:t>
          </a:r>
          <a:r>
            <a:rPr lang="en-US" sz="2800" b="1" kern="1200" dirty="0">
              <a:solidFill>
                <a:srgbClr val="0070C0"/>
              </a:solidFill>
              <a:latin typeface="#9Slide03 SFU Futura_12" panose="00000400000000000000" pitchFamily="2" charset="0"/>
              <a:cs typeface="Arial" panose="020B0604020202020204" pitchFamily="34" charset="0"/>
            </a:rPr>
            <a:t>, </a:t>
          </a:r>
          <a:r>
            <a:rPr lang="en-US" sz="2800" b="1" kern="1200" dirty="0" err="1">
              <a:solidFill>
                <a:srgbClr val="0070C0"/>
              </a:solidFill>
              <a:latin typeface="#9Slide03 SFU Futura_12" panose="00000400000000000000" pitchFamily="2" charset="0"/>
              <a:cs typeface="Arial" panose="020B0604020202020204" pitchFamily="34" charset="0"/>
            </a:rPr>
            <a:t>ổn</a:t>
          </a:r>
          <a:r>
            <a:rPr lang="en-US" sz="2800" b="1" kern="1200" dirty="0">
              <a:solidFill>
                <a:srgbClr val="0070C0"/>
              </a:solidFill>
              <a:latin typeface="#9Slide03 SFU Futura_12" panose="00000400000000000000" pitchFamily="2" charset="0"/>
              <a:cs typeface="Arial" panose="020B0604020202020204" pitchFamily="34" charset="0"/>
            </a:rPr>
            <a:t> </a:t>
          </a:r>
          <a:r>
            <a:rPr lang="en-US" sz="2800" b="1" kern="1200" dirty="0" err="1">
              <a:solidFill>
                <a:srgbClr val="0070C0"/>
              </a:solidFill>
              <a:latin typeface="#9Slide03 SFU Futura_12" panose="00000400000000000000" pitchFamily="2" charset="0"/>
              <a:cs typeface="Arial" panose="020B0604020202020204" pitchFamily="34" charset="0"/>
            </a:rPr>
            <a:t>định</a:t>
          </a:r>
          <a:r>
            <a:rPr lang="en-US" sz="2800" b="1" kern="1200" dirty="0">
              <a:solidFill>
                <a:srgbClr val="0070C0"/>
              </a:solidFill>
              <a:latin typeface="#9Slide03 SFU Futura_12" panose="00000400000000000000" pitchFamily="2" charset="0"/>
              <a:cs typeface="Arial" panose="020B0604020202020204" pitchFamily="34" charset="0"/>
            </a:rPr>
            <a:t> </a:t>
          </a:r>
          <a:r>
            <a:rPr lang="en-US" sz="2800" b="1" kern="1200" dirty="0" err="1">
              <a:solidFill>
                <a:srgbClr val="0070C0"/>
              </a:solidFill>
              <a:latin typeface="#9Slide03 SFU Futura_12" panose="00000400000000000000" pitchFamily="2" charset="0"/>
              <a:cs typeface="Arial" panose="020B0604020202020204" pitchFamily="34" charset="0"/>
            </a:rPr>
            <a:t>trật</a:t>
          </a:r>
          <a:r>
            <a:rPr lang="en-US" sz="2800" b="1" kern="1200" dirty="0">
              <a:solidFill>
                <a:srgbClr val="0070C0"/>
              </a:solidFill>
              <a:latin typeface="#9Slide03 SFU Futura_12" panose="00000400000000000000" pitchFamily="2" charset="0"/>
              <a:cs typeface="Arial" panose="020B0604020202020204" pitchFamily="34" charset="0"/>
            </a:rPr>
            <a:t> </a:t>
          </a:r>
          <a:r>
            <a:rPr lang="en-US" sz="2800" b="1" kern="1200" dirty="0" err="1">
              <a:solidFill>
                <a:srgbClr val="0070C0"/>
              </a:solidFill>
              <a:latin typeface="#9Slide03 SFU Futura_12" panose="00000400000000000000" pitchFamily="2" charset="0"/>
              <a:cs typeface="Arial" panose="020B0604020202020204" pitchFamily="34" charset="0"/>
            </a:rPr>
            <a:t>tự</a:t>
          </a:r>
          <a:endParaRPr lang="en-US" sz="2800" b="1" kern="1200" dirty="0">
            <a:solidFill>
              <a:srgbClr val="0070C0"/>
            </a:solidFill>
            <a:latin typeface="#9Slide03 SFU Futura_12" panose="00000400000000000000" pitchFamily="2" charset="0"/>
            <a:cs typeface="Arial" panose="020B0604020202020204" pitchFamily="34" charset="0"/>
          </a:endParaRPr>
        </a:p>
      </dsp:txBody>
      <dsp:txXfrm>
        <a:off x="1042888" y="224511"/>
        <a:ext cx="4942675" cy="1544586"/>
      </dsp:txXfrm>
    </dsp:sp>
    <dsp:sp modelId="{BC73DD12-AC62-441D-8196-7B84E1C9AD7D}">
      <dsp:nvSpPr>
        <dsp:cNvPr id="0" name=""/>
        <dsp:cNvSpPr/>
      </dsp:nvSpPr>
      <dsp:spPr>
        <a:xfrm>
          <a:off x="836943" y="41139"/>
          <a:ext cx="1081210" cy="162181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D5461A-233E-4E19-8C7D-9BE979EDCAAF}">
      <dsp:nvSpPr>
        <dsp:cNvPr id="0" name=""/>
        <dsp:cNvSpPr/>
      </dsp:nvSpPr>
      <dsp:spPr>
        <a:xfrm>
          <a:off x="6538404" y="332401"/>
          <a:ext cx="4942675" cy="1544586"/>
        </a:xfrm>
        <a:prstGeom prst="rect">
          <a:avLst/>
        </a:prstGeom>
        <a:solidFill>
          <a:schemeClr val="bg1">
            <a:alpha val="40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20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b="1" kern="1200" dirty="0">
              <a:solidFill>
                <a:srgbClr val="0070C0"/>
              </a:solidFill>
              <a:latin typeface="#9Slide03 SFU Futura_12" panose="00000400000000000000" pitchFamily="2" charset="0"/>
              <a:cs typeface="Arial" panose="020B0604020202020204" pitchFamily="34" charset="0"/>
            </a:rPr>
            <a:t>L</a:t>
          </a:r>
          <a:r>
            <a:rPr lang="vi-VN" sz="2400" b="1" kern="1200" dirty="0">
              <a:solidFill>
                <a:srgbClr val="0070C0"/>
              </a:solidFill>
              <a:latin typeface="#9Slide03 SFU Futura_12" panose="00000400000000000000" pitchFamily="2" charset="0"/>
              <a:cs typeface="Arial" panose="020B0604020202020204" pitchFamily="34" charset="0"/>
            </a:rPr>
            <a:t>ần lượt mỗi HS trong lớp sẽ kể tên 1 loại khoáng sản (không trùng nhau</a:t>
          </a:r>
          <a:r>
            <a:rPr lang="en-US" sz="2400" b="1" kern="1200" dirty="0">
              <a:solidFill>
                <a:srgbClr val="0070C0"/>
              </a:solidFill>
              <a:latin typeface="#9Slide03 SFU Futura_12" panose="00000400000000000000" pitchFamily="2" charset="0"/>
              <a:cs typeface="Arial" panose="020B0604020202020204" pitchFamily="34" charset="0"/>
            </a:rPr>
            <a:t>)</a:t>
          </a:r>
        </a:p>
      </dsp:txBody>
      <dsp:txXfrm>
        <a:off x="6538404" y="332401"/>
        <a:ext cx="4942675" cy="1544586"/>
      </dsp:txXfrm>
    </dsp:sp>
    <dsp:sp modelId="{8EA3F52F-98A9-4171-BD09-71C4853BDAB4}">
      <dsp:nvSpPr>
        <dsp:cNvPr id="0" name=""/>
        <dsp:cNvSpPr/>
      </dsp:nvSpPr>
      <dsp:spPr>
        <a:xfrm>
          <a:off x="6381159" y="2093149"/>
          <a:ext cx="1081210" cy="1621815"/>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E75D5E-1688-43E4-A740-4ED6CAE7E550}">
      <dsp:nvSpPr>
        <dsp:cNvPr id="0" name=""/>
        <dsp:cNvSpPr/>
      </dsp:nvSpPr>
      <dsp:spPr>
        <a:xfrm>
          <a:off x="1117868" y="2168974"/>
          <a:ext cx="4942675" cy="1544586"/>
        </a:xfrm>
        <a:prstGeom prst="rect">
          <a:avLst/>
        </a:prstGeom>
        <a:solidFill>
          <a:schemeClr val="bg1">
            <a:alpha val="40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200" tIns="106680" rIns="106680" bIns="106680" numCol="1" spcCol="1270" anchor="ctr" anchorCtr="0">
          <a:noAutofit/>
        </a:bodyPr>
        <a:lstStyle/>
        <a:p>
          <a:pPr marL="0" lvl="0" indent="0" algn="just" defTabSz="1244600">
            <a:lnSpc>
              <a:spcPct val="90000"/>
            </a:lnSpc>
            <a:spcBef>
              <a:spcPct val="0"/>
            </a:spcBef>
            <a:spcAft>
              <a:spcPct val="35000"/>
            </a:spcAft>
            <a:buNone/>
          </a:pPr>
          <a:r>
            <a:rPr lang="vi-VN" sz="2800" b="1" kern="1200" dirty="0">
              <a:solidFill>
                <a:srgbClr val="0070C0"/>
              </a:solidFill>
              <a:latin typeface="#9Slide03 SFU Futura_12" panose="00000400000000000000" pitchFamily="2" charset="0"/>
              <a:cs typeface="Arial" panose="020B0604020202020204" pitchFamily="34" charset="0"/>
            </a:rPr>
            <a:t>Bạn nào không kể được sẽ </a:t>
          </a:r>
          <a:r>
            <a:rPr lang="en-US" sz="2800" b="1" kern="1200" dirty="0" err="1">
              <a:solidFill>
                <a:srgbClr val="0070C0"/>
              </a:solidFill>
              <a:latin typeface="#9Slide03 SFU Futura_12" panose="00000400000000000000" pitchFamily="2" charset="0"/>
              <a:cs typeface="Arial" panose="020B0604020202020204" pitchFamily="34" charset="0"/>
            </a:rPr>
            <a:t>ngồi</a:t>
          </a:r>
          <a:r>
            <a:rPr lang="en-US" sz="2800" b="1" kern="1200" dirty="0">
              <a:solidFill>
                <a:srgbClr val="0070C0"/>
              </a:solidFill>
              <a:latin typeface="#9Slide03 SFU Futura_12" panose="00000400000000000000" pitchFamily="2" charset="0"/>
              <a:cs typeface="Arial" panose="020B0604020202020204" pitchFamily="34" charset="0"/>
            </a:rPr>
            <a:t> </a:t>
          </a:r>
          <a:r>
            <a:rPr lang="en-US" sz="2800" b="1" kern="1200" dirty="0" err="1">
              <a:solidFill>
                <a:srgbClr val="0070C0"/>
              </a:solidFill>
              <a:latin typeface="#9Slide03 SFU Futura_12" panose="00000400000000000000" pitchFamily="2" charset="0"/>
              <a:cs typeface="Arial" panose="020B0604020202020204" pitchFamily="34" charset="0"/>
            </a:rPr>
            <a:t>xuống</a:t>
          </a:r>
          <a:endParaRPr lang="en-US" sz="2800" b="1" kern="1200" dirty="0">
            <a:solidFill>
              <a:srgbClr val="0070C0"/>
            </a:solidFill>
            <a:latin typeface="#9Slide03 SFU Futura_12" panose="00000400000000000000" pitchFamily="2" charset="0"/>
            <a:cs typeface="Arial" panose="020B0604020202020204" pitchFamily="34" charset="0"/>
          </a:endParaRPr>
        </a:p>
      </dsp:txBody>
      <dsp:txXfrm>
        <a:off x="1117868" y="2168974"/>
        <a:ext cx="4942675" cy="1544586"/>
      </dsp:txXfrm>
    </dsp:sp>
    <dsp:sp modelId="{BC69D110-F066-45C4-B4A0-6BE9BB120F95}">
      <dsp:nvSpPr>
        <dsp:cNvPr id="0" name=""/>
        <dsp:cNvSpPr/>
      </dsp:nvSpPr>
      <dsp:spPr>
        <a:xfrm>
          <a:off x="911923" y="1945867"/>
          <a:ext cx="1081210" cy="162181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B79DC7-0465-4926-8FDA-D068AAC67F11}">
      <dsp:nvSpPr>
        <dsp:cNvPr id="0" name=""/>
        <dsp:cNvSpPr/>
      </dsp:nvSpPr>
      <dsp:spPr>
        <a:xfrm>
          <a:off x="6648450" y="2104916"/>
          <a:ext cx="4798714" cy="1499598"/>
        </a:xfrm>
        <a:prstGeom prst="rect">
          <a:avLst/>
        </a:prstGeom>
        <a:solidFill>
          <a:schemeClr val="bg1">
            <a:alpha val="40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5728" tIns="91440" rIns="91440" bIns="91440" numCol="1" spcCol="1270" anchor="ctr" anchorCtr="0">
          <a:noAutofit/>
        </a:bodyPr>
        <a:lstStyle/>
        <a:p>
          <a:pPr marL="0" lvl="0" indent="0" algn="just" defTabSz="1066800">
            <a:lnSpc>
              <a:spcPct val="90000"/>
            </a:lnSpc>
            <a:spcBef>
              <a:spcPct val="0"/>
            </a:spcBef>
            <a:spcAft>
              <a:spcPct val="35000"/>
            </a:spcAft>
            <a:buNone/>
          </a:pPr>
          <a:r>
            <a:rPr lang="vi-VN" sz="2400" b="1" kern="1200" dirty="0">
              <a:solidFill>
                <a:srgbClr val="0070C0"/>
              </a:solidFill>
              <a:latin typeface="#9Slide03 SFU Futura_12" panose="00000400000000000000" pitchFamily="2" charset="0"/>
              <a:cs typeface="Arial" panose="020B0604020202020204" pitchFamily="34" charset="0"/>
            </a:rPr>
            <a:t>HS cứ tiếp tục quay vòng kể tên </a:t>
          </a:r>
          <a:r>
            <a:rPr lang="en-US" sz="2400" b="1" kern="1200" dirty="0">
              <a:solidFill>
                <a:srgbClr val="0070C0"/>
              </a:solidFill>
              <a:latin typeface="#9Slide03 SFU Futura_12" panose="00000400000000000000" pitchFamily="2" charset="0"/>
              <a:cs typeface="Arial" panose="020B0604020202020204" pitchFamily="34" charset="0"/>
            </a:rPr>
            <a:t>KS </a:t>
          </a:r>
          <a:r>
            <a:rPr lang="vi-VN" sz="2400" b="1" kern="1200" dirty="0">
              <a:solidFill>
                <a:srgbClr val="0070C0"/>
              </a:solidFill>
              <a:latin typeface="#9Slide03 SFU Futura_12" panose="00000400000000000000" pitchFamily="2" charset="0"/>
              <a:cs typeface="Arial" panose="020B0604020202020204" pitchFamily="34" charset="0"/>
            </a:rPr>
            <a:t>cho đến khi chỉ còn lại 1 bạn</a:t>
          </a:r>
          <a:r>
            <a:rPr lang="en-US" sz="2400" b="1" kern="1200" dirty="0">
              <a:solidFill>
                <a:srgbClr val="0070C0"/>
              </a:solidFill>
              <a:latin typeface="#9Slide03 SFU Futura_12" panose="00000400000000000000" pitchFamily="2" charset="0"/>
              <a:cs typeface="Arial" panose="020B0604020202020204" pitchFamily="34" charset="0"/>
            </a:rPr>
            <a:t> </a:t>
          </a:r>
          <a:r>
            <a:rPr lang="en-US" sz="2400" b="1" kern="1200" dirty="0">
              <a:solidFill>
                <a:srgbClr val="0070C0"/>
              </a:solidFill>
              <a:latin typeface="#9Slide03 SFU Futura_12" panose="00000400000000000000" pitchFamily="2" charset="0"/>
              <a:cs typeface="Arial" panose="020B0604020202020204" pitchFamily="34" charset="0"/>
              <a:sym typeface="Wingdings" panose="05000000000000000000" pitchFamily="2" charset="2"/>
            </a:rPr>
            <a:t></a:t>
          </a:r>
          <a:r>
            <a:rPr lang="vi-VN" sz="2400" b="1" kern="1200" dirty="0">
              <a:solidFill>
                <a:srgbClr val="0070C0"/>
              </a:solidFill>
              <a:latin typeface="#9Slide03 SFU Futura_12" panose="00000400000000000000" pitchFamily="2" charset="0"/>
              <a:cs typeface="Arial" panose="020B0604020202020204" pitchFamily="34" charset="0"/>
            </a:rPr>
            <a:t>chiến thắng</a:t>
          </a:r>
          <a:endParaRPr lang="en-US" sz="2400" b="1" kern="1200" dirty="0">
            <a:solidFill>
              <a:srgbClr val="0070C0"/>
            </a:solidFill>
            <a:latin typeface="#9Slide03 SFU Futura_12" panose="00000400000000000000" pitchFamily="2" charset="0"/>
            <a:cs typeface="Arial" panose="020B0604020202020204" pitchFamily="34" charset="0"/>
          </a:endParaRPr>
        </a:p>
      </dsp:txBody>
      <dsp:txXfrm>
        <a:off x="6648450" y="2104916"/>
        <a:ext cx="4798714" cy="1499598"/>
      </dsp:txXfrm>
    </dsp:sp>
    <dsp:sp modelId="{DC7944CB-A647-468A-8C50-E5EC1398F38A}">
      <dsp:nvSpPr>
        <dsp:cNvPr id="0" name=""/>
        <dsp:cNvSpPr/>
      </dsp:nvSpPr>
      <dsp:spPr>
        <a:xfrm>
          <a:off x="6381166" y="177032"/>
          <a:ext cx="1049718" cy="157457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2EADE-237B-4221-83F1-D4CEC9665582}"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E39F98-5671-4B7B-A17A-CFFA19FF5E08}" type="slidenum">
              <a:rPr lang="en-US" smtClean="0"/>
              <a:t>‹#›</a:t>
            </a:fld>
            <a:endParaRPr lang="en-US"/>
          </a:p>
        </p:txBody>
      </p:sp>
    </p:spTree>
    <p:extLst>
      <p:ext uri="{BB962C8B-B14F-4D97-AF65-F5344CB8AC3E}">
        <p14:creationId xmlns:p14="http://schemas.microsoft.com/office/powerpoint/2010/main" val="3105397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911691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2121958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3114281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277076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1945468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F50B28-3DFB-4803-BB8A-63BCA2BA9244}"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628209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F50B28-3DFB-4803-BB8A-63BCA2BA9244}"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411095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F50B28-3DFB-4803-BB8A-63BCA2BA9244}"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2191031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F50B28-3DFB-4803-BB8A-63BCA2BA9244}"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3466506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F50B28-3DFB-4803-BB8A-63BCA2BA9244}"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169490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F50B28-3DFB-4803-BB8A-63BCA2BA9244}"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983746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F50B28-3DFB-4803-BB8A-63BCA2BA9244}" type="datetimeFigureOut">
              <a:rPr lang="en-US" smtClean="0"/>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12750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F50B28-3DFB-4803-BB8A-63BCA2BA9244}" type="datetimeFigureOut">
              <a:rPr lang="en-US" smtClean="0"/>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3338041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F50B28-3DFB-4803-BB8A-63BCA2BA9244}" type="datetimeFigureOut">
              <a:rPr lang="en-US" smtClean="0"/>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987815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F50B28-3DFB-4803-BB8A-63BCA2BA9244}"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761456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F50B28-3DFB-4803-BB8A-63BCA2BA9244}"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18487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50B28-3DFB-4803-BB8A-63BCA2BA9244}" type="datetimeFigureOut">
              <a:rPr lang="en-US" smtClean="0"/>
              <a:t>3/5/2023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11D46-290A-48AC-A226-CC9B7FAEB881}" type="slidenum">
              <a:rPr lang="en-US" smtClean="0"/>
              <a:t>‹#›</a:t>
            </a:fld>
            <a:endParaRPr lang="en-US"/>
          </a:p>
        </p:txBody>
      </p:sp>
    </p:spTree>
    <p:extLst>
      <p:ext uri="{BB962C8B-B14F-4D97-AF65-F5344CB8AC3E}">
        <p14:creationId xmlns:p14="http://schemas.microsoft.com/office/powerpoint/2010/main" val="1267544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7" Type="http://schemas.microsoft.com/office/2007/relationships/hdphoto" Target="../media/hdphoto18.wdp"/><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17.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6.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17" Type="http://schemas.microsoft.com/office/2007/relationships/hdphoto" Target="../media/hdphoto8.wdp"/><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5.wdp"/><Relationship Id="rId5" Type="http://schemas.openxmlformats.org/officeDocument/2006/relationships/image" Target="../media/image13.png"/><Relationship Id="rId15" Type="http://schemas.microsoft.com/office/2007/relationships/hdphoto" Target="../media/hdphoto7.wdp"/><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9.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6.wdp"/><Relationship Id="rId5" Type="http://schemas.openxmlformats.org/officeDocument/2006/relationships/image" Target="../media/image13.png"/><Relationship Id="rId15" Type="http://schemas.microsoft.com/office/2007/relationships/hdphoto" Target="../media/hdphoto10.wdp"/><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9.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11.wdp"/><Relationship Id="rId5" Type="http://schemas.openxmlformats.org/officeDocument/2006/relationships/image" Target="../media/image13.png"/><Relationship Id="rId15" Type="http://schemas.openxmlformats.org/officeDocument/2006/relationships/image" Target="../media/image26.svg"/><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2.wdp"/><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0.wdp"/><Relationship Id="rId10" Type="http://schemas.openxmlformats.org/officeDocument/2006/relationships/image" Target="../media/image9.png"/><Relationship Id="rId4" Type="http://schemas.openxmlformats.org/officeDocument/2006/relationships/image" Target="../media/image23.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3.wdp"/><Relationship Id="rId5" Type="http://schemas.openxmlformats.org/officeDocument/2006/relationships/image" Target="../media/image32.png"/><Relationship Id="rId4" Type="http://schemas.openxmlformats.org/officeDocument/2006/relationships/notesSlide" Target="../notesSlides/notesSlide5.xml"/><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B62D9-C5F9-4E38-84F0-66FB82F31E05}"/>
              </a:ext>
            </a:extLst>
          </p:cNvPr>
          <p:cNvGrpSpPr/>
          <p:nvPr/>
        </p:nvGrpSpPr>
        <p:grpSpPr>
          <a:xfrm>
            <a:off x="2337869" y="57790"/>
            <a:ext cx="7302006" cy="1465188"/>
            <a:chOff x="2611205" y="118118"/>
            <a:chExt cx="7302006" cy="146518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rgbClr val="3857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611205"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Rounded Corners 7">
            <a:extLst>
              <a:ext uri="{FF2B5EF4-FFF2-40B4-BE49-F238E27FC236}">
                <a16:creationId xmlns:a16="http://schemas.microsoft.com/office/drawing/2014/main" id="{D6CE6303-3C40-4361-9869-64BB994762E1}"/>
              </a:ext>
            </a:extLst>
          </p:cNvPr>
          <p:cNvSpPr/>
          <p:nvPr/>
        </p:nvSpPr>
        <p:spPr>
          <a:xfrm>
            <a:off x="976809" y="1181406"/>
            <a:ext cx="10475399" cy="175001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err="1">
                <a:solidFill>
                  <a:srgbClr val="FF0000"/>
                </a:solidFill>
                <a:latin typeface="#9Slide05 Great Vibes" panose="02000507080000020002" pitchFamily="2" charset="0"/>
                <a:cs typeface="Arial" panose="020B0604020202020204" pitchFamily="34" charset="0"/>
              </a:rPr>
              <a:t>Truy</a:t>
            </a:r>
            <a:r>
              <a:rPr lang="en-US" sz="9600" b="1" dirty="0">
                <a:solidFill>
                  <a:srgbClr val="FF0000"/>
                </a:solidFill>
                <a:latin typeface="#9Slide05 Great Vibes" panose="02000507080000020002" pitchFamily="2" charset="0"/>
                <a:cs typeface="Arial" panose="020B0604020202020204" pitchFamily="34" charset="0"/>
              </a:rPr>
              <a:t> </a:t>
            </a:r>
            <a:r>
              <a:rPr lang="en-US" sz="9600" b="1" dirty="0" err="1">
                <a:solidFill>
                  <a:srgbClr val="FF0000"/>
                </a:solidFill>
                <a:latin typeface="#9Slide05 Great Vibes" panose="02000507080000020002" pitchFamily="2" charset="0"/>
                <a:cs typeface="Arial" panose="020B0604020202020204" pitchFamily="34" charset="0"/>
              </a:rPr>
              <a:t>tìm</a:t>
            </a:r>
            <a:r>
              <a:rPr lang="en-US" sz="9600" b="1" dirty="0">
                <a:solidFill>
                  <a:srgbClr val="FF0000"/>
                </a:solidFill>
                <a:latin typeface="#9Slide05 Great Vibes" panose="02000507080000020002" pitchFamily="2" charset="0"/>
                <a:cs typeface="Arial" panose="020B0604020202020204" pitchFamily="34" charset="0"/>
              </a:rPr>
              <a:t> </a:t>
            </a:r>
            <a:r>
              <a:rPr lang="en-US" sz="9600" b="1" dirty="0" err="1">
                <a:solidFill>
                  <a:srgbClr val="FF0000"/>
                </a:solidFill>
                <a:latin typeface="#9Slide05 Great Vibes" panose="02000507080000020002" pitchFamily="2" charset="0"/>
                <a:cs typeface="Arial" panose="020B0604020202020204" pitchFamily="34" charset="0"/>
              </a:rPr>
              <a:t>Khoáng</a:t>
            </a:r>
            <a:r>
              <a:rPr lang="en-US" sz="9600" b="1" dirty="0">
                <a:solidFill>
                  <a:srgbClr val="FF0000"/>
                </a:solidFill>
                <a:latin typeface="#9Slide05 Great Vibes" panose="02000507080000020002" pitchFamily="2" charset="0"/>
                <a:cs typeface="Arial" panose="020B0604020202020204" pitchFamily="34" charset="0"/>
              </a:rPr>
              <a:t> </a:t>
            </a:r>
            <a:r>
              <a:rPr lang="en-US" sz="9600" b="1" dirty="0" err="1">
                <a:solidFill>
                  <a:srgbClr val="FF0000"/>
                </a:solidFill>
                <a:latin typeface="#9Slide05 Great Vibes" panose="02000507080000020002" pitchFamily="2" charset="0"/>
                <a:cs typeface="Arial" panose="020B0604020202020204" pitchFamily="34" charset="0"/>
              </a:rPr>
              <a:t>Sản</a:t>
            </a:r>
            <a:endParaRPr lang="en-US" sz="9600" b="1" dirty="0">
              <a:solidFill>
                <a:srgbClr val="FF0000"/>
              </a:solidFill>
              <a:latin typeface="#9Slide05 Great Vibes" panose="02000507080000020002"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44103" y="2759147"/>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1" name="Diagram 20">
            <a:extLst>
              <a:ext uri="{FF2B5EF4-FFF2-40B4-BE49-F238E27FC236}">
                <a16:creationId xmlns:a16="http://schemas.microsoft.com/office/drawing/2014/main" id="{2CA4E307-0E65-4681-8C44-D692009756ED}"/>
              </a:ext>
            </a:extLst>
          </p:cNvPr>
          <p:cNvGraphicFramePr/>
          <p:nvPr>
            <p:extLst>
              <p:ext uri="{D42A27DB-BD31-4B8C-83A1-F6EECF244321}">
                <p14:modId xmlns:p14="http://schemas.microsoft.com/office/powerpoint/2010/main" val="3154920917"/>
              </p:ext>
            </p:extLst>
          </p:nvPr>
        </p:nvGraphicFramePr>
        <p:xfrm>
          <a:off x="-44103" y="2821879"/>
          <a:ext cx="12147897" cy="37149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836528" y="1581901"/>
            <a:ext cx="6112500" cy="2121958"/>
          </a:xfrm>
          <a:prstGeom prst="roundRect">
            <a:avLst/>
          </a:prstGeom>
          <a:solidFill>
            <a:srgbClr val="385723"/>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FFFF00"/>
                </a:solidFill>
                <a:latin typeface="#9Slide03 SFU Futura_12" panose="00000400000000000000" pitchFamily="2" charset="0"/>
                <a:cs typeface="Arial" panose="020B0604020202020204" pitchFamily="34" charset="0"/>
              </a:rPr>
              <a:t>Nhóm</a:t>
            </a:r>
            <a:r>
              <a:rPr lang="en-US" sz="2400" b="1" dirty="0">
                <a:solidFill>
                  <a:srgbClr val="FFFF00"/>
                </a:solidFill>
                <a:latin typeface="#9Slide03 SFU Futura_12" panose="00000400000000000000" pitchFamily="2" charset="0"/>
                <a:cs typeface="Arial" panose="020B0604020202020204" pitchFamily="34" charset="0"/>
              </a:rPr>
              <a:t> 1,2: </a:t>
            </a:r>
            <a:r>
              <a:rPr lang="vi-VN" sz="2400" b="1" dirty="0">
                <a:solidFill>
                  <a:schemeClr val="bg1"/>
                </a:solidFill>
                <a:latin typeface="#9Slide03 SFU Futura_12" panose="00000400000000000000" pitchFamily="2" charset="0"/>
                <a:cs typeface="Arial" panose="020B0604020202020204" pitchFamily="34" charset="0"/>
              </a:rPr>
              <a:t>Vào vai là các nhà quản lí tài nguyên, trước thực trạng khai thác và sử dụng chưa hợp lí tài nguyên. Nhiệm vụ của họ là tìm ra những giải pháp bảo vệ và sử dụng tiết kiệm tài nguyên.</a:t>
            </a:r>
            <a:r>
              <a:rPr lang="en-US" sz="2400" b="1" dirty="0">
                <a:solidFill>
                  <a:schemeClr val="bg1"/>
                </a:solidFill>
                <a:latin typeface="#9Slide03 SFU Futura_12" panose="00000400000000000000" pitchFamily="2" charset="0"/>
                <a:cs typeface="Arial" panose="020B0604020202020204" pitchFamily="34" charset="0"/>
              </a:rPr>
              <a:t> </a:t>
            </a:r>
          </a:p>
        </p:txBody>
      </p:sp>
      <p:sp>
        <p:nvSpPr>
          <p:cNvPr id="10" name="Rounded Rectangle 9"/>
          <p:cNvSpPr/>
          <p:nvPr/>
        </p:nvSpPr>
        <p:spPr>
          <a:xfrm>
            <a:off x="5836528" y="4088120"/>
            <a:ext cx="6112500" cy="2550392"/>
          </a:xfrm>
          <a:prstGeom prst="roundRect">
            <a:avLst/>
          </a:prstGeom>
          <a:solidFill>
            <a:schemeClr val="bg1"/>
          </a:solidFill>
          <a:ln w="3810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C00000"/>
                </a:solidFill>
                <a:latin typeface="#9Slide03 SFU Futura_12" panose="00000400000000000000" pitchFamily="2" charset="0"/>
                <a:cs typeface="Arial" panose="020B0604020202020204" pitchFamily="34" charset="0"/>
              </a:rPr>
              <a:t>Nhóm</a:t>
            </a:r>
            <a:r>
              <a:rPr lang="en-US" sz="2400" b="1" dirty="0">
                <a:solidFill>
                  <a:srgbClr val="C00000"/>
                </a:solidFill>
                <a:latin typeface="#9Slide03 SFU Futura_12" panose="00000400000000000000" pitchFamily="2" charset="0"/>
                <a:cs typeface="Arial" panose="020B0604020202020204" pitchFamily="34" charset="0"/>
              </a:rPr>
              <a:t> 3,4: </a:t>
            </a:r>
            <a:r>
              <a:rPr lang="vi-VN" sz="2400" b="1" dirty="0">
                <a:solidFill>
                  <a:srgbClr val="385723"/>
                </a:solidFill>
                <a:latin typeface="#9Slide03 SFU Futura_12" panose="00000400000000000000" pitchFamily="2" charset="0"/>
                <a:cs typeface="Arial" panose="020B0604020202020204" pitchFamily="34" charset="0"/>
              </a:rPr>
              <a:t>Vào vai là các công ty </a:t>
            </a:r>
            <a:r>
              <a:rPr lang="en-US" sz="2400" b="1" dirty="0">
                <a:solidFill>
                  <a:srgbClr val="385723"/>
                </a:solidFill>
                <a:latin typeface="#9Slide03 SFU Futura_12" panose="00000400000000000000" pitchFamily="2" charset="0"/>
                <a:cs typeface="Arial" panose="020B0604020202020204" pitchFamily="34" charset="0"/>
              </a:rPr>
              <a:t>(</a:t>
            </a:r>
            <a:r>
              <a:rPr lang="vi-VN" sz="2400" b="1" dirty="0">
                <a:solidFill>
                  <a:srgbClr val="385723"/>
                </a:solidFill>
                <a:latin typeface="#9Slide03 SFU Futura_12" panose="00000400000000000000" pitchFamily="2" charset="0"/>
                <a:cs typeface="Arial" panose="020B0604020202020204" pitchFamily="34" charset="0"/>
              </a:rPr>
              <a:t>cá nhân</a:t>
            </a:r>
            <a:r>
              <a:rPr lang="en-US" sz="2400" b="1" dirty="0">
                <a:solidFill>
                  <a:srgbClr val="385723"/>
                </a:solidFill>
                <a:latin typeface="#9Slide03 SFU Futura_12" panose="00000400000000000000" pitchFamily="2" charset="0"/>
                <a:cs typeface="Arial" panose="020B0604020202020204" pitchFamily="34" charset="0"/>
              </a:rPr>
              <a:t>)</a:t>
            </a:r>
            <a:r>
              <a:rPr lang="vi-VN" sz="2400" b="1" dirty="0">
                <a:solidFill>
                  <a:srgbClr val="385723"/>
                </a:solidFill>
                <a:latin typeface="#9Slide03 SFU Futura_12" panose="00000400000000000000" pitchFamily="2" charset="0"/>
                <a:cs typeface="Arial" panose="020B0604020202020204" pitchFamily="34" charset="0"/>
              </a:rPr>
              <a:t> đã có hành vi khai thác </a:t>
            </a:r>
            <a:r>
              <a:rPr lang="en-US" sz="2400" b="1" dirty="0">
                <a:solidFill>
                  <a:srgbClr val="385723"/>
                </a:solidFill>
                <a:latin typeface="#9Slide03 SFU Futura_12" panose="00000400000000000000" pitchFamily="2" charset="0"/>
                <a:cs typeface="Arial" panose="020B0604020202020204" pitchFamily="34" charset="0"/>
              </a:rPr>
              <a:t>KS </a:t>
            </a:r>
            <a:r>
              <a:rPr lang="vi-VN" sz="2400" b="1" dirty="0">
                <a:solidFill>
                  <a:srgbClr val="385723"/>
                </a:solidFill>
                <a:latin typeface="#9Slide03 SFU Futura_12" panose="00000400000000000000" pitchFamily="2" charset="0"/>
                <a:cs typeface="Arial" panose="020B0604020202020204" pitchFamily="34" charset="0"/>
              </a:rPr>
              <a:t>trái phép. Cần nêu được lí do và phải chịu trách nhiệm trước những hành vi đó, đồng thời cần phối hợp với nhóm </a:t>
            </a:r>
            <a:r>
              <a:rPr lang="en-US" sz="2400" b="1" dirty="0">
                <a:solidFill>
                  <a:srgbClr val="385723"/>
                </a:solidFill>
                <a:latin typeface="#9Slide03 SFU Futura_12" panose="00000400000000000000" pitchFamily="2" charset="0"/>
                <a:cs typeface="Arial" panose="020B0604020202020204" pitchFamily="34" charset="0"/>
              </a:rPr>
              <a:t>A</a:t>
            </a:r>
            <a:r>
              <a:rPr lang="vi-VN" sz="2400" b="1" dirty="0">
                <a:solidFill>
                  <a:srgbClr val="385723"/>
                </a:solidFill>
                <a:latin typeface="#9Slide03 SFU Futura_12" panose="00000400000000000000" pitchFamily="2" charset="0"/>
                <a:cs typeface="Arial" panose="020B0604020202020204" pitchFamily="34" charset="0"/>
              </a:rPr>
              <a:t> để tìm ra tiếng nói chung trong việc bảo vệ tài nguyên </a:t>
            </a:r>
            <a:r>
              <a:rPr lang="en-US" sz="2400" b="1" dirty="0">
                <a:solidFill>
                  <a:srgbClr val="385723"/>
                </a:solidFill>
                <a:latin typeface="#9Slide03 SFU Futura_12" panose="00000400000000000000" pitchFamily="2" charset="0"/>
                <a:cs typeface="Arial" panose="020B0604020202020204" pitchFamily="34" charset="0"/>
              </a:rPr>
              <a:t>KS.</a:t>
            </a:r>
          </a:p>
        </p:txBody>
      </p:sp>
      <p:sp>
        <p:nvSpPr>
          <p:cNvPr id="11" name="Rounded Rectangle 10"/>
          <p:cNvSpPr/>
          <p:nvPr/>
        </p:nvSpPr>
        <p:spPr>
          <a:xfrm>
            <a:off x="1064822" y="5969726"/>
            <a:ext cx="4153559" cy="668786"/>
          </a:xfrm>
          <a:prstGeom prst="roundRect">
            <a:avLst/>
          </a:prstGeom>
          <a:solidFill>
            <a:schemeClr val="bg1"/>
          </a:solidFill>
          <a:ln w="31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thảo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luận</a:t>
            </a:r>
            <a:r>
              <a:rPr lang="en-US" sz="2400" b="1" dirty="0">
                <a:solidFill>
                  <a:schemeClr val="tx1"/>
                </a:solidFill>
                <a:latin typeface="#9Slide03 SFU Futura_12" panose="00000400000000000000" pitchFamily="2" charset="0"/>
                <a:cs typeface="Arial" panose="020B0604020202020204" pitchFamily="34" charset="0"/>
              </a:rPr>
              <a:t>: 3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2" name="Title 1">
            <a:extLst>
              <a:ext uri="{FF2B5EF4-FFF2-40B4-BE49-F238E27FC236}">
                <a16:creationId xmlns:a16="http://schemas.microsoft.com/office/drawing/2014/main" id="{DF6852FF-D3D5-42D0-AC9F-C1ACF8C2FB9C}"/>
              </a:ext>
            </a:extLst>
          </p:cNvPr>
          <p:cNvSpPr>
            <a:spLocks noGrp="1"/>
          </p:cNvSpPr>
          <p:nvPr>
            <p:ph type="title"/>
          </p:nvPr>
        </p:nvSpPr>
        <p:spPr>
          <a:xfrm>
            <a:off x="0" y="3694"/>
            <a:ext cx="12192000" cy="862784"/>
          </a:xfrm>
          <a:solidFill>
            <a:schemeClr val="accent6">
              <a:lumMod val="50000"/>
            </a:schemeClr>
          </a:solidFill>
        </p:spPr>
        <p:txBody>
          <a:bodyPr>
            <a:normAutofit fontScale="90000"/>
          </a:bodyPr>
          <a:lstStyle/>
          <a:p>
            <a:pPr algn="ctr"/>
            <a:r>
              <a:rPr lang="en-US" b="1" dirty="0">
                <a:solidFill>
                  <a:srgbClr val="FFFF00"/>
                </a:solidFill>
                <a:latin typeface="#9Slide07 IcielKoni" pitchFamily="2" charset="0"/>
                <a:cs typeface="Arial" panose="020B0604020202020204" pitchFamily="34" charset="0"/>
              </a:rPr>
              <a:t>2. VẤN ĐỀ KHAI THÁC VÀ BẢO VỆ TÀI NGUYÊN KS</a:t>
            </a:r>
          </a:p>
        </p:txBody>
      </p:sp>
      <p:pic>
        <p:nvPicPr>
          <p:cNvPr id="3074" name="Picture 2" descr="Hồ sơ năng lực thiết kế flat icon của freelancer Oli Dung">
            <a:extLst>
              <a:ext uri="{FF2B5EF4-FFF2-40B4-BE49-F238E27FC236}">
                <a16:creationId xmlns:a16="http://schemas.microsoft.com/office/drawing/2014/main" id="{C73CBE52-C4D2-41B6-89EE-160350E1FC5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9778" y1="24107" x2="49778" y2="24107"/>
                        <a14:foregroundMark x1="51111" y1="21875" x2="51111" y2="21875"/>
                        <a14:foregroundMark x1="51111" y1="18750" x2="51111" y2="18750"/>
                        <a14:foregroundMark x1="56889" y1="20982" x2="56889" y2="20982"/>
                        <a14:foregroundMark x1="45778" y1="47768" x2="45778" y2="47768"/>
                        <a14:foregroundMark x1="52000" y1="42857" x2="54222" y2="41518"/>
                        <a14:foregroundMark x1="59111" y1="38393" x2="59111" y2="38393"/>
                        <a14:foregroundMark x1="61778" y1="45982" x2="61778" y2="45982"/>
                        <a14:foregroundMark x1="60444" y1="45982" x2="60444" y2="45982"/>
                        <a14:foregroundMark x1="67111" y1="79464" x2="67111" y2="79464"/>
                        <a14:foregroundMark x1="57333" y1="80804" x2="57333" y2="80804"/>
                      </a14:backgroundRemoval>
                    </a14:imgEffect>
                    <a14:imgEffect>
                      <a14:sharpenSoften amount="50000"/>
                    </a14:imgEffect>
                  </a14:imgLayer>
                </a14:imgProps>
              </a:ext>
              <a:ext uri="{28A0092B-C50C-407E-A947-70E740481C1C}">
                <a14:useLocalDpi xmlns:a14="http://schemas.microsoft.com/office/drawing/2010/main" val="0"/>
              </a:ext>
            </a:extLst>
          </a:blip>
          <a:srcRect l="32542" t="12480" r="25884" b="12480"/>
          <a:stretch/>
        </p:blipFill>
        <p:spPr bwMode="auto">
          <a:xfrm>
            <a:off x="1463470" y="1807544"/>
            <a:ext cx="2110585" cy="37926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D70943E9-2512-4848-BA66-14BF488EF7D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182880" y="5600174"/>
            <a:ext cx="931585" cy="11009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D53A108-5D13-4006-8263-23AA4AA15115}"/>
              </a:ext>
            </a:extLst>
          </p:cNvPr>
          <p:cNvSpPr txBox="1"/>
          <p:nvPr/>
        </p:nvSpPr>
        <p:spPr>
          <a:xfrm>
            <a:off x="12188" y="1037032"/>
            <a:ext cx="6258825" cy="707886"/>
          </a:xfrm>
          <a:prstGeom prst="rect">
            <a:avLst/>
          </a:prstGeom>
          <a:noFill/>
        </p:spPr>
        <p:txBody>
          <a:bodyPr wrap="square">
            <a:spAutoFit/>
          </a:bodyPr>
          <a:lstStyle/>
          <a:p>
            <a:r>
              <a:rPr lang="en-US" sz="4000" b="1" dirty="0">
                <a:solidFill>
                  <a:srgbClr val="C00000"/>
                </a:solidFill>
                <a:latin typeface="#9Slide03 SFU Futura_12" panose="00000400000000000000" pitchFamily="2" charset="0"/>
                <a:cs typeface="Arial" panose="020B0604020202020204" pitchFamily="34" charset="0"/>
              </a:rPr>
              <a:t>GIẢI QUYẾT TÌNH HUỐNG</a:t>
            </a:r>
            <a:endParaRPr lang="en-US" sz="4000" dirty="0">
              <a:solidFill>
                <a:srgbClr val="C00000"/>
              </a:solidFill>
            </a:endParaRPr>
          </a:p>
        </p:txBody>
      </p:sp>
    </p:spTree>
    <p:extLst>
      <p:ext uri="{BB962C8B-B14F-4D97-AF65-F5344CB8AC3E}">
        <p14:creationId xmlns:p14="http://schemas.microsoft.com/office/powerpoint/2010/main" val="63500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98824" l="0" r="100000">
                        <a14:foregroundMark x1="37000" y1="27059" x2="37000" y2="27059"/>
                        <a14:foregroundMark x1="36400" y1="27353" x2="36400" y2="27353"/>
                        <a14:foregroundMark x1="35000" y1="25882" x2="35000" y2="25882"/>
                        <a14:foregroundMark x1="72000" y1="32059" x2="72000" y2="32059"/>
                        <a14:foregroundMark x1="78000" y1="15882" x2="78000" y2="15882"/>
                        <a14:foregroundMark x1="82200" y1="38529" x2="82200" y2="38529"/>
                        <a14:foregroundMark x1="84200" y1="24412" x2="84200" y2="24412"/>
                        <a14:foregroundMark x1="66400" y1="33529" x2="66400" y2="33529"/>
                        <a14:foregroundMark x1="89800" y1="71471" x2="89800" y2="71471"/>
                        <a14:foregroundMark x1="80800" y1="59412" x2="80800" y2="59412"/>
                        <a14:foregroundMark x1="83600" y1="73529" x2="83600" y2="73529"/>
                      </a14:backgroundRemoval>
                    </a14:imgEffect>
                  </a14:imgLayer>
                </a14:imgProps>
              </a:ext>
              <a:ext uri="{28A0092B-C50C-407E-A947-70E740481C1C}">
                <a14:useLocalDpi xmlns:a14="http://schemas.microsoft.com/office/drawing/2010/main" val="0"/>
              </a:ext>
            </a:extLst>
          </a:blip>
          <a:stretch>
            <a:fillRect/>
          </a:stretch>
        </p:blipFill>
        <p:spPr>
          <a:xfrm>
            <a:off x="7429500" y="1463949"/>
            <a:ext cx="4762500" cy="3238500"/>
          </a:xfrm>
          <a:prstGeom prst="rect">
            <a:avLst/>
          </a:prstGeom>
        </p:spPr>
      </p:pic>
      <p:sp>
        <p:nvSpPr>
          <p:cNvPr id="7" name="Cloud Callout 6"/>
          <p:cNvSpPr/>
          <p:nvPr/>
        </p:nvSpPr>
        <p:spPr>
          <a:xfrm>
            <a:off x="-1" y="1691674"/>
            <a:ext cx="6745357" cy="3474652"/>
          </a:xfrm>
          <a:prstGeom prst="cloudCallout">
            <a:avLst>
              <a:gd name="adj1" fmla="val 61716"/>
              <a:gd name="adj2" fmla="val -19175"/>
            </a:avLst>
          </a:prstGeom>
          <a:solidFill>
            <a:schemeClr val="bg1"/>
          </a:solidFill>
          <a:ln w="5715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385723"/>
                </a:solidFill>
                <a:latin typeface="#9Slide03 SFU Futura_12" panose="00000400000000000000" pitchFamily="2" charset="0"/>
                <a:cs typeface="Arial" panose="020B0604020202020204" pitchFamily="34" charset="0"/>
              </a:rPr>
              <a:t>G</a:t>
            </a:r>
            <a:r>
              <a:rPr lang="vi-VN" sz="2800" dirty="0">
                <a:solidFill>
                  <a:srgbClr val="385723"/>
                </a:solidFill>
                <a:latin typeface="#9Slide03 SFU Futura_12" panose="00000400000000000000" pitchFamily="2" charset="0"/>
                <a:cs typeface="Arial" panose="020B0604020202020204" pitchFamily="34" charset="0"/>
              </a:rPr>
              <a:t>iải quyết tình huống đặt ra</a:t>
            </a:r>
            <a:r>
              <a:rPr lang="en-US" sz="2800" dirty="0">
                <a:solidFill>
                  <a:srgbClr val="385723"/>
                </a:solidFill>
                <a:latin typeface="#9Slide03 SFU Futura_12" panose="00000400000000000000" pitchFamily="2" charset="0"/>
                <a:cs typeface="Arial" panose="020B0604020202020204" pitchFamily="34" charset="0"/>
              </a:rPr>
              <a:t>. Đ</a:t>
            </a:r>
            <a:r>
              <a:rPr lang="vi-VN" sz="2800" dirty="0">
                <a:solidFill>
                  <a:srgbClr val="385723"/>
                </a:solidFill>
                <a:latin typeface="#9Slide03 SFU Futura_12" panose="00000400000000000000" pitchFamily="2" charset="0"/>
                <a:cs typeface="Arial" panose="020B0604020202020204" pitchFamily="34" charset="0"/>
              </a:rPr>
              <a:t>ại diện của </a:t>
            </a:r>
            <a:r>
              <a:rPr lang="en-US" sz="2800" dirty="0" err="1">
                <a:solidFill>
                  <a:srgbClr val="385723"/>
                </a:solidFill>
                <a:latin typeface="#9Slide03 SFU Futura_12" panose="00000400000000000000" pitchFamily="2" charset="0"/>
                <a:cs typeface="Arial" panose="020B0604020202020204" pitchFamily="34" charset="0"/>
              </a:rPr>
              <a:t>các</a:t>
            </a:r>
            <a:r>
              <a:rPr lang="vi-VN" sz="2800" dirty="0">
                <a:solidFill>
                  <a:srgbClr val="385723"/>
                </a:solidFill>
                <a:latin typeface="#9Slide03 SFU Futura_12" panose="00000400000000000000" pitchFamily="2" charset="0"/>
                <a:cs typeface="Arial" panose="020B0604020202020204" pitchFamily="34" charset="0"/>
              </a:rPr>
              <a:t> </a:t>
            </a:r>
            <a:r>
              <a:rPr lang="en-US" sz="2800" dirty="0" err="1">
                <a:solidFill>
                  <a:srgbClr val="385723"/>
                </a:solidFill>
                <a:latin typeface="#9Slide03 SFU Futura_12" panose="00000400000000000000" pitchFamily="2" charset="0"/>
                <a:cs typeface="Arial" panose="020B0604020202020204" pitchFamily="34" charset="0"/>
              </a:rPr>
              <a:t>nhóm</a:t>
            </a:r>
            <a:r>
              <a:rPr lang="vi-VN" sz="2800" dirty="0">
                <a:solidFill>
                  <a:srgbClr val="385723"/>
                </a:solidFill>
                <a:latin typeface="#9Slide03 SFU Futura_12" panose="00000400000000000000" pitchFamily="2" charset="0"/>
                <a:cs typeface="Arial" panose="020B0604020202020204" pitchFamily="34" charset="0"/>
              </a:rPr>
              <a:t> lên tranh luận, sau đó thảo luận và cùng thống nhất đưa ra giải pháp tốt nhất cho cả 2 bên. </a:t>
            </a:r>
            <a:endParaRPr lang="en-US" sz="2800" dirty="0">
              <a:solidFill>
                <a:srgbClr val="385723"/>
              </a:solidFill>
              <a:latin typeface="#9Slide03 SFU Futura_12" panose="00000400000000000000" pitchFamily="2" charset="0"/>
              <a:cs typeface="Arial" panose="020B0604020202020204" pitchFamily="34" charset="0"/>
            </a:endParaRPr>
          </a:p>
        </p:txBody>
      </p:sp>
      <p:sp>
        <p:nvSpPr>
          <p:cNvPr id="11" name="Title 1">
            <a:extLst>
              <a:ext uri="{FF2B5EF4-FFF2-40B4-BE49-F238E27FC236}">
                <a16:creationId xmlns:a16="http://schemas.microsoft.com/office/drawing/2014/main" id="{6FEB3862-F104-4B53-9C5C-69D0C30F9010}"/>
              </a:ext>
            </a:extLst>
          </p:cNvPr>
          <p:cNvSpPr>
            <a:spLocks noGrp="1"/>
          </p:cNvSpPr>
          <p:nvPr>
            <p:ph type="title"/>
          </p:nvPr>
        </p:nvSpPr>
        <p:spPr>
          <a:xfrm>
            <a:off x="0" y="3694"/>
            <a:ext cx="12192000" cy="862784"/>
          </a:xfrm>
          <a:solidFill>
            <a:schemeClr val="accent6">
              <a:lumMod val="50000"/>
            </a:schemeClr>
          </a:solidFill>
        </p:spPr>
        <p:txBody>
          <a:bodyPr>
            <a:normAutofit fontScale="90000"/>
          </a:bodyPr>
          <a:lstStyle/>
          <a:p>
            <a:pPr algn="ctr"/>
            <a:r>
              <a:rPr lang="en-US" b="1" dirty="0">
                <a:solidFill>
                  <a:srgbClr val="FFFF00"/>
                </a:solidFill>
                <a:latin typeface="#9Slide07 IcielKoni" pitchFamily="2" charset="0"/>
                <a:cs typeface="Arial" panose="020B0604020202020204" pitchFamily="34" charset="0"/>
              </a:rPr>
              <a:t>2. VẤN ĐỀ KHAI THÁC VÀ BẢO VỆ TÀI NGUYÊN KS</a:t>
            </a:r>
          </a:p>
        </p:txBody>
      </p:sp>
      <p:sp>
        <p:nvSpPr>
          <p:cNvPr id="12" name="TextBox 11">
            <a:extLst>
              <a:ext uri="{FF2B5EF4-FFF2-40B4-BE49-F238E27FC236}">
                <a16:creationId xmlns:a16="http://schemas.microsoft.com/office/drawing/2014/main" id="{FD53A108-5D13-4006-8263-23AA4AA15115}"/>
              </a:ext>
            </a:extLst>
          </p:cNvPr>
          <p:cNvSpPr txBox="1"/>
          <p:nvPr/>
        </p:nvSpPr>
        <p:spPr>
          <a:xfrm>
            <a:off x="3277060" y="984697"/>
            <a:ext cx="6258825" cy="707886"/>
          </a:xfrm>
          <a:prstGeom prst="rect">
            <a:avLst/>
          </a:prstGeom>
          <a:noFill/>
        </p:spPr>
        <p:txBody>
          <a:bodyPr wrap="square">
            <a:spAutoFit/>
          </a:bodyPr>
          <a:lstStyle/>
          <a:p>
            <a:r>
              <a:rPr lang="en-US" sz="4000" b="1" dirty="0">
                <a:solidFill>
                  <a:srgbClr val="C00000"/>
                </a:solidFill>
                <a:latin typeface="#9Slide03 SFU Futura_12" panose="00000400000000000000" pitchFamily="2" charset="0"/>
                <a:cs typeface="Arial" panose="020B0604020202020204" pitchFamily="34" charset="0"/>
              </a:rPr>
              <a:t>GIẢI QUYẾT TÌNH HUỐNG</a:t>
            </a:r>
            <a:endParaRPr lang="en-US" sz="4000" dirty="0">
              <a:solidFill>
                <a:srgbClr val="C00000"/>
              </a:solidFill>
            </a:endParaRPr>
          </a:p>
        </p:txBody>
      </p:sp>
      <p:sp>
        <p:nvSpPr>
          <p:cNvPr id="13" name="Rounded Rectangle 10">
            <a:extLst>
              <a:ext uri="{FF2B5EF4-FFF2-40B4-BE49-F238E27FC236}">
                <a16:creationId xmlns:a16="http://schemas.microsoft.com/office/drawing/2014/main" id="{EE9CC264-6BDD-4553-A000-021F051DE214}"/>
              </a:ext>
            </a:extLst>
          </p:cNvPr>
          <p:cNvSpPr/>
          <p:nvPr/>
        </p:nvSpPr>
        <p:spPr>
          <a:xfrm>
            <a:off x="8928761" y="4909940"/>
            <a:ext cx="2818481" cy="660974"/>
          </a:xfrm>
          <a:prstGeom prst="roundRect">
            <a:avLst/>
          </a:prstGeom>
          <a:solidFill>
            <a:srgbClr val="385723"/>
          </a:solid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FFFF00"/>
                </a:solidFill>
                <a:latin typeface="#9Slide03 SFU Futura_12" panose="00000400000000000000" pitchFamily="2" charset="0"/>
                <a:cs typeface="Arial" panose="020B0604020202020204" pitchFamily="34" charset="0"/>
              </a:rPr>
              <a:t>Nhóm</a:t>
            </a:r>
            <a:r>
              <a:rPr lang="en-US" sz="2400" b="1" dirty="0">
                <a:solidFill>
                  <a:srgbClr val="FFFF00"/>
                </a:solidFill>
                <a:latin typeface="#9Slide03 SFU Futura_12" panose="00000400000000000000" pitchFamily="2" charset="0"/>
                <a:cs typeface="Arial" panose="020B0604020202020204" pitchFamily="34" charset="0"/>
              </a:rPr>
              <a:t> 1 + </a:t>
            </a:r>
            <a:r>
              <a:rPr lang="en-US" sz="2400" b="1" dirty="0" err="1">
                <a:solidFill>
                  <a:srgbClr val="FFFF00"/>
                </a:solidFill>
                <a:latin typeface="#9Slide03 SFU Futura_12" panose="00000400000000000000" pitchFamily="2" charset="0"/>
                <a:cs typeface="Arial" panose="020B0604020202020204" pitchFamily="34" charset="0"/>
              </a:rPr>
              <a:t>nhóm</a:t>
            </a:r>
            <a:r>
              <a:rPr lang="en-US" sz="2400" b="1" dirty="0">
                <a:solidFill>
                  <a:srgbClr val="FFFF00"/>
                </a:solidFill>
                <a:latin typeface="#9Slide03 SFU Futura_12" panose="00000400000000000000" pitchFamily="2" charset="0"/>
                <a:cs typeface="Arial" panose="020B0604020202020204" pitchFamily="34" charset="0"/>
              </a:rPr>
              <a:t> 3</a:t>
            </a:r>
          </a:p>
        </p:txBody>
      </p:sp>
      <p:sp>
        <p:nvSpPr>
          <p:cNvPr id="14" name="Rounded Rectangle 10">
            <a:extLst>
              <a:ext uri="{FF2B5EF4-FFF2-40B4-BE49-F238E27FC236}">
                <a16:creationId xmlns:a16="http://schemas.microsoft.com/office/drawing/2014/main" id="{2BC8D944-C95C-4EB2-85FA-B20D9A79B9A8}"/>
              </a:ext>
            </a:extLst>
          </p:cNvPr>
          <p:cNvSpPr/>
          <p:nvPr/>
        </p:nvSpPr>
        <p:spPr>
          <a:xfrm>
            <a:off x="9021933" y="5930929"/>
            <a:ext cx="2818481" cy="660974"/>
          </a:xfrm>
          <a:prstGeom prst="roundRect">
            <a:avLst/>
          </a:prstGeom>
          <a:solidFill>
            <a:srgbClr val="385723"/>
          </a:solid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FFFF00"/>
                </a:solidFill>
                <a:latin typeface="#9Slide03 SFU Futura_12" panose="00000400000000000000" pitchFamily="2" charset="0"/>
                <a:cs typeface="Arial" panose="020B0604020202020204" pitchFamily="34" charset="0"/>
              </a:rPr>
              <a:t>Nhóm</a:t>
            </a:r>
            <a:r>
              <a:rPr lang="en-US" sz="2400" b="1" dirty="0">
                <a:solidFill>
                  <a:srgbClr val="FFFF00"/>
                </a:solidFill>
                <a:latin typeface="#9Slide03 SFU Futura_12" panose="00000400000000000000" pitchFamily="2" charset="0"/>
                <a:cs typeface="Arial" panose="020B0604020202020204" pitchFamily="34" charset="0"/>
              </a:rPr>
              <a:t> 2 + </a:t>
            </a:r>
            <a:r>
              <a:rPr lang="en-US" sz="2400" b="1" dirty="0" err="1">
                <a:solidFill>
                  <a:srgbClr val="FFFF00"/>
                </a:solidFill>
                <a:latin typeface="#9Slide03 SFU Futura_12" panose="00000400000000000000" pitchFamily="2" charset="0"/>
                <a:cs typeface="Arial" panose="020B0604020202020204" pitchFamily="34" charset="0"/>
              </a:rPr>
              <a:t>nhóm</a:t>
            </a:r>
            <a:r>
              <a:rPr lang="en-US" sz="2400" b="1" dirty="0">
                <a:solidFill>
                  <a:srgbClr val="FFFF00"/>
                </a:solidFill>
                <a:latin typeface="#9Slide03 SFU Futura_12" panose="00000400000000000000" pitchFamily="2" charset="0"/>
                <a:cs typeface="Arial" panose="020B0604020202020204" pitchFamily="34" charset="0"/>
              </a:rPr>
              <a:t> 4</a:t>
            </a:r>
          </a:p>
        </p:txBody>
      </p:sp>
      <p:sp>
        <p:nvSpPr>
          <p:cNvPr id="9" name="TextBox 8">
            <a:extLst>
              <a:ext uri="{FF2B5EF4-FFF2-40B4-BE49-F238E27FC236}">
                <a16:creationId xmlns:a16="http://schemas.microsoft.com/office/drawing/2014/main" id="{FD53A108-5D13-4006-8263-23AA4AA15115}"/>
              </a:ext>
            </a:extLst>
          </p:cNvPr>
          <p:cNvSpPr txBox="1"/>
          <p:nvPr/>
        </p:nvSpPr>
        <p:spPr>
          <a:xfrm>
            <a:off x="3647411" y="5576023"/>
            <a:ext cx="3954780" cy="830997"/>
          </a:xfrm>
          <a:prstGeom prst="rect">
            <a:avLst/>
          </a:prstGeom>
          <a:noFill/>
        </p:spPr>
        <p:txBody>
          <a:bodyPr wrap="square">
            <a:spAutoFit/>
          </a:bodyPr>
          <a:lstStyle/>
          <a:p>
            <a:pPr algn="just"/>
            <a:r>
              <a:rPr lang="en-US" sz="2400" b="1" dirty="0">
                <a:latin typeface="#9Slide03 SFU Futura_12" panose="00000400000000000000" pitchFamily="2" charset="0"/>
                <a:cs typeface="Arial" panose="020B0604020202020204" pitchFamily="34" charset="0"/>
              </a:rPr>
              <a:t>CÁC CẶP NHÓM LÊN GIẢI QUYẾT TÌNH HUỐNG </a:t>
            </a:r>
            <a:endParaRPr lang="en-US" sz="2400" dirty="0"/>
          </a:p>
        </p:txBody>
      </p:sp>
      <p:pic>
        <p:nvPicPr>
          <p:cNvPr id="10" name="Picture 2" descr="icon-ban-tay - Nha Khoa Quốc Tế Á Châu"/>
          <p:cNvPicPr>
            <a:picLocks noChangeAspect="1" noChangeArrowheads="1"/>
          </p:cNvPicPr>
          <p:nvPr/>
        </p:nvPicPr>
        <p:blipFill rotWithShape="1">
          <a:blip r:embed="rId4">
            <a:extLst>
              <a:ext uri="{28A0092B-C50C-407E-A947-70E740481C1C}">
                <a14:useLocalDpi xmlns:a14="http://schemas.microsoft.com/office/drawing/2010/main" val="0"/>
              </a:ext>
            </a:extLst>
          </a:blip>
          <a:srcRect t="22938" b="27061"/>
          <a:stretch/>
        </p:blipFill>
        <p:spPr bwMode="auto">
          <a:xfrm>
            <a:off x="7625127" y="5652702"/>
            <a:ext cx="1303634" cy="65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94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4179" y="281904"/>
            <a:ext cx="6513948" cy="1665759"/>
          </a:xfrm>
          <a:prstGeom prst="rect">
            <a:avLst/>
          </a:prstGeom>
          <a:solidFill>
            <a:schemeClr val="bg1"/>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chemeClr val="accent6">
                    <a:lumMod val="50000"/>
                  </a:schemeClr>
                </a:solidFill>
                <a:latin typeface="#9Slide03 SFU Futura_12" panose="020B0604020202020204" charset="0"/>
                <a:cs typeface="Arial" panose="020B0604020202020204" pitchFamily="34" charset="0"/>
              </a:rPr>
              <a:t>Khai thác tài nguyên gây ảnh hưởng tới môi trường</a:t>
            </a:r>
            <a:endParaRPr lang="en-US" sz="4000" b="1" dirty="0">
              <a:solidFill>
                <a:schemeClr val="accent6">
                  <a:lumMod val="50000"/>
                </a:schemeClr>
              </a:solidFill>
              <a:latin typeface="#9Slide03 SFU Futura_12" panose="020B0604020202020204" charset="0"/>
              <a:cs typeface="Arial" panose="020B0604020202020204" pitchFamily="34" charset="0"/>
            </a:endParaRPr>
          </a:p>
        </p:txBody>
      </p:sp>
      <p:pic>
        <p:nvPicPr>
          <p:cNvPr id="8" name="Picture 7" descr="Image result for khai thÃ¡c khoÃ¡ng sáº£n trÃ¡i phÃ©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565" y="2509310"/>
            <a:ext cx="5405717" cy="3532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Image result for khai thÃ¡c khoÃ¡ng sáº£n trÃ¡i phÃ©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2270" y="2509309"/>
            <a:ext cx="5266332" cy="3532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747064" y="6155052"/>
            <a:ext cx="4269117" cy="523220"/>
          </a:xfrm>
          <a:prstGeom prst="rect">
            <a:avLst/>
          </a:prstGeom>
        </p:spPr>
        <p:txBody>
          <a:bodyPr wrap="none">
            <a:spAutoFit/>
          </a:bodyPr>
          <a:lstStyle/>
          <a:p>
            <a:r>
              <a:rPr lang="en-US" sz="2800" dirty="0" err="1">
                <a:latin typeface="#9Slide03 SFU Futura_12" panose="020B0604020202020204" charset="0"/>
                <a:cs typeface="Arial" panose="020B0604020202020204" pitchFamily="34" charset="0"/>
              </a:rPr>
              <a:t>Khai</a:t>
            </a:r>
            <a:r>
              <a:rPr lang="en-US" sz="2800" dirty="0">
                <a:latin typeface="#9Slide03 SFU Futura_12" panose="020B0604020202020204" charset="0"/>
                <a:cs typeface="Arial" panose="020B0604020202020204" pitchFamily="34" charset="0"/>
              </a:rPr>
              <a:t> </a:t>
            </a:r>
            <a:r>
              <a:rPr lang="en-US" sz="2800" dirty="0" err="1">
                <a:latin typeface="#9Slide03 SFU Futura_12" panose="020B0604020202020204" charset="0"/>
                <a:cs typeface="Arial" panose="020B0604020202020204" pitchFamily="34" charset="0"/>
              </a:rPr>
              <a:t>thác</a:t>
            </a:r>
            <a:r>
              <a:rPr lang="en-US" sz="2800" dirty="0">
                <a:latin typeface="#9Slide03 SFU Futura_12" panose="020B0604020202020204" charset="0"/>
                <a:cs typeface="Arial" panose="020B0604020202020204" pitchFamily="34" charset="0"/>
              </a:rPr>
              <a:t> </a:t>
            </a:r>
            <a:r>
              <a:rPr lang="en-US" sz="2800" dirty="0" err="1">
                <a:latin typeface="#9Slide03 SFU Futura_12" panose="020B0604020202020204" charset="0"/>
                <a:cs typeface="Arial" panose="020B0604020202020204" pitchFamily="34" charset="0"/>
              </a:rPr>
              <a:t>vàng</a:t>
            </a:r>
            <a:r>
              <a:rPr lang="en-US" sz="2800" dirty="0">
                <a:latin typeface="#9Slide03 SFU Futura_12" panose="020B0604020202020204" charset="0"/>
                <a:cs typeface="Arial" panose="020B0604020202020204" pitchFamily="34" charset="0"/>
              </a:rPr>
              <a:t> ở </a:t>
            </a:r>
            <a:r>
              <a:rPr lang="en-US" sz="2800" dirty="0" err="1">
                <a:latin typeface="#9Slide03 SFU Futura_12" panose="020B0604020202020204" charset="0"/>
                <a:cs typeface="Arial" panose="020B0604020202020204" pitchFamily="34" charset="0"/>
              </a:rPr>
              <a:t>Hòa</a:t>
            </a:r>
            <a:r>
              <a:rPr lang="en-US" sz="2800" dirty="0">
                <a:latin typeface="#9Slide03 SFU Futura_12" panose="020B0604020202020204" charset="0"/>
                <a:cs typeface="Arial" panose="020B0604020202020204" pitchFamily="34" charset="0"/>
              </a:rPr>
              <a:t> </a:t>
            </a:r>
            <a:r>
              <a:rPr lang="en-US" sz="2800" dirty="0" err="1">
                <a:latin typeface="#9Slide03 SFU Futura_12" panose="020B0604020202020204" charset="0"/>
                <a:cs typeface="Arial" panose="020B0604020202020204" pitchFamily="34" charset="0"/>
              </a:rPr>
              <a:t>Bình</a:t>
            </a:r>
            <a:endParaRPr lang="en-US" sz="2800" dirty="0">
              <a:latin typeface="#9Slide03 SFU Futura_12" panose="020B0604020202020204" charset="0"/>
              <a:cs typeface="Arial" panose="020B0604020202020204" pitchFamily="34" charset="0"/>
            </a:endParaRPr>
          </a:p>
        </p:txBody>
      </p:sp>
      <p:sp>
        <p:nvSpPr>
          <p:cNvPr id="12" name="Rectangle 11"/>
          <p:cNvSpPr/>
          <p:nvPr/>
        </p:nvSpPr>
        <p:spPr>
          <a:xfrm>
            <a:off x="1124584" y="6164203"/>
            <a:ext cx="3422732" cy="523220"/>
          </a:xfrm>
          <a:prstGeom prst="rect">
            <a:avLst/>
          </a:prstGeom>
        </p:spPr>
        <p:txBody>
          <a:bodyPr wrap="none">
            <a:spAutoFit/>
          </a:bodyPr>
          <a:lstStyle/>
          <a:p>
            <a:r>
              <a:rPr lang="en-US" sz="2800" dirty="0" err="1">
                <a:latin typeface="#9Slide03 SFU Futura_12" panose="020B0604020202020204" charset="0"/>
                <a:cs typeface="Arial" panose="020B0604020202020204" pitchFamily="34" charset="0"/>
              </a:rPr>
              <a:t>Khai</a:t>
            </a:r>
            <a:r>
              <a:rPr lang="en-US" sz="2800" dirty="0">
                <a:latin typeface="#9Slide03 SFU Futura_12" panose="020B0604020202020204" charset="0"/>
                <a:cs typeface="Arial" panose="020B0604020202020204" pitchFamily="34" charset="0"/>
              </a:rPr>
              <a:t> </a:t>
            </a:r>
            <a:r>
              <a:rPr lang="en-US" sz="2800" dirty="0" err="1">
                <a:latin typeface="#9Slide03 SFU Futura_12" panose="020B0604020202020204" charset="0"/>
                <a:cs typeface="Arial" panose="020B0604020202020204" pitchFamily="34" charset="0"/>
              </a:rPr>
              <a:t>thác</a:t>
            </a:r>
            <a:r>
              <a:rPr lang="en-US" sz="2800" dirty="0">
                <a:latin typeface="#9Slide03 SFU Futura_12" panose="020B0604020202020204" charset="0"/>
                <a:cs typeface="Arial" panose="020B0604020202020204" pitchFamily="34" charset="0"/>
              </a:rPr>
              <a:t> </a:t>
            </a:r>
            <a:r>
              <a:rPr lang="en-US" sz="2800" dirty="0" err="1">
                <a:latin typeface="#9Slide03 SFU Futura_12" panose="020B0604020202020204" charset="0"/>
                <a:cs typeface="Arial" panose="020B0604020202020204" pitchFamily="34" charset="0"/>
              </a:rPr>
              <a:t>đá</a:t>
            </a:r>
            <a:r>
              <a:rPr lang="en-US" sz="2800" dirty="0">
                <a:latin typeface="#9Slide03 SFU Futura_12" panose="020B0604020202020204" charset="0"/>
                <a:cs typeface="Arial" panose="020B0604020202020204" pitchFamily="34" charset="0"/>
              </a:rPr>
              <a:t> ở BR-VT</a:t>
            </a:r>
          </a:p>
        </p:txBody>
      </p:sp>
      <p:pic>
        <p:nvPicPr>
          <p:cNvPr id="1026" name="Picture 2" descr="Máy Xúc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8056" r="92500">
                        <a14:foregroundMark x1="8056" y1="63333" x2="8056" y2="63333"/>
                        <a14:foregroundMark x1="80278" y1="71667" x2="80278" y2="71667"/>
                        <a14:foregroundMark x1="44722" y1="71944" x2="44722" y2="71944"/>
                        <a14:foregroundMark x1="50278" y1="53056" x2="50278" y2="53056"/>
                        <a14:foregroundMark x1="50833" y1="48333" x2="50833" y2="48333"/>
                        <a14:foregroundMark x1="92500" y1="67778" x2="92500" y2="67778"/>
                        <a14:foregroundMark x1="87778" y1="52222" x2="87778" y2="52222"/>
                      </a14:backgroundRemoval>
                    </a14:imgEffect>
                  </a14:imgLayer>
                </a14:imgProps>
              </a:ext>
              <a:ext uri="{28A0092B-C50C-407E-A947-70E740481C1C}">
                <a14:useLocalDpi xmlns:a14="http://schemas.microsoft.com/office/drawing/2010/main" val="0"/>
              </a:ext>
            </a:extLst>
          </a:blip>
          <a:srcRect t="21723" b="18848"/>
          <a:stretch/>
        </p:blipFill>
        <p:spPr bwMode="auto">
          <a:xfrm>
            <a:off x="9234861" y="293081"/>
            <a:ext cx="2957139" cy="175738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0" y="2113108"/>
            <a:ext cx="12192000" cy="65313"/>
          </a:xfrm>
          <a:prstGeom prst="line">
            <a:avLst/>
          </a:prstGeom>
          <a:ln w="38100">
            <a:solidFill>
              <a:srgbClr val="385723"/>
            </a:solidFill>
          </a:ln>
        </p:spPr>
        <p:style>
          <a:lnRef idx="1">
            <a:schemeClr val="accent1"/>
          </a:lnRef>
          <a:fillRef idx="0">
            <a:schemeClr val="accent1"/>
          </a:fillRef>
          <a:effectRef idx="0">
            <a:schemeClr val="accent1"/>
          </a:effectRef>
          <a:fontRef idx="minor">
            <a:schemeClr val="tx1"/>
          </a:fontRef>
        </p:style>
      </p:cxnSp>
      <p:pic>
        <p:nvPicPr>
          <p:cNvPr id="1028" name="Picture 4" descr="SONI DESIGN &amp;amp; PRINTING Cat Furniture Sandwich Wood, eco-friendly,  furniture, food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80172" y1="77874" x2="80172" y2="77874"/>
                        <a14:foregroundMark x1="80172" y1="77874" x2="80172" y2="77874"/>
                        <a14:foregroundMark x1="39943" y1="23851" x2="39943" y2="23851"/>
                        <a14:foregroundMark x1="39943" y1="23851" x2="39943" y2="23851"/>
                      </a14:backgroundRemoval>
                    </a14:imgEffect>
                  </a14:imgLayer>
                </a14:imgProps>
              </a:ext>
              <a:ext uri="{28A0092B-C50C-407E-A947-70E740481C1C}">
                <a14:useLocalDpi xmlns:a14="http://schemas.microsoft.com/office/drawing/2010/main" val="0"/>
              </a:ext>
            </a:extLst>
          </a:blip>
          <a:srcRect/>
          <a:stretch>
            <a:fillRect/>
          </a:stretch>
        </p:blipFill>
        <p:spPr bwMode="auto">
          <a:xfrm>
            <a:off x="115743" y="-67995"/>
            <a:ext cx="2365556" cy="236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27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Khai thác than Máy tính Biểu tượng Địa chất Clip nghệ thuật - than png tải  về - Miễn phí trong suốt đen png Tải về.">
            <a:extLst>
              <a:ext uri="{FF2B5EF4-FFF2-40B4-BE49-F238E27FC236}">
                <a16:creationId xmlns:a16="http://schemas.microsoft.com/office/drawing/2014/main" id="{35471E17-1439-4A89-9201-5B4ADD0B87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51" b="95204" l="3667" r="98333">
                        <a14:foregroundMark x1="37222" y1="41327" x2="37222" y2="41327"/>
                        <a14:foregroundMark x1="7667" y1="91633" x2="7667" y2="91633"/>
                        <a14:foregroundMark x1="54000" y1="89898" x2="54000" y2="89898"/>
                        <a14:foregroundMark x1="74444" y1="67857" x2="74444" y2="67857"/>
                        <a14:foregroundMark x1="75222" y1="66429" x2="75222" y2="66429"/>
                        <a14:foregroundMark x1="86444" y1="91020" x2="86444" y2="91020"/>
                        <a14:foregroundMark x1="86444" y1="90408" x2="86444" y2="90408"/>
                        <a14:foregroundMark x1="58667" y1="91020" x2="58667" y2="91020"/>
                        <a14:foregroundMark x1="58667" y1="91020" x2="58667" y2="91020"/>
                        <a14:foregroundMark x1="5778" y1="93878" x2="5778" y2="93878"/>
                        <a14:foregroundMark x1="5667" y1="94286" x2="5667" y2="94286"/>
                        <a14:foregroundMark x1="3667" y1="95408" x2="3667" y2="95408"/>
                        <a14:foregroundMark x1="3667" y1="95408" x2="3667" y2="95408"/>
                        <a14:foregroundMark x1="98444" y1="85408" x2="98444" y2="85408"/>
                        <a14:foregroundMark x1="16556" y1="2551" x2="16556" y2="2551"/>
                        <a14:foregroundMark x1="16556" y1="2551" x2="16556" y2="2551"/>
                        <a14:foregroundMark x1="23111" y1="4796" x2="23111" y2="4796"/>
                      </a14:backgroundRemoval>
                    </a14:imgEffect>
                  </a14:imgLayer>
                </a14:imgProps>
              </a:ext>
              <a:ext uri="{28A0092B-C50C-407E-A947-70E740481C1C}">
                <a14:useLocalDpi xmlns:a14="http://schemas.microsoft.com/office/drawing/2010/main" val="0"/>
              </a:ext>
            </a:extLst>
          </a:blip>
          <a:stretch>
            <a:fillRect/>
          </a:stretch>
        </p:blipFill>
        <p:spPr bwMode="auto">
          <a:xfrm>
            <a:off x="958540" y="98256"/>
            <a:ext cx="1916898" cy="20892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mp;amp;OP Consultants | Nexview Consulting - S&amp;amp;OP Consulting">
            <a:extLst>
              <a:ext uri="{FF2B5EF4-FFF2-40B4-BE49-F238E27FC236}">
                <a16:creationId xmlns:a16="http://schemas.microsoft.com/office/drawing/2014/main" id="{2BB4698D-F04E-4629-881E-6D98612F6E7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71" b="95694" l="2490" r="94191">
                        <a14:foregroundMark x1="28631" y1="60287" x2="28631" y2="60287"/>
                        <a14:foregroundMark x1="29046" y1="58852" x2="29046" y2="58852"/>
                        <a14:foregroundMark x1="55187" y1="50239" x2="55187" y2="50239"/>
                        <a14:foregroundMark x1="55187" y1="50239" x2="55187" y2="50239"/>
                        <a14:foregroundMark x1="66390" y1="28708" x2="66390" y2="28708"/>
                        <a14:foregroundMark x1="59751" y1="2871" x2="59751" y2="2871"/>
                        <a14:foregroundMark x1="94191" y1="25359" x2="94191" y2="25359"/>
                        <a14:foregroundMark x1="87552" y1="96172" x2="85892" y2="96172"/>
                        <a14:foregroundMark x1="85892" y1="96172" x2="85892" y2="96172"/>
                        <a14:foregroundMark x1="2490" y1="95215" x2="2490" y2="95215"/>
                      </a14:backgroundRemoval>
                    </a14:imgEffect>
                  </a14:imgLayer>
                </a14:imgProps>
              </a:ext>
              <a:ext uri="{28A0092B-C50C-407E-A947-70E740481C1C}">
                <a14:useLocalDpi xmlns:a14="http://schemas.microsoft.com/office/drawing/2010/main" val="0"/>
              </a:ext>
            </a:extLst>
          </a:blip>
          <a:stretch>
            <a:fillRect/>
          </a:stretch>
        </p:blipFill>
        <p:spPr bwMode="auto">
          <a:xfrm>
            <a:off x="4966060" y="98256"/>
            <a:ext cx="2155267" cy="18690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an củi png | PNGEgg">
            <a:extLst>
              <a:ext uri="{FF2B5EF4-FFF2-40B4-BE49-F238E27FC236}">
                <a16:creationId xmlns:a16="http://schemas.microsoft.com/office/drawing/2014/main" id="{58FBC9A3-D9B3-48E8-8D80-0B99B860438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59" b="99537" l="9483" r="95402">
                        <a14:foregroundMark x1="7184" y1="96759" x2="25287" y2="99074"/>
                        <a14:foregroundMark x1="25287" y1="99074" x2="63793" y2="94444"/>
                        <a14:foregroundMark x1="63793" y1="94444" x2="89943" y2="98611"/>
                        <a14:foregroundMark x1="95402" y1="99537" x2="95402" y2="99537"/>
                        <a14:foregroundMark x1="52299" y1="41204" x2="51724" y2="39352"/>
                        <a14:foregroundMark x1="47414" y1="23148" x2="47414" y2="23148"/>
                        <a14:foregroundMark x1="50000" y1="16667" x2="51437" y2="16667"/>
                        <a14:foregroundMark x1="53736" y1="18056" x2="61782" y2="22222"/>
                        <a14:foregroundMark x1="64368" y1="25926" x2="65517" y2="30556"/>
                        <a14:foregroundMark x1="58046" y1="56481" x2="58046" y2="56481"/>
                      </a14:backgroundRemoval>
                    </a14:imgEffect>
                  </a14:imgLayer>
                </a14:imgProps>
              </a:ext>
              <a:ext uri="{28A0092B-C50C-407E-A947-70E740481C1C}">
                <a14:useLocalDpi xmlns:a14="http://schemas.microsoft.com/office/drawing/2010/main" val="0"/>
              </a:ext>
            </a:extLst>
          </a:blip>
          <a:stretch>
            <a:fillRect/>
          </a:stretch>
        </p:blipFill>
        <p:spPr bwMode="auto">
          <a:xfrm>
            <a:off x="8538497" y="39623"/>
            <a:ext cx="3105777" cy="19277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Mineral Colored Outline Icon - Available in SVG, PNG, EPS, AI &amp;amp; Icon  fonts">
            <a:extLst>
              <a:ext uri="{FF2B5EF4-FFF2-40B4-BE49-F238E27FC236}">
                <a16:creationId xmlns:a16="http://schemas.microsoft.com/office/drawing/2014/main" id="{2555BFDB-A169-4810-B69B-FD6EBFBBE539}"/>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003947" y="2371841"/>
            <a:ext cx="2039190" cy="20391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hart&#10;&#10;Description automatically generated">
            <a:extLst>
              <a:ext uri="{FF2B5EF4-FFF2-40B4-BE49-F238E27FC236}">
                <a16:creationId xmlns:a16="http://schemas.microsoft.com/office/drawing/2014/main" id="{5BFB2425-945F-4447-AABF-E7DD32DE5725}"/>
              </a:ext>
            </a:extLst>
          </p:cNvPr>
          <p:cNvPicPr>
            <a:picLocks noChangeAspect="1"/>
          </p:cNvPicPr>
          <p:nvPr/>
        </p:nvPicPr>
        <p:blipFill rotWithShape="1">
          <a:blip r:embed="rId9"/>
          <a:srcRect l="9519" t="12164" r="11442" b="12259"/>
          <a:stretch/>
        </p:blipFill>
        <p:spPr>
          <a:xfrm>
            <a:off x="972199" y="4892583"/>
            <a:ext cx="2039191" cy="1949873"/>
          </a:xfrm>
          <a:prstGeom prst="rect">
            <a:avLst/>
          </a:prstGeom>
        </p:spPr>
      </p:pic>
      <p:sp>
        <p:nvSpPr>
          <p:cNvPr id="143" name="Rectangle 142">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5" name="Straight Connector 144">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DCEE686-C5EB-404F-9B1F-6AE9BFBB7015}"/>
              </a:ext>
            </a:extLst>
          </p:cNvPr>
          <p:cNvSpPr txBox="1"/>
          <p:nvPr/>
        </p:nvSpPr>
        <p:spPr>
          <a:xfrm>
            <a:off x="3833977" y="2108526"/>
            <a:ext cx="8587409" cy="4771884"/>
          </a:xfrm>
          <a:prstGeom prst="rect">
            <a:avLst/>
          </a:prstGeom>
          <a:noFill/>
        </p:spPr>
        <p:txBody>
          <a:bodyPr wrap="square">
            <a:spAutoFit/>
          </a:bodyPr>
          <a:lstStyle/>
          <a:p>
            <a:pPr algn="ctr">
              <a:lnSpc>
                <a:spcPct val="120000"/>
              </a:lnSpc>
              <a:spcBef>
                <a:spcPct val="0"/>
              </a:spcBef>
              <a:spcAft>
                <a:spcPts val="600"/>
              </a:spcAft>
            </a:pPr>
            <a:r>
              <a:rPr lang="en-US" sz="4400" b="1" u="sng" kern="1200" cap="none" spc="0" dirty="0">
                <a:ln w="13462">
                  <a:solidFill>
                    <a:schemeClr val="bg1"/>
                  </a:solidFill>
                  <a:prstDash val="solid"/>
                </a:ln>
                <a:solidFill>
                  <a:srgbClr val="FFFF00"/>
                </a:solidFill>
                <a:effectLst>
                  <a:outerShdw dist="38100" dir="2700000" algn="bl" rotWithShape="0">
                    <a:schemeClr val="accent5"/>
                  </a:outerShdw>
                </a:effectLst>
                <a:latin typeface="#9Slide07 IcielKoni" pitchFamily="2" charset="0"/>
                <a:ea typeface="+mj-ea"/>
                <a:cs typeface="+mj-cs"/>
              </a:rPr>
              <a:t>BÀI 10</a:t>
            </a:r>
          </a:p>
          <a:p>
            <a:pPr algn="ctr">
              <a:lnSpc>
                <a:spcPct val="120000"/>
              </a:lnSpc>
              <a:spcBef>
                <a:spcPct val="0"/>
              </a:spcBef>
              <a:spcAft>
                <a:spcPts val="600"/>
              </a:spcAft>
            </a:pPr>
            <a:r>
              <a:rPr lang="en-US" sz="5400" b="1" kern="1200" cap="none" spc="0" dirty="0">
                <a:ln w="13462">
                  <a:solidFill>
                    <a:schemeClr val="bg1"/>
                  </a:solidFill>
                  <a:prstDash val="solid"/>
                </a:ln>
                <a:solidFill>
                  <a:srgbClr val="FFFF00"/>
                </a:solidFill>
                <a:effectLst>
                  <a:outerShdw dist="38100" dir="2700000" algn="bl" rotWithShape="0">
                    <a:schemeClr val="accent5"/>
                  </a:outerShdw>
                </a:effectLst>
                <a:latin typeface="#9Slide07 IcielKoni" pitchFamily="2" charset="0"/>
                <a:ea typeface="+mj-ea"/>
                <a:cs typeface="+mj-cs"/>
              </a:rPr>
              <a:t>ĐẶC ĐIỂM TÀI NGUYÊN </a:t>
            </a:r>
            <a:r>
              <a:rPr lang="en-US" sz="8800" b="1" kern="1200" cap="none" spc="0" dirty="0">
                <a:ln w="13462">
                  <a:solidFill>
                    <a:schemeClr val="bg1"/>
                  </a:solidFill>
                  <a:prstDash val="solid"/>
                </a:ln>
                <a:solidFill>
                  <a:srgbClr val="FFFF00"/>
                </a:solidFill>
                <a:effectLst>
                  <a:outerShdw dist="38100" dir="2700000" algn="bl" rotWithShape="0">
                    <a:schemeClr val="accent5"/>
                  </a:outerShdw>
                </a:effectLst>
                <a:latin typeface="#9Slide07 IcielKoni" pitchFamily="2" charset="0"/>
                <a:ea typeface="+mj-ea"/>
                <a:cs typeface="+mj-cs"/>
              </a:rPr>
              <a:t>KHOÁNG SẢN </a:t>
            </a:r>
            <a:endParaRPr lang="en-US" sz="7200" b="1" kern="1200" cap="none" spc="0" dirty="0">
              <a:ln w="13462">
                <a:solidFill>
                  <a:schemeClr val="bg1"/>
                </a:solidFill>
                <a:prstDash val="solid"/>
              </a:ln>
              <a:solidFill>
                <a:srgbClr val="FFFF00"/>
              </a:solidFill>
              <a:effectLst>
                <a:outerShdw dist="38100" dir="2700000" algn="bl" rotWithShape="0">
                  <a:schemeClr val="accent5"/>
                </a:outerShdw>
              </a:effectLst>
              <a:latin typeface="#9Slide07 IcielKoni" pitchFamily="2" charset="0"/>
              <a:ea typeface="+mj-ea"/>
              <a:cs typeface="+mj-cs"/>
            </a:endParaRPr>
          </a:p>
          <a:p>
            <a:pPr algn="ctr">
              <a:lnSpc>
                <a:spcPct val="120000"/>
              </a:lnSpc>
              <a:spcBef>
                <a:spcPct val="0"/>
              </a:spcBef>
              <a:spcAft>
                <a:spcPts val="600"/>
              </a:spcAft>
            </a:pPr>
            <a:r>
              <a:rPr lang="en-US" sz="6600" b="1" kern="1200" cap="none" spc="0" dirty="0">
                <a:ln w="13462">
                  <a:solidFill>
                    <a:schemeClr val="bg1"/>
                  </a:solidFill>
                  <a:prstDash val="solid"/>
                </a:ln>
                <a:solidFill>
                  <a:srgbClr val="FFFF00"/>
                </a:solidFill>
                <a:effectLst>
                  <a:outerShdw dist="38100" dir="2700000" algn="bl" rotWithShape="0">
                    <a:schemeClr val="accent5"/>
                  </a:outerShdw>
                </a:effectLst>
                <a:latin typeface="#9Slide07 IcielKoni" pitchFamily="2" charset="0"/>
                <a:ea typeface="+mj-ea"/>
                <a:cs typeface="+mj-cs"/>
              </a:rPr>
              <a:t>VIỆT NAM</a:t>
            </a:r>
          </a:p>
        </p:txBody>
      </p:sp>
    </p:spTree>
    <p:extLst>
      <p:ext uri="{BB962C8B-B14F-4D97-AF65-F5344CB8AC3E}">
        <p14:creationId xmlns:p14="http://schemas.microsoft.com/office/powerpoint/2010/main" val="2005015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13" name="图片 46112" descr="01"/>
          <p:cNvPicPr>
            <a:picLocks noChangeAspect="1"/>
          </p:cNvPicPr>
          <p:nvPr/>
        </p:nvPicPr>
        <p:blipFill>
          <a:blip r:embed="rId3"/>
          <a:stretch>
            <a:fillRect/>
          </a:stretch>
        </p:blipFill>
        <p:spPr>
          <a:xfrm>
            <a:off x="6176065" y="1478659"/>
            <a:ext cx="5851834" cy="824936"/>
          </a:xfrm>
          <a:prstGeom prst="rect">
            <a:avLst/>
          </a:prstGeom>
          <a:noFill/>
          <a:ln w="9525">
            <a:noFill/>
          </a:ln>
        </p:spPr>
      </p:pic>
      <p:sp>
        <p:nvSpPr>
          <p:cNvPr id="46114" name="TextBox 71"/>
          <p:cNvSpPr txBox="1"/>
          <p:nvPr/>
        </p:nvSpPr>
        <p:spPr>
          <a:xfrm>
            <a:off x="7989801" y="1606172"/>
            <a:ext cx="3637005" cy="584775"/>
          </a:xfrm>
          <a:prstGeom prst="rect">
            <a:avLst/>
          </a:prstGeom>
          <a:noFill/>
          <a:ln w="9525">
            <a:noFill/>
          </a:ln>
        </p:spPr>
        <p:txBody>
          <a:bodyPr wrap="square">
            <a:spAutoFit/>
          </a:bodyPr>
          <a:lstStyle/>
          <a:p>
            <a:pPr lvl="0" eaLnBrk="0" hangingPunct="0"/>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Than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dầu</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khí</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pic>
        <p:nvPicPr>
          <p:cNvPr id="46115" name="图片 46114" descr="02"/>
          <p:cNvPicPr>
            <a:picLocks noChangeAspect="1"/>
          </p:cNvPicPr>
          <p:nvPr/>
        </p:nvPicPr>
        <p:blipFill>
          <a:blip r:embed="rId4"/>
          <a:stretch>
            <a:fillRect/>
          </a:stretch>
        </p:blipFill>
        <p:spPr>
          <a:xfrm>
            <a:off x="6176066" y="2285479"/>
            <a:ext cx="5851834" cy="824936"/>
          </a:xfrm>
          <a:prstGeom prst="rect">
            <a:avLst/>
          </a:prstGeom>
          <a:noFill/>
          <a:ln w="9525">
            <a:noFill/>
          </a:ln>
        </p:spPr>
      </p:pic>
      <p:sp>
        <p:nvSpPr>
          <p:cNvPr id="46116" name="TextBox 71"/>
          <p:cNvSpPr txBox="1"/>
          <p:nvPr/>
        </p:nvSpPr>
        <p:spPr>
          <a:xfrm>
            <a:off x="8160262" y="2398127"/>
            <a:ext cx="2468845" cy="584775"/>
          </a:xfrm>
          <a:prstGeom prst="rect">
            <a:avLst/>
          </a:prstGeom>
          <a:noFill/>
          <a:ln w="9525">
            <a:noFill/>
          </a:ln>
        </p:spPr>
        <p:txBody>
          <a:bodyPr wrap="square">
            <a:spAutoFit/>
          </a:bodyPr>
          <a:lstStyle/>
          <a:p>
            <a:pPr lvl="0" eaLnBrk="0" hangingPunct="0"/>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Sắt</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thiếc</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pic>
        <p:nvPicPr>
          <p:cNvPr id="46117" name="图片 46116" descr="03"/>
          <p:cNvPicPr>
            <a:picLocks noChangeAspect="1"/>
          </p:cNvPicPr>
          <p:nvPr/>
        </p:nvPicPr>
        <p:blipFill>
          <a:blip r:embed="rId5"/>
          <a:stretch>
            <a:fillRect/>
          </a:stretch>
        </p:blipFill>
        <p:spPr>
          <a:xfrm>
            <a:off x="6176065" y="3093448"/>
            <a:ext cx="5851835" cy="823787"/>
          </a:xfrm>
          <a:prstGeom prst="rect">
            <a:avLst/>
          </a:prstGeom>
          <a:noFill/>
          <a:ln w="9525">
            <a:noFill/>
          </a:ln>
        </p:spPr>
      </p:pic>
      <p:pic>
        <p:nvPicPr>
          <p:cNvPr id="46118" name="图片 46117" descr="04"/>
          <p:cNvPicPr>
            <a:picLocks noChangeAspect="1"/>
          </p:cNvPicPr>
          <p:nvPr/>
        </p:nvPicPr>
        <p:blipFill>
          <a:blip r:embed="rId6"/>
          <a:stretch>
            <a:fillRect/>
          </a:stretch>
        </p:blipFill>
        <p:spPr>
          <a:xfrm>
            <a:off x="6136257" y="3972022"/>
            <a:ext cx="5891643" cy="823787"/>
          </a:xfrm>
          <a:prstGeom prst="rect">
            <a:avLst/>
          </a:prstGeom>
          <a:noFill/>
          <a:ln w="9525">
            <a:noFill/>
          </a:ln>
        </p:spPr>
      </p:pic>
      <p:sp>
        <p:nvSpPr>
          <p:cNvPr id="46119" name="TextBox 71"/>
          <p:cNvSpPr txBox="1"/>
          <p:nvPr/>
        </p:nvSpPr>
        <p:spPr>
          <a:xfrm>
            <a:off x="8134352" y="3197198"/>
            <a:ext cx="2468845" cy="584775"/>
          </a:xfrm>
          <a:prstGeom prst="rect">
            <a:avLst/>
          </a:prstGeom>
          <a:noFill/>
          <a:ln w="9525">
            <a:noFill/>
          </a:ln>
        </p:spPr>
        <p:txBody>
          <a:bodyPr wrap="square">
            <a:spAutoFit/>
          </a:bodyPr>
          <a:lstStyle/>
          <a:p>
            <a:pPr lvl="0" eaLnBrk="0" hangingPunct="0"/>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Vàng</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đồng</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sp>
        <p:nvSpPr>
          <p:cNvPr id="46120" name="TextBox 71"/>
          <p:cNvSpPr txBox="1"/>
          <p:nvPr/>
        </p:nvSpPr>
        <p:spPr>
          <a:xfrm>
            <a:off x="8200722" y="4041259"/>
            <a:ext cx="3827178" cy="584775"/>
          </a:xfrm>
          <a:prstGeom prst="rect">
            <a:avLst/>
          </a:prstGeom>
          <a:noFill/>
          <a:ln w="9525">
            <a:noFill/>
          </a:ln>
        </p:spPr>
        <p:txBody>
          <a:bodyPr wrap="square">
            <a:spAutoFit/>
          </a:bodyPr>
          <a:lstStyle/>
          <a:p>
            <a:pPr lvl="0" eaLnBrk="0" hangingPunct="0"/>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Đá</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quý</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đất</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hiếm</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grpSp>
        <p:nvGrpSpPr>
          <p:cNvPr id="46121" name="组合 46120"/>
          <p:cNvGrpSpPr/>
          <p:nvPr/>
        </p:nvGrpSpPr>
        <p:grpSpPr>
          <a:xfrm>
            <a:off x="6308589" y="4005192"/>
            <a:ext cx="1200587" cy="793915"/>
            <a:chOff x="1433" y="3080"/>
            <a:chExt cx="568" cy="568"/>
          </a:xfrm>
        </p:grpSpPr>
        <p:pic>
          <p:nvPicPr>
            <p:cNvPr id="46122" name="图片 46121" descr="png-0731"/>
            <p:cNvPicPr>
              <a:picLocks noChangeAspect="1"/>
            </p:cNvPicPr>
            <p:nvPr/>
          </p:nvPicPr>
          <p:blipFill>
            <a:blip r:embed="rId7"/>
            <a:stretch>
              <a:fillRect/>
            </a:stretch>
          </p:blipFill>
          <p:spPr>
            <a:xfrm>
              <a:off x="1433" y="3080"/>
              <a:ext cx="568" cy="568"/>
            </a:xfrm>
            <a:prstGeom prst="rect">
              <a:avLst/>
            </a:prstGeom>
            <a:noFill/>
            <a:ln w="9525">
              <a:noFill/>
            </a:ln>
          </p:spPr>
        </p:pic>
        <p:sp>
          <p:nvSpPr>
            <p:cNvPr id="46123" name="矩形 46122"/>
            <p:cNvSpPr/>
            <p:nvPr/>
          </p:nvSpPr>
          <p:spPr>
            <a:xfrm>
              <a:off x="1613" y="3216"/>
              <a:ext cx="182" cy="37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4</a:t>
              </a:r>
            </a:p>
          </p:txBody>
        </p:sp>
      </p:grpSp>
      <p:grpSp>
        <p:nvGrpSpPr>
          <p:cNvPr id="46124" name="组合 46123"/>
          <p:cNvGrpSpPr/>
          <p:nvPr/>
        </p:nvGrpSpPr>
        <p:grpSpPr>
          <a:xfrm>
            <a:off x="6261705" y="1501118"/>
            <a:ext cx="1109586" cy="729574"/>
            <a:chOff x="1440" y="1056"/>
            <a:chExt cx="568" cy="522"/>
          </a:xfrm>
        </p:grpSpPr>
        <p:pic>
          <p:nvPicPr>
            <p:cNvPr id="46125" name="图片 46124" descr="png-0730"/>
            <p:cNvPicPr>
              <a:picLocks noChangeAspect="1"/>
            </p:cNvPicPr>
            <p:nvPr/>
          </p:nvPicPr>
          <p:blipFill>
            <a:blip r:embed="rId8"/>
            <a:stretch>
              <a:fillRect/>
            </a:stretch>
          </p:blipFill>
          <p:spPr>
            <a:xfrm>
              <a:off x="1440" y="1056"/>
              <a:ext cx="568" cy="522"/>
            </a:xfrm>
            <a:prstGeom prst="rect">
              <a:avLst/>
            </a:prstGeom>
            <a:noFill/>
            <a:ln w="9525">
              <a:noFill/>
            </a:ln>
          </p:spPr>
        </p:pic>
        <p:sp>
          <p:nvSpPr>
            <p:cNvPr id="46126" name="矩形 46125"/>
            <p:cNvSpPr/>
            <p:nvPr/>
          </p:nvSpPr>
          <p:spPr>
            <a:xfrm>
              <a:off x="1645" y="1152"/>
              <a:ext cx="197" cy="37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1</a:t>
              </a:r>
            </a:p>
          </p:txBody>
        </p:sp>
      </p:grpSp>
      <p:grpSp>
        <p:nvGrpSpPr>
          <p:cNvPr id="46127" name="组合 46126"/>
          <p:cNvGrpSpPr/>
          <p:nvPr/>
        </p:nvGrpSpPr>
        <p:grpSpPr>
          <a:xfrm>
            <a:off x="6233219" y="2366265"/>
            <a:ext cx="1109586" cy="793915"/>
            <a:chOff x="1430" y="1744"/>
            <a:chExt cx="568" cy="568"/>
          </a:xfrm>
        </p:grpSpPr>
        <p:pic>
          <p:nvPicPr>
            <p:cNvPr id="46128" name="图片 46127" descr="png-0731"/>
            <p:cNvPicPr>
              <a:picLocks noChangeAspect="1"/>
            </p:cNvPicPr>
            <p:nvPr/>
          </p:nvPicPr>
          <p:blipFill>
            <a:blip r:embed="rId7"/>
            <a:stretch>
              <a:fillRect/>
            </a:stretch>
          </p:blipFill>
          <p:spPr>
            <a:xfrm>
              <a:off x="1430" y="1744"/>
              <a:ext cx="568" cy="568"/>
            </a:xfrm>
            <a:prstGeom prst="rect">
              <a:avLst/>
            </a:prstGeom>
            <a:noFill/>
            <a:ln w="9525">
              <a:noFill/>
            </a:ln>
          </p:spPr>
        </p:pic>
        <p:sp>
          <p:nvSpPr>
            <p:cNvPr id="46129" name="矩形 46128"/>
            <p:cNvSpPr/>
            <p:nvPr/>
          </p:nvSpPr>
          <p:spPr>
            <a:xfrm>
              <a:off x="1653" y="1872"/>
              <a:ext cx="197" cy="37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2</a:t>
              </a:r>
            </a:p>
          </p:txBody>
        </p:sp>
      </p:grpSp>
      <p:grpSp>
        <p:nvGrpSpPr>
          <p:cNvPr id="46130" name="组合 46129"/>
          <p:cNvGrpSpPr/>
          <p:nvPr/>
        </p:nvGrpSpPr>
        <p:grpSpPr>
          <a:xfrm>
            <a:off x="6276202" y="3122095"/>
            <a:ext cx="1156778" cy="804255"/>
            <a:chOff x="1430" y="2400"/>
            <a:chExt cx="486" cy="575"/>
          </a:xfrm>
        </p:grpSpPr>
        <p:pic>
          <p:nvPicPr>
            <p:cNvPr id="46131" name="图片 46130" descr="png-0731副本"/>
            <p:cNvPicPr>
              <a:picLocks noChangeAspect="1"/>
            </p:cNvPicPr>
            <p:nvPr/>
          </p:nvPicPr>
          <p:blipFill>
            <a:blip r:embed="rId9"/>
            <a:stretch>
              <a:fillRect/>
            </a:stretch>
          </p:blipFill>
          <p:spPr>
            <a:xfrm>
              <a:off x="1430" y="2400"/>
              <a:ext cx="486" cy="575"/>
            </a:xfrm>
            <a:prstGeom prst="rect">
              <a:avLst/>
            </a:prstGeom>
            <a:noFill/>
            <a:ln w="9525">
              <a:noFill/>
            </a:ln>
          </p:spPr>
        </p:pic>
        <p:sp>
          <p:nvSpPr>
            <p:cNvPr id="46132" name="矩形 46131"/>
            <p:cNvSpPr/>
            <p:nvPr/>
          </p:nvSpPr>
          <p:spPr>
            <a:xfrm>
              <a:off x="1608" y="2544"/>
              <a:ext cx="162" cy="37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3</a:t>
              </a:r>
            </a:p>
          </p:txBody>
        </p:sp>
      </p:grpSp>
      <p:pic>
        <p:nvPicPr>
          <p:cNvPr id="28" name="图片 46114" descr="02"/>
          <p:cNvPicPr>
            <a:picLocks noChangeAspect="1"/>
          </p:cNvPicPr>
          <p:nvPr/>
        </p:nvPicPr>
        <p:blipFill>
          <a:blip r:embed="rId4"/>
          <a:stretch>
            <a:fillRect/>
          </a:stretch>
        </p:blipFill>
        <p:spPr>
          <a:xfrm>
            <a:off x="6136257" y="4855554"/>
            <a:ext cx="5891644" cy="824936"/>
          </a:xfrm>
          <a:prstGeom prst="rect">
            <a:avLst/>
          </a:prstGeom>
          <a:noFill/>
          <a:ln w="9525">
            <a:noFill/>
          </a:ln>
        </p:spPr>
      </p:pic>
      <p:pic>
        <p:nvPicPr>
          <p:cNvPr id="29" name="图片 46117" descr="04"/>
          <p:cNvPicPr>
            <a:picLocks noChangeAspect="1"/>
          </p:cNvPicPr>
          <p:nvPr/>
        </p:nvPicPr>
        <p:blipFill>
          <a:blip r:embed="rId6"/>
          <a:stretch>
            <a:fillRect/>
          </a:stretch>
        </p:blipFill>
        <p:spPr>
          <a:xfrm>
            <a:off x="6176065" y="5762502"/>
            <a:ext cx="5851836" cy="823787"/>
          </a:xfrm>
          <a:prstGeom prst="rect">
            <a:avLst/>
          </a:prstGeom>
          <a:noFill/>
          <a:ln w="9525">
            <a:noFill/>
          </a:ln>
        </p:spPr>
      </p:pic>
      <p:grpSp>
        <p:nvGrpSpPr>
          <p:cNvPr id="30" name="组合 46120"/>
          <p:cNvGrpSpPr/>
          <p:nvPr/>
        </p:nvGrpSpPr>
        <p:grpSpPr>
          <a:xfrm>
            <a:off x="6396607" y="5669348"/>
            <a:ext cx="992134" cy="1044787"/>
            <a:chOff x="1433" y="3080"/>
            <a:chExt cx="568" cy="568"/>
          </a:xfrm>
        </p:grpSpPr>
        <p:pic>
          <p:nvPicPr>
            <p:cNvPr id="31" name="图片 46121" descr="png-0731"/>
            <p:cNvPicPr>
              <a:picLocks noChangeAspect="1"/>
            </p:cNvPicPr>
            <p:nvPr/>
          </p:nvPicPr>
          <p:blipFill>
            <a:blip r:embed="rId7"/>
            <a:stretch>
              <a:fillRect/>
            </a:stretch>
          </p:blipFill>
          <p:spPr>
            <a:xfrm>
              <a:off x="1433" y="3080"/>
              <a:ext cx="568" cy="568"/>
            </a:xfrm>
            <a:prstGeom prst="rect">
              <a:avLst/>
            </a:prstGeom>
            <a:noFill/>
            <a:ln w="9525">
              <a:noFill/>
            </a:ln>
          </p:spPr>
        </p:pic>
        <p:sp>
          <p:nvSpPr>
            <p:cNvPr id="32" name="矩形 46122"/>
            <p:cNvSpPr/>
            <p:nvPr/>
          </p:nvSpPr>
          <p:spPr>
            <a:xfrm>
              <a:off x="1594" y="3216"/>
              <a:ext cx="220" cy="28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6</a:t>
              </a:r>
            </a:p>
          </p:txBody>
        </p:sp>
      </p:grpSp>
      <p:grpSp>
        <p:nvGrpSpPr>
          <p:cNvPr id="33" name="组合 46129"/>
          <p:cNvGrpSpPr/>
          <p:nvPr/>
        </p:nvGrpSpPr>
        <p:grpSpPr>
          <a:xfrm>
            <a:off x="6313059" y="4892495"/>
            <a:ext cx="985196" cy="804255"/>
            <a:chOff x="1430" y="2400"/>
            <a:chExt cx="486" cy="575"/>
          </a:xfrm>
        </p:grpSpPr>
        <p:pic>
          <p:nvPicPr>
            <p:cNvPr id="34" name="图片 46130" descr="png-0731副本"/>
            <p:cNvPicPr>
              <a:picLocks noChangeAspect="1"/>
            </p:cNvPicPr>
            <p:nvPr/>
          </p:nvPicPr>
          <p:blipFill>
            <a:blip r:embed="rId9"/>
            <a:stretch>
              <a:fillRect/>
            </a:stretch>
          </p:blipFill>
          <p:spPr>
            <a:xfrm>
              <a:off x="1430" y="2400"/>
              <a:ext cx="486" cy="575"/>
            </a:xfrm>
            <a:prstGeom prst="rect">
              <a:avLst/>
            </a:prstGeom>
            <a:noFill/>
            <a:ln w="9525">
              <a:noFill/>
            </a:ln>
          </p:spPr>
        </p:pic>
        <p:sp>
          <p:nvSpPr>
            <p:cNvPr id="35" name="矩形 46131"/>
            <p:cNvSpPr/>
            <p:nvPr/>
          </p:nvSpPr>
          <p:spPr>
            <a:xfrm>
              <a:off x="1594" y="2544"/>
              <a:ext cx="190" cy="37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5</a:t>
              </a:r>
            </a:p>
          </p:txBody>
        </p:sp>
      </p:grpSp>
      <p:sp>
        <p:nvSpPr>
          <p:cNvPr id="36" name="TextBox 71"/>
          <p:cNvSpPr txBox="1"/>
          <p:nvPr/>
        </p:nvSpPr>
        <p:spPr>
          <a:xfrm>
            <a:off x="8050427" y="4985123"/>
            <a:ext cx="3827178" cy="584775"/>
          </a:xfrm>
          <a:prstGeom prst="rect">
            <a:avLst/>
          </a:prstGeom>
          <a:noFill/>
          <a:ln w="9525">
            <a:noFill/>
          </a:ln>
        </p:spPr>
        <p:txBody>
          <a:bodyPr wrap="square">
            <a:spAutoFit/>
          </a:bodyPr>
          <a:lstStyle/>
          <a:p>
            <a:pPr lvl="0" eaLnBrk="0" hangingPunct="0"/>
            <a:r>
              <a:rPr lang="en-US" altLang="zh-CN" sz="3200" b="1">
                <a:solidFill>
                  <a:srgbClr val="000000"/>
                </a:solidFill>
                <a:latin typeface="#9Slide03 SFU Futura_12" panose="00000400000000000000" pitchFamily="2" charset="0"/>
                <a:ea typeface="宋体" panose="02010600030101010101" pitchFamily="2" charset="-122"/>
                <a:cs typeface="Arial" panose="020B0604020202020204" pitchFamily="34" charset="0"/>
              </a:rPr>
              <a:t>Bô xít – Mangan</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sp>
        <p:nvSpPr>
          <p:cNvPr id="37" name="TextBox 71"/>
          <p:cNvSpPr txBox="1"/>
          <p:nvPr/>
        </p:nvSpPr>
        <p:spPr>
          <a:xfrm>
            <a:off x="8087533" y="5890918"/>
            <a:ext cx="2559050" cy="584775"/>
          </a:xfrm>
          <a:prstGeom prst="rect">
            <a:avLst/>
          </a:prstGeom>
          <a:noFill/>
          <a:ln w="9525">
            <a:noFill/>
          </a:ln>
        </p:spPr>
        <p:txBody>
          <a:bodyPr wrap="square">
            <a:spAutoFit/>
          </a:bodyPr>
          <a:lstStyle/>
          <a:p>
            <a:pPr lvl="0" eaLnBrk="0" hangingPunct="0"/>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Ti</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tan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cát</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sp>
        <p:nvSpPr>
          <p:cNvPr id="38" name="Title 1"/>
          <p:cNvSpPr>
            <a:spLocks noGrp="1"/>
          </p:cNvSpPr>
          <p:nvPr>
            <p:ph type="title"/>
          </p:nvPr>
        </p:nvSpPr>
        <p:spPr>
          <a:xfrm>
            <a:off x="0" y="-15519"/>
            <a:ext cx="12192000" cy="843992"/>
          </a:xfrm>
          <a:solidFill>
            <a:schemeClr val="accent6">
              <a:lumMod val="50000"/>
            </a:schemeClr>
          </a:solidFill>
        </p:spPr>
        <p:txBody>
          <a:bodyPr>
            <a:normAutofit/>
          </a:bodyPr>
          <a:lstStyle/>
          <a:p>
            <a:pPr algn="ctr"/>
            <a:r>
              <a:rPr lang="en-US" b="1" dirty="0">
                <a:solidFill>
                  <a:srgbClr val="FFFF00"/>
                </a:solidFill>
                <a:latin typeface="#9Slide07 IcielKoni" pitchFamily="2" charset="0"/>
                <a:cs typeface="Arial" panose="020B0604020202020204" pitchFamily="34" charset="0"/>
              </a:rPr>
              <a:t>1. TIỀM NĂNG KHOÁNG SẢN VIỆT NAM</a:t>
            </a:r>
          </a:p>
        </p:txBody>
      </p:sp>
      <p:sp>
        <p:nvSpPr>
          <p:cNvPr id="40" name="Rectangle: Rounded Corners 7">
            <a:extLst>
              <a:ext uri="{FF2B5EF4-FFF2-40B4-BE49-F238E27FC236}">
                <a16:creationId xmlns:a16="http://schemas.microsoft.com/office/drawing/2014/main" id="{7FD0C050-32C1-4BCB-AD82-9B8A20DFF640}"/>
              </a:ext>
            </a:extLst>
          </p:cNvPr>
          <p:cNvSpPr/>
          <p:nvPr/>
        </p:nvSpPr>
        <p:spPr>
          <a:xfrm>
            <a:off x="65809" y="1591988"/>
            <a:ext cx="4161713" cy="1011591"/>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385723"/>
                </a:solidFill>
                <a:latin typeface="#9Slide03 SFU Futura_12" panose="00000400000000000000" pitchFamily="2" charset="0"/>
                <a:cs typeface="Arial" panose="020B0604020202020204" pitchFamily="34" charset="0"/>
              </a:rPr>
              <a:t>Hoạt</a:t>
            </a:r>
            <a:r>
              <a:rPr lang="en-US" sz="2400" b="1" dirty="0">
                <a:solidFill>
                  <a:srgbClr val="385723"/>
                </a:solidFill>
                <a:latin typeface="#9Slide03 SFU Futura_12" panose="00000400000000000000" pitchFamily="2" charset="0"/>
                <a:cs typeface="Arial" panose="020B0604020202020204" pitchFamily="34" charset="0"/>
              </a:rPr>
              <a:t> </a:t>
            </a:r>
            <a:r>
              <a:rPr lang="en-US" sz="2400" b="1" dirty="0" err="1">
                <a:solidFill>
                  <a:srgbClr val="385723"/>
                </a:solidFill>
                <a:latin typeface="#9Slide03 SFU Futura_12" panose="00000400000000000000" pitchFamily="2" charset="0"/>
                <a:cs typeface="Arial" panose="020B0604020202020204" pitchFamily="34" charset="0"/>
              </a:rPr>
              <a:t>động</a:t>
            </a:r>
            <a:r>
              <a:rPr lang="en-US" sz="2400" b="1" dirty="0">
                <a:solidFill>
                  <a:srgbClr val="385723"/>
                </a:solidFill>
                <a:latin typeface="#9Slide03 SFU Futura_12" panose="00000400000000000000" pitchFamily="2" charset="0"/>
                <a:cs typeface="Arial" panose="020B0604020202020204" pitchFamily="34" charset="0"/>
              </a:rPr>
              <a:t>: </a:t>
            </a:r>
            <a:r>
              <a:rPr lang="en-US" sz="3600" b="1" dirty="0">
                <a:solidFill>
                  <a:srgbClr val="385723"/>
                </a:solidFill>
                <a:latin typeface="#9Slide03 SFU Futura_12" panose="00000400000000000000" pitchFamily="2" charset="0"/>
                <a:cs typeface="Arial" panose="020B0604020202020204" pitchFamily="34" charset="0"/>
              </a:rPr>
              <a:t>6</a:t>
            </a:r>
            <a:r>
              <a:rPr lang="en-US" sz="2400" b="1" dirty="0">
                <a:solidFill>
                  <a:srgbClr val="385723"/>
                </a:solidFill>
                <a:latin typeface="#9Slide03 SFU Futura_12" panose="00000400000000000000" pitchFamily="2" charset="0"/>
                <a:cs typeface="Arial" panose="020B0604020202020204" pitchFamily="34" charset="0"/>
              </a:rPr>
              <a:t> </a:t>
            </a:r>
            <a:r>
              <a:rPr lang="en-US" sz="2400" b="1" dirty="0" err="1">
                <a:solidFill>
                  <a:srgbClr val="385723"/>
                </a:solidFill>
                <a:latin typeface="#9Slide03 SFU Futura_12" panose="00000400000000000000" pitchFamily="2" charset="0"/>
                <a:cs typeface="Arial" panose="020B0604020202020204" pitchFamily="34" charset="0"/>
              </a:rPr>
              <a:t>nhóm</a:t>
            </a:r>
            <a:endParaRPr lang="en-US" sz="2400" b="1" dirty="0">
              <a:solidFill>
                <a:srgbClr val="385723"/>
              </a:solidFill>
              <a:latin typeface="#9Slide03 SFU Futura_12" panose="00000400000000000000" pitchFamily="2" charset="0"/>
              <a:cs typeface="Arial" panose="020B0604020202020204" pitchFamily="34" charset="0"/>
            </a:endParaRPr>
          </a:p>
        </p:txBody>
      </p:sp>
      <p:sp>
        <p:nvSpPr>
          <p:cNvPr id="41" name="Rectangle: Rounded Corners 7">
            <a:extLst>
              <a:ext uri="{FF2B5EF4-FFF2-40B4-BE49-F238E27FC236}">
                <a16:creationId xmlns:a16="http://schemas.microsoft.com/office/drawing/2014/main" id="{531383E9-AE3A-46F4-8E89-EB10AEA949A9}"/>
              </a:ext>
            </a:extLst>
          </p:cNvPr>
          <p:cNvSpPr/>
          <p:nvPr/>
        </p:nvSpPr>
        <p:spPr>
          <a:xfrm>
            <a:off x="26857" y="5568619"/>
            <a:ext cx="4161713" cy="1172437"/>
          </a:xfrm>
          <a:prstGeom prst="roundRect">
            <a:avLst/>
          </a:prstGeom>
          <a:solidFill>
            <a:srgbClr val="385723"/>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9Slide03 SFU Futura_12" panose="00000400000000000000" pitchFamily="2" charset="0"/>
                <a:cs typeface="Arial" panose="020B0604020202020204" pitchFamily="34" charset="0"/>
              </a:rPr>
              <a:t>Hết</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giờ</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các</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nhóm</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vẽ</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lại</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khoáng</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sản</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của</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nhóm</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mình</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vào</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vị</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trí</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thích</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hợp</a:t>
            </a:r>
            <a:r>
              <a:rPr lang="en-US" sz="2400" b="1" dirty="0">
                <a:solidFill>
                  <a:srgbClr val="FFFF00"/>
                </a:solidFill>
                <a:latin typeface="#9Slide03 SFU Futura_12" panose="00000400000000000000" pitchFamily="2" charset="0"/>
                <a:cs typeface="Arial" panose="020B0604020202020204" pitchFamily="34" charset="0"/>
              </a:rPr>
              <a:t> </a:t>
            </a:r>
            <a:r>
              <a:rPr lang="en-US" sz="2400" b="1" dirty="0" err="1">
                <a:solidFill>
                  <a:srgbClr val="FFFF00"/>
                </a:solidFill>
                <a:latin typeface="#9Slide03 SFU Futura_12" panose="00000400000000000000" pitchFamily="2" charset="0"/>
                <a:cs typeface="Arial" panose="020B0604020202020204" pitchFamily="34" charset="0"/>
              </a:rPr>
              <a:t>trong</a:t>
            </a:r>
            <a:r>
              <a:rPr lang="en-US" sz="2400" b="1" dirty="0">
                <a:solidFill>
                  <a:srgbClr val="FFFF00"/>
                </a:solidFill>
                <a:latin typeface="#9Slide03 SFU Futura_12" panose="00000400000000000000" pitchFamily="2" charset="0"/>
                <a:cs typeface="Arial" panose="020B0604020202020204" pitchFamily="34" charset="0"/>
              </a:rPr>
              <a:t> 1p</a:t>
            </a:r>
          </a:p>
        </p:txBody>
      </p:sp>
      <p:sp>
        <p:nvSpPr>
          <p:cNvPr id="42" name="Rectangle: Rounded Corners 7">
            <a:extLst>
              <a:ext uri="{FF2B5EF4-FFF2-40B4-BE49-F238E27FC236}">
                <a16:creationId xmlns:a16="http://schemas.microsoft.com/office/drawing/2014/main" id="{CA9336C5-A1AB-44D0-A2BD-B946B581171F}"/>
              </a:ext>
            </a:extLst>
          </p:cNvPr>
          <p:cNvSpPr/>
          <p:nvPr/>
        </p:nvSpPr>
        <p:spPr>
          <a:xfrm>
            <a:off x="37625" y="4148394"/>
            <a:ext cx="4161713" cy="1285951"/>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385723"/>
                </a:solidFill>
                <a:latin typeface="#9Slide03 SFU Futura_12" panose="00000400000000000000" pitchFamily="2" charset="0"/>
                <a:cs typeface="Arial" panose="020B0604020202020204" pitchFamily="34" charset="0"/>
              </a:rPr>
              <a:t>Quan </a:t>
            </a:r>
            <a:r>
              <a:rPr lang="en-US" sz="2400" b="1" dirty="0" err="1">
                <a:solidFill>
                  <a:srgbClr val="385723"/>
                </a:solidFill>
                <a:latin typeface="#9Slide03 SFU Futura_12" panose="00000400000000000000" pitchFamily="2" charset="0"/>
                <a:cs typeface="Arial" panose="020B0604020202020204" pitchFamily="34" charset="0"/>
              </a:rPr>
              <a:t>sát</a:t>
            </a:r>
            <a:r>
              <a:rPr lang="en-US" sz="2400" b="1" dirty="0">
                <a:solidFill>
                  <a:srgbClr val="385723"/>
                </a:solidFill>
                <a:latin typeface="#9Slide03 SFU Futura_12" panose="00000400000000000000" pitchFamily="2" charset="0"/>
                <a:cs typeface="Arial" panose="020B0604020202020204" pitchFamily="34" charset="0"/>
              </a:rPr>
              <a:t> H26.1 SGK/97 </a:t>
            </a:r>
            <a:r>
              <a:rPr lang="en-US" sz="2400" b="1" dirty="0" err="1">
                <a:solidFill>
                  <a:srgbClr val="385723"/>
                </a:solidFill>
                <a:latin typeface="#9Slide03 SFU Futura_12" panose="00000400000000000000" pitchFamily="2" charset="0"/>
                <a:cs typeface="Arial" panose="020B0604020202020204" pitchFamily="34" charset="0"/>
              </a:rPr>
              <a:t>tìm</a:t>
            </a:r>
            <a:r>
              <a:rPr lang="en-US" sz="2400" b="1" dirty="0">
                <a:solidFill>
                  <a:srgbClr val="385723"/>
                </a:solidFill>
                <a:latin typeface="#9Slide03 SFU Futura_12" panose="00000400000000000000" pitchFamily="2" charset="0"/>
                <a:cs typeface="Arial" panose="020B0604020202020204" pitchFamily="34" charset="0"/>
              </a:rPr>
              <a:t> </a:t>
            </a:r>
            <a:r>
              <a:rPr lang="en-US" sz="2400" b="1" dirty="0" err="1">
                <a:solidFill>
                  <a:srgbClr val="385723"/>
                </a:solidFill>
                <a:latin typeface="#9Slide03 SFU Futura_12" panose="00000400000000000000" pitchFamily="2" charset="0"/>
                <a:cs typeface="Arial" panose="020B0604020202020204" pitchFamily="34" charset="0"/>
              </a:rPr>
              <a:t>và</a:t>
            </a:r>
            <a:r>
              <a:rPr lang="en-US" sz="2400" b="1" dirty="0">
                <a:solidFill>
                  <a:srgbClr val="385723"/>
                </a:solidFill>
                <a:latin typeface="#9Slide03 SFU Futura_12" panose="00000400000000000000" pitchFamily="2" charset="0"/>
                <a:cs typeface="Arial" panose="020B0604020202020204" pitchFamily="34" charset="0"/>
              </a:rPr>
              <a:t> </a:t>
            </a:r>
            <a:r>
              <a:rPr lang="en-US" sz="2400" b="1" dirty="0" err="1">
                <a:solidFill>
                  <a:srgbClr val="385723"/>
                </a:solidFill>
                <a:latin typeface="#9Slide03 SFU Futura_12" panose="00000400000000000000" pitchFamily="2" charset="0"/>
                <a:cs typeface="Arial" panose="020B0604020202020204" pitchFamily="34" charset="0"/>
              </a:rPr>
              <a:t>nhớ</a:t>
            </a:r>
            <a:r>
              <a:rPr lang="en-US" sz="2400" b="1" dirty="0">
                <a:solidFill>
                  <a:srgbClr val="385723"/>
                </a:solidFill>
                <a:latin typeface="#9Slide03 SFU Futura_12" panose="00000400000000000000" pitchFamily="2" charset="0"/>
                <a:cs typeface="Arial" panose="020B0604020202020204" pitchFamily="34" charset="0"/>
              </a:rPr>
              <a:t> </a:t>
            </a:r>
            <a:r>
              <a:rPr lang="en-US" sz="2400" b="1" dirty="0" err="1">
                <a:solidFill>
                  <a:srgbClr val="385723"/>
                </a:solidFill>
                <a:latin typeface="#9Slide03 SFU Futura_12" panose="00000400000000000000" pitchFamily="2" charset="0"/>
                <a:cs typeface="Arial" panose="020B0604020202020204" pitchFamily="34" charset="0"/>
              </a:rPr>
              <a:t>nhanh</a:t>
            </a:r>
            <a:r>
              <a:rPr lang="en-US" sz="2400" b="1" dirty="0">
                <a:solidFill>
                  <a:srgbClr val="385723"/>
                </a:solidFill>
                <a:latin typeface="#9Slide03 SFU Futura_12" panose="00000400000000000000" pitchFamily="2" charset="0"/>
                <a:cs typeface="Arial" panose="020B0604020202020204" pitchFamily="34" charset="0"/>
              </a:rPr>
              <a:t> </a:t>
            </a:r>
            <a:r>
              <a:rPr lang="en-US" sz="2400" b="1" dirty="0" err="1">
                <a:solidFill>
                  <a:srgbClr val="385723"/>
                </a:solidFill>
                <a:latin typeface="#9Slide03 SFU Futura_12" panose="00000400000000000000" pitchFamily="2" charset="0"/>
                <a:cs typeface="Arial" panose="020B0604020202020204" pitchFamily="34" charset="0"/>
              </a:rPr>
              <a:t>vị</a:t>
            </a:r>
            <a:r>
              <a:rPr lang="en-US" sz="2400" b="1" dirty="0">
                <a:solidFill>
                  <a:srgbClr val="385723"/>
                </a:solidFill>
                <a:latin typeface="#9Slide03 SFU Futura_12" panose="00000400000000000000" pitchFamily="2" charset="0"/>
                <a:cs typeface="Arial" panose="020B0604020202020204" pitchFamily="34" charset="0"/>
              </a:rPr>
              <a:t> </a:t>
            </a:r>
            <a:r>
              <a:rPr lang="en-US" sz="2400" b="1" dirty="0" err="1">
                <a:solidFill>
                  <a:srgbClr val="385723"/>
                </a:solidFill>
                <a:latin typeface="#9Slide03 SFU Futura_12" panose="00000400000000000000" pitchFamily="2" charset="0"/>
                <a:cs typeface="Arial" panose="020B0604020202020204" pitchFamily="34" charset="0"/>
              </a:rPr>
              <a:t>trí</a:t>
            </a:r>
            <a:r>
              <a:rPr lang="en-US" sz="2400" b="1" dirty="0">
                <a:solidFill>
                  <a:srgbClr val="385723"/>
                </a:solidFill>
                <a:latin typeface="#9Slide03 SFU Futura_12" panose="00000400000000000000" pitchFamily="2" charset="0"/>
                <a:cs typeface="Arial" panose="020B0604020202020204" pitchFamily="34" charset="0"/>
              </a:rPr>
              <a:t> </a:t>
            </a:r>
            <a:r>
              <a:rPr lang="en-US" sz="2400" b="1" dirty="0" err="1">
                <a:solidFill>
                  <a:srgbClr val="385723"/>
                </a:solidFill>
                <a:latin typeface="#9Slide03 SFU Futura_12" panose="00000400000000000000" pitchFamily="2" charset="0"/>
                <a:cs typeface="Arial" panose="020B0604020202020204" pitchFamily="34" charset="0"/>
              </a:rPr>
              <a:t>khoáng</a:t>
            </a:r>
            <a:r>
              <a:rPr lang="en-US" sz="2400" b="1" dirty="0">
                <a:solidFill>
                  <a:srgbClr val="385723"/>
                </a:solidFill>
                <a:latin typeface="#9Slide03 SFU Futura_12" panose="00000400000000000000" pitchFamily="2" charset="0"/>
                <a:cs typeface="Arial" panose="020B0604020202020204" pitchFamily="34" charset="0"/>
              </a:rPr>
              <a:t> </a:t>
            </a:r>
            <a:r>
              <a:rPr lang="en-US" sz="2400" b="1" dirty="0" err="1">
                <a:solidFill>
                  <a:srgbClr val="385723"/>
                </a:solidFill>
                <a:latin typeface="#9Slide03 SFU Futura_12" panose="00000400000000000000" pitchFamily="2" charset="0"/>
                <a:cs typeface="Arial" panose="020B0604020202020204" pitchFamily="34" charset="0"/>
              </a:rPr>
              <a:t>sản</a:t>
            </a:r>
            <a:r>
              <a:rPr lang="en-US" sz="2400" b="1" dirty="0">
                <a:solidFill>
                  <a:srgbClr val="385723"/>
                </a:solidFill>
                <a:latin typeface="#9Slide03 SFU Futura_12" panose="00000400000000000000" pitchFamily="2" charset="0"/>
                <a:cs typeface="Arial" panose="020B0604020202020204" pitchFamily="34" charset="0"/>
              </a:rPr>
              <a:t> </a:t>
            </a:r>
            <a:r>
              <a:rPr lang="en-US" sz="2400" b="1" dirty="0" err="1">
                <a:solidFill>
                  <a:srgbClr val="385723"/>
                </a:solidFill>
                <a:latin typeface="#9Slide03 SFU Futura_12" panose="00000400000000000000" pitchFamily="2" charset="0"/>
                <a:cs typeface="Arial" panose="020B0604020202020204" pitchFamily="34" charset="0"/>
              </a:rPr>
              <a:t>của</a:t>
            </a:r>
            <a:r>
              <a:rPr lang="en-US" sz="2400" b="1" dirty="0">
                <a:solidFill>
                  <a:srgbClr val="385723"/>
                </a:solidFill>
                <a:latin typeface="#9Slide03 SFU Futura_12" panose="00000400000000000000" pitchFamily="2" charset="0"/>
                <a:cs typeface="Arial" panose="020B0604020202020204" pitchFamily="34" charset="0"/>
              </a:rPr>
              <a:t> </a:t>
            </a:r>
            <a:r>
              <a:rPr lang="en-US" sz="2400" b="1" dirty="0" err="1">
                <a:solidFill>
                  <a:srgbClr val="385723"/>
                </a:solidFill>
                <a:latin typeface="#9Slide03 SFU Futura_12" panose="00000400000000000000" pitchFamily="2" charset="0"/>
                <a:cs typeface="Arial" panose="020B0604020202020204" pitchFamily="34" charset="0"/>
              </a:rPr>
              <a:t>nhóm</a:t>
            </a:r>
            <a:r>
              <a:rPr lang="en-US" sz="2400" b="1" dirty="0">
                <a:solidFill>
                  <a:srgbClr val="385723"/>
                </a:solidFill>
                <a:latin typeface="#9Slide03 SFU Futura_12" panose="00000400000000000000" pitchFamily="2" charset="0"/>
                <a:cs typeface="Arial" panose="020B0604020202020204" pitchFamily="34" charset="0"/>
              </a:rPr>
              <a:t> </a:t>
            </a:r>
            <a:r>
              <a:rPr lang="en-US" sz="2400" b="1" dirty="0" err="1">
                <a:solidFill>
                  <a:srgbClr val="385723"/>
                </a:solidFill>
                <a:latin typeface="#9Slide03 SFU Futura_12" panose="00000400000000000000" pitchFamily="2" charset="0"/>
                <a:cs typeface="Arial" panose="020B0604020202020204" pitchFamily="34" charset="0"/>
              </a:rPr>
              <a:t>mình</a:t>
            </a:r>
            <a:r>
              <a:rPr lang="en-US" sz="2400" b="1" dirty="0">
                <a:solidFill>
                  <a:srgbClr val="385723"/>
                </a:solidFill>
                <a:latin typeface="#9Slide03 SFU Futura_12" panose="00000400000000000000" pitchFamily="2" charset="0"/>
                <a:cs typeface="Arial" panose="020B0604020202020204" pitchFamily="34" charset="0"/>
              </a:rPr>
              <a:t> </a:t>
            </a:r>
            <a:r>
              <a:rPr lang="en-US" sz="2400" b="1" dirty="0" err="1">
                <a:solidFill>
                  <a:srgbClr val="385723"/>
                </a:solidFill>
                <a:latin typeface="#9Slide03 SFU Futura_12" panose="00000400000000000000" pitchFamily="2" charset="0"/>
                <a:cs typeface="Arial" panose="020B0604020202020204" pitchFamily="34" charset="0"/>
              </a:rPr>
              <a:t>trong</a:t>
            </a:r>
            <a:r>
              <a:rPr lang="en-US" sz="2400" b="1" dirty="0">
                <a:solidFill>
                  <a:srgbClr val="385723"/>
                </a:solidFill>
                <a:latin typeface="#9Slide03 SFU Futura_12" panose="00000400000000000000" pitchFamily="2" charset="0"/>
                <a:cs typeface="Arial" panose="020B0604020202020204" pitchFamily="34" charset="0"/>
              </a:rPr>
              <a:t> 1p</a:t>
            </a:r>
          </a:p>
        </p:txBody>
      </p:sp>
      <p:pic>
        <p:nvPicPr>
          <p:cNvPr id="43" name="Picture 42">
            <a:extLst>
              <a:ext uri="{FF2B5EF4-FFF2-40B4-BE49-F238E27FC236}">
                <a16:creationId xmlns:a16="http://schemas.microsoft.com/office/drawing/2014/main" id="{00E6835F-7623-4DEC-ADBD-46ABF5313CB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rcRect l="10057" r="4605" b="13546"/>
          <a:stretch/>
        </p:blipFill>
        <p:spPr>
          <a:xfrm>
            <a:off x="4248200" y="1714537"/>
            <a:ext cx="1895207" cy="1011592"/>
          </a:xfrm>
          <a:prstGeom prst="rect">
            <a:avLst/>
          </a:prstGeom>
        </p:spPr>
      </p:pic>
      <p:sp>
        <p:nvSpPr>
          <p:cNvPr id="44" name="Rectangle: Rounded Corners 7">
            <a:extLst>
              <a:ext uri="{FF2B5EF4-FFF2-40B4-BE49-F238E27FC236}">
                <a16:creationId xmlns:a16="http://schemas.microsoft.com/office/drawing/2014/main" id="{3EF44FA8-E45E-409C-8F21-AFAF8F4C456B}"/>
              </a:ext>
            </a:extLst>
          </p:cNvPr>
          <p:cNvSpPr/>
          <p:nvPr/>
        </p:nvSpPr>
        <p:spPr>
          <a:xfrm>
            <a:off x="65809" y="2726129"/>
            <a:ext cx="4161713" cy="1297675"/>
          </a:xfrm>
          <a:prstGeom prst="roundRect">
            <a:avLst/>
          </a:prstGeom>
          <a:solidFill>
            <a:srgbClr val="385723"/>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9Slide03 SFU Futura_12" panose="00000400000000000000" pitchFamily="2" charset="0"/>
                <a:cs typeface="Arial" panose="020B0604020202020204" pitchFamily="34" charset="0"/>
              </a:rPr>
              <a:t>Mỗi</a:t>
            </a:r>
            <a:r>
              <a:rPr lang="en-US" sz="2800" b="1" dirty="0">
                <a:solidFill>
                  <a:srgbClr val="FFFF00"/>
                </a:solidFill>
                <a:latin typeface="#9Slide03 SFU Futura_12" panose="00000400000000000000" pitchFamily="2" charset="0"/>
                <a:cs typeface="Arial" panose="020B0604020202020204" pitchFamily="34" charset="0"/>
              </a:rPr>
              <a:t> </a:t>
            </a:r>
            <a:r>
              <a:rPr lang="en-US" sz="2800" b="1" dirty="0" err="1">
                <a:solidFill>
                  <a:srgbClr val="FFFF00"/>
                </a:solidFill>
                <a:latin typeface="#9Slide03 SFU Futura_12" panose="00000400000000000000" pitchFamily="2" charset="0"/>
                <a:cs typeface="Arial" panose="020B0604020202020204" pitchFamily="34" charset="0"/>
              </a:rPr>
              <a:t>nhóm</a:t>
            </a:r>
            <a:r>
              <a:rPr lang="en-US" sz="2800" b="1" dirty="0">
                <a:solidFill>
                  <a:srgbClr val="FFFF00"/>
                </a:solidFill>
                <a:latin typeface="#9Slide03 SFU Futura_12" panose="00000400000000000000" pitchFamily="2" charset="0"/>
                <a:cs typeface="Arial" panose="020B0604020202020204" pitchFamily="34" charset="0"/>
              </a:rPr>
              <a:t> </a:t>
            </a:r>
            <a:r>
              <a:rPr lang="en-US" sz="2800" b="1" dirty="0" err="1">
                <a:solidFill>
                  <a:srgbClr val="FFFF00"/>
                </a:solidFill>
                <a:latin typeface="#9Slide03 SFU Futura_12" panose="00000400000000000000" pitchFamily="2" charset="0"/>
                <a:cs typeface="Arial" panose="020B0604020202020204" pitchFamily="34" charset="0"/>
              </a:rPr>
              <a:t>được</a:t>
            </a:r>
            <a:r>
              <a:rPr lang="en-US" sz="2800" b="1" dirty="0">
                <a:solidFill>
                  <a:srgbClr val="FFFF00"/>
                </a:solidFill>
                <a:latin typeface="#9Slide03 SFU Futura_12" panose="00000400000000000000" pitchFamily="2" charset="0"/>
                <a:cs typeface="Arial" panose="020B0604020202020204" pitchFamily="34" charset="0"/>
              </a:rPr>
              <a:t> </a:t>
            </a:r>
            <a:r>
              <a:rPr lang="en-US" sz="2800" b="1" dirty="0" err="1">
                <a:solidFill>
                  <a:srgbClr val="FFFF00"/>
                </a:solidFill>
                <a:latin typeface="#9Slide03 SFU Futura_12" panose="00000400000000000000" pitchFamily="2" charset="0"/>
                <a:cs typeface="Arial" panose="020B0604020202020204" pitchFamily="34" charset="0"/>
              </a:rPr>
              <a:t>phát</a:t>
            </a:r>
            <a:r>
              <a:rPr lang="en-US" sz="2800" b="1" dirty="0">
                <a:solidFill>
                  <a:srgbClr val="FFFF00"/>
                </a:solidFill>
                <a:latin typeface="#9Slide03 SFU Futura_12" panose="00000400000000000000" pitchFamily="2" charset="0"/>
                <a:cs typeface="Arial" panose="020B0604020202020204" pitchFamily="34" charset="0"/>
              </a:rPr>
              <a:t> 1 </a:t>
            </a:r>
            <a:r>
              <a:rPr lang="en-US" sz="2800" b="1" dirty="0" err="1">
                <a:solidFill>
                  <a:srgbClr val="FFFF00"/>
                </a:solidFill>
                <a:latin typeface="#9Slide03 SFU Futura_12" panose="00000400000000000000" pitchFamily="2" charset="0"/>
                <a:cs typeface="Arial" panose="020B0604020202020204" pitchFamily="34" charset="0"/>
              </a:rPr>
              <a:t>lược</a:t>
            </a:r>
            <a:r>
              <a:rPr lang="en-US" sz="2800" b="1" dirty="0">
                <a:solidFill>
                  <a:srgbClr val="FFFF00"/>
                </a:solidFill>
                <a:latin typeface="#9Slide03 SFU Futura_12" panose="00000400000000000000" pitchFamily="2" charset="0"/>
                <a:cs typeface="Arial" panose="020B0604020202020204" pitchFamily="34" charset="0"/>
              </a:rPr>
              <a:t> </a:t>
            </a:r>
            <a:r>
              <a:rPr lang="en-US" sz="2800" b="1" dirty="0" err="1">
                <a:solidFill>
                  <a:srgbClr val="FFFF00"/>
                </a:solidFill>
                <a:latin typeface="#9Slide03 SFU Futura_12" panose="00000400000000000000" pitchFamily="2" charset="0"/>
                <a:cs typeface="Arial" panose="020B0604020202020204" pitchFamily="34" charset="0"/>
              </a:rPr>
              <a:t>đồ</a:t>
            </a:r>
            <a:r>
              <a:rPr lang="en-US" sz="2800" b="1" dirty="0">
                <a:solidFill>
                  <a:srgbClr val="FFFF00"/>
                </a:solidFill>
                <a:latin typeface="#9Slide03 SFU Futura_12" panose="00000400000000000000" pitchFamily="2" charset="0"/>
                <a:cs typeface="Arial" panose="020B0604020202020204" pitchFamily="34" charset="0"/>
              </a:rPr>
              <a:t> </a:t>
            </a:r>
            <a:r>
              <a:rPr lang="en-US" sz="2800" b="1" dirty="0" err="1">
                <a:solidFill>
                  <a:srgbClr val="FFFF00"/>
                </a:solidFill>
                <a:latin typeface="#9Slide03 SFU Futura_12" panose="00000400000000000000" pitchFamily="2" charset="0"/>
                <a:cs typeface="Arial" panose="020B0604020202020204" pitchFamily="34" charset="0"/>
              </a:rPr>
              <a:t>trống</a:t>
            </a:r>
            <a:r>
              <a:rPr lang="en-US" sz="2800" b="1" dirty="0">
                <a:solidFill>
                  <a:srgbClr val="FFFF00"/>
                </a:solidFill>
                <a:latin typeface="#9Slide03 SFU Futura_12" panose="00000400000000000000" pitchFamily="2" charset="0"/>
                <a:cs typeface="Arial" panose="020B0604020202020204" pitchFamily="34" charset="0"/>
              </a:rPr>
              <a:t> VN. </a:t>
            </a:r>
            <a:r>
              <a:rPr lang="en-US" sz="2800" b="1" dirty="0" err="1">
                <a:solidFill>
                  <a:srgbClr val="FFFF00"/>
                </a:solidFill>
                <a:latin typeface="#9Slide03 SFU Futura_12" panose="00000400000000000000" pitchFamily="2" charset="0"/>
                <a:cs typeface="Arial" panose="020B0604020202020204" pitchFamily="34" charset="0"/>
              </a:rPr>
              <a:t>Chuẩn</a:t>
            </a:r>
            <a:r>
              <a:rPr lang="en-US" sz="2800" b="1" dirty="0">
                <a:solidFill>
                  <a:srgbClr val="FFFF00"/>
                </a:solidFill>
                <a:latin typeface="#9Slide03 SFU Futura_12" panose="00000400000000000000" pitchFamily="2" charset="0"/>
                <a:cs typeface="Arial" panose="020B0604020202020204" pitchFamily="34" charset="0"/>
              </a:rPr>
              <a:t> </a:t>
            </a:r>
            <a:r>
              <a:rPr lang="en-US" sz="2800" b="1" dirty="0" err="1">
                <a:solidFill>
                  <a:srgbClr val="FFFF00"/>
                </a:solidFill>
                <a:latin typeface="#9Slide03 SFU Futura_12" panose="00000400000000000000" pitchFamily="2" charset="0"/>
                <a:cs typeface="Arial" panose="020B0604020202020204" pitchFamily="34" charset="0"/>
              </a:rPr>
              <a:t>bị</a:t>
            </a:r>
            <a:r>
              <a:rPr lang="en-US" sz="2800" b="1" dirty="0">
                <a:solidFill>
                  <a:srgbClr val="FFFF00"/>
                </a:solidFill>
                <a:latin typeface="#9Slide03 SFU Futura_12" panose="00000400000000000000" pitchFamily="2" charset="0"/>
                <a:cs typeface="Arial" panose="020B0604020202020204" pitchFamily="34" charset="0"/>
              </a:rPr>
              <a:t> </a:t>
            </a:r>
            <a:r>
              <a:rPr lang="en-US" sz="2800" b="1" dirty="0" err="1">
                <a:solidFill>
                  <a:srgbClr val="FFFF00"/>
                </a:solidFill>
                <a:latin typeface="#9Slide03 SFU Futura_12" panose="00000400000000000000" pitchFamily="2" charset="0"/>
                <a:cs typeface="Arial" panose="020B0604020202020204" pitchFamily="34" charset="0"/>
              </a:rPr>
              <a:t>bút</a:t>
            </a:r>
            <a:r>
              <a:rPr lang="en-US" sz="2800" b="1" dirty="0">
                <a:solidFill>
                  <a:srgbClr val="FFFF00"/>
                </a:solidFill>
                <a:latin typeface="#9Slide03 SFU Futura_12" panose="00000400000000000000" pitchFamily="2" charset="0"/>
                <a:cs typeface="Arial" panose="020B0604020202020204" pitchFamily="34" charset="0"/>
              </a:rPr>
              <a:t>, </a:t>
            </a:r>
            <a:r>
              <a:rPr lang="en-US" sz="2800" b="1" dirty="0" err="1">
                <a:solidFill>
                  <a:srgbClr val="FFFF00"/>
                </a:solidFill>
                <a:latin typeface="#9Slide03 SFU Futura_12" panose="00000400000000000000" pitchFamily="2" charset="0"/>
                <a:cs typeface="Arial" panose="020B0604020202020204" pitchFamily="34" charset="0"/>
              </a:rPr>
              <a:t>màu</a:t>
            </a:r>
            <a:endParaRPr lang="en-US" sz="2800" b="1" dirty="0">
              <a:solidFill>
                <a:srgbClr val="FFFF00"/>
              </a:solidFill>
              <a:latin typeface="#9Slide03 SFU Futura_12" panose="00000400000000000000" pitchFamily="2" charset="0"/>
              <a:cs typeface="Arial" panose="020B0604020202020204" pitchFamily="34" charset="0"/>
            </a:endParaRPr>
          </a:p>
        </p:txBody>
      </p:sp>
      <p:pic>
        <p:nvPicPr>
          <p:cNvPr id="46"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D70943E9-2512-4848-BA66-14BF488EF7D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4788171" y="4434641"/>
            <a:ext cx="931585" cy="110096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アイコンのマナ €™ S ペンで手書き のイラスト素材・ベクタ - . Image 48595957.">
            <a:extLst>
              <a:ext uri="{FF2B5EF4-FFF2-40B4-BE49-F238E27FC236}">
                <a16:creationId xmlns:a16="http://schemas.microsoft.com/office/drawing/2014/main" id="{8CB12C51-DDE9-4F65-AAAD-2E4B1D261011}"/>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foregroundMark x1="39231" y1="53308" x2="39231" y2="53308"/>
                        <a14:foregroundMark x1="54000" y1="34615" x2="54000" y2="34615"/>
                        <a14:foregroundMark x1="73000" y1="61692" x2="73000" y2="61692"/>
                        <a14:foregroundMark x1="32154" y1="75385" x2="32154" y2="75385"/>
                        <a14:foregroundMark x1="25308" y1="71846" x2="25308" y2="71846"/>
                        <a14:foregroundMark x1="27154" y1="57462" x2="27154" y2="57462"/>
                      </a14:backgroundRemoval>
                    </a14:imgEffect>
                  </a14:imgLayer>
                </a14:imgProps>
              </a:ext>
              <a:ext uri="{28A0092B-C50C-407E-A947-70E740481C1C}">
                <a14:useLocalDpi xmlns:a14="http://schemas.microsoft.com/office/drawing/2010/main" val="0"/>
              </a:ext>
            </a:extLst>
          </a:blip>
          <a:srcRect l="18183" t="21904" r="18557" b="21012"/>
          <a:stretch/>
        </p:blipFill>
        <p:spPr bwMode="auto">
          <a:xfrm>
            <a:off x="4400658" y="5478626"/>
            <a:ext cx="1213609" cy="10951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ác bài tập trí não: 13 cách để tăng cường trí nhớ, khả năng tập trung và  kỹ năng tinh thần | Vinmec">
            <a:extLst>
              <a:ext uri="{FF2B5EF4-FFF2-40B4-BE49-F238E27FC236}">
                <a16:creationId xmlns:a16="http://schemas.microsoft.com/office/drawing/2014/main" id="{97B7211A-DA52-4109-A44D-DF302476E57A}"/>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9636" b="93362" l="9690" r="89664">
                        <a14:foregroundMark x1="46770" y1="87366" x2="46770" y2="87366"/>
                        <a14:foregroundMark x1="58786" y1="88437" x2="58786" y2="88437"/>
                        <a14:foregroundMark x1="58398" y1="91435" x2="58398" y2="91435"/>
                        <a14:foregroundMark x1="53618" y1="91863" x2="59044" y2="91863"/>
                        <a14:foregroundMark x1="60724" y1="93362" x2="60724" y2="93362"/>
                        <a14:foregroundMark x1="61499" y1="93362" x2="61499" y2="93362"/>
                        <a14:foregroundMark x1="44444" y1="88865" x2="44444" y2="88865"/>
                        <a14:foregroundMark x1="44444" y1="88865" x2="44444" y2="88865"/>
                        <a14:foregroundMark x1="45736" y1="86938" x2="45736" y2="86938"/>
                        <a14:foregroundMark x1="45736" y1="86510" x2="45736" y2="86510"/>
                        <a14:foregroundMark x1="45349" y1="85439" x2="45349" y2="85439"/>
                        <a14:foregroundMark x1="45349" y1="85011" x2="45349" y2="85011"/>
                        <a14:foregroundMark x1="46253" y1="82441" x2="46253" y2="83512"/>
                        <a14:foregroundMark x1="44961" y1="91863" x2="44961" y2="91863"/>
                        <a14:foregroundMark x1="56072" y1="92077" x2="55556" y2="92077"/>
                        <a14:foregroundMark x1="55426" y1="91221" x2="55426" y2="91221"/>
                        <a14:foregroundMark x1="55168" y1="90578" x2="55168" y2="90578"/>
                        <a14:foregroundMark x1="62016" y1="90578" x2="62016" y2="90578"/>
                        <a14:foregroundMark x1="62016" y1="90364" x2="62016" y2="90364"/>
                        <a14:foregroundMark x1="46382" y1="90578" x2="46382" y2="90578"/>
                        <a14:foregroundMark x1="46382" y1="90578" x2="46382" y2="90578"/>
                      </a14:backgroundRemoval>
                    </a14:imgEffect>
                  </a14:imgLayer>
                </a14:imgProps>
              </a:ext>
              <a:ext uri="{28A0092B-C50C-407E-A947-70E740481C1C}">
                <a14:useLocalDpi xmlns:a14="http://schemas.microsoft.com/office/drawing/2010/main" val="0"/>
              </a:ext>
            </a:extLst>
          </a:blip>
          <a:srcRect l="14866" t="9002" r="12071" b="6155"/>
          <a:stretch/>
        </p:blipFill>
        <p:spPr bwMode="auto">
          <a:xfrm>
            <a:off x="4340911" y="2957735"/>
            <a:ext cx="1870536" cy="131060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8CD77FCF-6D0D-4C89-AA88-2F78780725AD}"/>
              </a:ext>
            </a:extLst>
          </p:cNvPr>
          <p:cNvSpPr txBox="1"/>
          <p:nvPr/>
        </p:nvSpPr>
        <p:spPr>
          <a:xfrm>
            <a:off x="2653380" y="864243"/>
            <a:ext cx="6132751" cy="707886"/>
          </a:xfrm>
          <a:prstGeom prst="rect">
            <a:avLst/>
          </a:prstGeom>
          <a:noFill/>
        </p:spPr>
        <p:txBody>
          <a:bodyPr wrap="square">
            <a:spAutoFit/>
          </a:bodyPr>
          <a:lstStyle/>
          <a:p>
            <a:r>
              <a:rPr lang="en-US" sz="4000" b="1" dirty="0" err="1">
                <a:solidFill>
                  <a:srgbClr val="C00000"/>
                </a:solidFill>
                <a:latin typeface="#9Slide03 SFU Futura_12" panose="00000400000000000000" pitchFamily="2" charset="0"/>
                <a:cs typeface="Arial" panose="020B0604020202020204" pitchFamily="34" charset="0"/>
              </a:rPr>
              <a:t>Trò</a:t>
            </a:r>
            <a:r>
              <a:rPr lang="en-US" sz="4000" b="1" dirty="0">
                <a:solidFill>
                  <a:srgbClr val="C00000"/>
                </a:solidFill>
                <a:latin typeface="#9Slide03 SFU Futura_12" panose="00000400000000000000" pitchFamily="2" charset="0"/>
                <a:cs typeface="Arial" panose="020B0604020202020204" pitchFamily="34" charset="0"/>
              </a:rPr>
              <a:t> </a:t>
            </a:r>
            <a:r>
              <a:rPr lang="en-US" sz="4000" b="1" dirty="0" err="1">
                <a:solidFill>
                  <a:srgbClr val="C00000"/>
                </a:solidFill>
                <a:latin typeface="#9Slide03 SFU Futura_12" panose="00000400000000000000" pitchFamily="2" charset="0"/>
                <a:cs typeface="Arial" panose="020B0604020202020204" pitchFamily="34" charset="0"/>
              </a:rPr>
              <a:t>chơi</a:t>
            </a:r>
            <a:r>
              <a:rPr lang="en-US" sz="4000" b="1" dirty="0">
                <a:solidFill>
                  <a:srgbClr val="C00000"/>
                </a:solidFill>
                <a:latin typeface="#9Slide03 SFU Futura_12" panose="00000400000000000000" pitchFamily="2" charset="0"/>
                <a:cs typeface="Arial" panose="020B0604020202020204" pitchFamily="34" charset="0"/>
              </a:rPr>
              <a:t>: THỬ TÀI TRÍ NHỚ</a:t>
            </a:r>
            <a:endParaRPr lang="en-US" sz="4000" dirty="0">
              <a:solidFill>
                <a:srgbClr val="C00000"/>
              </a:solidFill>
            </a:endParaRPr>
          </a:p>
        </p:txBody>
      </p:sp>
    </p:spTree>
    <p:extLst>
      <p:ext uri="{BB962C8B-B14F-4D97-AF65-F5344CB8AC3E}">
        <p14:creationId xmlns:p14="http://schemas.microsoft.com/office/powerpoint/2010/main" val="6359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6113"/>
                                        </p:tgtEl>
                                        <p:attrNameLst>
                                          <p:attrName>style.visibility</p:attrName>
                                        </p:attrNameLst>
                                      </p:cBhvr>
                                      <p:to>
                                        <p:strVal val="visible"/>
                                      </p:to>
                                    </p:set>
                                    <p:animEffect transition="in" filter="barn(inVertical)">
                                      <p:cBhvr>
                                        <p:cTn id="7" dur="1000"/>
                                        <p:tgtEl>
                                          <p:spTgt spid="46113"/>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46124"/>
                                        </p:tgtEl>
                                        <p:attrNameLst>
                                          <p:attrName>style.visibility</p:attrName>
                                        </p:attrNameLst>
                                      </p:cBhvr>
                                      <p:to>
                                        <p:strVal val="visible"/>
                                      </p:to>
                                    </p:set>
                                    <p:animEffect transition="in" filter="fade">
                                      <p:cBhvr>
                                        <p:cTn id="11" dur="1000"/>
                                        <p:tgtEl>
                                          <p:spTgt spid="46124"/>
                                        </p:tgtEl>
                                      </p:cBhvr>
                                    </p:animEffect>
                                    <p:anim calcmode="lin" valueType="num">
                                      <p:cBhvr>
                                        <p:cTn id="12" dur="1000" fill="hold"/>
                                        <p:tgtEl>
                                          <p:spTgt spid="46124"/>
                                        </p:tgtEl>
                                        <p:attrNameLst>
                                          <p:attrName>ppt_x</p:attrName>
                                        </p:attrNameLst>
                                      </p:cBhvr>
                                      <p:tavLst>
                                        <p:tav tm="0">
                                          <p:val>
                                            <p:strVal val="#ppt_x"/>
                                          </p:val>
                                        </p:tav>
                                        <p:tav tm="100000">
                                          <p:val>
                                            <p:strVal val="#ppt_x"/>
                                          </p:val>
                                        </p:tav>
                                      </p:tavLst>
                                    </p:anim>
                                    <p:anim calcmode="lin" valueType="num">
                                      <p:cBhvr>
                                        <p:cTn id="13" dur="1000" fill="hold"/>
                                        <p:tgtEl>
                                          <p:spTgt spid="4612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46114"/>
                                        </p:tgtEl>
                                        <p:attrNameLst>
                                          <p:attrName>style.visibility</p:attrName>
                                        </p:attrNameLst>
                                      </p:cBhvr>
                                      <p:to>
                                        <p:strVal val="visible"/>
                                      </p:to>
                                    </p:set>
                                    <p:anim calcmode="discrete" valueType="clr">
                                      <p:cBhvr override="childStyle">
                                        <p:cTn id="17" dur="80"/>
                                        <p:tgtEl>
                                          <p:spTgt spid="4611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46114"/>
                                        </p:tgtEl>
                                        <p:attrNameLst>
                                          <p:attrName>fillcolor</p:attrName>
                                        </p:attrNameLst>
                                      </p:cBhvr>
                                      <p:tavLst>
                                        <p:tav tm="0">
                                          <p:val>
                                            <p:clrVal>
                                              <a:schemeClr val="accent2"/>
                                            </p:clrVal>
                                          </p:val>
                                        </p:tav>
                                        <p:tav tm="50000">
                                          <p:val>
                                            <p:clrVal>
                                              <a:schemeClr val="hlink"/>
                                            </p:clrVal>
                                          </p:val>
                                        </p:tav>
                                      </p:tavLst>
                                    </p:anim>
                                    <p:set>
                                      <p:cBhvr>
                                        <p:cTn id="19" dur="80"/>
                                        <p:tgtEl>
                                          <p:spTgt spid="46114"/>
                                        </p:tgtEl>
                                        <p:attrNameLst>
                                          <p:attrName>fill.type</p:attrName>
                                        </p:attrNameLst>
                                      </p:cBhvr>
                                      <p:to>
                                        <p:strVal val="solid"/>
                                      </p:to>
                                    </p:set>
                                  </p:childTnLst>
                                </p:cTn>
                              </p:par>
                            </p:childTnLst>
                          </p:cTn>
                        </p:par>
                        <p:par>
                          <p:cTn id="20" fill="hold">
                            <p:stCondLst>
                              <p:cond delay="2520"/>
                            </p:stCondLst>
                            <p:childTnLst>
                              <p:par>
                                <p:cTn id="21" presetID="16" presetClass="entr" presetSubtype="21" fill="hold" nodeType="afterEffect">
                                  <p:stCondLst>
                                    <p:cond delay="0"/>
                                  </p:stCondLst>
                                  <p:childTnLst>
                                    <p:set>
                                      <p:cBhvr>
                                        <p:cTn id="22" dur="1" fill="hold">
                                          <p:stCondLst>
                                            <p:cond delay="0"/>
                                          </p:stCondLst>
                                        </p:cTn>
                                        <p:tgtEl>
                                          <p:spTgt spid="46115"/>
                                        </p:tgtEl>
                                        <p:attrNameLst>
                                          <p:attrName>style.visibility</p:attrName>
                                        </p:attrNameLst>
                                      </p:cBhvr>
                                      <p:to>
                                        <p:strVal val="visible"/>
                                      </p:to>
                                    </p:set>
                                    <p:animEffect transition="in" filter="barn(inVertical)">
                                      <p:cBhvr>
                                        <p:cTn id="23" dur="1000"/>
                                        <p:tgtEl>
                                          <p:spTgt spid="46115"/>
                                        </p:tgtEl>
                                      </p:cBhvr>
                                    </p:animEffect>
                                  </p:childTnLst>
                                </p:cTn>
                              </p:par>
                            </p:childTnLst>
                          </p:cTn>
                        </p:par>
                        <p:par>
                          <p:cTn id="24" fill="hold">
                            <p:stCondLst>
                              <p:cond delay="3520"/>
                            </p:stCondLst>
                            <p:childTnLst>
                              <p:par>
                                <p:cTn id="25" presetID="47" presetClass="entr" presetSubtype="0" fill="hold" nodeType="afterEffect">
                                  <p:stCondLst>
                                    <p:cond delay="0"/>
                                  </p:stCondLst>
                                  <p:childTnLst>
                                    <p:set>
                                      <p:cBhvr>
                                        <p:cTn id="26" dur="1" fill="hold">
                                          <p:stCondLst>
                                            <p:cond delay="0"/>
                                          </p:stCondLst>
                                        </p:cTn>
                                        <p:tgtEl>
                                          <p:spTgt spid="46127"/>
                                        </p:tgtEl>
                                        <p:attrNameLst>
                                          <p:attrName>style.visibility</p:attrName>
                                        </p:attrNameLst>
                                      </p:cBhvr>
                                      <p:to>
                                        <p:strVal val="visible"/>
                                      </p:to>
                                    </p:set>
                                    <p:animEffect transition="in" filter="fade">
                                      <p:cBhvr>
                                        <p:cTn id="27" dur="1000"/>
                                        <p:tgtEl>
                                          <p:spTgt spid="46127"/>
                                        </p:tgtEl>
                                      </p:cBhvr>
                                    </p:animEffect>
                                    <p:anim calcmode="lin" valueType="num">
                                      <p:cBhvr>
                                        <p:cTn id="28" dur="1000" fill="hold"/>
                                        <p:tgtEl>
                                          <p:spTgt spid="46127"/>
                                        </p:tgtEl>
                                        <p:attrNameLst>
                                          <p:attrName>ppt_x</p:attrName>
                                        </p:attrNameLst>
                                      </p:cBhvr>
                                      <p:tavLst>
                                        <p:tav tm="0">
                                          <p:val>
                                            <p:strVal val="#ppt_x"/>
                                          </p:val>
                                        </p:tav>
                                        <p:tav tm="100000">
                                          <p:val>
                                            <p:strVal val="#ppt_x"/>
                                          </p:val>
                                        </p:tav>
                                      </p:tavLst>
                                    </p:anim>
                                    <p:anim calcmode="lin" valueType="num">
                                      <p:cBhvr>
                                        <p:cTn id="29" dur="1000" fill="hold"/>
                                        <p:tgtEl>
                                          <p:spTgt spid="46127"/>
                                        </p:tgtEl>
                                        <p:attrNameLst>
                                          <p:attrName>ppt_y</p:attrName>
                                        </p:attrNameLst>
                                      </p:cBhvr>
                                      <p:tavLst>
                                        <p:tav tm="0">
                                          <p:val>
                                            <p:strVal val="#ppt_y-.1"/>
                                          </p:val>
                                        </p:tav>
                                        <p:tav tm="100000">
                                          <p:val>
                                            <p:strVal val="#ppt_y"/>
                                          </p:val>
                                        </p:tav>
                                      </p:tavLst>
                                    </p:anim>
                                  </p:childTnLst>
                                </p:cTn>
                              </p:par>
                            </p:childTnLst>
                          </p:cTn>
                        </p:par>
                        <p:par>
                          <p:cTn id="30" fill="hold">
                            <p:stCondLst>
                              <p:cond delay="4520"/>
                            </p:stCondLst>
                            <p:childTnLst>
                              <p:par>
                                <p:cTn id="31" presetID="27" presetClass="entr" presetSubtype="0" fill="hold" nodeType="afterEffect">
                                  <p:stCondLst>
                                    <p:cond delay="0"/>
                                  </p:stCondLst>
                                  <p:iterate type="lt">
                                    <p:tmPct val="50000"/>
                                  </p:iterate>
                                  <p:childTnLst>
                                    <p:set>
                                      <p:cBhvr>
                                        <p:cTn id="32" dur="1" fill="hold">
                                          <p:stCondLst>
                                            <p:cond delay="0"/>
                                          </p:stCondLst>
                                        </p:cTn>
                                        <p:tgtEl>
                                          <p:spTgt spid="46116">
                                            <p:txEl>
                                              <p:pRg st="0" end="0"/>
                                            </p:txEl>
                                          </p:spTgt>
                                        </p:tgtEl>
                                        <p:attrNameLst>
                                          <p:attrName>style.visibility</p:attrName>
                                        </p:attrNameLst>
                                      </p:cBhvr>
                                      <p:to>
                                        <p:strVal val="visible"/>
                                      </p:to>
                                    </p:set>
                                    <p:anim calcmode="discrete" valueType="clr">
                                      <p:cBhvr override="childStyle">
                                        <p:cTn id="33" dur="80"/>
                                        <p:tgtEl>
                                          <p:spTgt spid="4611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46116">
                                            <p:txEl>
                                              <p:pRg st="0" end="0"/>
                                            </p:txEl>
                                          </p:spTgt>
                                        </p:tgtEl>
                                        <p:attrNameLst>
                                          <p:attrName>fillcolor</p:attrName>
                                        </p:attrNameLst>
                                      </p:cBhvr>
                                      <p:tavLst>
                                        <p:tav tm="0">
                                          <p:val>
                                            <p:clrVal>
                                              <a:schemeClr val="accent2"/>
                                            </p:clrVal>
                                          </p:val>
                                        </p:tav>
                                        <p:tav tm="50000">
                                          <p:val>
                                            <p:clrVal>
                                              <a:schemeClr val="hlink"/>
                                            </p:clrVal>
                                          </p:val>
                                        </p:tav>
                                      </p:tavLst>
                                    </p:anim>
                                    <p:set>
                                      <p:cBhvr>
                                        <p:cTn id="35" dur="80"/>
                                        <p:tgtEl>
                                          <p:spTgt spid="46116">
                                            <p:txEl>
                                              <p:pRg st="0" end="0"/>
                                            </p:txEl>
                                          </p:spTgt>
                                        </p:tgtEl>
                                        <p:attrNameLst>
                                          <p:attrName>fill.type</p:attrName>
                                        </p:attrNameLst>
                                      </p:cBhvr>
                                      <p:to>
                                        <p:strVal val="solid"/>
                                      </p:to>
                                    </p:set>
                                  </p:childTnLst>
                                </p:cTn>
                              </p:par>
                            </p:childTnLst>
                          </p:cTn>
                        </p:par>
                        <p:par>
                          <p:cTn id="36" fill="hold">
                            <p:stCondLst>
                              <p:cond delay="4920"/>
                            </p:stCondLst>
                            <p:childTnLst>
                              <p:par>
                                <p:cTn id="37" presetID="16" presetClass="entr" presetSubtype="21" fill="hold" nodeType="afterEffect">
                                  <p:stCondLst>
                                    <p:cond delay="0"/>
                                  </p:stCondLst>
                                  <p:childTnLst>
                                    <p:set>
                                      <p:cBhvr>
                                        <p:cTn id="38" dur="1" fill="hold">
                                          <p:stCondLst>
                                            <p:cond delay="0"/>
                                          </p:stCondLst>
                                        </p:cTn>
                                        <p:tgtEl>
                                          <p:spTgt spid="46117"/>
                                        </p:tgtEl>
                                        <p:attrNameLst>
                                          <p:attrName>style.visibility</p:attrName>
                                        </p:attrNameLst>
                                      </p:cBhvr>
                                      <p:to>
                                        <p:strVal val="visible"/>
                                      </p:to>
                                    </p:set>
                                    <p:animEffect transition="in" filter="barn(inVertical)">
                                      <p:cBhvr>
                                        <p:cTn id="39" dur="1000"/>
                                        <p:tgtEl>
                                          <p:spTgt spid="46117"/>
                                        </p:tgtEl>
                                      </p:cBhvr>
                                    </p:animEffect>
                                  </p:childTnLst>
                                </p:cTn>
                              </p:par>
                            </p:childTnLst>
                          </p:cTn>
                        </p:par>
                        <p:par>
                          <p:cTn id="40" fill="hold">
                            <p:stCondLst>
                              <p:cond delay="5920"/>
                            </p:stCondLst>
                            <p:childTnLst>
                              <p:par>
                                <p:cTn id="41" presetID="47" presetClass="entr" presetSubtype="0" fill="hold" nodeType="afterEffect">
                                  <p:stCondLst>
                                    <p:cond delay="0"/>
                                  </p:stCondLst>
                                  <p:childTnLst>
                                    <p:set>
                                      <p:cBhvr>
                                        <p:cTn id="42" dur="1" fill="hold">
                                          <p:stCondLst>
                                            <p:cond delay="0"/>
                                          </p:stCondLst>
                                        </p:cTn>
                                        <p:tgtEl>
                                          <p:spTgt spid="46130"/>
                                        </p:tgtEl>
                                        <p:attrNameLst>
                                          <p:attrName>style.visibility</p:attrName>
                                        </p:attrNameLst>
                                      </p:cBhvr>
                                      <p:to>
                                        <p:strVal val="visible"/>
                                      </p:to>
                                    </p:set>
                                    <p:animEffect transition="in" filter="fade">
                                      <p:cBhvr>
                                        <p:cTn id="43" dur="1000"/>
                                        <p:tgtEl>
                                          <p:spTgt spid="46130"/>
                                        </p:tgtEl>
                                      </p:cBhvr>
                                    </p:animEffect>
                                    <p:anim calcmode="lin" valueType="num">
                                      <p:cBhvr>
                                        <p:cTn id="44" dur="1000" fill="hold"/>
                                        <p:tgtEl>
                                          <p:spTgt spid="46130"/>
                                        </p:tgtEl>
                                        <p:attrNameLst>
                                          <p:attrName>ppt_x</p:attrName>
                                        </p:attrNameLst>
                                      </p:cBhvr>
                                      <p:tavLst>
                                        <p:tav tm="0">
                                          <p:val>
                                            <p:strVal val="#ppt_x"/>
                                          </p:val>
                                        </p:tav>
                                        <p:tav tm="100000">
                                          <p:val>
                                            <p:strVal val="#ppt_x"/>
                                          </p:val>
                                        </p:tav>
                                      </p:tavLst>
                                    </p:anim>
                                    <p:anim calcmode="lin" valueType="num">
                                      <p:cBhvr>
                                        <p:cTn id="45" dur="1000" fill="hold"/>
                                        <p:tgtEl>
                                          <p:spTgt spid="46130"/>
                                        </p:tgtEl>
                                        <p:attrNameLst>
                                          <p:attrName>ppt_y</p:attrName>
                                        </p:attrNameLst>
                                      </p:cBhvr>
                                      <p:tavLst>
                                        <p:tav tm="0">
                                          <p:val>
                                            <p:strVal val="#ppt_y-.1"/>
                                          </p:val>
                                        </p:tav>
                                        <p:tav tm="100000">
                                          <p:val>
                                            <p:strVal val="#ppt_y"/>
                                          </p:val>
                                        </p:tav>
                                      </p:tavLst>
                                    </p:anim>
                                  </p:childTnLst>
                                </p:cTn>
                              </p:par>
                            </p:childTnLst>
                          </p:cTn>
                        </p:par>
                        <p:par>
                          <p:cTn id="46" fill="hold">
                            <p:stCondLst>
                              <p:cond delay="6920"/>
                            </p:stCondLst>
                            <p:childTnLst>
                              <p:par>
                                <p:cTn id="47" presetID="27" presetClass="entr" presetSubtype="0" fill="hold" grpId="0" nodeType="afterEffect">
                                  <p:stCondLst>
                                    <p:cond delay="0"/>
                                  </p:stCondLst>
                                  <p:iterate type="lt">
                                    <p:tmPct val="50000"/>
                                  </p:iterate>
                                  <p:childTnLst>
                                    <p:set>
                                      <p:cBhvr>
                                        <p:cTn id="48" dur="1" fill="hold">
                                          <p:stCondLst>
                                            <p:cond delay="0"/>
                                          </p:stCondLst>
                                        </p:cTn>
                                        <p:tgtEl>
                                          <p:spTgt spid="46119"/>
                                        </p:tgtEl>
                                        <p:attrNameLst>
                                          <p:attrName>style.visibility</p:attrName>
                                        </p:attrNameLst>
                                      </p:cBhvr>
                                      <p:to>
                                        <p:strVal val="visible"/>
                                      </p:to>
                                    </p:set>
                                    <p:anim calcmode="discrete" valueType="clr">
                                      <p:cBhvr override="childStyle">
                                        <p:cTn id="49" dur="80"/>
                                        <p:tgtEl>
                                          <p:spTgt spid="46119"/>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46119"/>
                                        </p:tgtEl>
                                        <p:attrNameLst>
                                          <p:attrName>fillcolor</p:attrName>
                                        </p:attrNameLst>
                                      </p:cBhvr>
                                      <p:tavLst>
                                        <p:tav tm="0">
                                          <p:val>
                                            <p:clrVal>
                                              <a:schemeClr val="accent2"/>
                                            </p:clrVal>
                                          </p:val>
                                        </p:tav>
                                        <p:tav tm="50000">
                                          <p:val>
                                            <p:clrVal>
                                              <a:schemeClr val="hlink"/>
                                            </p:clrVal>
                                          </p:val>
                                        </p:tav>
                                      </p:tavLst>
                                    </p:anim>
                                    <p:set>
                                      <p:cBhvr>
                                        <p:cTn id="51" dur="80"/>
                                        <p:tgtEl>
                                          <p:spTgt spid="46119"/>
                                        </p:tgtEl>
                                        <p:attrNameLst>
                                          <p:attrName>fill.type</p:attrName>
                                        </p:attrNameLst>
                                      </p:cBhvr>
                                      <p:to>
                                        <p:strVal val="solid"/>
                                      </p:to>
                                    </p:set>
                                  </p:childTnLst>
                                </p:cTn>
                              </p:par>
                            </p:childTnLst>
                          </p:cTn>
                        </p:par>
                        <p:par>
                          <p:cTn id="52" fill="hold">
                            <p:stCondLst>
                              <p:cond delay="7320"/>
                            </p:stCondLst>
                            <p:childTnLst>
                              <p:par>
                                <p:cTn id="53" presetID="16" presetClass="entr" presetSubtype="21" fill="hold" nodeType="afterEffect">
                                  <p:stCondLst>
                                    <p:cond delay="0"/>
                                  </p:stCondLst>
                                  <p:childTnLst>
                                    <p:set>
                                      <p:cBhvr>
                                        <p:cTn id="54" dur="1" fill="hold">
                                          <p:stCondLst>
                                            <p:cond delay="0"/>
                                          </p:stCondLst>
                                        </p:cTn>
                                        <p:tgtEl>
                                          <p:spTgt spid="46118"/>
                                        </p:tgtEl>
                                        <p:attrNameLst>
                                          <p:attrName>style.visibility</p:attrName>
                                        </p:attrNameLst>
                                      </p:cBhvr>
                                      <p:to>
                                        <p:strVal val="visible"/>
                                      </p:to>
                                    </p:set>
                                    <p:animEffect transition="in" filter="barn(inVertical)">
                                      <p:cBhvr>
                                        <p:cTn id="55" dur="500"/>
                                        <p:tgtEl>
                                          <p:spTgt spid="46118"/>
                                        </p:tgtEl>
                                      </p:cBhvr>
                                    </p:animEffect>
                                  </p:childTnLst>
                                </p:cTn>
                              </p:par>
                            </p:childTnLst>
                          </p:cTn>
                        </p:par>
                        <p:par>
                          <p:cTn id="56" fill="hold">
                            <p:stCondLst>
                              <p:cond delay="7820"/>
                            </p:stCondLst>
                            <p:childTnLst>
                              <p:par>
                                <p:cTn id="57" presetID="47" presetClass="entr" presetSubtype="0" fill="hold" nodeType="afterEffect">
                                  <p:stCondLst>
                                    <p:cond delay="0"/>
                                  </p:stCondLst>
                                  <p:childTnLst>
                                    <p:set>
                                      <p:cBhvr>
                                        <p:cTn id="58" dur="1" fill="hold">
                                          <p:stCondLst>
                                            <p:cond delay="0"/>
                                          </p:stCondLst>
                                        </p:cTn>
                                        <p:tgtEl>
                                          <p:spTgt spid="46121"/>
                                        </p:tgtEl>
                                        <p:attrNameLst>
                                          <p:attrName>style.visibility</p:attrName>
                                        </p:attrNameLst>
                                      </p:cBhvr>
                                      <p:to>
                                        <p:strVal val="visible"/>
                                      </p:to>
                                    </p:set>
                                    <p:animEffect transition="in" filter="fade">
                                      <p:cBhvr>
                                        <p:cTn id="59" dur="1000"/>
                                        <p:tgtEl>
                                          <p:spTgt spid="46121"/>
                                        </p:tgtEl>
                                      </p:cBhvr>
                                    </p:animEffect>
                                    <p:anim calcmode="lin" valueType="num">
                                      <p:cBhvr>
                                        <p:cTn id="60" dur="1000" fill="hold"/>
                                        <p:tgtEl>
                                          <p:spTgt spid="46121"/>
                                        </p:tgtEl>
                                        <p:attrNameLst>
                                          <p:attrName>ppt_x</p:attrName>
                                        </p:attrNameLst>
                                      </p:cBhvr>
                                      <p:tavLst>
                                        <p:tav tm="0">
                                          <p:val>
                                            <p:strVal val="#ppt_x"/>
                                          </p:val>
                                        </p:tav>
                                        <p:tav tm="100000">
                                          <p:val>
                                            <p:strVal val="#ppt_x"/>
                                          </p:val>
                                        </p:tav>
                                      </p:tavLst>
                                    </p:anim>
                                    <p:anim calcmode="lin" valueType="num">
                                      <p:cBhvr>
                                        <p:cTn id="61" dur="1000" fill="hold"/>
                                        <p:tgtEl>
                                          <p:spTgt spid="46121"/>
                                        </p:tgtEl>
                                        <p:attrNameLst>
                                          <p:attrName>ppt_y</p:attrName>
                                        </p:attrNameLst>
                                      </p:cBhvr>
                                      <p:tavLst>
                                        <p:tav tm="0">
                                          <p:val>
                                            <p:strVal val="#ppt_y-.1"/>
                                          </p:val>
                                        </p:tav>
                                        <p:tav tm="100000">
                                          <p:val>
                                            <p:strVal val="#ppt_y"/>
                                          </p:val>
                                        </p:tav>
                                      </p:tavLst>
                                    </p:anim>
                                  </p:childTnLst>
                                </p:cTn>
                              </p:par>
                            </p:childTnLst>
                          </p:cTn>
                        </p:par>
                        <p:par>
                          <p:cTn id="62" fill="hold">
                            <p:stCondLst>
                              <p:cond delay="8820"/>
                            </p:stCondLst>
                            <p:childTnLst>
                              <p:par>
                                <p:cTn id="63" presetID="27" presetClass="entr" presetSubtype="0" fill="hold" grpId="0" nodeType="afterEffect">
                                  <p:stCondLst>
                                    <p:cond delay="0"/>
                                  </p:stCondLst>
                                  <p:iterate type="lt">
                                    <p:tmPct val="50000"/>
                                  </p:iterate>
                                  <p:childTnLst>
                                    <p:set>
                                      <p:cBhvr>
                                        <p:cTn id="64" dur="1" fill="hold">
                                          <p:stCondLst>
                                            <p:cond delay="0"/>
                                          </p:stCondLst>
                                        </p:cTn>
                                        <p:tgtEl>
                                          <p:spTgt spid="46120"/>
                                        </p:tgtEl>
                                        <p:attrNameLst>
                                          <p:attrName>style.visibility</p:attrName>
                                        </p:attrNameLst>
                                      </p:cBhvr>
                                      <p:to>
                                        <p:strVal val="visible"/>
                                      </p:to>
                                    </p:set>
                                    <p:anim calcmode="discrete" valueType="clr">
                                      <p:cBhvr override="childStyle">
                                        <p:cTn id="65" dur="80"/>
                                        <p:tgtEl>
                                          <p:spTgt spid="46120"/>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46120"/>
                                        </p:tgtEl>
                                        <p:attrNameLst>
                                          <p:attrName>fillcolor</p:attrName>
                                        </p:attrNameLst>
                                      </p:cBhvr>
                                      <p:tavLst>
                                        <p:tav tm="0">
                                          <p:val>
                                            <p:clrVal>
                                              <a:schemeClr val="accent2"/>
                                            </p:clrVal>
                                          </p:val>
                                        </p:tav>
                                        <p:tav tm="50000">
                                          <p:val>
                                            <p:clrVal>
                                              <a:schemeClr val="hlink"/>
                                            </p:clrVal>
                                          </p:val>
                                        </p:tav>
                                      </p:tavLst>
                                    </p:anim>
                                    <p:set>
                                      <p:cBhvr>
                                        <p:cTn id="67" dur="80"/>
                                        <p:tgtEl>
                                          <p:spTgt spid="46120"/>
                                        </p:tgtEl>
                                        <p:attrNameLst>
                                          <p:attrName>fill.type</p:attrName>
                                        </p:attrNameLst>
                                      </p:cBhvr>
                                      <p:to>
                                        <p:strVal val="solid"/>
                                      </p:to>
                                    </p:set>
                                  </p:childTnLst>
                                </p:cTn>
                              </p:par>
                            </p:childTnLst>
                          </p:cTn>
                        </p:par>
                        <p:par>
                          <p:cTn id="68" fill="hold">
                            <p:stCondLst>
                              <p:cond delay="9380"/>
                            </p:stCondLst>
                            <p:childTnLst>
                              <p:par>
                                <p:cTn id="69" presetID="16" presetClass="entr" presetSubtype="21" fill="hold"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barn(inVertical)">
                                      <p:cBhvr>
                                        <p:cTn id="71" dur="1000"/>
                                        <p:tgtEl>
                                          <p:spTgt spid="28"/>
                                        </p:tgtEl>
                                      </p:cBhvr>
                                    </p:animEffect>
                                  </p:childTnLst>
                                </p:cTn>
                              </p:par>
                            </p:childTnLst>
                          </p:cTn>
                        </p:par>
                        <p:par>
                          <p:cTn id="72" fill="hold">
                            <p:stCondLst>
                              <p:cond delay="10380"/>
                            </p:stCondLst>
                            <p:childTnLst>
                              <p:par>
                                <p:cTn id="73" presetID="16" presetClass="entr" presetSubtype="21"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childTnLst>
                          </p:cTn>
                        </p:par>
                        <p:par>
                          <p:cTn id="76" fill="hold">
                            <p:stCondLst>
                              <p:cond delay="10880"/>
                            </p:stCondLst>
                            <p:childTnLst>
                              <p:par>
                                <p:cTn id="77" presetID="47" presetClass="entr" presetSubtype="0"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childTnLst>
                          </p:cTn>
                        </p:par>
                        <p:par>
                          <p:cTn id="82" fill="hold">
                            <p:stCondLst>
                              <p:cond delay="11880"/>
                            </p:stCondLst>
                            <p:childTnLst>
                              <p:par>
                                <p:cTn id="83" presetID="47"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1000"/>
                                        <p:tgtEl>
                                          <p:spTgt spid="33"/>
                                        </p:tgtEl>
                                      </p:cBhvr>
                                    </p:animEffect>
                                    <p:anim calcmode="lin" valueType="num">
                                      <p:cBhvr>
                                        <p:cTn id="86" dur="1000" fill="hold"/>
                                        <p:tgtEl>
                                          <p:spTgt spid="33"/>
                                        </p:tgtEl>
                                        <p:attrNameLst>
                                          <p:attrName>ppt_x</p:attrName>
                                        </p:attrNameLst>
                                      </p:cBhvr>
                                      <p:tavLst>
                                        <p:tav tm="0">
                                          <p:val>
                                            <p:strVal val="#ppt_x"/>
                                          </p:val>
                                        </p:tav>
                                        <p:tav tm="100000">
                                          <p:val>
                                            <p:strVal val="#ppt_x"/>
                                          </p:val>
                                        </p:tav>
                                      </p:tavLst>
                                    </p:anim>
                                    <p:anim calcmode="lin" valueType="num">
                                      <p:cBhvr>
                                        <p:cTn id="87" dur="1000" fill="hold"/>
                                        <p:tgtEl>
                                          <p:spTgt spid="33"/>
                                        </p:tgtEl>
                                        <p:attrNameLst>
                                          <p:attrName>ppt_y</p:attrName>
                                        </p:attrNameLst>
                                      </p:cBhvr>
                                      <p:tavLst>
                                        <p:tav tm="0">
                                          <p:val>
                                            <p:strVal val="#ppt_y-.1"/>
                                          </p:val>
                                        </p:tav>
                                        <p:tav tm="100000">
                                          <p:val>
                                            <p:strVal val="#ppt_y"/>
                                          </p:val>
                                        </p:tav>
                                      </p:tavLst>
                                    </p:anim>
                                  </p:childTnLst>
                                </p:cTn>
                              </p:par>
                            </p:childTnLst>
                          </p:cTn>
                        </p:par>
                        <p:par>
                          <p:cTn id="88" fill="hold">
                            <p:stCondLst>
                              <p:cond delay="12880"/>
                            </p:stCondLst>
                            <p:childTnLst>
                              <p:par>
                                <p:cTn id="89" presetID="27" presetClass="entr" presetSubtype="0" fill="hold" grpId="0" nodeType="afterEffect">
                                  <p:stCondLst>
                                    <p:cond delay="0"/>
                                  </p:stCondLst>
                                  <p:iterate type="lt">
                                    <p:tmPct val="50000"/>
                                  </p:iterate>
                                  <p:childTnLst>
                                    <p:set>
                                      <p:cBhvr>
                                        <p:cTn id="90" dur="1" fill="hold">
                                          <p:stCondLst>
                                            <p:cond delay="0"/>
                                          </p:stCondLst>
                                        </p:cTn>
                                        <p:tgtEl>
                                          <p:spTgt spid="36"/>
                                        </p:tgtEl>
                                        <p:attrNameLst>
                                          <p:attrName>style.visibility</p:attrName>
                                        </p:attrNameLst>
                                      </p:cBhvr>
                                      <p:to>
                                        <p:strVal val="visible"/>
                                      </p:to>
                                    </p:set>
                                    <p:anim calcmode="discrete" valueType="clr">
                                      <p:cBhvr override="childStyle">
                                        <p:cTn id="91"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92" dur="80"/>
                                        <p:tgtEl>
                                          <p:spTgt spid="36"/>
                                        </p:tgtEl>
                                        <p:attrNameLst>
                                          <p:attrName>fillcolor</p:attrName>
                                        </p:attrNameLst>
                                      </p:cBhvr>
                                      <p:tavLst>
                                        <p:tav tm="0">
                                          <p:val>
                                            <p:clrVal>
                                              <a:schemeClr val="accent2"/>
                                            </p:clrVal>
                                          </p:val>
                                        </p:tav>
                                        <p:tav tm="50000">
                                          <p:val>
                                            <p:clrVal>
                                              <a:schemeClr val="hlink"/>
                                            </p:clrVal>
                                          </p:val>
                                        </p:tav>
                                      </p:tavLst>
                                    </p:anim>
                                    <p:set>
                                      <p:cBhvr>
                                        <p:cTn id="93" dur="80"/>
                                        <p:tgtEl>
                                          <p:spTgt spid="36"/>
                                        </p:tgtEl>
                                        <p:attrNameLst>
                                          <p:attrName>fill.type</p:attrName>
                                        </p:attrNameLst>
                                      </p:cBhvr>
                                      <p:to>
                                        <p:strVal val="solid"/>
                                      </p:to>
                                    </p:set>
                                  </p:childTnLst>
                                </p:cTn>
                              </p:par>
                            </p:childTnLst>
                          </p:cTn>
                        </p:par>
                        <p:par>
                          <p:cTn id="94" fill="hold">
                            <p:stCondLst>
                              <p:cond delay="13400"/>
                            </p:stCondLst>
                            <p:childTnLst>
                              <p:par>
                                <p:cTn id="95" presetID="27" presetClass="entr" presetSubtype="0" fill="hold" grpId="0" nodeType="afterEffect">
                                  <p:stCondLst>
                                    <p:cond delay="0"/>
                                  </p:stCondLst>
                                  <p:iterate type="lt">
                                    <p:tmPct val="50000"/>
                                  </p:iterate>
                                  <p:childTnLst>
                                    <p:set>
                                      <p:cBhvr>
                                        <p:cTn id="96" dur="1" fill="hold">
                                          <p:stCondLst>
                                            <p:cond delay="0"/>
                                          </p:stCondLst>
                                        </p:cTn>
                                        <p:tgtEl>
                                          <p:spTgt spid="37"/>
                                        </p:tgtEl>
                                        <p:attrNameLst>
                                          <p:attrName>style.visibility</p:attrName>
                                        </p:attrNameLst>
                                      </p:cBhvr>
                                      <p:to>
                                        <p:strVal val="visible"/>
                                      </p:to>
                                    </p:set>
                                    <p:anim calcmode="discrete" valueType="clr">
                                      <p:cBhvr override="childStyle">
                                        <p:cTn id="97"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98" dur="80"/>
                                        <p:tgtEl>
                                          <p:spTgt spid="37"/>
                                        </p:tgtEl>
                                        <p:attrNameLst>
                                          <p:attrName>fillcolor</p:attrName>
                                        </p:attrNameLst>
                                      </p:cBhvr>
                                      <p:tavLst>
                                        <p:tav tm="0">
                                          <p:val>
                                            <p:clrVal>
                                              <a:schemeClr val="accent2"/>
                                            </p:clrVal>
                                          </p:val>
                                        </p:tav>
                                        <p:tav tm="50000">
                                          <p:val>
                                            <p:clrVal>
                                              <a:schemeClr val="hlink"/>
                                            </p:clrVal>
                                          </p:val>
                                        </p:tav>
                                      </p:tavLst>
                                    </p:anim>
                                    <p:set>
                                      <p:cBhvr>
                                        <p:cTn id="99" dur="80"/>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14" grpId="0"/>
      <p:bldP spid="46119" grpId="0"/>
      <p:bldP spid="46120" grpId="0"/>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13" name="图片 46112" descr="01"/>
          <p:cNvPicPr>
            <a:picLocks noChangeAspect="1"/>
          </p:cNvPicPr>
          <p:nvPr/>
        </p:nvPicPr>
        <p:blipFill>
          <a:blip r:embed="rId3"/>
          <a:stretch>
            <a:fillRect/>
          </a:stretch>
        </p:blipFill>
        <p:spPr>
          <a:xfrm>
            <a:off x="6176065" y="1478659"/>
            <a:ext cx="5851834" cy="824936"/>
          </a:xfrm>
          <a:prstGeom prst="rect">
            <a:avLst/>
          </a:prstGeom>
          <a:noFill/>
          <a:ln w="9525">
            <a:noFill/>
          </a:ln>
        </p:spPr>
      </p:pic>
      <p:sp>
        <p:nvSpPr>
          <p:cNvPr id="46114" name="TextBox 71"/>
          <p:cNvSpPr txBox="1"/>
          <p:nvPr/>
        </p:nvSpPr>
        <p:spPr>
          <a:xfrm>
            <a:off x="7989801" y="1606172"/>
            <a:ext cx="3637005" cy="584775"/>
          </a:xfrm>
          <a:prstGeom prst="rect">
            <a:avLst/>
          </a:prstGeom>
          <a:noFill/>
          <a:ln w="9525">
            <a:noFill/>
          </a:ln>
        </p:spPr>
        <p:txBody>
          <a:bodyPr wrap="square">
            <a:spAutoFit/>
          </a:bodyPr>
          <a:lstStyle/>
          <a:p>
            <a:pPr lvl="0" eaLnBrk="0" hangingPunct="0"/>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Than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dầu</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khí</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pic>
        <p:nvPicPr>
          <p:cNvPr id="46115" name="图片 46114" descr="02"/>
          <p:cNvPicPr>
            <a:picLocks noChangeAspect="1"/>
          </p:cNvPicPr>
          <p:nvPr/>
        </p:nvPicPr>
        <p:blipFill>
          <a:blip r:embed="rId4"/>
          <a:stretch>
            <a:fillRect/>
          </a:stretch>
        </p:blipFill>
        <p:spPr>
          <a:xfrm>
            <a:off x="6176066" y="2285479"/>
            <a:ext cx="5851834" cy="824936"/>
          </a:xfrm>
          <a:prstGeom prst="rect">
            <a:avLst/>
          </a:prstGeom>
          <a:noFill/>
          <a:ln w="9525">
            <a:noFill/>
          </a:ln>
        </p:spPr>
      </p:pic>
      <p:sp>
        <p:nvSpPr>
          <p:cNvPr id="46116" name="TextBox 71"/>
          <p:cNvSpPr txBox="1"/>
          <p:nvPr/>
        </p:nvSpPr>
        <p:spPr>
          <a:xfrm>
            <a:off x="8160262" y="2398127"/>
            <a:ext cx="2468845" cy="584775"/>
          </a:xfrm>
          <a:prstGeom prst="rect">
            <a:avLst/>
          </a:prstGeom>
          <a:noFill/>
          <a:ln w="9525">
            <a:noFill/>
          </a:ln>
        </p:spPr>
        <p:txBody>
          <a:bodyPr wrap="square">
            <a:spAutoFit/>
          </a:bodyPr>
          <a:lstStyle/>
          <a:p>
            <a:pPr lvl="0" eaLnBrk="0" hangingPunct="0"/>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Sắt</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thiếc</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pic>
        <p:nvPicPr>
          <p:cNvPr id="46117" name="图片 46116" descr="03"/>
          <p:cNvPicPr>
            <a:picLocks noChangeAspect="1"/>
          </p:cNvPicPr>
          <p:nvPr/>
        </p:nvPicPr>
        <p:blipFill>
          <a:blip r:embed="rId5"/>
          <a:stretch>
            <a:fillRect/>
          </a:stretch>
        </p:blipFill>
        <p:spPr>
          <a:xfrm>
            <a:off x="6176065" y="3093448"/>
            <a:ext cx="5851835" cy="823787"/>
          </a:xfrm>
          <a:prstGeom prst="rect">
            <a:avLst/>
          </a:prstGeom>
          <a:noFill/>
          <a:ln w="9525">
            <a:noFill/>
          </a:ln>
        </p:spPr>
      </p:pic>
      <p:pic>
        <p:nvPicPr>
          <p:cNvPr id="46118" name="图片 46117" descr="04"/>
          <p:cNvPicPr>
            <a:picLocks noChangeAspect="1"/>
          </p:cNvPicPr>
          <p:nvPr/>
        </p:nvPicPr>
        <p:blipFill>
          <a:blip r:embed="rId6"/>
          <a:stretch>
            <a:fillRect/>
          </a:stretch>
        </p:blipFill>
        <p:spPr>
          <a:xfrm>
            <a:off x="6136257" y="3972022"/>
            <a:ext cx="5891643" cy="823787"/>
          </a:xfrm>
          <a:prstGeom prst="rect">
            <a:avLst/>
          </a:prstGeom>
          <a:noFill/>
          <a:ln w="9525">
            <a:noFill/>
          </a:ln>
        </p:spPr>
      </p:pic>
      <p:sp>
        <p:nvSpPr>
          <p:cNvPr id="46119" name="TextBox 71"/>
          <p:cNvSpPr txBox="1"/>
          <p:nvPr/>
        </p:nvSpPr>
        <p:spPr>
          <a:xfrm>
            <a:off x="8134352" y="3197198"/>
            <a:ext cx="2468845" cy="584775"/>
          </a:xfrm>
          <a:prstGeom prst="rect">
            <a:avLst/>
          </a:prstGeom>
          <a:noFill/>
          <a:ln w="9525">
            <a:noFill/>
          </a:ln>
        </p:spPr>
        <p:txBody>
          <a:bodyPr wrap="square">
            <a:spAutoFit/>
          </a:bodyPr>
          <a:lstStyle/>
          <a:p>
            <a:pPr lvl="0" eaLnBrk="0" hangingPunct="0"/>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Vàng</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đồng</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sp>
        <p:nvSpPr>
          <p:cNvPr id="46120" name="TextBox 71"/>
          <p:cNvSpPr txBox="1"/>
          <p:nvPr/>
        </p:nvSpPr>
        <p:spPr>
          <a:xfrm>
            <a:off x="8200722" y="4041259"/>
            <a:ext cx="3827178" cy="584775"/>
          </a:xfrm>
          <a:prstGeom prst="rect">
            <a:avLst/>
          </a:prstGeom>
          <a:noFill/>
          <a:ln w="9525">
            <a:noFill/>
          </a:ln>
        </p:spPr>
        <p:txBody>
          <a:bodyPr wrap="square">
            <a:spAutoFit/>
          </a:bodyPr>
          <a:lstStyle/>
          <a:p>
            <a:pPr lvl="0" eaLnBrk="0" hangingPunct="0"/>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Đá</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quý</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đất</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hiếm</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grpSp>
        <p:nvGrpSpPr>
          <p:cNvPr id="46121" name="组合 46120"/>
          <p:cNvGrpSpPr/>
          <p:nvPr/>
        </p:nvGrpSpPr>
        <p:grpSpPr>
          <a:xfrm>
            <a:off x="6308589" y="4005192"/>
            <a:ext cx="1200587" cy="793915"/>
            <a:chOff x="1433" y="3080"/>
            <a:chExt cx="568" cy="568"/>
          </a:xfrm>
        </p:grpSpPr>
        <p:pic>
          <p:nvPicPr>
            <p:cNvPr id="46122" name="图片 46121" descr="png-0731"/>
            <p:cNvPicPr>
              <a:picLocks noChangeAspect="1"/>
            </p:cNvPicPr>
            <p:nvPr/>
          </p:nvPicPr>
          <p:blipFill>
            <a:blip r:embed="rId7"/>
            <a:stretch>
              <a:fillRect/>
            </a:stretch>
          </p:blipFill>
          <p:spPr>
            <a:xfrm>
              <a:off x="1433" y="3080"/>
              <a:ext cx="568" cy="568"/>
            </a:xfrm>
            <a:prstGeom prst="rect">
              <a:avLst/>
            </a:prstGeom>
            <a:noFill/>
            <a:ln w="9525">
              <a:noFill/>
            </a:ln>
          </p:spPr>
        </p:pic>
        <p:sp>
          <p:nvSpPr>
            <p:cNvPr id="46123" name="矩形 46122"/>
            <p:cNvSpPr/>
            <p:nvPr/>
          </p:nvSpPr>
          <p:spPr>
            <a:xfrm>
              <a:off x="1613" y="3216"/>
              <a:ext cx="182" cy="37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4</a:t>
              </a:r>
            </a:p>
          </p:txBody>
        </p:sp>
      </p:grpSp>
      <p:grpSp>
        <p:nvGrpSpPr>
          <p:cNvPr id="46124" name="组合 46123"/>
          <p:cNvGrpSpPr/>
          <p:nvPr/>
        </p:nvGrpSpPr>
        <p:grpSpPr>
          <a:xfrm>
            <a:off x="6261705" y="1501118"/>
            <a:ext cx="1109586" cy="729574"/>
            <a:chOff x="1440" y="1056"/>
            <a:chExt cx="568" cy="522"/>
          </a:xfrm>
        </p:grpSpPr>
        <p:pic>
          <p:nvPicPr>
            <p:cNvPr id="46125" name="图片 46124" descr="png-0730"/>
            <p:cNvPicPr>
              <a:picLocks noChangeAspect="1"/>
            </p:cNvPicPr>
            <p:nvPr/>
          </p:nvPicPr>
          <p:blipFill>
            <a:blip r:embed="rId8"/>
            <a:stretch>
              <a:fillRect/>
            </a:stretch>
          </p:blipFill>
          <p:spPr>
            <a:xfrm>
              <a:off x="1440" y="1056"/>
              <a:ext cx="568" cy="522"/>
            </a:xfrm>
            <a:prstGeom prst="rect">
              <a:avLst/>
            </a:prstGeom>
            <a:noFill/>
            <a:ln w="9525">
              <a:noFill/>
            </a:ln>
          </p:spPr>
        </p:pic>
        <p:sp>
          <p:nvSpPr>
            <p:cNvPr id="46126" name="矩形 46125"/>
            <p:cNvSpPr/>
            <p:nvPr/>
          </p:nvSpPr>
          <p:spPr>
            <a:xfrm>
              <a:off x="1645" y="1152"/>
              <a:ext cx="197" cy="37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1</a:t>
              </a:r>
            </a:p>
          </p:txBody>
        </p:sp>
      </p:grpSp>
      <p:grpSp>
        <p:nvGrpSpPr>
          <p:cNvPr id="46127" name="组合 46126"/>
          <p:cNvGrpSpPr/>
          <p:nvPr/>
        </p:nvGrpSpPr>
        <p:grpSpPr>
          <a:xfrm>
            <a:off x="6233219" y="2366265"/>
            <a:ext cx="1109586" cy="793915"/>
            <a:chOff x="1430" y="1744"/>
            <a:chExt cx="568" cy="568"/>
          </a:xfrm>
        </p:grpSpPr>
        <p:pic>
          <p:nvPicPr>
            <p:cNvPr id="46128" name="图片 46127" descr="png-0731"/>
            <p:cNvPicPr>
              <a:picLocks noChangeAspect="1"/>
            </p:cNvPicPr>
            <p:nvPr/>
          </p:nvPicPr>
          <p:blipFill>
            <a:blip r:embed="rId7"/>
            <a:stretch>
              <a:fillRect/>
            </a:stretch>
          </p:blipFill>
          <p:spPr>
            <a:xfrm>
              <a:off x="1430" y="1744"/>
              <a:ext cx="568" cy="568"/>
            </a:xfrm>
            <a:prstGeom prst="rect">
              <a:avLst/>
            </a:prstGeom>
            <a:noFill/>
            <a:ln w="9525">
              <a:noFill/>
            </a:ln>
          </p:spPr>
        </p:pic>
        <p:sp>
          <p:nvSpPr>
            <p:cNvPr id="46129" name="矩形 46128"/>
            <p:cNvSpPr/>
            <p:nvPr/>
          </p:nvSpPr>
          <p:spPr>
            <a:xfrm>
              <a:off x="1653" y="1872"/>
              <a:ext cx="197" cy="37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2</a:t>
              </a:r>
            </a:p>
          </p:txBody>
        </p:sp>
      </p:grpSp>
      <p:grpSp>
        <p:nvGrpSpPr>
          <p:cNvPr id="46130" name="组合 46129"/>
          <p:cNvGrpSpPr/>
          <p:nvPr/>
        </p:nvGrpSpPr>
        <p:grpSpPr>
          <a:xfrm>
            <a:off x="6276202" y="3122095"/>
            <a:ext cx="1156778" cy="804255"/>
            <a:chOff x="1430" y="2400"/>
            <a:chExt cx="486" cy="575"/>
          </a:xfrm>
        </p:grpSpPr>
        <p:pic>
          <p:nvPicPr>
            <p:cNvPr id="46131" name="图片 46130" descr="png-0731副本"/>
            <p:cNvPicPr>
              <a:picLocks noChangeAspect="1"/>
            </p:cNvPicPr>
            <p:nvPr/>
          </p:nvPicPr>
          <p:blipFill>
            <a:blip r:embed="rId9"/>
            <a:stretch>
              <a:fillRect/>
            </a:stretch>
          </p:blipFill>
          <p:spPr>
            <a:xfrm>
              <a:off x="1430" y="2400"/>
              <a:ext cx="486" cy="575"/>
            </a:xfrm>
            <a:prstGeom prst="rect">
              <a:avLst/>
            </a:prstGeom>
            <a:noFill/>
            <a:ln w="9525">
              <a:noFill/>
            </a:ln>
          </p:spPr>
        </p:pic>
        <p:sp>
          <p:nvSpPr>
            <p:cNvPr id="46132" name="矩形 46131"/>
            <p:cNvSpPr/>
            <p:nvPr/>
          </p:nvSpPr>
          <p:spPr>
            <a:xfrm>
              <a:off x="1608" y="2544"/>
              <a:ext cx="162" cy="37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3</a:t>
              </a:r>
            </a:p>
          </p:txBody>
        </p:sp>
      </p:grpSp>
      <p:pic>
        <p:nvPicPr>
          <p:cNvPr id="28" name="图片 46114" descr="02"/>
          <p:cNvPicPr>
            <a:picLocks noChangeAspect="1"/>
          </p:cNvPicPr>
          <p:nvPr/>
        </p:nvPicPr>
        <p:blipFill>
          <a:blip r:embed="rId4"/>
          <a:stretch>
            <a:fillRect/>
          </a:stretch>
        </p:blipFill>
        <p:spPr>
          <a:xfrm>
            <a:off x="6136257" y="4855554"/>
            <a:ext cx="5891644" cy="824936"/>
          </a:xfrm>
          <a:prstGeom prst="rect">
            <a:avLst/>
          </a:prstGeom>
          <a:noFill/>
          <a:ln w="9525">
            <a:noFill/>
          </a:ln>
        </p:spPr>
      </p:pic>
      <p:pic>
        <p:nvPicPr>
          <p:cNvPr id="29" name="图片 46117" descr="04"/>
          <p:cNvPicPr>
            <a:picLocks noChangeAspect="1"/>
          </p:cNvPicPr>
          <p:nvPr/>
        </p:nvPicPr>
        <p:blipFill>
          <a:blip r:embed="rId6"/>
          <a:stretch>
            <a:fillRect/>
          </a:stretch>
        </p:blipFill>
        <p:spPr>
          <a:xfrm>
            <a:off x="6176065" y="5762502"/>
            <a:ext cx="5851836" cy="823787"/>
          </a:xfrm>
          <a:prstGeom prst="rect">
            <a:avLst/>
          </a:prstGeom>
          <a:noFill/>
          <a:ln w="9525">
            <a:noFill/>
          </a:ln>
        </p:spPr>
      </p:pic>
      <p:grpSp>
        <p:nvGrpSpPr>
          <p:cNvPr id="30" name="组合 46120"/>
          <p:cNvGrpSpPr/>
          <p:nvPr/>
        </p:nvGrpSpPr>
        <p:grpSpPr>
          <a:xfrm>
            <a:off x="6396607" y="5669348"/>
            <a:ext cx="992134" cy="1044787"/>
            <a:chOff x="1433" y="3080"/>
            <a:chExt cx="568" cy="568"/>
          </a:xfrm>
        </p:grpSpPr>
        <p:pic>
          <p:nvPicPr>
            <p:cNvPr id="31" name="图片 46121" descr="png-0731"/>
            <p:cNvPicPr>
              <a:picLocks noChangeAspect="1"/>
            </p:cNvPicPr>
            <p:nvPr/>
          </p:nvPicPr>
          <p:blipFill>
            <a:blip r:embed="rId7"/>
            <a:stretch>
              <a:fillRect/>
            </a:stretch>
          </p:blipFill>
          <p:spPr>
            <a:xfrm>
              <a:off x="1433" y="3080"/>
              <a:ext cx="568" cy="568"/>
            </a:xfrm>
            <a:prstGeom prst="rect">
              <a:avLst/>
            </a:prstGeom>
            <a:noFill/>
            <a:ln w="9525">
              <a:noFill/>
            </a:ln>
          </p:spPr>
        </p:pic>
        <p:sp>
          <p:nvSpPr>
            <p:cNvPr id="32" name="矩形 46122"/>
            <p:cNvSpPr/>
            <p:nvPr/>
          </p:nvSpPr>
          <p:spPr>
            <a:xfrm>
              <a:off x="1594" y="3216"/>
              <a:ext cx="220" cy="28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6</a:t>
              </a:r>
            </a:p>
          </p:txBody>
        </p:sp>
      </p:grpSp>
      <p:grpSp>
        <p:nvGrpSpPr>
          <p:cNvPr id="33" name="组合 46129"/>
          <p:cNvGrpSpPr/>
          <p:nvPr/>
        </p:nvGrpSpPr>
        <p:grpSpPr>
          <a:xfrm>
            <a:off x="6313059" y="4892495"/>
            <a:ext cx="985196" cy="804255"/>
            <a:chOff x="1430" y="2400"/>
            <a:chExt cx="486" cy="575"/>
          </a:xfrm>
        </p:grpSpPr>
        <p:pic>
          <p:nvPicPr>
            <p:cNvPr id="34" name="图片 46130" descr="png-0731副本"/>
            <p:cNvPicPr>
              <a:picLocks noChangeAspect="1"/>
            </p:cNvPicPr>
            <p:nvPr/>
          </p:nvPicPr>
          <p:blipFill>
            <a:blip r:embed="rId9"/>
            <a:stretch>
              <a:fillRect/>
            </a:stretch>
          </p:blipFill>
          <p:spPr>
            <a:xfrm>
              <a:off x="1430" y="2400"/>
              <a:ext cx="486" cy="575"/>
            </a:xfrm>
            <a:prstGeom prst="rect">
              <a:avLst/>
            </a:prstGeom>
            <a:noFill/>
            <a:ln w="9525">
              <a:noFill/>
            </a:ln>
          </p:spPr>
        </p:pic>
        <p:sp>
          <p:nvSpPr>
            <p:cNvPr id="35" name="矩形 46131"/>
            <p:cNvSpPr/>
            <p:nvPr/>
          </p:nvSpPr>
          <p:spPr>
            <a:xfrm>
              <a:off x="1594" y="2544"/>
              <a:ext cx="190" cy="37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5</a:t>
              </a:r>
            </a:p>
          </p:txBody>
        </p:sp>
      </p:grpSp>
      <p:sp>
        <p:nvSpPr>
          <p:cNvPr id="36" name="TextBox 71"/>
          <p:cNvSpPr txBox="1"/>
          <p:nvPr/>
        </p:nvSpPr>
        <p:spPr>
          <a:xfrm>
            <a:off x="8050427" y="4985123"/>
            <a:ext cx="3827178" cy="584775"/>
          </a:xfrm>
          <a:prstGeom prst="rect">
            <a:avLst/>
          </a:prstGeom>
          <a:noFill/>
          <a:ln w="9525">
            <a:noFill/>
          </a:ln>
        </p:spPr>
        <p:txBody>
          <a:bodyPr wrap="square">
            <a:spAutoFit/>
          </a:bodyPr>
          <a:lstStyle/>
          <a:p>
            <a:pPr lvl="0" eaLnBrk="0" hangingPunct="0"/>
            <a:r>
              <a:rPr lang="en-US" altLang="zh-CN" sz="3200" b="1">
                <a:solidFill>
                  <a:srgbClr val="000000"/>
                </a:solidFill>
                <a:latin typeface="#9Slide03 SFU Futura_12" panose="00000400000000000000" pitchFamily="2" charset="0"/>
                <a:ea typeface="宋体" panose="02010600030101010101" pitchFamily="2" charset="-122"/>
                <a:cs typeface="Arial" panose="020B0604020202020204" pitchFamily="34" charset="0"/>
              </a:rPr>
              <a:t>Bô xít – Mangan</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sp>
        <p:nvSpPr>
          <p:cNvPr id="37" name="TextBox 71"/>
          <p:cNvSpPr txBox="1"/>
          <p:nvPr/>
        </p:nvSpPr>
        <p:spPr>
          <a:xfrm>
            <a:off x="8087533" y="5890918"/>
            <a:ext cx="2559050" cy="584775"/>
          </a:xfrm>
          <a:prstGeom prst="rect">
            <a:avLst/>
          </a:prstGeom>
          <a:noFill/>
          <a:ln w="9525">
            <a:noFill/>
          </a:ln>
        </p:spPr>
        <p:txBody>
          <a:bodyPr wrap="square">
            <a:spAutoFit/>
          </a:bodyPr>
          <a:lstStyle/>
          <a:p>
            <a:pPr lvl="0" eaLnBrk="0" hangingPunct="0"/>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Ti</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tan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cát</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sp>
        <p:nvSpPr>
          <p:cNvPr id="38" name="Title 1"/>
          <p:cNvSpPr>
            <a:spLocks noGrp="1"/>
          </p:cNvSpPr>
          <p:nvPr>
            <p:ph type="title"/>
          </p:nvPr>
        </p:nvSpPr>
        <p:spPr>
          <a:xfrm>
            <a:off x="0" y="-15519"/>
            <a:ext cx="12192000" cy="843992"/>
          </a:xfrm>
          <a:solidFill>
            <a:schemeClr val="accent6">
              <a:lumMod val="50000"/>
            </a:schemeClr>
          </a:solidFill>
        </p:spPr>
        <p:txBody>
          <a:bodyPr>
            <a:normAutofit/>
          </a:bodyPr>
          <a:lstStyle/>
          <a:p>
            <a:pPr algn="ctr"/>
            <a:r>
              <a:rPr lang="en-US" b="1" dirty="0">
                <a:solidFill>
                  <a:srgbClr val="FFFF00"/>
                </a:solidFill>
                <a:latin typeface="#9Slide07 IcielKoni" pitchFamily="2" charset="0"/>
                <a:cs typeface="Arial" panose="020B0604020202020204" pitchFamily="34" charset="0"/>
              </a:rPr>
              <a:t>1. TIỀM NĂNG KHOÁNG SẢN VIỆT NAM</a:t>
            </a:r>
          </a:p>
        </p:txBody>
      </p:sp>
      <p:pic>
        <p:nvPicPr>
          <p:cNvPr id="46"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D70943E9-2512-4848-BA66-14BF488EF7D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586061" y="5024134"/>
            <a:ext cx="931585" cy="110096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ED7E4D2F-2641-42AC-A85C-BA904C03511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696" b="92935" l="9489" r="89416">
                        <a14:foregroundMark x1="36131" y1="79348" x2="36131" y2="79348"/>
                        <a14:foregroundMark x1="30657" y1="83696" x2="30657" y2="83696"/>
                        <a14:foregroundMark x1="39416" y1="11957" x2="39416" y2="11957"/>
                        <a14:foregroundMark x1="39416" y1="9239" x2="39416" y2="9239"/>
                        <a14:foregroundMark x1="36861" y1="88043" x2="36861" y2="88043"/>
                      </a14:backgroundRemoval>
                    </a14:imgEffect>
                  </a14:imgLayer>
                </a14:imgProps>
              </a:ext>
              <a:ext uri="{28A0092B-C50C-407E-A947-70E740481C1C}">
                <a14:useLocalDpi xmlns:a14="http://schemas.microsoft.com/office/drawing/2010/main" val="0"/>
              </a:ext>
            </a:extLst>
          </a:blip>
          <a:srcRect l="12505" r="31396"/>
          <a:stretch/>
        </p:blipFill>
        <p:spPr>
          <a:xfrm>
            <a:off x="387180" y="847619"/>
            <a:ext cx="1289234" cy="1543287"/>
          </a:xfrm>
          <a:prstGeom prst="rect">
            <a:avLst/>
          </a:prstGeom>
        </p:spPr>
      </p:pic>
      <p:sp>
        <p:nvSpPr>
          <p:cNvPr id="50" name="TextBox 49">
            <a:extLst>
              <a:ext uri="{FF2B5EF4-FFF2-40B4-BE49-F238E27FC236}">
                <a16:creationId xmlns:a16="http://schemas.microsoft.com/office/drawing/2014/main" id="{009D62B9-81DE-47B6-8CA2-8F8E21E9CE26}"/>
              </a:ext>
            </a:extLst>
          </p:cNvPr>
          <p:cNvSpPr txBox="1"/>
          <p:nvPr/>
        </p:nvSpPr>
        <p:spPr>
          <a:xfrm>
            <a:off x="315905" y="2376865"/>
            <a:ext cx="1515468" cy="2554545"/>
          </a:xfrm>
          <a:prstGeom prst="rect">
            <a:avLst/>
          </a:prstGeom>
          <a:noFill/>
        </p:spPr>
        <p:txBody>
          <a:bodyPr wrap="square">
            <a:spAutoFit/>
          </a:bodyPr>
          <a:lstStyle/>
          <a:p>
            <a:r>
              <a:rPr lang="en-US" sz="4000" b="1" dirty="0">
                <a:solidFill>
                  <a:srgbClr val="C00000"/>
                </a:solidFill>
                <a:latin typeface="#9Slide03 SFU Futura_12" panose="00000400000000000000" pitchFamily="2" charset="0"/>
                <a:cs typeface="Arial" panose="020B0604020202020204" pitchFamily="34" charset="0"/>
              </a:rPr>
              <a:t>THỬ TÀI TRÍ NHỚ</a:t>
            </a:r>
            <a:endParaRPr lang="en-US" sz="4000" dirty="0">
              <a:solidFill>
                <a:srgbClr val="C00000"/>
              </a:solidFill>
            </a:endParaRPr>
          </a:p>
        </p:txBody>
      </p:sp>
      <p:pic>
        <p:nvPicPr>
          <p:cNvPr id="2" name="Picture 1"/>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2120490" y="872086"/>
            <a:ext cx="3711636" cy="5949073"/>
          </a:xfrm>
          <a:prstGeom prst="rect">
            <a:avLst/>
          </a:prstGeom>
        </p:spPr>
      </p:pic>
      <p:sp>
        <p:nvSpPr>
          <p:cNvPr id="39" name="TextBox 71"/>
          <p:cNvSpPr txBox="1"/>
          <p:nvPr/>
        </p:nvSpPr>
        <p:spPr>
          <a:xfrm>
            <a:off x="245066" y="6142249"/>
            <a:ext cx="1474562" cy="584775"/>
          </a:xfrm>
          <a:prstGeom prst="rect">
            <a:avLst/>
          </a:prstGeom>
          <a:noFill/>
          <a:ln w="9525">
            <a:noFill/>
          </a:ln>
        </p:spPr>
        <p:txBody>
          <a:bodyPr wrap="square">
            <a:spAutoFit/>
          </a:bodyPr>
          <a:lstStyle/>
          <a:p>
            <a:pPr lvl="0" eaLnBrk="0" hangingPunct="0"/>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1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phút</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210651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13" name="图片 46112" descr="01"/>
          <p:cNvPicPr>
            <a:picLocks noChangeAspect="1"/>
          </p:cNvPicPr>
          <p:nvPr/>
        </p:nvPicPr>
        <p:blipFill>
          <a:blip r:embed="rId3"/>
          <a:stretch>
            <a:fillRect/>
          </a:stretch>
        </p:blipFill>
        <p:spPr>
          <a:xfrm>
            <a:off x="6176065" y="1478659"/>
            <a:ext cx="5851834" cy="824936"/>
          </a:xfrm>
          <a:prstGeom prst="rect">
            <a:avLst/>
          </a:prstGeom>
          <a:noFill/>
          <a:ln w="9525">
            <a:noFill/>
          </a:ln>
        </p:spPr>
      </p:pic>
      <p:sp>
        <p:nvSpPr>
          <p:cNvPr id="46114" name="TextBox 71"/>
          <p:cNvSpPr txBox="1"/>
          <p:nvPr/>
        </p:nvSpPr>
        <p:spPr>
          <a:xfrm>
            <a:off x="7989801" y="1606172"/>
            <a:ext cx="3637005" cy="584775"/>
          </a:xfrm>
          <a:prstGeom prst="rect">
            <a:avLst/>
          </a:prstGeom>
          <a:noFill/>
          <a:ln w="9525">
            <a:noFill/>
          </a:ln>
        </p:spPr>
        <p:txBody>
          <a:bodyPr wrap="square">
            <a:spAutoFit/>
          </a:bodyPr>
          <a:lstStyle/>
          <a:p>
            <a:pPr lvl="0" eaLnBrk="0" hangingPunct="0"/>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Than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dầu</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khí</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pic>
        <p:nvPicPr>
          <p:cNvPr id="46115" name="图片 46114" descr="02"/>
          <p:cNvPicPr>
            <a:picLocks noChangeAspect="1"/>
          </p:cNvPicPr>
          <p:nvPr/>
        </p:nvPicPr>
        <p:blipFill>
          <a:blip r:embed="rId4"/>
          <a:stretch>
            <a:fillRect/>
          </a:stretch>
        </p:blipFill>
        <p:spPr>
          <a:xfrm>
            <a:off x="6176066" y="2285479"/>
            <a:ext cx="5851834" cy="824936"/>
          </a:xfrm>
          <a:prstGeom prst="rect">
            <a:avLst/>
          </a:prstGeom>
          <a:noFill/>
          <a:ln w="9525">
            <a:noFill/>
          </a:ln>
        </p:spPr>
      </p:pic>
      <p:sp>
        <p:nvSpPr>
          <p:cNvPr id="46116" name="TextBox 71"/>
          <p:cNvSpPr txBox="1"/>
          <p:nvPr/>
        </p:nvSpPr>
        <p:spPr>
          <a:xfrm>
            <a:off x="8160262" y="2398127"/>
            <a:ext cx="2468845" cy="584775"/>
          </a:xfrm>
          <a:prstGeom prst="rect">
            <a:avLst/>
          </a:prstGeom>
          <a:noFill/>
          <a:ln w="9525">
            <a:noFill/>
          </a:ln>
        </p:spPr>
        <p:txBody>
          <a:bodyPr wrap="square">
            <a:spAutoFit/>
          </a:bodyPr>
          <a:lstStyle/>
          <a:p>
            <a:pPr lvl="0" eaLnBrk="0" hangingPunct="0"/>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Sắt</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thiếc</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pic>
        <p:nvPicPr>
          <p:cNvPr id="46117" name="图片 46116" descr="03"/>
          <p:cNvPicPr>
            <a:picLocks noChangeAspect="1"/>
          </p:cNvPicPr>
          <p:nvPr/>
        </p:nvPicPr>
        <p:blipFill>
          <a:blip r:embed="rId5"/>
          <a:stretch>
            <a:fillRect/>
          </a:stretch>
        </p:blipFill>
        <p:spPr>
          <a:xfrm>
            <a:off x="6176065" y="3093448"/>
            <a:ext cx="5851835" cy="823787"/>
          </a:xfrm>
          <a:prstGeom prst="rect">
            <a:avLst/>
          </a:prstGeom>
          <a:noFill/>
          <a:ln w="9525">
            <a:noFill/>
          </a:ln>
        </p:spPr>
      </p:pic>
      <p:pic>
        <p:nvPicPr>
          <p:cNvPr id="46118" name="图片 46117" descr="04"/>
          <p:cNvPicPr>
            <a:picLocks noChangeAspect="1"/>
          </p:cNvPicPr>
          <p:nvPr/>
        </p:nvPicPr>
        <p:blipFill>
          <a:blip r:embed="rId6"/>
          <a:stretch>
            <a:fillRect/>
          </a:stretch>
        </p:blipFill>
        <p:spPr>
          <a:xfrm>
            <a:off x="6136257" y="3972022"/>
            <a:ext cx="5891643" cy="823787"/>
          </a:xfrm>
          <a:prstGeom prst="rect">
            <a:avLst/>
          </a:prstGeom>
          <a:noFill/>
          <a:ln w="9525">
            <a:noFill/>
          </a:ln>
        </p:spPr>
      </p:pic>
      <p:sp>
        <p:nvSpPr>
          <p:cNvPr id="46119" name="TextBox 71"/>
          <p:cNvSpPr txBox="1"/>
          <p:nvPr/>
        </p:nvSpPr>
        <p:spPr>
          <a:xfrm>
            <a:off x="8134352" y="3197198"/>
            <a:ext cx="2468845" cy="584775"/>
          </a:xfrm>
          <a:prstGeom prst="rect">
            <a:avLst/>
          </a:prstGeom>
          <a:noFill/>
          <a:ln w="9525">
            <a:noFill/>
          </a:ln>
        </p:spPr>
        <p:txBody>
          <a:bodyPr wrap="square">
            <a:spAutoFit/>
          </a:bodyPr>
          <a:lstStyle/>
          <a:p>
            <a:pPr lvl="0" eaLnBrk="0" hangingPunct="0"/>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Vàng</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đồng</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sp>
        <p:nvSpPr>
          <p:cNvPr id="46120" name="TextBox 71"/>
          <p:cNvSpPr txBox="1"/>
          <p:nvPr/>
        </p:nvSpPr>
        <p:spPr>
          <a:xfrm>
            <a:off x="8200722" y="4041259"/>
            <a:ext cx="3827178" cy="584775"/>
          </a:xfrm>
          <a:prstGeom prst="rect">
            <a:avLst/>
          </a:prstGeom>
          <a:noFill/>
          <a:ln w="9525">
            <a:noFill/>
          </a:ln>
        </p:spPr>
        <p:txBody>
          <a:bodyPr wrap="square">
            <a:spAutoFit/>
          </a:bodyPr>
          <a:lstStyle/>
          <a:p>
            <a:pPr lvl="0" eaLnBrk="0" hangingPunct="0"/>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Đá</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quý</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đất</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hiếm</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grpSp>
        <p:nvGrpSpPr>
          <p:cNvPr id="46121" name="组合 46120"/>
          <p:cNvGrpSpPr/>
          <p:nvPr/>
        </p:nvGrpSpPr>
        <p:grpSpPr>
          <a:xfrm>
            <a:off x="6308589" y="4005192"/>
            <a:ext cx="1200587" cy="793915"/>
            <a:chOff x="1433" y="3080"/>
            <a:chExt cx="568" cy="568"/>
          </a:xfrm>
        </p:grpSpPr>
        <p:pic>
          <p:nvPicPr>
            <p:cNvPr id="46122" name="图片 46121" descr="png-0731"/>
            <p:cNvPicPr>
              <a:picLocks noChangeAspect="1"/>
            </p:cNvPicPr>
            <p:nvPr/>
          </p:nvPicPr>
          <p:blipFill>
            <a:blip r:embed="rId7"/>
            <a:stretch>
              <a:fillRect/>
            </a:stretch>
          </p:blipFill>
          <p:spPr>
            <a:xfrm>
              <a:off x="1433" y="3080"/>
              <a:ext cx="568" cy="568"/>
            </a:xfrm>
            <a:prstGeom prst="rect">
              <a:avLst/>
            </a:prstGeom>
            <a:noFill/>
            <a:ln w="9525">
              <a:noFill/>
            </a:ln>
          </p:spPr>
        </p:pic>
        <p:sp>
          <p:nvSpPr>
            <p:cNvPr id="46123" name="矩形 46122"/>
            <p:cNvSpPr/>
            <p:nvPr/>
          </p:nvSpPr>
          <p:spPr>
            <a:xfrm>
              <a:off x="1613" y="3216"/>
              <a:ext cx="182" cy="37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4</a:t>
              </a:r>
            </a:p>
          </p:txBody>
        </p:sp>
      </p:grpSp>
      <p:grpSp>
        <p:nvGrpSpPr>
          <p:cNvPr id="46124" name="组合 46123"/>
          <p:cNvGrpSpPr/>
          <p:nvPr/>
        </p:nvGrpSpPr>
        <p:grpSpPr>
          <a:xfrm>
            <a:off x="6261705" y="1501118"/>
            <a:ext cx="1109586" cy="729574"/>
            <a:chOff x="1440" y="1056"/>
            <a:chExt cx="568" cy="522"/>
          </a:xfrm>
        </p:grpSpPr>
        <p:pic>
          <p:nvPicPr>
            <p:cNvPr id="46125" name="图片 46124" descr="png-0730"/>
            <p:cNvPicPr>
              <a:picLocks noChangeAspect="1"/>
            </p:cNvPicPr>
            <p:nvPr/>
          </p:nvPicPr>
          <p:blipFill>
            <a:blip r:embed="rId8"/>
            <a:stretch>
              <a:fillRect/>
            </a:stretch>
          </p:blipFill>
          <p:spPr>
            <a:xfrm>
              <a:off x="1440" y="1056"/>
              <a:ext cx="568" cy="522"/>
            </a:xfrm>
            <a:prstGeom prst="rect">
              <a:avLst/>
            </a:prstGeom>
            <a:noFill/>
            <a:ln w="9525">
              <a:noFill/>
            </a:ln>
          </p:spPr>
        </p:pic>
        <p:sp>
          <p:nvSpPr>
            <p:cNvPr id="46126" name="矩形 46125"/>
            <p:cNvSpPr/>
            <p:nvPr/>
          </p:nvSpPr>
          <p:spPr>
            <a:xfrm>
              <a:off x="1645" y="1152"/>
              <a:ext cx="197" cy="37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1</a:t>
              </a:r>
            </a:p>
          </p:txBody>
        </p:sp>
      </p:grpSp>
      <p:grpSp>
        <p:nvGrpSpPr>
          <p:cNvPr id="46127" name="组合 46126"/>
          <p:cNvGrpSpPr/>
          <p:nvPr/>
        </p:nvGrpSpPr>
        <p:grpSpPr>
          <a:xfrm>
            <a:off x="6233219" y="2366265"/>
            <a:ext cx="1109586" cy="793915"/>
            <a:chOff x="1430" y="1744"/>
            <a:chExt cx="568" cy="568"/>
          </a:xfrm>
        </p:grpSpPr>
        <p:pic>
          <p:nvPicPr>
            <p:cNvPr id="46128" name="图片 46127" descr="png-0731"/>
            <p:cNvPicPr>
              <a:picLocks noChangeAspect="1"/>
            </p:cNvPicPr>
            <p:nvPr/>
          </p:nvPicPr>
          <p:blipFill>
            <a:blip r:embed="rId7"/>
            <a:stretch>
              <a:fillRect/>
            </a:stretch>
          </p:blipFill>
          <p:spPr>
            <a:xfrm>
              <a:off x="1430" y="1744"/>
              <a:ext cx="568" cy="568"/>
            </a:xfrm>
            <a:prstGeom prst="rect">
              <a:avLst/>
            </a:prstGeom>
            <a:noFill/>
            <a:ln w="9525">
              <a:noFill/>
            </a:ln>
          </p:spPr>
        </p:pic>
        <p:sp>
          <p:nvSpPr>
            <p:cNvPr id="46129" name="矩形 46128"/>
            <p:cNvSpPr/>
            <p:nvPr/>
          </p:nvSpPr>
          <p:spPr>
            <a:xfrm>
              <a:off x="1653" y="1872"/>
              <a:ext cx="197" cy="37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2</a:t>
              </a:r>
            </a:p>
          </p:txBody>
        </p:sp>
      </p:grpSp>
      <p:grpSp>
        <p:nvGrpSpPr>
          <p:cNvPr id="46130" name="组合 46129"/>
          <p:cNvGrpSpPr/>
          <p:nvPr/>
        </p:nvGrpSpPr>
        <p:grpSpPr>
          <a:xfrm>
            <a:off x="6276202" y="3122095"/>
            <a:ext cx="1156778" cy="804255"/>
            <a:chOff x="1430" y="2400"/>
            <a:chExt cx="486" cy="575"/>
          </a:xfrm>
        </p:grpSpPr>
        <p:pic>
          <p:nvPicPr>
            <p:cNvPr id="46131" name="图片 46130" descr="png-0731副本"/>
            <p:cNvPicPr>
              <a:picLocks noChangeAspect="1"/>
            </p:cNvPicPr>
            <p:nvPr/>
          </p:nvPicPr>
          <p:blipFill>
            <a:blip r:embed="rId9"/>
            <a:stretch>
              <a:fillRect/>
            </a:stretch>
          </p:blipFill>
          <p:spPr>
            <a:xfrm>
              <a:off x="1430" y="2400"/>
              <a:ext cx="486" cy="575"/>
            </a:xfrm>
            <a:prstGeom prst="rect">
              <a:avLst/>
            </a:prstGeom>
            <a:noFill/>
            <a:ln w="9525">
              <a:noFill/>
            </a:ln>
          </p:spPr>
        </p:pic>
        <p:sp>
          <p:nvSpPr>
            <p:cNvPr id="46132" name="矩形 46131"/>
            <p:cNvSpPr/>
            <p:nvPr/>
          </p:nvSpPr>
          <p:spPr>
            <a:xfrm>
              <a:off x="1608" y="2544"/>
              <a:ext cx="162" cy="37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3</a:t>
              </a:r>
            </a:p>
          </p:txBody>
        </p:sp>
      </p:grpSp>
      <p:pic>
        <p:nvPicPr>
          <p:cNvPr id="28" name="图片 46114" descr="02"/>
          <p:cNvPicPr>
            <a:picLocks noChangeAspect="1"/>
          </p:cNvPicPr>
          <p:nvPr/>
        </p:nvPicPr>
        <p:blipFill>
          <a:blip r:embed="rId4"/>
          <a:stretch>
            <a:fillRect/>
          </a:stretch>
        </p:blipFill>
        <p:spPr>
          <a:xfrm>
            <a:off x="6136257" y="4855554"/>
            <a:ext cx="5891644" cy="824936"/>
          </a:xfrm>
          <a:prstGeom prst="rect">
            <a:avLst/>
          </a:prstGeom>
          <a:noFill/>
          <a:ln w="9525">
            <a:noFill/>
          </a:ln>
        </p:spPr>
      </p:pic>
      <p:pic>
        <p:nvPicPr>
          <p:cNvPr id="29" name="图片 46117" descr="04"/>
          <p:cNvPicPr>
            <a:picLocks noChangeAspect="1"/>
          </p:cNvPicPr>
          <p:nvPr/>
        </p:nvPicPr>
        <p:blipFill>
          <a:blip r:embed="rId6"/>
          <a:stretch>
            <a:fillRect/>
          </a:stretch>
        </p:blipFill>
        <p:spPr>
          <a:xfrm>
            <a:off x="6176065" y="5762502"/>
            <a:ext cx="5851836" cy="823787"/>
          </a:xfrm>
          <a:prstGeom prst="rect">
            <a:avLst/>
          </a:prstGeom>
          <a:noFill/>
          <a:ln w="9525">
            <a:noFill/>
          </a:ln>
        </p:spPr>
      </p:pic>
      <p:grpSp>
        <p:nvGrpSpPr>
          <p:cNvPr id="30" name="组合 46120"/>
          <p:cNvGrpSpPr/>
          <p:nvPr/>
        </p:nvGrpSpPr>
        <p:grpSpPr>
          <a:xfrm>
            <a:off x="6396607" y="5669348"/>
            <a:ext cx="992134" cy="1044787"/>
            <a:chOff x="1433" y="3080"/>
            <a:chExt cx="568" cy="568"/>
          </a:xfrm>
        </p:grpSpPr>
        <p:pic>
          <p:nvPicPr>
            <p:cNvPr id="31" name="图片 46121" descr="png-0731"/>
            <p:cNvPicPr>
              <a:picLocks noChangeAspect="1"/>
            </p:cNvPicPr>
            <p:nvPr/>
          </p:nvPicPr>
          <p:blipFill>
            <a:blip r:embed="rId7"/>
            <a:stretch>
              <a:fillRect/>
            </a:stretch>
          </p:blipFill>
          <p:spPr>
            <a:xfrm>
              <a:off x="1433" y="3080"/>
              <a:ext cx="568" cy="568"/>
            </a:xfrm>
            <a:prstGeom prst="rect">
              <a:avLst/>
            </a:prstGeom>
            <a:noFill/>
            <a:ln w="9525">
              <a:noFill/>
            </a:ln>
          </p:spPr>
        </p:pic>
        <p:sp>
          <p:nvSpPr>
            <p:cNvPr id="32" name="矩形 46122"/>
            <p:cNvSpPr/>
            <p:nvPr/>
          </p:nvSpPr>
          <p:spPr>
            <a:xfrm>
              <a:off x="1594" y="3216"/>
              <a:ext cx="220" cy="28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6</a:t>
              </a:r>
            </a:p>
          </p:txBody>
        </p:sp>
      </p:grpSp>
      <p:grpSp>
        <p:nvGrpSpPr>
          <p:cNvPr id="33" name="组合 46129"/>
          <p:cNvGrpSpPr/>
          <p:nvPr/>
        </p:nvGrpSpPr>
        <p:grpSpPr>
          <a:xfrm>
            <a:off x="6313059" y="4892495"/>
            <a:ext cx="985196" cy="804255"/>
            <a:chOff x="1430" y="2400"/>
            <a:chExt cx="486" cy="575"/>
          </a:xfrm>
        </p:grpSpPr>
        <p:pic>
          <p:nvPicPr>
            <p:cNvPr id="34" name="图片 46130" descr="png-0731副本"/>
            <p:cNvPicPr>
              <a:picLocks noChangeAspect="1"/>
            </p:cNvPicPr>
            <p:nvPr/>
          </p:nvPicPr>
          <p:blipFill>
            <a:blip r:embed="rId9"/>
            <a:stretch>
              <a:fillRect/>
            </a:stretch>
          </p:blipFill>
          <p:spPr>
            <a:xfrm>
              <a:off x="1430" y="2400"/>
              <a:ext cx="486" cy="575"/>
            </a:xfrm>
            <a:prstGeom prst="rect">
              <a:avLst/>
            </a:prstGeom>
            <a:noFill/>
            <a:ln w="9525">
              <a:noFill/>
            </a:ln>
          </p:spPr>
        </p:pic>
        <p:sp>
          <p:nvSpPr>
            <p:cNvPr id="35" name="矩形 46131"/>
            <p:cNvSpPr/>
            <p:nvPr/>
          </p:nvSpPr>
          <p:spPr>
            <a:xfrm>
              <a:off x="1594" y="2544"/>
              <a:ext cx="190" cy="374"/>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b="1" dirty="0">
                  <a:latin typeface="Arial" panose="020B0604020202020204" pitchFamily="34" charset="0"/>
                  <a:ea typeface="宋体" panose="02010600030101010101" pitchFamily="2" charset="-122"/>
                </a:rPr>
                <a:t>5</a:t>
              </a:r>
            </a:p>
          </p:txBody>
        </p:sp>
      </p:grpSp>
      <p:sp>
        <p:nvSpPr>
          <p:cNvPr id="36" name="TextBox 71"/>
          <p:cNvSpPr txBox="1"/>
          <p:nvPr/>
        </p:nvSpPr>
        <p:spPr>
          <a:xfrm>
            <a:off x="8050427" y="4985123"/>
            <a:ext cx="3827178" cy="584775"/>
          </a:xfrm>
          <a:prstGeom prst="rect">
            <a:avLst/>
          </a:prstGeom>
          <a:noFill/>
          <a:ln w="9525">
            <a:noFill/>
          </a:ln>
        </p:spPr>
        <p:txBody>
          <a:bodyPr wrap="square">
            <a:spAutoFit/>
          </a:bodyPr>
          <a:lstStyle/>
          <a:p>
            <a:pPr lvl="0" eaLnBrk="0" hangingPunct="0"/>
            <a:r>
              <a:rPr lang="en-US" altLang="zh-CN" sz="3200" b="1">
                <a:solidFill>
                  <a:srgbClr val="000000"/>
                </a:solidFill>
                <a:latin typeface="#9Slide03 SFU Futura_12" panose="00000400000000000000" pitchFamily="2" charset="0"/>
                <a:ea typeface="宋体" panose="02010600030101010101" pitchFamily="2" charset="-122"/>
                <a:cs typeface="Arial" panose="020B0604020202020204" pitchFamily="34" charset="0"/>
              </a:rPr>
              <a:t>Bô xít – Mangan</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sp>
        <p:nvSpPr>
          <p:cNvPr id="37" name="TextBox 71"/>
          <p:cNvSpPr txBox="1"/>
          <p:nvPr/>
        </p:nvSpPr>
        <p:spPr>
          <a:xfrm>
            <a:off x="8087533" y="5890918"/>
            <a:ext cx="2559050" cy="584775"/>
          </a:xfrm>
          <a:prstGeom prst="rect">
            <a:avLst/>
          </a:prstGeom>
          <a:noFill/>
          <a:ln w="9525">
            <a:noFill/>
          </a:ln>
        </p:spPr>
        <p:txBody>
          <a:bodyPr wrap="square">
            <a:spAutoFit/>
          </a:bodyPr>
          <a:lstStyle/>
          <a:p>
            <a:pPr lvl="0" eaLnBrk="0" hangingPunct="0"/>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Ti</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tan – </a:t>
            </a:r>
            <a:r>
              <a:rPr lang="en-US" altLang="zh-CN" sz="3200" b="1" dirty="0" err="1">
                <a:solidFill>
                  <a:srgbClr val="000000"/>
                </a:solidFill>
                <a:latin typeface="#9Slide03 SFU Futura_12" panose="00000400000000000000" pitchFamily="2" charset="0"/>
                <a:ea typeface="宋体" panose="02010600030101010101" pitchFamily="2" charset="-122"/>
                <a:cs typeface="Arial" panose="020B0604020202020204" pitchFamily="34" charset="0"/>
              </a:rPr>
              <a:t>cát</a:t>
            </a:r>
            <a:r>
              <a:rPr lang="en-US" altLang="zh-CN"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rPr>
              <a:t> </a:t>
            </a:r>
            <a:endParaRPr lang="zh-CN" altLang="en-US" sz="3200" b="1" dirty="0">
              <a:solidFill>
                <a:srgbClr val="000000"/>
              </a:solidFill>
              <a:latin typeface="#9Slide03 SFU Futura_12" panose="00000400000000000000" pitchFamily="2" charset="0"/>
              <a:ea typeface="宋体" panose="02010600030101010101" pitchFamily="2" charset="-122"/>
              <a:cs typeface="Arial" panose="020B0604020202020204" pitchFamily="34" charset="0"/>
            </a:endParaRPr>
          </a:p>
        </p:txBody>
      </p:sp>
      <p:sp>
        <p:nvSpPr>
          <p:cNvPr id="38" name="Title 1"/>
          <p:cNvSpPr>
            <a:spLocks noGrp="1"/>
          </p:cNvSpPr>
          <p:nvPr>
            <p:ph type="title"/>
          </p:nvPr>
        </p:nvSpPr>
        <p:spPr>
          <a:xfrm>
            <a:off x="0" y="-15519"/>
            <a:ext cx="12192000" cy="843992"/>
          </a:xfrm>
          <a:solidFill>
            <a:schemeClr val="accent6">
              <a:lumMod val="50000"/>
            </a:schemeClr>
          </a:solidFill>
        </p:spPr>
        <p:txBody>
          <a:bodyPr>
            <a:normAutofit/>
          </a:bodyPr>
          <a:lstStyle/>
          <a:p>
            <a:pPr algn="ctr"/>
            <a:r>
              <a:rPr lang="en-US" b="1" dirty="0">
                <a:solidFill>
                  <a:srgbClr val="FFFF00"/>
                </a:solidFill>
                <a:latin typeface="#9Slide07 IcielKoni" pitchFamily="2" charset="0"/>
                <a:cs typeface="Arial" panose="020B0604020202020204" pitchFamily="34" charset="0"/>
              </a:rPr>
              <a:t>1. TIỀM NĂNG KHOÁNG SẢN VIỆT NAM</a:t>
            </a:r>
          </a:p>
        </p:txBody>
      </p:sp>
      <p:pic>
        <p:nvPicPr>
          <p:cNvPr id="45" name="Picture 44" descr="http://www.aneki.com/maps_blank/Vietnam_blank_outline_map.gif">
            <a:extLst>
              <a:ext uri="{FF2B5EF4-FFF2-40B4-BE49-F238E27FC236}">
                <a16:creationId xmlns:a16="http://schemas.microsoft.com/office/drawing/2014/main" id="{AC262D3B-EDE4-4551-ADF4-D581AFBAE8A8}"/>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6398" y="931935"/>
            <a:ext cx="3193165" cy="5988830"/>
          </a:xfrm>
          <a:prstGeom prst="rect">
            <a:avLst/>
          </a:prstGeom>
          <a:noFill/>
          <a:ln>
            <a:noFill/>
          </a:ln>
        </p:spPr>
      </p:pic>
      <p:pic>
        <p:nvPicPr>
          <p:cNvPr id="49" name="Picture 48">
            <a:extLst>
              <a:ext uri="{FF2B5EF4-FFF2-40B4-BE49-F238E27FC236}">
                <a16:creationId xmlns:a16="http://schemas.microsoft.com/office/drawing/2014/main" id="{ED7E4D2F-2641-42AC-A85C-BA904C03511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696" b="92935" l="9489" r="89416">
                        <a14:foregroundMark x1="36131" y1="79348" x2="36131" y2="79348"/>
                        <a14:foregroundMark x1="30657" y1="83696" x2="30657" y2="83696"/>
                        <a14:foregroundMark x1="39416" y1="11957" x2="39416" y2="11957"/>
                        <a14:foregroundMark x1="39416" y1="9239" x2="39416" y2="9239"/>
                        <a14:foregroundMark x1="36861" y1="88043" x2="36861" y2="88043"/>
                      </a14:backgroundRemoval>
                    </a14:imgEffect>
                  </a14:imgLayer>
                </a14:imgProps>
              </a:ext>
              <a:ext uri="{28A0092B-C50C-407E-A947-70E740481C1C}">
                <a14:useLocalDpi xmlns:a14="http://schemas.microsoft.com/office/drawing/2010/main" val="0"/>
              </a:ext>
            </a:extLst>
          </a:blip>
          <a:srcRect l="12505" r="31396"/>
          <a:stretch/>
        </p:blipFill>
        <p:spPr>
          <a:xfrm>
            <a:off x="0" y="2558019"/>
            <a:ext cx="1289234" cy="1543287"/>
          </a:xfrm>
          <a:prstGeom prst="rect">
            <a:avLst/>
          </a:prstGeom>
        </p:spPr>
      </p:pic>
      <p:sp>
        <p:nvSpPr>
          <p:cNvPr id="50" name="TextBox 49">
            <a:extLst>
              <a:ext uri="{FF2B5EF4-FFF2-40B4-BE49-F238E27FC236}">
                <a16:creationId xmlns:a16="http://schemas.microsoft.com/office/drawing/2014/main" id="{009D62B9-81DE-47B6-8CA2-8F8E21E9CE26}"/>
              </a:ext>
            </a:extLst>
          </p:cNvPr>
          <p:cNvSpPr txBox="1"/>
          <p:nvPr/>
        </p:nvSpPr>
        <p:spPr>
          <a:xfrm>
            <a:off x="0" y="3926350"/>
            <a:ext cx="2281307" cy="1323439"/>
          </a:xfrm>
          <a:prstGeom prst="rect">
            <a:avLst/>
          </a:prstGeom>
          <a:noFill/>
        </p:spPr>
        <p:txBody>
          <a:bodyPr wrap="square">
            <a:spAutoFit/>
          </a:bodyPr>
          <a:lstStyle/>
          <a:p>
            <a:r>
              <a:rPr lang="en-US" sz="4000" b="1" dirty="0">
                <a:solidFill>
                  <a:srgbClr val="C00000"/>
                </a:solidFill>
                <a:latin typeface="#9Slide03 SFU Futura_12" panose="00000400000000000000" pitchFamily="2" charset="0"/>
                <a:cs typeface="Arial" panose="020B0604020202020204" pitchFamily="34" charset="0"/>
              </a:rPr>
              <a:t>THỬ TÀI TRÍ NHỚ</a:t>
            </a:r>
            <a:endParaRPr lang="en-US" sz="4000" dirty="0">
              <a:solidFill>
                <a:srgbClr val="C00000"/>
              </a:solidFill>
            </a:endParaRPr>
          </a:p>
        </p:txBody>
      </p:sp>
      <p:sp>
        <p:nvSpPr>
          <p:cNvPr id="41" name="TextBox 71">
            <a:extLst>
              <a:ext uri="{FF2B5EF4-FFF2-40B4-BE49-F238E27FC236}">
                <a16:creationId xmlns:a16="http://schemas.microsoft.com/office/drawing/2014/main" id="{6F5C0AA9-7E10-407B-9546-F9A430B9FD55}"/>
              </a:ext>
            </a:extLst>
          </p:cNvPr>
          <p:cNvSpPr txBox="1"/>
          <p:nvPr/>
        </p:nvSpPr>
        <p:spPr>
          <a:xfrm>
            <a:off x="3425248" y="1501118"/>
            <a:ext cx="1846079" cy="1200329"/>
          </a:xfrm>
          <a:prstGeom prst="rect">
            <a:avLst/>
          </a:prstGeom>
          <a:solidFill>
            <a:srgbClr val="385723"/>
          </a:solidFill>
          <a:ln w="3175">
            <a:solidFill>
              <a:srgbClr val="002060"/>
            </a:solidFill>
          </a:ln>
        </p:spPr>
        <p:txBody>
          <a:bodyPr wrap="square">
            <a:spAutoFit/>
          </a:bodyPr>
          <a:lstStyle/>
          <a:p>
            <a:pPr lvl="0" algn="ctr" eaLnBrk="0" hangingPunct="0"/>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Vẽ</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khoáng</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sản</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vào</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đúng</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vị</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trí</a:t>
            </a:r>
            <a:endParaRPr lang="zh-CN" altLang="en-US"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endParaRPr>
          </a:p>
        </p:txBody>
      </p:sp>
      <p:pic>
        <p:nvPicPr>
          <p:cNvPr id="7" name="Graphic 6" descr="Right pointing backhand index with solid fill">
            <a:extLst>
              <a:ext uri="{FF2B5EF4-FFF2-40B4-BE49-F238E27FC236}">
                <a16:creationId xmlns:a16="http://schemas.microsoft.com/office/drawing/2014/main" id="{CE30F939-0E7C-4D10-AA6C-B1ED45D7DE6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0800000">
            <a:off x="5228644" y="1683763"/>
            <a:ext cx="914400" cy="914400"/>
          </a:xfrm>
          <a:prstGeom prst="rect">
            <a:avLst/>
          </a:prstGeom>
        </p:spPr>
      </p:pic>
      <p:sp>
        <p:nvSpPr>
          <p:cNvPr id="44" name="TextBox 71">
            <a:extLst>
              <a:ext uri="{FF2B5EF4-FFF2-40B4-BE49-F238E27FC236}">
                <a16:creationId xmlns:a16="http://schemas.microsoft.com/office/drawing/2014/main" id="{CFD08B23-9958-4D36-97EF-8B5C91855829}"/>
              </a:ext>
            </a:extLst>
          </p:cNvPr>
          <p:cNvSpPr txBox="1"/>
          <p:nvPr/>
        </p:nvSpPr>
        <p:spPr>
          <a:xfrm>
            <a:off x="3396715" y="3834951"/>
            <a:ext cx="1874883" cy="1938992"/>
          </a:xfrm>
          <a:prstGeom prst="rect">
            <a:avLst/>
          </a:prstGeom>
          <a:solidFill>
            <a:srgbClr val="385723"/>
          </a:solidFill>
          <a:ln w="3175">
            <a:solidFill>
              <a:srgbClr val="002060"/>
            </a:solidFill>
          </a:ln>
        </p:spPr>
        <p:txBody>
          <a:bodyPr wrap="square">
            <a:spAutoFit/>
          </a:bodyPr>
          <a:lstStyle/>
          <a:p>
            <a:pPr lvl="0" algn="ctr" eaLnBrk="0" hangingPunct="0"/>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Sau</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đó</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nhận</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xét</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về</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sự</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phân</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bố</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của</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khoáng</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sản</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đó</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trước</a:t>
            </a:r>
            <a:r>
              <a:rPr lang="en-US" altLang="zh-CN"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rPr>
              <a:t> </a:t>
            </a:r>
            <a:r>
              <a:rPr lang="en-US" altLang="zh-CN" sz="2400" b="1" dirty="0" err="1">
                <a:solidFill>
                  <a:srgbClr val="FFFF00"/>
                </a:solidFill>
                <a:latin typeface="#9Slide03 SFU Futura_12" panose="00000400000000000000" pitchFamily="2" charset="0"/>
                <a:ea typeface="宋体" panose="02010600030101010101" pitchFamily="2" charset="-122"/>
                <a:cs typeface="Arial" panose="020B0604020202020204" pitchFamily="34" charset="0"/>
              </a:rPr>
              <a:t>lớp</a:t>
            </a:r>
            <a:endParaRPr lang="zh-CN" altLang="en-US" sz="2400" b="1" dirty="0">
              <a:solidFill>
                <a:srgbClr val="FFFF00"/>
              </a:solidFill>
              <a:latin typeface="#9Slide03 SFU Futura_12" panose="00000400000000000000" pitchFamily="2" charset="0"/>
              <a:ea typeface="宋体" panose="02010600030101010101" pitchFamily="2" charset="-122"/>
              <a:cs typeface="Arial" panose="020B0604020202020204" pitchFamily="34" charset="0"/>
            </a:endParaRPr>
          </a:p>
        </p:txBody>
      </p:sp>
      <p:pic>
        <p:nvPicPr>
          <p:cNvPr id="47" name="Graphic 46" descr="Right pointing backhand index with solid fill">
            <a:extLst>
              <a:ext uri="{FF2B5EF4-FFF2-40B4-BE49-F238E27FC236}">
                <a16:creationId xmlns:a16="http://schemas.microsoft.com/office/drawing/2014/main" id="{506913D9-C1AD-4D00-9B3D-65651C5B136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0800000">
            <a:off x="5221633" y="4412901"/>
            <a:ext cx="914400" cy="914400"/>
          </a:xfrm>
          <a:prstGeom prst="rect">
            <a:avLst/>
          </a:prstGeom>
        </p:spPr>
      </p:pic>
      <p:cxnSp>
        <p:nvCxnSpPr>
          <p:cNvPr id="9" name="Straight Connector 8">
            <a:extLst>
              <a:ext uri="{FF2B5EF4-FFF2-40B4-BE49-F238E27FC236}">
                <a16:creationId xmlns:a16="http://schemas.microsoft.com/office/drawing/2014/main" id="{1192DEB3-56D9-4DF7-BF34-9508623425AC}"/>
              </a:ext>
            </a:extLst>
          </p:cNvPr>
          <p:cNvCxnSpPr>
            <a:stCxn id="38" idx="2"/>
          </p:cNvCxnSpPr>
          <p:nvPr/>
        </p:nvCxnSpPr>
        <p:spPr>
          <a:xfrm>
            <a:off x="6096000" y="828473"/>
            <a:ext cx="0" cy="6029527"/>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084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HAIYEN\DAY_HOC\DIALI_8\BAI_28_DIAHINH_VIETNAM\hc3acnh-28-1-lc6b0e1bba3c-c491e1bb93-c491e1bb8ba-hc3acnh-vie1bb87t-nam-le1bb9bp-8.png">
            <a:extLst>
              <a:ext uri="{FF2B5EF4-FFF2-40B4-BE49-F238E27FC236}">
                <a16:creationId xmlns:a16="http://schemas.microsoft.com/office/drawing/2014/main" id="{DCD7A22F-F6B0-DC49-B234-ED794DD20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100" y="55996"/>
            <a:ext cx="4392488" cy="68020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22843EB-CC4C-E547-9ED1-0BF28FFFA1E7}"/>
              </a:ext>
            </a:extLst>
          </p:cNvPr>
          <p:cNvSpPr txBox="1"/>
          <p:nvPr/>
        </p:nvSpPr>
        <p:spPr>
          <a:xfrm>
            <a:off x="1775520" y="1340768"/>
            <a:ext cx="3995936" cy="4129336"/>
          </a:xfrm>
          <a:prstGeom prst="rect">
            <a:avLst/>
          </a:prstGeom>
          <a:noFill/>
        </p:spPr>
        <p:txBody>
          <a:bodyPr wrap="square" rtlCol="0">
            <a:spAutoFit/>
          </a:bodyPr>
          <a:lstStyle/>
          <a:p>
            <a:pPr algn="just">
              <a:lnSpc>
                <a:spcPct val="150000"/>
              </a:lnSpc>
            </a:pPr>
            <a:r>
              <a:rPr lang="en-VN" sz="2800" dirty="0">
                <a:solidFill>
                  <a:srgbClr val="0070C0"/>
                </a:solidFill>
                <a:latin typeface="#9Slide03 SFU Futura_12" pitchFamily="2" charset="77"/>
              </a:rPr>
              <a:t>Xác định trên hình 28.1:</a:t>
            </a:r>
          </a:p>
          <a:p>
            <a:pPr marL="342900" indent="-342900" algn="just">
              <a:lnSpc>
                <a:spcPct val="150000"/>
              </a:lnSpc>
              <a:buAutoNum type="arabicPeriod"/>
            </a:pPr>
            <a:r>
              <a:rPr lang="en-VN" sz="2500" dirty="0">
                <a:solidFill>
                  <a:srgbClr val="0070C0"/>
                </a:solidFill>
                <a:latin typeface="#9Slide03 SFU Futura_12" pitchFamily="2" charset="77"/>
              </a:rPr>
              <a:t>Cao nguyên Kon Tum</a:t>
            </a:r>
          </a:p>
          <a:p>
            <a:pPr marL="342900" indent="-342900" algn="just">
              <a:lnSpc>
                <a:spcPct val="150000"/>
              </a:lnSpc>
              <a:buAutoNum type="arabicPeriod"/>
            </a:pPr>
            <a:r>
              <a:rPr lang="en-VN" sz="2500" dirty="0">
                <a:solidFill>
                  <a:srgbClr val="0070C0"/>
                </a:solidFill>
                <a:latin typeface="#9Slide03 SFU Futura_12" pitchFamily="2" charset="77"/>
              </a:rPr>
              <a:t>Cao nguyên Đắk Lắk</a:t>
            </a:r>
          </a:p>
          <a:p>
            <a:pPr marL="342900" indent="-342900" algn="just">
              <a:lnSpc>
                <a:spcPct val="150000"/>
              </a:lnSpc>
              <a:buAutoNum type="arabicPeriod"/>
            </a:pPr>
            <a:r>
              <a:rPr lang="en-VN" sz="2500" dirty="0">
                <a:solidFill>
                  <a:srgbClr val="0070C0"/>
                </a:solidFill>
                <a:latin typeface="#9Slide03 SFU Futura_12" pitchFamily="2" charset="77"/>
              </a:rPr>
              <a:t>Cao nguyên Lâm Viên</a:t>
            </a:r>
          </a:p>
          <a:p>
            <a:pPr marL="342900" indent="-342900" algn="just">
              <a:lnSpc>
                <a:spcPct val="150000"/>
              </a:lnSpc>
              <a:buAutoNum type="arabicPeriod"/>
            </a:pPr>
            <a:r>
              <a:rPr lang="en-VN" sz="2500" dirty="0">
                <a:solidFill>
                  <a:srgbClr val="0070C0"/>
                </a:solidFill>
                <a:latin typeface="#9Slide03 SFU Futura_12" pitchFamily="2" charset="77"/>
              </a:rPr>
              <a:t>Cao nguyên Di Linh</a:t>
            </a:r>
          </a:p>
          <a:p>
            <a:pPr marL="342900" indent="-342900" algn="just">
              <a:lnSpc>
                <a:spcPct val="150000"/>
              </a:lnSpc>
              <a:buAutoNum type="arabicPeriod"/>
            </a:pPr>
            <a:r>
              <a:rPr lang="en-VN" sz="2500" dirty="0">
                <a:solidFill>
                  <a:srgbClr val="0070C0"/>
                </a:solidFill>
                <a:latin typeface="#9Slide03 SFU Futura_12" pitchFamily="2" charset="77"/>
              </a:rPr>
              <a:t>Cao nguyên Plây Ku</a:t>
            </a:r>
          </a:p>
          <a:p>
            <a:pPr marL="342900" indent="-342900" algn="just">
              <a:lnSpc>
                <a:spcPct val="150000"/>
              </a:lnSpc>
              <a:buAutoNum type="arabicPeriod"/>
            </a:pPr>
            <a:r>
              <a:rPr lang="en-VN" sz="2500" dirty="0">
                <a:solidFill>
                  <a:srgbClr val="0070C0"/>
                </a:solidFill>
                <a:latin typeface="#9Slide03 SFU Futura_12" pitchFamily="2" charset="77"/>
              </a:rPr>
              <a:t>Cao nguyên Mơ Nông</a:t>
            </a:r>
          </a:p>
        </p:txBody>
      </p:sp>
    </p:spTree>
    <p:extLst>
      <p:ext uri="{BB962C8B-B14F-4D97-AF65-F5344CB8AC3E}">
        <p14:creationId xmlns:p14="http://schemas.microsoft.com/office/powerpoint/2010/main" val="2320272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396335"/>
            <a:ext cx="5133703" cy="461665"/>
          </a:xfrm>
          <a:prstGeom prst="rect">
            <a:avLst/>
          </a:prstGeom>
          <a:noFill/>
        </p:spPr>
        <p:txBody>
          <a:bodyPr wrap="square" rtlCol="0">
            <a:spAutoFit/>
          </a:bodyPr>
          <a:lstStyle/>
          <a:p>
            <a:r>
              <a:rPr lang="en-US" sz="2400" b="1" dirty="0" err="1">
                <a:latin typeface="#9Slide03 SFU Futura_12" panose="020B0604020202020204" charset="0"/>
                <a:cs typeface="Arial" panose="020B0604020202020204" pitchFamily="34" charset="0"/>
              </a:rPr>
              <a:t>Hình</a:t>
            </a:r>
            <a:r>
              <a:rPr lang="en-US" sz="2400" b="1" dirty="0">
                <a:latin typeface="#9Slide03 SFU Futura_12" panose="020B0604020202020204" charset="0"/>
                <a:cs typeface="Arial" panose="020B0604020202020204" pitchFamily="34" charset="0"/>
              </a:rPr>
              <a:t> 26.1. </a:t>
            </a:r>
            <a:r>
              <a:rPr lang="en-US" sz="2400" b="1" dirty="0" err="1">
                <a:latin typeface="#9Slide03 SFU Futura_12" panose="020B0604020202020204" charset="0"/>
                <a:cs typeface="Arial" panose="020B0604020202020204" pitchFamily="34" charset="0"/>
              </a:rPr>
              <a:t>Lược</a:t>
            </a:r>
            <a:r>
              <a:rPr lang="en-US" sz="2400" b="1" dirty="0">
                <a:latin typeface="#9Slide03 SFU Futura_12" panose="020B0604020202020204" charset="0"/>
                <a:cs typeface="Arial" panose="020B0604020202020204" pitchFamily="34" charset="0"/>
              </a:rPr>
              <a:t> </a:t>
            </a:r>
            <a:r>
              <a:rPr lang="en-US" sz="2400" b="1" dirty="0" err="1">
                <a:latin typeface="#9Slide03 SFU Futura_12" panose="020B0604020202020204" charset="0"/>
                <a:cs typeface="Arial" panose="020B0604020202020204" pitchFamily="34" charset="0"/>
              </a:rPr>
              <a:t>đồ</a:t>
            </a:r>
            <a:r>
              <a:rPr lang="en-US" sz="2400" b="1" dirty="0">
                <a:latin typeface="#9Slide03 SFU Futura_12" panose="020B0604020202020204" charset="0"/>
                <a:cs typeface="Arial" panose="020B0604020202020204" pitchFamily="34" charset="0"/>
              </a:rPr>
              <a:t> </a:t>
            </a:r>
            <a:r>
              <a:rPr lang="en-US" sz="2400" b="1" dirty="0" err="1">
                <a:latin typeface="#9Slide03 SFU Futura_12" panose="020B0604020202020204" charset="0"/>
                <a:cs typeface="Arial" panose="020B0604020202020204" pitchFamily="34" charset="0"/>
              </a:rPr>
              <a:t>khoáng</a:t>
            </a:r>
            <a:r>
              <a:rPr lang="en-US" sz="2400" b="1" dirty="0">
                <a:latin typeface="#9Slide03 SFU Futura_12" panose="020B0604020202020204" charset="0"/>
                <a:cs typeface="Arial" panose="020B0604020202020204" pitchFamily="34" charset="0"/>
              </a:rPr>
              <a:t> </a:t>
            </a:r>
            <a:r>
              <a:rPr lang="en-US" sz="2400" b="1" dirty="0" err="1">
                <a:latin typeface="#9Slide03 SFU Futura_12" panose="020B0604020202020204" charset="0"/>
                <a:cs typeface="Arial" panose="020B0604020202020204" pitchFamily="34" charset="0"/>
              </a:rPr>
              <a:t>sản</a:t>
            </a:r>
            <a:r>
              <a:rPr lang="en-US" sz="2400" b="1" dirty="0">
                <a:latin typeface="#9Slide03 SFU Futura_12" panose="020B0604020202020204" charset="0"/>
                <a:cs typeface="Arial" panose="020B0604020202020204" pitchFamily="34" charset="0"/>
              </a:rPr>
              <a:t> VN</a:t>
            </a:r>
          </a:p>
        </p:txBody>
      </p:sp>
      <p:sp>
        <p:nvSpPr>
          <p:cNvPr id="4" name="Rounded Rectangle 3"/>
          <p:cNvSpPr/>
          <p:nvPr/>
        </p:nvSpPr>
        <p:spPr>
          <a:xfrm>
            <a:off x="5933800" y="721978"/>
            <a:ext cx="6057901" cy="1084216"/>
          </a:xfrm>
          <a:prstGeom prst="roundRect">
            <a:avLst/>
          </a:prstGeom>
          <a:noFill/>
          <a:ln w="7620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385723"/>
                </a:solidFill>
                <a:latin typeface="#9Slide03 SFU Futura_12" panose="020B0604020202020204" charset="0"/>
              </a:rPr>
              <a:t>Hãy nhận xét về thành phần và trữ lượng khoáng sản ở Việt Nam? </a:t>
            </a:r>
          </a:p>
        </p:txBody>
      </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209" r="100000">
                        <a14:foregroundMark x1="36743" y1="15755" x2="36743" y2="15755"/>
                        <a14:foregroundMark x1="62630" y1="7031" x2="62630" y2="7031"/>
                        <a14:foregroundMark x1="63048" y1="911" x2="63048" y2="911"/>
                        <a14:foregroundMark x1="32150" y1="5859" x2="32150" y2="5859"/>
                        <a14:foregroundMark x1="60125" y1="1432" x2="60125" y2="1432"/>
                        <a14:foregroundMark x1="55950" y1="13151" x2="55950" y2="13151"/>
                        <a14:foregroundMark x1="55532" y1="5859" x2="55532" y2="5859"/>
                        <a14:foregroundMark x1="49896" y1="9375" x2="49896" y2="9375"/>
                        <a14:foregroundMark x1="47599" y1="10547" x2="47599" y2="10547"/>
                        <a14:foregroundMark x1="41962" y1="9896" x2="41962" y2="9896"/>
                        <a14:foregroundMark x1="36326" y1="8464" x2="36326" y2="8464"/>
                        <a14:foregroundMark x1="32985" y1="9635" x2="32985" y2="9635"/>
                        <a14:foregroundMark x1="26931" y1="11458" x2="26931" y2="11458"/>
                        <a14:foregroundMark x1="44676" y1="17318" x2="44676" y2="17318"/>
                        <a14:foregroundMark x1="59708" y1="16667" x2="59708" y2="16667"/>
                        <a14:foregroundMark x1="69520" y1="9375" x2="69520" y2="9375"/>
                        <a14:foregroundMark x1="36326" y1="18490" x2="36326" y2="18490"/>
                        <a14:foregroundMark x1="40501" y1="13411" x2="40501" y2="13411"/>
                        <a14:foregroundMark x1="29228" y1="14323" x2="29228" y2="14323"/>
                        <a14:foregroundMark x1="34447" y1="11979" x2="34447" y2="11979"/>
                        <a14:foregroundMark x1="41962" y1="19661" x2="41962" y2="19661"/>
                        <a14:foregroundMark x1="30689" y1="17839" x2="30689" y2="17839"/>
                        <a14:foregroundMark x1="49478" y1="16927" x2="49478" y2="16927"/>
                        <a14:foregroundMark x1="59708" y1="18490" x2="59708" y2="18490"/>
                        <a14:foregroundMark x1="64927" y1="11458" x2="64927" y2="11458"/>
                        <a14:foregroundMark x1="55950" y1="10547" x2="55950" y2="10547"/>
                        <a14:foregroundMark x1="53236" y1="17318" x2="53236" y2="17318"/>
                        <a14:foregroundMark x1="63048" y1="15234" x2="63048" y2="15234"/>
                        <a14:foregroundMark x1="67641" y1="15495" x2="67641" y2="15495"/>
                        <a14:foregroundMark x1="49896" y1="13802" x2="49896" y2="13802"/>
                        <a14:foregroundMark x1="45303" y1="14583" x2="45303" y2="14583"/>
                        <a14:foregroundMark x1="46138" y1="19010" x2="46138" y2="19010"/>
                        <a14:foregroundMark x1="49896" y1="20443" x2="49896" y2="20443"/>
                        <a14:foregroundMark x1="57829" y1="22526" x2="57829" y2="22526"/>
                        <a14:foregroundMark x1="64509" y1="21094" x2="64509" y2="21094"/>
                        <a14:foregroundMark x1="67641" y1="17839" x2="67641" y2="17839"/>
                        <a14:foregroundMark x1="71399" y1="13802" x2="71399" y2="13802"/>
                        <a14:foregroundMark x1="68267" y1="6771" x2="68267" y2="6771"/>
                        <a14:foregroundMark x1="64509" y1="4688" x2="64509" y2="4688"/>
                        <a14:foregroundMark x1="58246" y1="5208" x2="58246" y2="5208"/>
                        <a14:foregroundMark x1="52818" y1="7943" x2="52818" y2="7943"/>
                        <a14:foregroundMark x1="43424" y1="22005" x2="43424" y2="22005"/>
                        <a14:foregroundMark x1="52818" y1="23438" x2="52818" y2="23438"/>
                        <a14:foregroundMark x1="62004" y1="23438" x2="62004" y2="23438"/>
                        <a14:foregroundMark x1="67641" y1="20182" x2="67641" y2="20182"/>
                        <a14:foregroundMark x1="75157" y1="12240" x2="75157" y2="12240"/>
                        <a14:foregroundMark x1="82672" y1="14974" x2="82672" y2="14974"/>
                        <a14:foregroundMark x1="96868" y1="26302" x2="96868" y2="26302"/>
                        <a14:foregroundMark x1="97704" y1="44792" x2="97704" y2="44792"/>
                        <a14:foregroundMark x1="94572" y1="22005" x2="94572" y2="22005"/>
                        <a14:foregroundMark x1="54071" y1="86979" x2="54071" y2="86979"/>
                        <a14:foregroundMark x1="34864" y1="23177" x2="34864" y2="23177"/>
                        <a14:foregroundMark x1="66806" y1="11979" x2="66806" y2="11979"/>
                        <a14:foregroundMark x1="62630" y1="21615" x2="62630" y2="21615"/>
                        <a14:foregroundMark x1="25470" y1="14323" x2="25470" y2="14323"/>
                        <a14:foregroundMark x1="28392" y1="8464" x2="28392" y2="8464"/>
                      </a14:backgroundRemoval>
                    </a14:imgEffect>
                  </a14:imgLayer>
                </a14:imgProps>
              </a:ext>
              <a:ext uri="{28A0092B-C50C-407E-A947-70E740481C1C}">
                <a14:useLocalDpi xmlns:a14="http://schemas.microsoft.com/office/drawing/2010/main" val="0"/>
              </a:ext>
            </a:extLst>
          </a:blip>
          <a:stretch>
            <a:fillRect/>
          </a:stretch>
        </p:blipFill>
        <p:spPr>
          <a:xfrm>
            <a:off x="4839787" y="543520"/>
            <a:ext cx="1048294" cy="1475022"/>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1952" y="0"/>
            <a:ext cx="4020231" cy="6443694"/>
          </a:xfrm>
          <a:prstGeom prst="rect">
            <a:avLst/>
          </a:prstGeom>
        </p:spPr>
      </p:pic>
      <p:pic>
        <p:nvPicPr>
          <p:cNvPr id="9" name="Picture 6" descr="S&amp;amp;OP Consultants | Nexview Consulting - S&amp;amp;OP Consulting">
            <a:extLst>
              <a:ext uri="{FF2B5EF4-FFF2-40B4-BE49-F238E27FC236}">
                <a16:creationId xmlns:a16="http://schemas.microsoft.com/office/drawing/2014/main" id="{2BB4698D-F04E-4629-881E-6D98612F6E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871" b="95694" l="2490" r="94191">
                        <a14:foregroundMark x1="28631" y1="60287" x2="28631" y2="60287"/>
                        <a14:foregroundMark x1="29046" y1="58852" x2="29046" y2="58852"/>
                        <a14:foregroundMark x1="55187" y1="50239" x2="55187" y2="50239"/>
                        <a14:foregroundMark x1="55187" y1="50239" x2="55187" y2="50239"/>
                        <a14:foregroundMark x1="66390" y1="28708" x2="66390" y2="28708"/>
                        <a14:foregroundMark x1="59751" y1="2871" x2="59751" y2="2871"/>
                        <a14:foregroundMark x1="94191" y1="25359" x2="94191" y2="25359"/>
                        <a14:foregroundMark x1="87552" y1="96172" x2="85892" y2="96172"/>
                        <a14:foregroundMark x1="85892" y1="96172" x2="85892" y2="96172"/>
                        <a14:foregroundMark x1="2490" y1="95215" x2="2490" y2="95215"/>
                      </a14:backgroundRemoval>
                    </a14:imgEffect>
                  </a14:imgLayer>
                </a14:imgProps>
              </a:ext>
              <a:ext uri="{28A0092B-C50C-407E-A947-70E740481C1C}">
                <a14:useLocalDpi xmlns:a14="http://schemas.microsoft.com/office/drawing/2010/main" val="0"/>
              </a:ext>
            </a:extLst>
          </a:blip>
          <a:stretch>
            <a:fillRect/>
          </a:stretch>
        </p:blipFill>
        <p:spPr bwMode="auto">
          <a:xfrm>
            <a:off x="4571684" y="4483140"/>
            <a:ext cx="1961264" cy="17008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Than củi png | PNGEgg">
            <a:extLst>
              <a:ext uri="{FF2B5EF4-FFF2-40B4-BE49-F238E27FC236}">
                <a16:creationId xmlns:a16="http://schemas.microsoft.com/office/drawing/2014/main" id="{58FBC9A3-D9B3-48E8-8D80-0B99B860438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259" b="99537" l="9483" r="95402">
                        <a14:foregroundMark x1="7184" y1="96759" x2="25287" y2="99074"/>
                        <a14:foregroundMark x1="25287" y1="99074" x2="63793" y2="94444"/>
                        <a14:foregroundMark x1="63793" y1="94444" x2="89943" y2="98611"/>
                        <a14:foregroundMark x1="95402" y1="99537" x2="95402" y2="99537"/>
                        <a14:foregroundMark x1="52299" y1="41204" x2="51724" y2="39352"/>
                        <a14:foregroundMark x1="47414" y1="23148" x2="47414" y2="23148"/>
                        <a14:foregroundMark x1="50000" y1="16667" x2="51437" y2="16667"/>
                        <a14:foregroundMark x1="53736" y1="18056" x2="61782" y2="22222"/>
                        <a14:foregroundMark x1="64368" y1="25926" x2="65517" y2="30556"/>
                        <a14:foregroundMark x1="58046" y1="56481" x2="58046" y2="56481"/>
                      </a14:backgroundRemoval>
                    </a14:imgEffect>
                  </a14:imgLayer>
                </a14:imgProps>
              </a:ext>
              <a:ext uri="{28A0092B-C50C-407E-A947-70E740481C1C}">
                <a14:useLocalDpi xmlns:a14="http://schemas.microsoft.com/office/drawing/2010/main" val="0"/>
              </a:ext>
            </a:extLst>
          </a:blip>
          <a:stretch>
            <a:fillRect/>
          </a:stretch>
        </p:blipFill>
        <p:spPr bwMode="auto">
          <a:xfrm>
            <a:off x="9341082" y="4533211"/>
            <a:ext cx="2590465" cy="1607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ree Mineral Colored Outline Icon - Available in SVG, PNG, EPS, AI &amp;amp; Icon  fonts">
            <a:extLst>
              <a:ext uri="{FF2B5EF4-FFF2-40B4-BE49-F238E27FC236}">
                <a16:creationId xmlns:a16="http://schemas.microsoft.com/office/drawing/2014/main" id="{2555BFDB-A169-4810-B69B-FD6EBFBBE539}"/>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230575" y="4533211"/>
            <a:ext cx="1700847" cy="170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83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7">
            <a:extLst>
              <a:ext uri="{FF2B5EF4-FFF2-40B4-BE49-F238E27FC236}">
                <a16:creationId xmlns:a16="http://schemas.microsoft.com/office/drawing/2014/main" id="{A3BA8D6A-4D01-49E4-8C32-23CAA2363653}"/>
              </a:ext>
            </a:extLst>
          </p:cNvPr>
          <p:cNvSpPr/>
          <p:nvPr/>
        </p:nvSpPr>
        <p:spPr>
          <a:xfrm>
            <a:off x="108878" y="1136309"/>
            <a:ext cx="3851531" cy="1011591"/>
          </a:xfrm>
          <a:prstGeom prst="roundRect">
            <a:avLst/>
          </a:prstGeom>
          <a:solidFill>
            <a:srgbClr val="385723"/>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9Slide03 SFU Futura_12" panose="020B0604020202020204" charset="0"/>
                <a:cs typeface="Arial" panose="020B0604020202020204" pitchFamily="34" charset="0"/>
              </a:rPr>
              <a:t>Hoạt</a:t>
            </a:r>
            <a:r>
              <a:rPr lang="en-US" sz="3200" b="1" dirty="0">
                <a:solidFill>
                  <a:srgbClr val="FFFF00"/>
                </a:solidFill>
                <a:latin typeface="#9Slide03 SFU Futura_12" panose="020B0604020202020204" charset="0"/>
                <a:cs typeface="Arial" panose="020B0604020202020204" pitchFamily="34" charset="0"/>
              </a:rPr>
              <a:t> </a:t>
            </a:r>
            <a:r>
              <a:rPr lang="en-US" sz="3200" b="1" dirty="0" err="1">
                <a:solidFill>
                  <a:srgbClr val="FFFF00"/>
                </a:solidFill>
                <a:latin typeface="#9Slide03 SFU Futura_12" panose="020B0604020202020204" charset="0"/>
                <a:cs typeface="Arial" panose="020B0604020202020204" pitchFamily="34" charset="0"/>
              </a:rPr>
              <a:t>động</a:t>
            </a:r>
            <a:r>
              <a:rPr lang="en-US" sz="3200" b="1" dirty="0">
                <a:solidFill>
                  <a:srgbClr val="FFFF00"/>
                </a:solidFill>
                <a:latin typeface="#9Slide03 SFU Futura_12" panose="020B0604020202020204" charset="0"/>
                <a:cs typeface="Arial" panose="020B0604020202020204" pitchFamily="34" charset="0"/>
              </a:rPr>
              <a:t> </a:t>
            </a:r>
            <a:r>
              <a:rPr lang="en-US" sz="3200" b="1" dirty="0" err="1">
                <a:solidFill>
                  <a:srgbClr val="FFFF00"/>
                </a:solidFill>
                <a:latin typeface="#9Slide03 SFU Futura_12" panose="020B0604020202020204" charset="0"/>
                <a:cs typeface="Arial" panose="020B0604020202020204" pitchFamily="34" charset="0"/>
              </a:rPr>
              <a:t>nhóm</a:t>
            </a:r>
            <a:endParaRPr lang="en-US" sz="3200" b="1" dirty="0">
              <a:solidFill>
                <a:srgbClr val="FFFF00"/>
              </a:solidFill>
              <a:latin typeface="#9Slide03 SFU Futura_12" panose="020B0604020202020204" charset="0"/>
              <a:cs typeface="Arial" panose="020B0604020202020204" pitchFamily="34" charset="0"/>
            </a:endParaRPr>
          </a:p>
        </p:txBody>
      </p:sp>
      <p:sp>
        <p:nvSpPr>
          <p:cNvPr id="36" name="Rectangle: Rounded Corners 7">
            <a:extLst>
              <a:ext uri="{FF2B5EF4-FFF2-40B4-BE49-F238E27FC236}">
                <a16:creationId xmlns:a16="http://schemas.microsoft.com/office/drawing/2014/main" id="{D2B680DB-E633-4DF1-9493-1C62B4D6F032}"/>
              </a:ext>
            </a:extLst>
          </p:cNvPr>
          <p:cNvSpPr/>
          <p:nvPr/>
        </p:nvSpPr>
        <p:spPr>
          <a:xfrm>
            <a:off x="83303" y="5002103"/>
            <a:ext cx="3851531" cy="1319366"/>
          </a:xfrm>
          <a:prstGeom prst="roundRect">
            <a:avLst/>
          </a:prstGeom>
          <a:solidFill>
            <a:schemeClr val="bg1"/>
          </a:solidFill>
          <a:ln w="38100">
            <a:solidFill>
              <a:srgbClr val="006C00"/>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385723"/>
                </a:solidFill>
                <a:latin typeface="#9Slide03 SFU Futura_12" panose="020B0604020202020204" charset="0"/>
                <a:cs typeface="Arial" panose="020B0604020202020204" pitchFamily="34" charset="0"/>
              </a:rPr>
              <a:t>Thời</a:t>
            </a:r>
            <a:r>
              <a:rPr lang="en-US" sz="3200" b="1" dirty="0">
                <a:solidFill>
                  <a:srgbClr val="385723"/>
                </a:solidFill>
                <a:latin typeface="#9Slide03 SFU Futura_12" panose="020B0604020202020204" charset="0"/>
                <a:cs typeface="Arial" panose="020B0604020202020204" pitchFamily="34" charset="0"/>
              </a:rPr>
              <a:t> </a:t>
            </a:r>
            <a:r>
              <a:rPr lang="en-US" sz="3200" b="1" dirty="0" err="1">
                <a:solidFill>
                  <a:srgbClr val="385723"/>
                </a:solidFill>
                <a:latin typeface="#9Slide03 SFU Futura_12" panose="020B0604020202020204" charset="0"/>
                <a:cs typeface="Arial" panose="020B0604020202020204" pitchFamily="34" charset="0"/>
              </a:rPr>
              <a:t>gian</a:t>
            </a:r>
            <a:r>
              <a:rPr lang="en-US" sz="3200" b="1" dirty="0">
                <a:solidFill>
                  <a:srgbClr val="385723"/>
                </a:solidFill>
                <a:latin typeface="#9Slide03 SFU Futura_12" panose="020B0604020202020204" charset="0"/>
                <a:cs typeface="Arial" panose="020B0604020202020204" pitchFamily="34" charset="0"/>
              </a:rPr>
              <a:t>: 10 </a:t>
            </a:r>
            <a:r>
              <a:rPr lang="en-US" sz="3200" b="1" dirty="0" err="1">
                <a:solidFill>
                  <a:srgbClr val="385723"/>
                </a:solidFill>
                <a:latin typeface="#9Slide03 SFU Futura_12" panose="020B0604020202020204" charset="0"/>
                <a:cs typeface="Arial" panose="020B0604020202020204" pitchFamily="34" charset="0"/>
              </a:rPr>
              <a:t>phút</a:t>
            </a:r>
            <a:r>
              <a:rPr lang="en-US" sz="3200" b="1" dirty="0">
                <a:solidFill>
                  <a:srgbClr val="385723"/>
                </a:solidFill>
                <a:latin typeface="#9Slide03 SFU Futura_12" panose="020B0604020202020204" charset="0"/>
                <a:cs typeface="Arial" panose="020B0604020202020204" pitchFamily="34" charset="0"/>
              </a:rPr>
              <a:t>. Sau </a:t>
            </a:r>
            <a:r>
              <a:rPr lang="en-US" sz="3200" b="1" dirty="0" err="1">
                <a:solidFill>
                  <a:srgbClr val="385723"/>
                </a:solidFill>
                <a:latin typeface="#9Slide03 SFU Futura_12" panose="020B0604020202020204" charset="0"/>
                <a:cs typeface="Arial" panose="020B0604020202020204" pitchFamily="34" charset="0"/>
              </a:rPr>
              <a:t>đó</a:t>
            </a:r>
            <a:r>
              <a:rPr lang="en-US" sz="3200" b="1" dirty="0">
                <a:solidFill>
                  <a:srgbClr val="385723"/>
                </a:solidFill>
                <a:latin typeface="#9Slide03 SFU Futura_12" panose="020B0604020202020204" charset="0"/>
                <a:cs typeface="Arial" panose="020B0604020202020204" pitchFamily="34" charset="0"/>
              </a:rPr>
              <a:t> </a:t>
            </a:r>
            <a:r>
              <a:rPr lang="en-US" sz="3200" b="1" dirty="0" err="1">
                <a:solidFill>
                  <a:srgbClr val="385723"/>
                </a:solidFill>
                <a:latin typeface="#9Slide03 SFU Futura_12" panose="020B0604020202020204" charset="0"/>
                <a:cs typeface="Arial" panose="020B0604020202020204" pitchFamily="34" charset="0"/>
              </a:rPr>
              <a:t>trưng</a:t>
            </a:r>
            <a:r>
              <a:rPr lang="en-US" sz="3200" b="1" dirty="0">
                <a:solidFill>
                  <a:srgbClr val="385723"/>
                </a:solidFill>
                <a:latin typeface="#9Slide03 SFU Futura_12" panose="020B0604020202020204" charset="0"/>
                <a:cs typeface="Arial" panose="020B0604020202020204" pitchFamily="34" charset="0"/>
              </a:rPr>
              <a:t> </a:t>
            </a:r>
            <a:r>
              <a:rPr lang="en-US" sz="3200" b="1" dirty="0" err="1">
                <a:solidFill>
                  <a:srgbClr val="385723"/>
                </a:solidFill>
                <a:latin typeface="#9Slide03 SFU Futura_12" panose="020B0604020202020204" charset="0"/>
                <a:cs typeface="Arial" panose="020B0604020202020204" pitchFamily="34" charset="0"/>
              </a:rPr>
              <a:t>bày</a:t>
            </a:r>
            <a:r>
              <a:rPr lang="en-US" sz="3200" b="1" dirty="0">
                <a:solidFill>
                  <a:srgbClr val="385723"/>
                </a:solidFill>
                <a:latin typeface="#9Slide03 SFU Futura_12" panose="020B0604020202020204" charset="0"/>
                <a:cs typeface="Arial" panose="020B0604020202020204" pitchFamily="34" charset="0"/>
              </a:rPr>
              <a:t>, </a:t>
            </a:r>
            <a:r>
              <a:rPr lang="en-US" sz="3200" b="1" dirty="0" err="1">
                <a:solidFill>
                  <a:srgbClr val="385723"/>
                </a:solidFill>
                <a:latin typeface="#9Slide03 SFU Futura_12" panose="020B0604020202020204" charset="0"/>
                <a:cs typeface="Arial" panose="020B0604020202020204" pitchFamily="34" charset="0"/>
              </a:rPr>
              <a:t>báo</a:t>
            </a:r>
            <a:r>
              <a:rPr lang="en-US" sz="3200" b="1" dirty="0">
                <a:solidFill>
                  <a:srgbClr val="385723"/>
                </a:solidFill>
                <a:latin typeface="#9Slide03 SFU Futura_12" panose="020B0604020202020204" charset="0"/>
                <a:cs typeface="Arial" panose="020B0604020202020204" pitchFamily="34" charset="0"/>
              </a:rPr>
              <a:t> </a:t>
            </a:r>
            <a:r>
              <a:rPr lang="en-US" sz="3200" b="1" dirty="0" err="1">
                <a:solidFill>
                  <a:srgbClr val="385723"/>
                </a:solidFill>
                <a:latin typeface="#9Slide03 SFU Futura_12" panose="020B0604020202020204" charset="0"/>
                <a:cs typeface="Arial" panose="020B0604020202020204" pitchFamily="34" charset="0"/>
              </a:rPr>
              <a:t>cáo</a:t>
            </a:r>
            <a:endParaRPr lang="en-US" sz="3200" b="1" dirty="0">
              <a:solidFill>
                <a:srgbClr val="385723"/>
              </a:solidFill>
              <a:latin typeface="#9Slide03 SFU Futura_12" panose="020B0604020202020204" charset="0"/>
              <a:cs typeface="Arial" panose="020B0604020202020204" pitchFamily="34" charset="0"/>
            </a:endParaRPr>
          </a:p>
        </p:txBody>
      </p:sp>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98" t="8932" r="15052" b="9818"/>
          <a:stretch/>
        </p:blipFill>
        <p:spPr bwMode="auto">
          <a:xfrm>
            <a:off x="4600022" y="5114435"/>
            <a:ext cx="967639" cy="114357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7">
            <a:extLst>
              <a:ext uri="{FF2B5EF4-FFF2-40B4-BE49-F238E27FC236}">
                <a16:creationId xmlns:a16="http://schemas.microsoft.com/office/drawing/2014/main" id="{35BCD24A-4913-44D7-94A9-74CC6DD1FCBC}"/>
              </a:ext>
            </a:extLst>
          </p:cNvPr>
          <p:cNvSpPr/>
          <p:nvPr/>
        </p:nvSpPr>
        <p:spPr>
          <a:xfrm>
            <a:off x="83303" y="3338433"/>
            <a:ext cx="3886979" cy="1473663"/>
          </a:xfrm>
          <a:prstGeom prst="roundRect">
            <a:avLst/>
          </a:prstGeom>
          <a:solidFill>
            <a:srgbClr val="385723"/>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9Slide03 SFU Futura_12" panose="020B0604020202020204" charset="0"/>
                <a:cs typeface="Arial" panose="020B0604020202020204" pitchFamily="34" charset="0"/>
              </a:rPr>
              <a:t>Hình</a:t>
            </a:r>
            <a:r>
              <a:rPr lang="en-US" sz="3200" b="1" dirty="0">
                <a:solidFill>
                  <a:srgbClr val="FFFF00"/>
                </a:solidFill>
                <a:latin typeface="#9Slide03 SFU Futura_12" panose="020B0604020202020204" charset="0"/>
                <a:cs typeface="Arial" panose="020B0604020202020204" pitchFamily="34" charset="0"/>
              </a:rPr>
              <a:t> </a:t>
            </a:r>
            <a:r>
              <a:rPr lang="en-US" sz="3200" b="1" dirty="0" err="1">
                <a:solidFill>
                  <a:srgbClr val="FFFF00"/>
                </a:solidFill>
                <a:latin typeface="#9Slide03 SFU Futura_12" panose="020B0604020202020204" charset="0"/>
                <a:cs typeface="Arial" panose="020B0604020202020204" pitchFamily="34" charset="0"/>
              </a:rPr>
              <a:t>thức</a:t>
            </a:r>
            <a:r>
              <a:rPr lang="en-US" sz="3200" b="1" dirty="0">
                <a:solidFill>
                  <a:srgbClr val="FFFF00"/>
                </a:solidFill>
                <a:latin typeface="#9Slide03 SFU Futura_12" panose="020B0604020202020204" charset="0"/>
                <a:cs typeface="Arial" panose="020B0604020202020204" pitchFamily="34" charset="0"/>
              </a:rPr>
              <a:t>: </a:t>
            </a:r>
            <a:r>
              <a:rPr lang="en-US" sz="3200" b="1" dirty="0" err="1">
                <a:solidFill>
                  <a:srgbClr val="FFFF00"/>
                </a:solidFill>
                <a:latin typeface="#9Slide03 SFU Futura_12" panose="020B0604020202020204" charset="0"/>
                <a:cs typeface="Arial" panose="020B0604020202020204" pitchFamily="34" charset="0"/>
              </a:rPr>
              <a:t>mindmap</a:t>
            </a:r>
            <a:r>
              <a:rPr lang="en-US" sz="3200" b="1" dirty="0">
                <a:solidFill>
                  <a:srgbClr val="FFFF00"/>
                </a:solidFill>
                <a:latin typeface="#9Slide03 SFU Futura_12" panose="020B0604020202020204" charset="0"/>
                <a:cs typeface="Arial" panose="020B0604020202020204" pitchFamily="34" charset="0"/>
              </a:rPr>
              <a:t> </a:t>
            </a:r>
            <a:r>
              <a:rPr lang="en-US" sz="3200" b="1" dirty="0" err="1">
                <a:solidFill>
                  <a:srgbClr val="FFFF00"/>
                </a:solidFill>
                <a:latin typeface="#9Slide03 SFU Futura_12" panose="020B0604020202020204" charset="0"/>
                <a:cs typeface="Arial" panose="020B0604020202020204" pitchFamily="34" charset="0"/>
              </a:rPr>
              <a:t>trên</a:t>
            </a:r>
            <a:r>
              <a:rPr lang="en-US" sz="3200" b="1" dirty="0">
                <a:solidFill>
                  <a:srgbClr val="FFFF00"/>
                </a:solidFill>
                <a:latin typeface="#9Slide03 SFU Futura_12" panose="020B0604020202020204" charset="0"/>
                <a:cs typeface="Arial" panose="020B0604020202020204" pitchFamily="34" charset="0"/>
              </a:rPr>
              <a:t> </a:t>
            </a:r>
            <a:r>
              <a:rPr lang="en-US" sz="3200" b="1" dirty="0" err="1">
                <a:solidFill>
                  <a:srgbClr val="FFFF00"/>
                </a:solidFill>
                <a:latin typeface="#9Slide03 SFU Futura_12" panose="020B0604020202020204" charset="0"/>
                <a:cs typeface="Arial" panose="020B0604020202020204" pitchFamily="34" charset="0"/>
              </a:rPr>
              <a:t>giấy</a:t>
            </a:r>
            <a:r>
              <a:rPr lang="en-US" sz="3200" b="1" dirty="0">
                <a:solidFill>
                  <a:srgbClr val="FFFF00"/>
                </a:solidFill>
                <a:latin typeface="#9Slide03 SFU Futura_12" panose="020B0604020202020204" charset="0"/>
                <a:cs typeface="Arial" panose="020B0604020202020204" pitchFamily="34" charset="0"/>
              </a:rPr>
              <a:t> A1</a:t>
            </a:r>
          </a:p>
        </p:txBody>
      </p:sp>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6167898" y="1085928"/>
            <a:ext cx="20943" cy="566898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Rectangle: Rounded Corners 7">
            <a:extLst>
              <a:ext uri="{FF2B5EF4-FFF2-40B4-BE49-F238E27FC236}">
                <a16:creationId xmlns:a16="http://schemas.microsoft.com/office/drawing/2014/main" id="{23DEA3F1-E3AB-4ED6-A8B3-B124B97FD588}"/>
              </a:ext>
            </a:extLst>
          </p:cNvPr>
          <p:cNvSpPr/>
          <p:nvPr/>
        </p:nvSpPr>
        <p:spPr>
          <a:xfrm>
            <a:off x="6178369" y="1256837"/>
            <a:ext cx="5908262" cy="90440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rgbClr val="EE0000"/>
                </a:solidFill>
                <a:latin typeface="#9Slide03 SFU Futura_12" panose="020B0604020202020204" charset="0"/>
                <a:cs typeface="Arial" panose="020B0604020202020204" pitchFamily="34" charset="0"/>
              </a:rPr>
              <a:t>Tôi</a:t>
            </a:r>
            <a:r>
              <a:rPr lang="en-US" sz="8000" b="1" dirty="0">
                <a:solidFill>
                  <a:srgbClr val="EE0000"/>
                </a:solidFill>
                <a:latin typeface="#9Slide03 SFU Futura_12" panose="020B0604020202020204" charset="0"/>
                <a:cs typeface="Arial" panose="020B0604020202020204" pitchFamily="34" charset="0"/>
              </a:rPr>
              <a:t> </a:t>
            </a:r>
            <a:r>
              <a:rPr lang="en-US" sz="8000" b="1" dirty="0" err="1">
                <a:solidFill>
                  <a:srgbClr val="EE0000"/>
                </a:solidFill>
                <a:latin typeface="#9Slide03 SFU Futura_12" panose="020B0604020202020204" charset="0"/>
                <a:cs typeface="Arial" panose="020B0604020202020204" pitchFamily="34" charset="0"/>
              </a:rPr>
              <a:t>lên</a:t>
            </a:r>
            <a:r>
              <a:rPr lang="en-US" sz="8000" b="1" dirty="0">
                <a:solidFill>
                  <a:srgbClr val="EE0000"/>
                </a:solidFill>
                <a:latin typeface="#9Slide03 SFU Futura_12" panose="020B0604020202020204" charset="0"/>
                <a:cs typeface="Arial" panose="020B0604020202020204" pitchFamily="34" charset="0"/>
              </a:rPr>
              <a:t> </a:t>
            </a:r>
            <a:r>
              <a:rPr lang="en-US" sz="8000" b="1" dirty="0" err="1">
                <a:solidFill>
                  <a:srgbClr val="EE0000"/>
                </a:solidFill>
                <a:latin typeface="#9Slide03 SFU Futura_12" panose="020B0604020202020204" charset="0"/>
                <a:cs typeface="Arial" panose="020B0604020202020204" pitchFamily="34" charset="0"/>
              </a:rPr>
              <a:t>tiếng</a:t>
            </a:r>
            <a:endParaRPr lang="en-US" sz="8000" b="1" dirty="0">
              <a:solidFill>
                <a:srgbClr val="EE0000"/>
              </a:solidFill>
              <a:latin typeface="#9Slide03 SFU Futura_12" panose="020B0604020202020204" charset="0"/>
              <a:cs typeface="Arial" panose="020B0604020202020204" pitchFamily="34" charset="0"/>
            </a:endParaRPr>
          </a:p>
        </p:txBody>
      </p:sp>
      <p:pic>
        <p:nvPicPr>
          <p:cNvPr id="26" name="Picture 25">
            <a:extLst>
              <a:ext uri="{FF2B5EF4-FFF2-40B4-BE49-F238E27FC236}">
                <a16:creationId xmlns:a16="http://schemas.microsoft.com/office/drawing/2014/main" id="{7EA01110-2EC2-4492-9CCA-753A1D76627A}"/>
              </a:ext>
            </a:extLst>
          </p:cNvPr>
          <p:cNvPicPr>
            <a:picLocks noChangeAspect="1"/>
          </p:cNvPicPr>
          <p:nvPr/>
        </p:nvPicPr>
        <p:blipFill rotWithShape="1">
          <a:blip r:embed="rId4"/>
          <a:srcRect l="10057" r="4605" b="13546"/>
          <a:stretch/>
        </p:blipFill>
        <p:spPr>
          <a:xfrm>
            <a:off x="4117553" y="1085928"/>
            <a:ext cx="2050345" cy="1094399"/>
          </a:xfrm>
          <a:prstGeom prst="rect">
            <a:avLst/>
          </a:prstGeom>
        </p:spPr>
      </p:pic>
      <p:sp>
        <p:nvSpPr>
          <p:cNvPr id="27" name="Rectangle: Rounded Corners 7">
            <a:extLst>
              <a:ext uri="{FF2B5EF4-FFF2-40B4-BE49-F238E27FC236}">
                <a16:creationId xmlns:a16="http://schemas.microsoft.com/office/drawing/2014/main" id="{BA82641E-3201-4492-91D4-87379E758E19}"/>
              </a:ext>
            </a:extLst>
          </p:cNvPr>
          <p:cNvSpPr/>
          <p:nvPr/>
        </p:nvSpPr>
        <p:spPr>
          <a:xfrm>
            <a:off x="108878" y="2237641"/>
            <a:ext cx="3851531" cy="1011591"/>
          </a:xfrm>
          <a:prstGeom prst="roundRect">
            <a:avLst/>
          </a:prstGeom>
          <a:solidFill>
            <a:schemeClr val="bg1"/>
          </a:solidFill>
          <a:ln w="38100">
            <a:solidFill>
              <a:srgbClr val="006C00"/>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385723"/>
                </a:solidFill>
                <a:latin typeface="#9Slide03 SFU Futura_12" panose="020B0604020202020204" charset="0"/>
                <a:cs typeface="Arial" panose="020B0604020202020204" pitchFamily="34" charset="0"/>
              </a:rPr>
              <a:t>Xem</a:t>
            </a:r>
            <a:r>
              <a:rPr lang="en-US" sz="3200" b="1" dirty="0">
                <a:solidFill>
                  <a:srgbClr val="385723"/>
                </a:solidFill>
                <a:latin typeface="#9Slide03 SFU Futura_12" panose="020B0604020202020204" charset="0"/>
                <a:cs typeface="Arial" panose="020B0604020202020204" pitchFamily="34" charset="0"/>
              </a:rPr>
              <a:t> video, </a:t>
            </a:r>
            <a:r>
              <a:rPr lang="en-US" sz="3200" b="1" dirty="0" err="1">
                <a:solidFill>
                  <a:srgbClr val="385723"/>
                </a:solidFill>
                <a:latin typeface="#9Slide03 SFU Futura_12" panose="020B0604020202020204" charset="0"/>
                <a:cs typeface="Arial" panose="020B0604020202020204" pitchFamily="34" charset="0"/>
              </a:rPr>
              <a:t>trả</a:t>
            </a:r>
            <a:r>
              <a:rPr lang="en-US" sz="3200" b="1" dirty="0">
                <a:solidFill>
                  <a:srgbClr val="385723"/>
                </a:solidFill>
                <a:latin typeface="#9Slide03 SFU Futura_12" panose="020B0604020202020204" charset="0"/>
                <a:cs typeface="Arial" panose="020B0604020202020204" pitchFamily="34" charset="0"/>
              </a:rPr>
              <a:t> </a:t>
            </a:r>
            <a:r>
              <a:rPr lang="en-US" sz="3200" b="1" dirty="0" err="1">
                <a:solidFill>
                  <a:srgbClr val="385723"/>
                </a:solidFill>
                <a:latin typeface="#9Slide03 SFU Futura_12" panose="020B0604020202020204" charset="0"/>
                <a:cs typeface="Arial" panose="020B0604020202020204" pitchFamily="34" charset="0"/>
              </a:rPr>
              <a:t>lời</a:t>
            </a:r>
            <a:r>
              <a:rPr lang="en-US" sz="3200" b="1" dirty="0">
                <a:solidFill>
                  <a:srgbClr val="385723"/>
                </a:solidFill>
                <a:latin typeface="#9Slide03 SFU Futura_12" panose="020B0604020202020204" charset="0"/>
                <a:cs typeface="Arial" panose="020B0604020202020204" pitchFamily="34" charset="0"/>
              </a:rPr>
              <a:t> </a:t>
            </a:r>
            <a:r>
              <a:rPr lang="en-US" sz="3200" b="1" dirty="0" err="1">
                <a:solidFill>
                  <a:srgbClr val="385723"/>
                </a:solidFill>
                <a:latin typeface="#9Slide03 SFU Futura_12" panose="020B0604020202020204" charset="0"/>
                <a:cs typeface="Arial" panose="020B0604020202020204" pitchFamily="34" charset="0"/>
              </a:rPr>
              <a:t>câu</a:t>
            </a:r>
            <a:r>
              <a:rPr lang="en-US" sz="3200" b="1" dirty="0">
                <a:solidFill>
                  <a:srgbClr val="385723"/>
                </a:solidFill>
                <a:latin typeface="#9Slide03 SFU Futura_12" panose="020B0604020202020204" charset="0"/>
                <a:cs typeface="Arial" panose="020B0604020202020204" pitchFamily="34" charset="0"/>
              </a:rPr>
              <a:t> </a:t>
            </a:r>
            <a:r>
              <a:rPr lang="en-US" sz="3200" b="1" dirty="0" err="1">
                <a:solidFill>
                  <a:srgbClr val="385723"/>
                </a:solidFill>
                <a:latin typeface="#9Slide03 SFU Futura_12" panose="020B0604020202020204" charset="0"/>
                <a:cs typeface="Arial" panose="020B0604020202020204" pitchFamily="34" charset="0"/>
              </a:rPr>
              <a:t>hỏi</a:t>
            </a:r>
            <a:endParaRPr lang="en-US" sz="3200" b="1" dirty="0">
              <a:solidFill>
                <a:srgbClr val="385723"/>
              </a:solidFill>
              <a:latin typeface="#9Slide03 SFU Futura_12" panose="020B0604020202020204" charset="0"/>
              <a:cs typeface="Arial" panose="020B0604020202020204" pitchFamily="34" charset="0"/>
            </a:endParaRPr>
          </a:p>
        </p:txBody>
      </p:sp>
      <p:pic>
        <p:nvPicPr>
          <p:cNvPr id="1028" name="Picture 4" descr="Play Icons Button Youtube Subscribe Computer - Play Video - Free  Transparent PNG Download - PNGkey">
            <a:extLst>
              <a:ext uri="{FF2B5EF4-FFF2-40B4-BE49-F238E27FC236}">
                <a16:creationId xmlns:a16="http://schemas.microsoft.com/office/drawing/2014/main" id="{62B28AF5-00A5-492F-A7BF-BB1AF3CD2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1374" y="2251454"/>
            <a:ext cx="1316836" cy="10390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nd Map Template PNG, Clipart, Angle, Area, Being, Brainstorming, Circle  Free PNG Download | Mind map template, Mind map, Creative mind map">
            <a:extLst>
              <a:ext uri="{FF2B5EF4-FFF2-40B4-BE49-F238E27FC236}">
                <a16:creationId xmlns:a16="http://schemas.microsoft.com/office/drawing/2014/main" id="{A0F40B06-FA4B-4C79-9411-3A6BA03094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670" t="32853" r="38679" b="39236"/>
          <a:stretch/>
        </p:blipFill>
        <p:spPr bwMode="auto">
          <a:xfrm>
            <a:off x="4173024" y="3375321"/>
            <a:ext cx="1922976" cy="1654263"/>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0" y="0"/>
            <a:ext cx="12192000" cy="862784"/>
          </a:xfrm>
          <a:prstGeom prst="rect">
            <a:avLst/>
          </a:prstGeom>
          <a:solidFill>
            <a:schemeClr val="accent6">
              <a:lumMod val="50000"/>
            </a:schemeClr>
          </a:solidFill>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FFFF00"/>
                </a:solidFill>
                <a:latin typeface="#9Slide07 IcielKoni" pitchFamily="2" charset="0"/>
                <a:cs typeface="Arial" panose="020B0604020202020204" pitchFamily="34" charset="0"/>
              </a:rPr>
              <a:t>2. VẤN ĐỀ KHAI THÁC VÀ BẢO VỆ TÀI NGUYÊN KS</a:t>
            </a:r>
            <a:endParaRPr lang="en-US" b="1" dirty="0">
              <a:solidFill>
                <a:srgbClr val="FFFF00"/>
              </a:solidFill>
              <a:latin typeface="#9Slide07 IcielKoni" pitchFamily="2" charset="0"/>
              <a:cs typeface="Arial" panose="020B0604020202020204" pitchFamily="34" charset="0"/>
            </a:endParaRPr>
          </a:p>
        </p:txBody>
      </p:sp>
      <p:pic>
        <p:nvPicPr>
          <p:cNvPr id="23" name="Picture 4" descr="Play Icons Button Youtube Subscribe Computer - Play Video - Free  Transparent PNG Download - PNGkey">
            <a:extLst>
              <a:ext uri="{FF2B5EF4-FFF2-40B4-BE49-F238E27FC236}">
                <a16:creationId xmlns:a16="http://schemas.microsoft.com/office/drawing/2014/main" id="{62B28AF5-00A5-492F-A7BF-BB1AF3CD262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476965" y="2332153"/>
            <a:ext cx="5609666" cy="442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612280"/>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barn(inVertical)">
                                      <p:cBhvr>
                                        <p:cTn id="22" dur="500"/>
                                        <p:tgtEl>
                                          <p:spTgt spid="103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par>
                                <p:cTn id="26" presetID="16" presetClass="entr" presetSubtype="21"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6" grpId="0" animBg="1"/>
      <p:bldP spid="20"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7">
            <a:extLst>
              <a:ext uri="{FF2B5EF4-FFF2-40B4-BE49-F238E27FC236}">
                <a16:creationId xmlns:a16="http://schemas.microsoft.com/office/drawing/2014/main" id="{09CD7DA3-870E-45AC-9BA5-014F990F81AD}"/>
              </a:ext>
            </a:extLst>
          </p:cNvPr>
          <p:cNvSpPr/>
          <p:nvPr/>
        </p:nvSpPr>
        <p:spPr>
          <a:xfrm>
            <a:off x="389436" y="1880121"/>
            <a:ext cx="3714750" cy="439005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385723"/>
                </a:solidFill>
                <a:latin typeface="#9Slide03 SFU Futura_12" panose="00000400000000000000" pitchFamily="2" charset="0"/>
                <a:cs typeface="Arial" panose="020B0604020202020204" pitchFamily="34" charset="0"/>
              </a:rPr>
              <a:t>Xem</a:t>
            </a:r>
            <a:r>
              <a:rPr lang="en-US" sz="2800" b="1" dirty="0">
                <a:solidFill>
                  <a:srgbClr val="385723"/>
                </a:solidFill>
                <a:latin typeface="#9Slide03 SFU Futura_12" panose="00000400000000000000" pitchFamily="2" charset="0"/>
                <a:cs typeface="Arial" panose="020B0604020202020204" pitchFamily="34" charset="0"/>
              </a:rPr>
              <a:t> video, </a:t>
            </a:r>
            <a:r>
              <a:rPr lang="en-US" sz="2800" b="1" dirty="0" err="1">
                <a:solidFill>
                  <a:srgbClr val="385723"/>
                </a:solidFill>
                <a:latin typeface="#9Slide03 SFU Futura_12" panose="00000400000000000000" pitchFamily="2" charset="0"/>
                <a:cs typeface="Arial" panose="020B0604020202020204" pitchFamily="34" charset="0"/>
              </a:rPr>
              <a:t>cho</a:t>
            </a:r>
            <a:r>
              <a:rPr lang="en-US" sz="2800" b="1" dirty="0">
                <a:solidFill>
                  <a:srgbClr val="385723"/>
                </a:solidFill>
                <a:latin typeface="#9Slide03 SFU Futura_12" panose="00000400000000000000" pitchFamily="2" charset="0"/>
                <a:cs typeface="Arial" panose="020B0604020202020204" pitchFamily="34" charset="0"/>
              </a:rPr>
              <a:t> </a:t>
            </a:r>
            <a:r>
              <a:rPr lang="en-US" sz="2800" b="1" dirty="0" err="1">
                <a:solidFill>
                  <a:srgbClr val="385723"/>
                </a:solidFill>
                <a:latin typeface="#9Slide03 SFU Futura_12" panose="00000400000000000000" pitchFamily="2" charset="0"/>
                <a:cs typeface="Arial" panose="020B0604020202020204" pitchFamily="34" charset="0"/>
              </a:rPr>
              <a:t>biết</a:t>
            </a:r>
            <a:r>
              <a:rPr lang="en-US" sz="2800" b="1" dirty="0">
                <a:solidFill>
                  <a:srgbClr val="385723"/>
                </a:solidFill>
                <a:latin typeface="#9Slide03 SFU Futura_12" panose="00000400000000000000" pitchFamily="2" charset="0"/>
                <a:cs typeface="Arial" panose="020B0604020202020204" pitchFamily="34" charset="0"/>
              </a:rPr>
              <a:t> </a:t>
            </a:r>
            <a:r>
              <a:rPr lang="vi-VN" sz="2800" b="1" dirty="0">
                <a:solidFill>
                  <a:srgbClr val="C00000"/>
                </a:solidFill>
                <a:latin typeface="#9Slide03 SFU Futura_12" panose="00000400000000000000" pitchFamily="2" charset="0"/>
                <a:cs typeface="Arial" panose="020B0604020202020204" pitchFamily="34" charset="0"/>
              </a:rPr>
              <a:t>1. Nội dung </a:t>
            </a:r>
            <a:r>
              <a:rPr lang="vi-VN" sz="2800" b="1" dirty="0">
                <a:solidFill>
                  <a:srgbClr val="385723"/>
                </a:solidFill>
                <a:latin typeface="#9Slide03 SFU Futura_12" panose="00000400000000000000" pitchFamily="2" charset="0"/>
                <a:cs typeface="Arial" panose="020B0604020202020204" pitchFamily="34" charset="0"/>
              </a:rPr>
              <a:t>video nói về vấn đề gì? </a:t>
            </a:r>
          </a:p>
          <a:p>
            <a:pPr algn="just"/>
            <a:r>
              <a:rPr lang="vi-VN" sz="2800" b="1" dirty="0">
                <a:solidFill>
                  <a:srgbClr val="C00000"/>
                </a:solidFill>
                <a:latin typeface="#9Slide03 SFU Futura_12" panose="00000400000000000000" pitchFamily="2" charset="0"/>
                <a:cs typeface="Arial" panose="020B0604020202020204" pitchFamily="34" charset="0"/>
              </a:rPr>
              <a:t>2. Nguyên nhân </a:t>
            </a:r>
            <a:r>
              <a:rPr lang="vi-VN" sz="2800" b="1" dirty="0">
                <a:solidFill>
                  <a:srgbClr val="385723"/>
                </a:solidFill>
                <a:latin typeface="#9Slide03 SFU Futura_12" panose="00000400000000000000" pitchFamily="2" charset="0"/>
                <a:cs typeface="Arial" panose="020B0604020202020204" pitchFamily="34" charset="0"/>
              </a:rPr>
              <a:t>và hậu quả của vấn đề đó?</a:t>
            </a:r>
            <a:endParaRPr lang="en-US" sz="2800" b="1" dirty="0">
              <a:solidFill>
                <a:srgbClr val="385723"/>
              </a:solidFill>
              <a:latin typeface="#9Slide03 SFU Futura_12" panose="00000400000000000000" pitchFamily="2" charset="0"/>
              <a:cs typeface="Arial" panose="020B0604020202020204" pitchFamily="34" charset="0"/>
            </a:endParaRPr>
          </a:p>
          <a:p>
            <a:pPr algn="just"/>
            <a:r>
              <a:rPr lang="en-US" sz="2800" b="1" dirty="0">
                <a:solidFill>
                  <a:srgbClr val="C00000"/>
                </a:solidFill>
                <a:latin typeface="#9Slide03 SFU Futura_12" panose="00000400000000000000" pitchFamily="2" charset="0"/>
                <a:cs typeface="Arial" panose="020B0604020202020204" pitchFamily="34" charset="0"/>
              </a:rPr>
              <a:t>3. </a:t>
            </a:r>
            <a:r>
              <a:rPr lang="en-US" sz="2800" b="1" dirty="0" err="1">
                <a:solidFill>
                  <a:srgbClr val="C00000"/>
                </a:solidFill>
                <a:latin typeface="#9Slide03 SFU Futura_12" panose="00000400000000000000" pitchFamily="2" charset="0"/>
                <a:cs typeface="Arial" panose="020B0604020202020204" pitchFamily="34" charset="0"/>
              </a:rPr>
              <a:t>Đề</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xuất</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biện</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pháp</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385723"/>
                </a:solidFill>
                <a:latin typeface="#9Slide03 SFU Futura_12" panose="00000400000000000000" pitchFamily="2" charset="0"/>
                <a:cs typeface="Arial" panose="020B0604020202020204" pitchFamily="34" charset="0"/>
              </a:rPr>
              <a:t>nhằm</a:t>
            </a:r>
            <a:r>
              <a:rPr lang="en-US" sz="2800" b="1" dirty="0">
                <a:solidFill>
                  <a:srgbClr val="385723"/>
                </a:solidFill>
                <a:latin typeface="#9Slide03 SFU Futura_12" panose="00000400000000000000" pitchFamily="2" charset="0"/>
                <a:cs typeface="Arial" panose="020B0604020202020204" pitchFamily="34" charset="0"/>
              </a:rPr>
              <a:t> </a:t>
            </a:r>
            <a:r>
              <a:rPr lang="en-US" sz="2800" b="1" dirty="0" err="1">
                <a:solidFill>
                  <a:srgbClr val="385723"/>
                </a:solidFill>
                <a:latin typeface="#9Slide03 SFU Futura_12" panose="00000400000000000000" pitchFamily="2" charset="0"/>
                <a:cs typeface="Arial" panose="020B0604020202020204" pitchFamily="34" charset="0"/>
              </a:rPr>
              <a:t>hạn</a:t>
            </a:r>
            <a:r>
              <a:rPr lang="en-US" sz="2800" b="1" dirty="0">
                <a:solidFill>
                  <a:srgbClr val="385723"/>
                </a:solidFill>
                <a:latin typeface="#9Slide03 SFU Futura_12" panose="00000400000000000000" pitchFamily="2" charset="0"/>
                <a:cs typeface="Arial" panose="020B0604020202020204" pitchFamily="34" charset="0"/>
              </a:rPr>
              <a:t> </a:t>
            </a:r>
            <a:r>
              <a:rPr lang="en-US" sz="2800" b="1" dirty="0" err="1">
                <a:solidFill>
                  <a:srgbClr val="385723"/>
                </a:solidFill>
                <a:latin typeface="#9Slide03 SFU Futura_12" panose="00000400000000000000" pitchFamily="2" charset="0"/>
                <a:cs typeface="Arial" panose="020B0604020202020204" pitchFamily="34" charset="0"/>
              </a:rPr>
              <a:t>chế</a:t>
            </a:r>
            <a:r>
              <a:rPr lang="en-US" sz="2800" b="1" dirty="0">
                <a:solidFill>
                  <a:srgbClr val="385723"/>
                </a:solidFill>
                <a:latin typeface="#9Slide03 SFU Futura_12" panose="00000400000000000000" pitchFamily="2" charset="0"/>
                <a:cs typeface="Arial" panose="020B0604020202020204" pitchFamily="34" charset="0"/>
              </a:rPr>
              <a:t> </a:t>
            </a:r>
            <a:r>
              <a:rPr lang="en-US" sz="2800" b="1" dirty="0" err="1">
                <a:solidFill>
                  <a:srgbClr val="385723"/>
                </a:solidFill>
                <a:latin typeface="#9Slide03 SFU Futura_12" panose="00000400000000000000" pitchFamily="2" charset="0"/>
                <a:cs typeface="Arial" panose="020B0604020202020204" pitchFamily="34" charset="0"/>
              </a:rPr>
              <a:t>vấn</a:t>
            </a:r>
            <a:r>
              <a:rPr lang="en-US" sz="2800" b="1" dirty="0">
                <a:solidFill>
                  <a:srgbClr val="385723"/>
                </a:solidFill>
                <a:latin typeface="#9Slide03 SFU Futura_12" panose="00000400000000000000" pitchFamily="2" charset="0"/>
                <a:cs typeface="Arial" panose="020B0604020202020204" pitchFamily="34" charset="0"/>
              </a:rPr>
              <a:t> </a:t>
            </a:r>
            <a:r>
              <a:rPr lang="en-US" sz="2800" b="1" dirty="0" err="1">
                <a:solidFill>
                  <a:srgbClr val="385723"/>
                </a:solidFill>
                <a:latin typeface="#9Slide03 SFU Futura_12" panose="00000400000000000000" pitchFamily="2" charset="0"/>
                <a:cs typeface="Arial" panose="020B0604020202020204" pitchFamily="34" charset="0"/>
              </a:rPr>
              <a:t>đề</a:t>
            </a:r>
            <a:r>
              <a:rPr lang="en-US" sz="2800" b="1" dirty="0">
                <a:solidFill>
                  <a:srgbClr val="385723"/>
                </a:solidFill>
                <a:latin typeface="#9Slide03 SFU Futura_12" panose="00000400000000000000" pitchFamily="2" charset="0"/>
                <a:cs typeface="Arial" panose="020B0604020202020204" pitchFamily="34" charset="0"/>
              </a:rPr>
              <a:t> </a:t>
            </a:r>
            <a:r>
              <a:rPr lang="en-US" sz="2800" b="1" dirty="0" err="1">
                <a:solidFill>
                  <a:srgbClr val="385723"/>
                </a:solidFill>
                <a:latin typeface="#9Slide03 SFU Futura_12" panose="00000400000000000000" pitchFamily="2" charset="0"/>
                <a:cs typeface="Arial" panose="020B0604020202020204" pitchFamily="34" charset="0"/>
              </a:rPr>
              <a:t>trên</a:t>
            </a:r>
            <a:r>
              <a:rPr lang="en-US" sz="2800" b="1" dirty="0">
                <a:solidFill>
                  <a:srgbClr val="385723"/>
                </a:solidFill>
                <a:latin typeface="#9Slide03 SFU Futura_12" panose="00000400000000000000" pitchFamily="2" charset="0"/>
                <a:cs typeface="Arial" panose="020B0604020202020204" pitchFamily="34" charset="0"/>
              </a:rPr>
              <a:t>.</a:t>
            </a:r>
            <a:endParaRPr lang="vi-VN" sz="2800" b="1" dirty="0">
              <a:solidFill>
                <a:srgbClr val="385723"/>
              </a:solidFill>
              <a:latin typeface="#9Slide03 SFU Futura_12" panose="00000400000000000000" pitchFamily="2" charset="0"/>
              <a:cs typeface="Arial" panose="020B0604020202020204" pitchFamily="34" charset="0"/>
            </a:endParaRPr>
          </a:p>
        </p:txBody>
      </p:sp>
      <p:pic>
        <p:nvPicPr>
          <p:cNvPr id="30"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4669903" y="1258350"/>
            <a:ext cx="7532233" cy="548956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656925" y="636578"/>
            <a:ext cx="2918230" cy="1243543"/>
            <a:chOff x="696113" y="980358"/>
            <a:chExt cx="2918230" cy="1243543"/>
          </a:xfrm>
        </p:grpSpPr>
        <p:sp>
          <p:nvSpPr>
            <p:cNvPr id="23" name="Lưu đồ: Điểm Kết Thúc 150">
              <a:extLst>
                <a:ext uri="{FF2B5EF4-FFF2-40B4-BE49-F238E27FC236}">
                  <a16:creationId xmlns:a16="http://schemas.microsoft.com/office/drawing/2014/main" id="{7A1AF202-CE05-4C33-8C71-238EDE88F3D1}"/>
                </a:ext>
              </a:extLst>
            </p:cNvPr>
            <p:cNvSpPr/>
            <p:nvPr/>
          </p:nvSpPr>
          <p:spPr>
            <a:xfrm>
              <a:off x="957656" y="1509498"/>
              <a:ext cx="2656687" cy="599313"/>
            </a:xfrm>
            <a:prstGeom prst="flowChartTerminator">
              <a:avLst/>
            </a:prstGeom>
            <a:solidFill>
              <a:srgbClr val="00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SFU Futura_12" panose="020B0604020202020204" charset="0"/>
                </a:rPr>
                <a:t>    </a:t>
              </a:r>
              <a:r>
                <a:rPr lang="en-US" sz="3200" dirty="0" err="1">
                  <a:latin typeface="#9Slide03 SFU Futura_12" panose="020B0604020202020204" charset="0"/>
                </a:rPr>
                <a:t>Yêu</a:t>
              </a:r>
              <a:r>
                <a:rPr lang="en-US" sz="3200" dirty="0">
                  <a:latin typeface="#9Slide03 SFU Futura_12" panose="020B0604020202020204" charset="0"/>
                </a:rPr>
                <a:t> </a:t>
              </a:r>
              <a:r>
                <a:rPr lang="en-US" sz="3200" dirty="0" err="1">
                  <a:latin typeface="#9Slide03 SFU Futura_12" panose="020B0604020202020204" charset="0"/>
                </a:rPr>
                <a:t>cầu</a:t>
              </a:r>
              <a:endParaRPr lang="en-US" sz="3200" dirty="0">
                <a:latin typeface="#9Slide03 SFU Futura_12" panose="020B0604020202020204" charset="0"/>
              </a:endParaRPr>
            </a:p>
          </p:txBody>
        </p:sp>
        <p:pic>
          <p:nvPicPr>
            <p:cNvPr id="25" name="Picture 2" descr="omino 3d ok con spunta Stock Illustration | Adobe Stock"/>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684" b="91453" l="0" r="88837">
                          <a14:foregroundMark x1="4186" y1="38462" x2="4186" y2="38462"/>
                          <a14:foregroundMark x1="15349" y1="19658" x2="15349" y2="19658"/>
                          <a14:foregroundMark x1="23256" y1="15812" x2="23256" y2="15812"/>
                          <a14:foregroundMark x1="25116" y1="11538" x2="25116" y2="11538"/>
                          <a14:foregroundMark x1="25116" y1="9402" x2="25116" y2="9402"/>
                          <a14:foregroundMark x1="5581" y1="35897" x2="5581" y2="35897"/>
                          <a14:foregroundMark x1="5116" y1="36325" x2="5116" y2="36325"/>
                          <a14:foregroundMark x1="42791" y1="42308" x2="45581" y2="42308"/>
                          <a14:foregroundMark x1="55349" y1="44017" x2="55349" y2="44017"/>
                          <a14:foregroundMark x1="54419" y1="44017" x2="54419" y2="44017"/>
                          <a14:foregroundMark x1="53953" y1="43590" x2="53953" y2="43590"/>
                          <a14:foregroundMark x1="72093" y1="56410" x2="72093" y2="56410"/>
                          <a14:foregroundMark x1="73953" y1="60684" x2="76279" y2="64530"/>
                          <a14:foregroundMark x1="77674" y1="66667" x2="79535" y2="79915"/>
                          <a14:foregroundMark x1="79070" y1="82479" x2="79070" y2="82479"/>
                          <a14:foregroundMark x1="66977" y1="84615" x2="66977" y2="84615"/>
                          <a14:foregroundMark x1="30233" y1="77350" x2="30233" y2="77350"/>
                          <a14:foregroundMark x1="37674" y1="88462" x2="37674" y2="88462"/>
                          <a14:foregroundMark x1="88837" y1="42308" x2="88837" y2="42308"/>
                          <a14:foregroundMark x1="9767" y1="33333" x2="9767" y2="33333"/>
                          <a14:foregroundMark x1="10698" y1="29915" x2="10698" y2="29915"/>
                          <a14:foregroundMark x1="44651" y1="40171" x2="44651" y2="40171"/>
                          <a14:foregroundMark x1="42791" y1="38889" x2="42791" y2="38889"/>
                          <a14:foregroundMark x1="40465" y1="38889" x2="40465" y2="38889"/>
                          <a14:foregroundMark x1="40465" y1="38889" x2="40465" y2="38889"/>
                        </a14:backgroundRemoval>
                      </a14:imgEffect>
                    </a14:imgLayer>
                  </a14:imgProps>
                </a:ext>
                <a:ext uri="{28A0092B-C50C-407E-A947-70E740481C1C}">
                  <a14:useLocalDpi xmlns:a14="http://schemas.microsoft.com/office/drawing/2010/main" val="0"/>
                </a:ext>
              </a:extLst>
            </a:blip>
            <a:srcRect/>
            <a:stretch>
              <a:fillRect/>
            </a:stretch>
          </p:blipFill>
          <p:spPr bwMode="auto">
            <a:xfrm>
              <a:off x="696113" y="980358"/>
              <a:ext cx="1142572" cy="1243543"/>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itle 1"/>
          <p:cNvSpPr txBox="1">
            <a:spLocks/>
          </p:cNvSpPr>
          <p:nvPr/>
        </p:nvSpPr>
        <p:spPr>
          <a:xfrm>
            <a:off x="0" y="30598"/>
            <a:ext cx="12192000" cy="654373"/>
          </a:xfrm>
          <a:prstGeom prst="rect">
            <a:avLst/>
          </a:prstGeom>
          <a:solidFill>
            <a:schemeClr val="accent6">
              <a:lumMod val="50000"/>
            </a:schemeClr>
          </a:solidFill>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FFFF00"/>
                </a:solidFill>
                <a:latin typeface="#9Slide07 IcielKoni" pitchFamily="2" charset="0"/>
                <a:cs typeface="Arial" panose="020B0604020202020204" pitchFamily="34" charset="0"/>
              </a:rPr>
              <a:t>2. VẤN ĐỀ KHAI THÁC VÀ BẢO VỆ TÀI NGUYÊN KS</a:t>
            </a:r>
            <a:endParaRPr lang="en-US" b="1" dirty="0">
              <a:solidFill>
                <a:srgbClr val="FFFF00"/>
              </a:solidFill>
              <a:latin typeface="#9Slide07 IcielKoni" pitchFamily="2" charset="0"/>
              <a:cs typeface="Arial" panose="020B0604020202020204" pitchFamily="34" charset="0"/>
            </a:endParaRPr>
          </a:p>
        </p:txBody>
      </p:sp>
      <p:pic>
        <p:nvPicPr>
          <p:cNvPr id="3" name="Nhiều vi phạm trong hoạt động khai thác khoáng sả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941865" y="1402978"/>
            <a:ext cx="6957520" cy="4044233"/>
          </a:xfrm>
          <a:prstGeom prst="rect">
            <a:avLst/>
          </a:prstGeom>
        </p:spPr>
      </p:pic>
    </p:spTree>
    <p:extLst>
      <p:ext uri="{BB962C8B-B14F-4D97-AF65-F5344CB8AC3E}">
        <p14:creationId xmlns:p14="http://schemas.microsoft.com/office/powerpoint/2010/main" val="3249242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874</TotalTime>
  <Words>664</Words>
  <Application>Microsoft Office PowerPoint</Application>
  <PresentationFormat>Widescreen</PresentationFormat>
  <Paragraphs>97</Paragraphs>
  <Slides>12</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#9Slide05 Great Vibes</vt:lpstr>
      <vt:lpstr>Calibri Light</vt:lpstr>
      <vt:lpstr>#9Slide07 IcielKoni</vt:lpstr>
      <vt:lpstr>#9Slide03 SFU Futura_12</vt:lpstr>
      <vt:lpstr>Office Theme</vt:lpstr>
      <vt:lpstr>PowerPoint Presentation</vt:lpstr>
      <vt:lpstr>PowerPoint Presentation</vt:lpstr>
      <vt:lpstr>1. TIỀM NĂNG KHOÁNG SẢN VIỆT NAM</vt:lpstr>
      <vt:lpstr>1. TIỀM NĂNG KHOÁNG SẢN VIỆT NAM</vt:lpstr>
      <vt:lpstr>1. TIỀM NĂNG KHOÁNG SẢN VIỆT NAM</vt:lpstr>
      <vt:lpstr>PowerPoint Presentation</vt:lpstr>
      <vt:lpstr>PowerPoint Presentation</vt:lpstr>
      <vt:lpstr>PowerPoint Presentation</vt:lpstr>
      <vt:lpstr>PowerPoint Presentation</vt:lpstr>
      <vt:lpstr>2. VẤN ĐỀ KHAI THÁC VÀ BẢO VỆ TÀI NGUYÊN KS</vt:lpstr>
      <vt:lpstr>2. VẤN ĐỀ KHAI THÁC VÀ BẢO VỆ TÀI NGUYÊN 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 Hoang</dc:creator>
  <cp:lastModifiedBy>Dell</cp:lastModifiedBy>
  <cp:revision>81</cp:revision>
  <dcterms:created xsi:type="dcterms:W3CDTF">2019-11-06T23:51:00Z</dcterms:created>
  <dcterms:modified xsi:type="dcterms:W3CDTF">2023-03-05T13:21:42Z</dcterms:modified>
</cp:coreProperties>
</file>