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2" r:id="rId2"/>
    <p:sldId id="264" r:id="rId3"/>
    <p:sldId id="263" r:id="rId4"/>
    <p:sldId id="257" r:id="rId5"/>
    <p:sldId id="276" r:id="rId6"/>
    <p:sldId id="277" r:id="rId7"/>
    <p:sldId id="280" r:id="rId8"/>
    <p:sldId id="279" r:id="rId9"/>
    <p:sldId id="268" r:id="rId10"/>
    <p:sldId id="286" r:id="rId11"/>
    <p:sldId id="291" r:id="rId12"/>
    <p:sldId id="267" r:id="rId13"/>
    <p:sldId id="293" r:id="rId14"/>
    <p:sldId id="298" r:id="rId15"/>
    <p:sldId id="269" r:id="rId16"/>
    <p:sldId id="301" r:id="rId17"/>
    <p:sldId id="292" r:id="rId18"/>
    <p:sldId id="282" r:id="rId19"/>
    <p:sldId id="284" r:id="rId20"/>
    <p:sldId id="270" r:id="rId21"/>
    <p:sldId id="294" r:id="rId22"/>
    <p:sldId id="295" r:id="rId23"/>
    <p:sldId id="296" r:id="rId24"/>
    <p:sldId id="300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88" autoAdjust="0"/>
    <p:restoredTop sz="86484" autoAdjust="0"/>
  </p:normalViewPr>
  <p:slideViewPr>
    <p:cSldViewPr>
      <p:cViewPr varScale="1">
        <p:scale>
          <a:sx n="81" d="100"/>
          <a:sy n="81" d="100"/>
        </p:scale>
        <p:origin x="169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28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01530-14A1-40D2-9B4A-8AD76543626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B59C9-A57A-4CF6-B6BE-B95370CA7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B59C9-A57A-4CF6-B6BE-B95370CA7B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47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B59C9-A57A-4CF6-B6BE-B95370CA7B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80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B59C9-A57A-4CF6-B6BE-B95370CA7B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65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B59C9-A57A-4CF6-B6BE-B95370CA7B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49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B59C9-A57A-4CF6-B6BE-B95370CA7B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12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B59C9-A57A-4CF6-B6BE-B95370CA7B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50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B59C9-A57A-4CF6-B6BE-B95370CA7B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74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B59C9-A57A-4CF6-B6BE-B95370CA7B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7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B59C9-A57A-4CF6-B6BE-B95370CA7B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49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B59C9-A57A-4CF6-B6BE-B95370CA7B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31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B59C9-A57A-4CF6-B6BE-B95370CA7B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99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B59C9-A57A-4CF6-B6BE-B95370CA7B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15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B59C9-A57A-4CF6-B6BE-B95370CA7B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43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B59C9-A57A-4CF6-B6BE-B95370CA7B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40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B59C9-A57A-4CF6-B6BE-B95370CA7B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1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B59C9-A57A-4CF6-B6BE-B95370CA7B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1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9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30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98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73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99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5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59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60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63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10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8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ình ảnh đẹp cho powerpoint đơn giản, tinh tế, 3D, chuyên nghiệp nhất">
            <a:extLst>
              <a:ext uri="{FF2B5EF4-FFF2-40B4-BE49-F238E27FC236}">
                <a16:creationId xmlns:a16="http://schemas.microsoft.com/office/drawing/2014/main" id="{7AAB2EAB-0D10-3A4C-83AE-99A771FF3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7"/>
          <p:cNvSpPr txBox="1">
            <a:spLocks noChangeArrowheads="1"/>
          </p:cNvSpPr>
          <p:nvPr/>
        </p:nvSpPr>
        <p:spPr bwMode="auto">
          <a:xfrm>
            <a:off x="357187" y="3553342"/>
            <a:ext cx="8786813" cy="90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4000" b="1" dirty="0">
                <a:solidFill>
                  <a:srgbClr val="3333FF"/>
                </a:solidFill>
              </a:rPr>
              <a:t>ĐẶC ĐIỂM ĐỊA HÌNH VIỆT NAM</a:t>
            </a:r>
            <a:endParaRPr lang="vi-VN" sz="4000" b="1" dirty="0">
              <a:solidFill>
                <a:srgbClr val="3333FF"/>
              </a:solidFill>
            </a:endParaRPr>
          </a:p>
        </p:txBody>
      </p:sp>
      <p:pic>
        <p:nvPicPr>
          <p:cNvPr id="10245" name="Ảnh 10" descr="ola134976386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9248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Hộp_Văn_Bản 7"/>
          <p:cNvSpPr txBox="1">
            <a:spLocks noChangeArrowheads="1"/>
          </p:cNvSpPr>
          <p:nvPr/>
        </p:nvSpPr>
        <p:spPr bwMode="auto">
          <a:xfrm>
            <a:off x="429548" y="2751311"/>
            <a:ext cx="40742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FF"/>
                </a:solidFill>
              </a:rPr>
              <a:t>BÀI 28:</a:t>
            </a:r>
          </a:p>
        </p:txBody>
      </p:sp>
    </p:spTree>
    <p:extLst>
      <p:ext uri="{BB962C8B-B14F-4D97-AF65-F5344CB8AC3E}">
        <p14:creationId xmlns:p14="http://schemas.microsoft.com/office/powerpoint/2010/main" val="2274862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5F8570-7EFE-3345-8B41-A6D9C80C6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0"/>
            <a:ext cx="619892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E3B79A-AE9E-1845-990E-0F533BC3419F}"/>
              </a:ext>
            </a:extLst>
          </p:cNvPr>
          <p:cNvSpPr txBox="1"/>
          <p:nvPr/>
        </p:nvSpPr>
        <p:spPr>
          <a:xfrm>
            <a:off x="6372200" y="1412776"/>
            <a:ext cx="2808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400" dirty="0">
                <a:latin typeface="#9Slide03 SFU Futura_12" pitchFamily="2" charset="77"/>
              </a:rPr>
              <a:t>Kết thúc giai đoạn Cổ kiến tạo, đã hình thành nên cơ bản lãnh thổ đất liền nước ta</a:t>
            </a:r>
          </a:p>
          <a:p>
            <a:pPr algn="just">
              <a:lnSpc>
                <a:spcPct val="150000"/>
              </a:lnSpc>
            </a:pPr>
            <a:r>
              <a:rPr lang="en-VN" sz="2400" dirty="0">
                <a:latin typeface="#9Slide03 SFU Futura_12" pitchFamily="2" charset="77"/>
              </a:rPr>
              <a:t>(màu đỏ, màu hồng, màu tím)</a:t>
            </a:r>
          </a:p>
        </p:txBody>
      </p:sp>
    </p:spTree>
    <p:extLst>
      <p:ext uri="{BB962C8B-B14F-4D97-AF65-F5344CB8AC3E}">
        <p14:creationId xmlns:p14="http://schemas.microsoft.com/office/powerpoint/2010/main" val="388589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3921CD-DDE5-4B57-8FDF-B37ADE4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8414" y="3985"/>
            <a:ext cx="7310715" cy="6858000"/>
            <a:chOff x="1318434" y="36937"/>
            <a:chExt cx="9747620" cy="6858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4CBEDF6-7B5F-471F-AF99-301A23748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D43DB10-4F84-47C2-8170-CB9EED866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F35C7A0-1526-4D97-BCD8-91B3576E3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009574A-38B7-43A8-A925-1FB54C6B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A3AAA50-DE22-4E5D-9064-A37786C59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EF00765-015C-7746-9A6A-A25DEF78E9F7}"/>
              </a:ext>
            </a:extLst>
          </p:cNvPr>
          <p:cNvSpPr/>
          <p:nvPr/>
        </p:nvSpPr>
        <p:spPr>
          <a:xfrm>
            <a:off x="1670363" y="1582148"/>
            <a:ext cx="5328592" cy="3693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Dựa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vào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kiến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thức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bài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25,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nhắc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lại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u="sng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#9Slide03 SFU Futura_12" pitchFamily="2" charset="77"/>
              </a:rPr>
              <a:t>những</a:t>
            </a:r>
            <a:r>
              <a:rPr lang="en-US" sz="3200" u="sng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#9Slide03 SFU Futura_12" pitchFamily="2" charset="77"/>
              </a:rPr>
              <a:t> </a:t>
            </a:r>
            <a:r>
              <a:rPr lang="en-US" sz="3200" u="sng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#9Slide03 SFU Futura_12" pitchFamily="2" charset="77"/>
              </a:rPr>
              <a:t>điểm</a:t>
            </a:r>
            <a:r>
              <a:rPr lang="en-US" sz="3200" u="sng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#9Slide03 SFU Futura_12" pitchFamily="2" charset="77"/>
              </a:rPr>
              <a:t> </a:t>
            </a:r>
            <a:r>
              <a:rPr lang="en-US" sz="3200" u="sng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#9Slide03 SFU Futura_12" pitchFamily="2" charset="77"/>
              </a:rPr>
              <a:t>nổi</a:t>
            </a:r>
            <a:r>
              <a:rPr lang="en-US" sz="3200" u="sng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#9Slide03 SFU Futura_12" pitchFamily="2" charset="77"/>
              </a:rPr>
              <a:t> </a:t>
            </a:r>
            <a:r>
              <a:rPr lang="en-US" sz="3200" u="sng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#9Slide03 SFU Futura_12" pitchFamily="2" charset="77"/>
              </a:rPr>
              <a:t>bật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của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giai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đoạn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Tân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kiến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tạo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đối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với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quá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trình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hình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thành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lãnh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thổ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tự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nhiên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</a:t>
            </a:r>
            <a:r>
              <a:rPr lang="en-US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nước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12" pitchFamily="2" charset="77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547848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D54BD09-D51C-B840-A158-7D050AF49BD2}"/>
              </a:ext>
            </a:extLst>
          </p:cNvPr>
          <p:cNvGrpSpPr/>
          <p:nvPr/>
        </p:nvGrpSpPr>
        <p:grpSpPr>
          <a:xfrm>
            <a:off x="323528" y="0"/>
            <a:ext cx="8064896" cy="5733256"/>
            <a:chOff x="323528" y="0"/>
            <a:chExt cx="8041135" cy="5803602"/>
          </a:xfrm>
        </p:grpSpPr>
        <p:pic>
          <p:nvPicPr>
            <p:cNvPr id="3" name="Picture 2" descr="A close up of a map&#10;&#10;Description automatically generated">
              <a:extLst>
                <a:ext uri="{FF2B5EF4-FFF2-40B4-BE49-F238E27FC236}">
                  <a16:creationId xmlns:a16="http://schemas.microsoft.com/office/drawing/2014/main" id="{EB143ED3-AAFB-3849-8A3E-5398FB3C1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0"/>
              <a:ext cx="8041135" cy="580360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6BE44E-7A1C-024B-8EB3-B347B152D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2092" y="116632"/>
              <a:ext cx="3561824" cy="504056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1D4732B-F0C0-0B48-8D71-99A92D1B195D}"/>
              </a:ext>
            </a:extLst>
          </p:cNvPr>
          <p:cNvSpPr txBox="1"/>
          <p:nvPr/>
        </p:nvSpPr>
        <p:spPr>
          <a:xfrm>
            <a:off x="-36512" y="5510842"/>
            <a:ext cx="9684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200" dirty="0">
                <a:solidFill>
                  <a:srgbClr val="7030A0"/>
                </a:solidFill>
                <a:latin typeface="#9Slide03 SFU Futura_12" pitchFamily="2" charset="77"/>
              </a:rPr>
              <a:t>Quan sát lược đồ hình 1 và hình 28.1 cho biết:</a:t>
            </a:r>
          </a:p>
          <a:p>
            <a:r>
              <a:rPr lang="en-VN" sz="2200" dirty="0">
                <a:solidFill>
                  <a:srgbClr val="7030A0"/>
                </a:solidFill>
                <a:latin typeface="#9Slide03 SFU Futura_12" pitchFamily="2" charset="77"/>
              </a:rPr>
              <a:t>- Vùng nâng mạnh (màu đỏ - đánh số 1) tương ứng với dạng địa hình nào ở nước ta?</a:t>
            </a:r>
          </a:p>
          <a:p>
            <a:r>
              <a:rPr lang="en-VN" sz="2200" dirty="0">
                <a:solidFill>
                  <a:srgbClr val="7030A0"/>
                </a:solidFill>
                <a:latin typeface="#9Slide03 SFU Futura_12" pitchFamily="2" charset="77"/>
              </a:rPr>
              <a:t>- Hướng chính của đồi núi nước ta là những hướng nào?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36D263-C487-EE45-9E55-3F837388A2BE}"/>
              </a:ext>
            </a:extLst>
          </p:cNvPr>
          <p:cNvSpPr txBox="1"/>
          <p:nvPr/>
        </p:nvSpPr>
        <p:spPr>
          <a:xfrm>
            <a:off x="1043608" y="4766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C36ABB-78AB-494F-BD95-0E1F6A8D8CB4}"/>
              </a:ext>
            </a:extLst>
          </p:cNvPr>
          <p:cNvSpPr txBox="1"/>
          <p:nvPr/>
        </p:nvSpPr>
        <p:spPr>
          <a:xfrm>
            <a:off x="1403648" y="5284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0CE6C2-B031-C14C-BBC4-4611E8FA77B5}"/>
              </a:ext>
            </a:extLst>
          </p:cNvPr>
          <p:cNvSpPr txBox="1"/>
          <p:nvPr/>
        </p:nvSpPr>
        <p:spPr>
          <a:xfrm>
            <a:off x="1763688" y="1990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7A73D5-38E6-DB4D-8137-734D022B1947}"/>
              </a:ext>
            </a:extLst>
          </p:cNvPr>
          <p:cNvSpPr txBox="1"/>
          <p:nvPr/>
        </p:nvSpPr>
        <p:spPr>
          <a:xfrm>
            <a:off x="2627784" y="26958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BEBA3F-FBE3-A842-B3C3-7072FF997FFC}"/>
              </a:ext>
            </a:extLst>
          </p:cNvPr>
          <p:cNvSpPr txBox="1"/>
          <p:nvPr/>
        </p:nvSpPr>
        <p:spPr>
          <a:xfrm>
            <a:off x="2742609" y="36038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1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CAE98ED-CA56-AC4D-985D-E89B33489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23" y="0"/>
            <a:ext cx="375566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37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9405794B-B8F4-7348-9387-CFB15E9FF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4805"/>
            <a:ext cx="5692140" cy="68580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553C27-7725-F643-8645-DB0024BEF137}"/>
              </a:ext>
            </a:extLst>
          </p:cNvPr>
          <p:cNvCxnSpPr/>
          <p:nvPr/>
        </p:nvCxnSpPr>
        <p:spPr>
          <a:xfrm>
            <a:off x="1259632" y="476672"/>
            <a:ext cx="1728192" cy="25202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A close up of a map&#10;&#10;Description automatically generated">
            <a:extLst>
              <a:ext uri="{FF2B5EF4-FFF2-40B4-BE49-F238E27FC236}">
                <a16:creationId xmlns:a16="http://schemas.microsoft.com/office/drawing/2014/main" id="{2E716635-2682-8F4D-AF50-1CBF8DF77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43" y="4198350"/>
            <a:ext cx="5266326" cy="2633163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6C8353-498F-184E-93BF-376507175C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58" y="5013176"/>
            <a:ext cx="3993730" cy="1818337"/>
          </a:xfrm>
          <a:prstGeom prst="rect">
            <a:avLst/>
          </a:prstGeom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A1FD7BF0-5084-E049-A518-2FA02B3485DE}"/>
              </a:ext>
            </a:extLst>
          </p:cNvPr>
          <p:cNvSpPr/>
          <p:nvPr/>
        </p:nvSpPr>
        <p:spPr>
          <a:xfrm>
            <a:off x="5076056" y="485127"/>
            <a:ext cx="4067944" cy="252028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500" dirty="0">
                <a:latin typeface="#9Slide03 SFU Futura_12" pitchFamily="2" charset="77"/>
              </a:rPr>
              <a:t>Nhận xét sự thay đổi địa hình trên lát cắt từ C - D</a:t>
            </a:r>
          </a:p>
        </p:txBody>
      </p:sp>
    </p:spTree>
    <p:extLst>
      <p:ext uri="{BB962C8B-B14F-4D97-AF65-F5344CB8AC3E}">
        <p14:creationId xmlns:p14="http://schemas.microsoft.com/office/powerpoint/2010/main" val="502775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HAIYEN\DAY_HOC\DIALI_8\BAI_28_DIAHINH_VIETNAM\hc3acnh-28-1-lc6b0e1bba3c-c491e1bb93-c491e1bb8ba-hc3acnh-vie1bb87t-nam-le1bb9bp-8.png">
            <a:extLst>
              <a:ext uri="{FF2B5EF4-FFF2-40B4-BE49-F238E27FC236}">
                <a16:creationId xmlns:a16="http://schemas.microsoft.com/office/drawing/2014/main" id="{DCD7A22F-F6B0-DC49-B234-ED794DD20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100" y="55996"/>
            <a:ext cx="4392488" cy="680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2843EB-CC4C-E547-9ED1-0BF28FFFA1E7}"/>
              </a:ext>
            </a:extLst>
          </p:cNvPr>
          <p:cNvSpPr txBox="1"/>
          <p:nvPr/>
        </p:nvSpPr>
        <p:spPr>
          <a:xfrm>
            <a:off x="251520" y="1340768"/>
            <a:ext cx="3995936" cy="4129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800" dirty="0">
                <a:solidFill>
                  <a:srgbClr val="0070C0"/>
                </a:solidFill>
                <a:latin typeface="#9Slide03 SFU Futura_12" pitchFamily="2" charset="77"/>
              </a:rPr>
              <a:t>Xác định trên hình 28.1: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VN" sz="2500" dirty="0">
                <a:solidFill>
                  <a:srgbClr val="0070C0"/>
                </a:solidFill>
                <a:latin typeface="#9Slide03 SFU Futura_12" pitchFamily="2" charset="77"/>
              </a:rPr>
              <a:t>Cao nguyên Kon Tum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VN" sz="2500" dirty="0">
                <a:solidFill>
                  <a:srgbClr val="0070C0"/>
                </a:solidFill>
                <a:latin typeface="#9Slide03 SFU Futura_12" pitchFamily="2" charset="77"/>
              </a:rPr>
              <a:t>Cao nguyên Đắk Lắk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VN" sz="2500" dirty="0">
                <a:solidFill>
                  <a:srgbClr val="0070C0"/>
                </a:solidFill>
                <a:latin typeface="#9Slide03 SFU Futura_12" pitchFamily="2" charset="77"/>
              </a:rPr>
              <a:t>Cao nguyên Lâm Viên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VN" sz="2500" dirty="0">
                <a:solidFill>
                  <a:srgbClr val="0070C0"/>
                </a:solidFill>
                <a:latin typeface="#9Slide03 SFU Futura_12" pitchFamily="2" charset="77"/>
              </a:rPr>
              <a:t>Cao nguyên Di Linh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VN" sz="2500" dirty="0">
                <a:solidFill>
                  <a:srgbClr val="0070C0"/>
                </a:solidFill>
                <a:latin typeface="#9Slide03 SFU Futura_12" pitchFamily="2" charset="77"/>
              </a:rPr>
              <a:t>Cao nguyên Plây Ku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VN" sz="2500" dirty="0">
                <a:solidFill>
                  <a:srgbClr val="0070C0"/>
                </a:solidFill>
                <a:latin typeface="#9Slide03 SFU Futura_12" pitchFamily="2" charset="77"/>
              </a:rPr>
              <a:t>Cao nguyên Mơ Nông</a:t>
            </a:r>
          </a:p>
        </p:txBody>
      </p:sp>
    </p:spTree>
    <p:extLst>
      <p:ext uri="{BB962C8B-B14F-4D97-AF65-F5344CB8AC3E}">
        <p14:creationId xmlns:p14="http://schemas.microsoft.com/office/powerpoint/2010/main" val="2320272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034"/>
            <a:ext cx="4067944" cy="7087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BFD41C-694B-5147-B2F5-54CCE3EB4424}"/>
              </a:ext>
            </a:extLst>
          </p:cNvPr>
          <p:cNvGrpSpPr/>
          <p:nvPr/>
        </p:nvGrpSpPr>
        <p:grpSpPr>
          <a:xfrm>
            <a:off x="395536" y="3226096"/>
            <a:ext cx="1908088" cy="1702668"/>
            <a:chOff x="1071219" y="1402383"/>
            <a:chExt cx="2174786" cy="2217117"/>
          </a:xfrm>
        </p:grpSpPr>
        <p:sp>
          <p:nvSpPr>
            <p:cNvPr id="2" name="Arc 1"/>
            <p:cNvSpPr/>
            <p:nvPr/>
          </p:nvSpPr>
          <p:spPr>
            <a:xfrm rot="1309780">
              <a:off x="1559640" y="1737973"/>
              <a:ext cx="533400" cy="1295400"/>
            </a:xfrm>
            <a:prstGeom prst="arc">
              <a:avLst>
                <a:gd name="adj1" fmla="val 16200000"/>
                <a:gd name="adj2" fmla="val 518312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c 5"/>
            <p:cNvSpPr/>
            <p:nvPr/>
          </p:nvSpPr>
          <p:spPr>
            <a:xfrm rot="1309780">
              <a:off x="1071219" y="1402383"/>
              <a:ext cx="533400" cy="1295400"/>
            </a:xfrm>
            <a:prstGeom prst="arc">
              <a:avLst>
                <a:gd name="adj1" fmla="val 16200000"/>
                <a:gd name="adj2" fmla="val 518312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/>
            <p:cNvSpPr/>
            <p:nvPr/>
          </p:nvSpPr>
          <p:spPr>
            <a:xfrm rot="1309780">
              <a:off x="2167909" y="1981788"/>
              <a:ext cx="533400" cy="1295400"/>
            </a:xfrm>
            <a:prstGeom prst="arc">
              <a:avLst>
                <a:gd name="adj1" fmla="val 17034537"/>
                <a:gd name="adj2" fmla="val 518312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1309780">
              <a:off x="2712605" y="2324100"/>
              <a:ext cx="533400" cy="1295400"/>
            </a:xfrm>
            <a:prstGeom prst="arc">
              <a:avLst>
                <a:gd name="adj1" fmla="val 17034537"/>
                <a:gd name="adj2" fmla="val 518312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Diagram, map&#10;&#10;Description automatically generated">
            <a:extLst>
              <a:ext uri="{FF2B5EF4-FFF2-40B4-BE49-F238E27FC236}">
                <a16:creationId xmlns:a16="http://schemas.microsoft.com/office/drawing/2014/main" id="{0FD1C94E-DF6C-7749-9925-ACE6C5254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973" y="526970"/>
            <a:ext cx="5093199" cy="543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6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034"/>
            <a:ext cx="4801488" cy="4917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D93D88-4916-D74D-B188-08FABA72D232}"/>
              </a:ext>
            </a:extLst>
          </p:cNvPr>
          <p:cNvGrpSpPr/>
          <p:nvPr/>
        </p:nvGrpSpPr>
        <p:grpSpPr>
          <a:xfrm>
            <a:off x="755576" y="2780928"/>
            <a:ext cx="1769700" cy="1097509"/>
            <a:chOff x="1337917" y="4800600"/>
            <a:chExt cx="2635503" cy="19050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607506" y="4800600"/>
              <a:ext cx="1455305" cy="1371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518115" y="4800600"/>
              <a:ext cx="1455305" cy="1371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37917" y="5334000"/>
              <a:ext cx="1455305" cy="1371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Diagram, map&#10;&#10;Description automatically generated">
            <a:extLst>
              <a:ext uri="{FF2B5EF4-FFF2-40B4-BE49-F238E27FC236}">
                <a16:creationId xmlns:a16="http://schemas.microsoft.com/office/drawing/2014/main" id="{952DD040-24BC-A645-BF2E-2C360AA3C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71123"/>
            <a:ext cx="4902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56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5BBCB6-9EF5-EC47-BB17-D965D7CBD7C9}"/>
              </a:ext>
            </a:extLst>
          </p:cNvPr>
          <p:cNvSpPr txBox="1"/>
          <p:nvPr/>
        </p:nvSpPr>
        <p:spPr>
          <a:xfrm>
            <a:off x="8206" y="3627"/>
            <a:ext cx="9121726" cy="113877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2.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Địa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nước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Tân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kiến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tạo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nâng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lên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tạo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thành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bậc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kế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tiếp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nhau</a:t>
            </a:r>
            <a:endParaRPr lang="en-US" sz="3400" b="1" dirty="0">
              <a:solidFill>
                <a:schemeClr val="tx1"/>
              </a:solidFill>
              <a:latin typeface="#9Slide07 IcielBaliho Script" pitchFamily="2" charset="77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D578A69-2197-46DF-B6CA-71CB200E4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561" y="5394002"/>
            <a:ext cx="2233439" cy="146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891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65ACFC-9F33-1E4D-9111-DF4574688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4820"/>
            <a:ext cx="4418892" cy="6843180"/>
          </a:xfrm>
          <a:prstGeom prst="rect">
            <a:avLst/>
          </a:prstGeom>
        </p:spPr>
      </p:pic>
      <p:pic>
        <p:nvPicPr>
          <p:cNvPr id="8" name="Picture 3" descr="E:\HAIYEN\DAY_HOC\DIALI_8\BAI_28_DIAHINH_VIETNAM\hc3acnh-28-1-lc6b0e1bba3c-c491e1bb93-c491e1bb8ba-hc3acnh-vie1bb87t-nam-le1bb9bp-8.png">
            <a:extLst>
              <a:ext uri="{FF2B5EF4-FFF2-40B4-BE49-F238E27FC236}">
                <a16:creationId xmlns:a16="http://schemas.microsoft.com/office/drawing/2014/main" id="{AEAE35C6-5C9C-F24B-BDD7-9E5EF1878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6" y="23168"/>
            <a:ext cx="4609350" cy="684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F00E1D6-ABF7-6B4A-863B-B85EB99E49DC}"/>
              </a:ext>
            </a:extLst>
          </p:cNvPr>
          <p:cNvCxnSpPr>
            <a:cxnSpLocks/>
          </p:cNvCxnSpPr>
          <p:nvPr/>
        </p:nvCxnSpPr>
        <p:spPr>
          <a:xfrm flipV="1">
            <a:off x="2267744" y="1844824"/>
            <a:ext cx="3960440" cy="576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6038B9-165D-514C-8248-FA0CC5A2C4AC}"/>
              </a:ext>
            </a:extLst>
          </p:cNvPr>
          <p:cNvCxnSpPr>
            <a:cxnSpLocks/>
          </p:cNvCxnSpPr>
          <p:nvPr/>
        </p:nvCxnSpPr>
        <p:spPr>
          <a:xfrm>
            <a:off x="3203848" y="3140968"/>
            <a:ext cx="39604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7E8443-36E0-6C48-A380-A97DD6C23F49}"/>
              </a:ext>
            </a:extLst>
          </p:cNvPr>
          <p:cNvCxnSpPr>
            <a:cxnSpLocks/>
          </p:cNvCxnSpPr>
          <p:nvPr/>
        </p:nvCxnSpPr>
        <p:spPr>
          <a:xfrm>
            <a:off x="3707904" y="4437112"/>
            <a:ext cx="4104456" cy="10081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55F4BC8-C5E9-714B-9CE4-A772633E4FA2}"/>
              </a:ext>
            </a:extLst>
          </p:cNvPr>
          <p:cNvSpPr txBox="1"/>
          <p:nvPr/>
        </p:nvSpPr>
        <p:spPr>
          <a:xfrm rot="21188722">
            <a:off x="3096384" y="1624915"/>
            <a:ext cx="166484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2400" dirty="0"/>
              <a:t>Đèo Ngang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9CFDE1-DB7D-E643-AE13-466FCB6935D7}"/>
              </a:ext>
            </a:extLst>
          </p:cNvPr>
          <p:cNvSpPr txBox="1"/>
          <p:nvPr/>
        </p:nvSpPr>
        <p:spPr>
          <a:xfrm>
            <a:off x="4161552" y="2636912"/>
            <a:ext cx="185060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2400" dirty="0"/>
              <a:t>Đèo Hải Vân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8FB8C8-4074-ED43-84DE-B8A8E707E5D2}"/>
              </a:ext>
            </a:extLst>
          </p:cNvPr>
          <p:cNvSpPr txBox="1"/>
          <p:nvPr/>
        </p:nvSpPr>
        <p:spPr>
          <a:xfrm rot="857373">
            <a:off x="5373462" y="4445512"/>
            <a:ext cx="109311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2400" dirty="0"/>
              <a:t>Đèo Cả</a:t>
            </a:r>
          </a:p>
        </p:txBody>
      </p:sp>
    </p:spTree>
    <p:extLst>
      <p:ext uri="{BB962C8B-B14F-4D97-AF65-F5344CB8AC3E}">
        <p14:creationId xmlns:p14="http://schemas.microsoft.com/office/powerpoint/2010/main" val="1655603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84199-15FF-F349-ABD8-7E2A33F231E2}"/>
              </a:ext>
            </a:extLst>
          </p:cNvPr>
          <p:cNvSpPr txBox="1"/>
          <p:nvPr/>
        </p:nvSpPr>
        <p:spPr>
          <a:xfrm>
            <a:off x="8206" y="3627"/>
            <a:ext cx="9121726" cy="113877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3.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Địa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hình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nước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ta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mang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tính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chất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nhiệt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đới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gió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mùa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và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chịu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tác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động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mạnh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mẽ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của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con</a:t>
            </a:r>
            <a:r>
              <a:rPr lang="pt-BR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pt-BR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người</a:t>
            </a:r>
            <a:endParaRPr lang="en-VN" sz="3400" b="1" dirty="0">
              <a:solidFill>
                <a:schemeClr val="tx1"/>
              </a:solidFill>
              <a:latin typeface="#9Slide07 IcielBaliho Script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71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HAIYEN\DAY_HOC\DIALI_8\BAI_28_DIAHINH_VIETNAM\qua-mien-tay-bac.jpg">
            <a:extLst>
              <a:ext uri="{FF2B5EF4-FFF2-40B4-BE49-F238E27FC236}">
                <a16:creationId xmlns:a16="http://schemas.microsoft.com/office/drawing/2014/main" id="{C8B1B548-B3F2-4C43-8A92-D6D21A55E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293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HAIYEN\DAY_HOC\DIALI_8\BAI_28_DIAHINH_VIETNAM\tâm châu.jpg">
            <a:extLst>
              <a:ext uri="{FF2B5EF4-FFF2-40B4-BE49-F238E27FC236}">
                <a16:creationId xmlns:a16="http://schemas.microsoft.com/office/drawing/2014/main" id="{C6443A31-8400-4C42-9916-40E3FD208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72"/>
          <a:stretch/>
        </p:blipFill>
        <p:spPr bwMode="auto">
          <a:xfrm>
            <a:off x="4648200" y="0"/>
            <a:ext cx="4495800" cy="293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HAIYEN\DAY_HOC\DIALI_8\BAI_28_DIAHINH_VIETNAM\Trang+v2-1-a2+canh+dong+lua+DB+song+Hong.jpg">
            <a:extLst>
              <a:ext uri="{FF2B5EF4-FFF2-40B4-BE49-F238E27FC236}">
                <a16:creationId xmlns:a16="http://schemas.microsoft.com/office/drawing/2014/main" id="{45E71F2C-5676-FA4E-BFE6-A0CACB96A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2"/>
          <a:stretch/>
        </p:blipFill>
        <p:spPr bwMode="auto">
          <a:xfrm>
            <a:off x="0" y="3761936"/>
            <a:ext cx="4648200" cy="310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E:\HAIYEN\DAY_HOC\DIALI_8\BAI_28_DIAHINH_VIETNAM\langco.jpg">
            <a:extLst>
              <a:ext uri="{FF2B5EF4-FFF2-40B4-BE49-F238E27FC236}">
                <a16:creationId xmlns:a16="http://schemas.microsoft.com/office/drawing/2014/main" id="{928856B9-5EA4-1C4B-BF29-C1CE8C36E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88" y="3761936"/>
            <a:ext cx="4512212" cy="313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9D494A-3459-D142-88D1-E6D980C00F54}"/>
              </a:ext>
            </a:extLst>
          </p:cNvPr>
          <p:cNvSpPr/>
          <p:nvPr/>
        </p:nvSpPr>
        <p:spPr>
          <a:xfrm>
            <a:off x="676652" y="3054050"/>
            <a:ext cx="77907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ĐẶT TÊN DẠNG ĐỊA HÌNH CHO CÁC BỨC ẢNH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7952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HAIYEN\DAY_HOC\DIALI_8\Hinh anh SGK Dia Ly 8 - Pb'zOne\BD hanh chinh Viet 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" y="-99392"/>
            <a:ext cx="59127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21642" y="1844824"/>
            <a:ext cx="3078342" cy="2880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#9Slide03 SFU Futura_12" pitchFamily="2" charset="77"/>
                <a:cs typeface="Arial" panose="020B0604020202020204" pitchFamily="34" charset="0"/>
              </a:rPr>
              <a:t>Dựa</a:t>
            </a:r>
            <a:r>
              <a:rPr lang="en-US" sz="2400" dirty="0"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#9Slide03 SFU Futura_12" pitchFamily="2" charset="77"/>
                <a:cs typeface="Arial" panose="020B0604020202020204" pitchFamily="34" charset="0"/>
              </a:rPr>
              <a:t> 23, </a:t>
            </a:r>
            <a:r>
              <a:rPr lang="en-US" sz="2400" dirty="0" err="1">
                <a:latin typeface="#9Slide03 SFU Futura_12" pitchFamily="2" charset="77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Arial" panose="020B0604020202020204" pitchFamily="34" charset="0"/>
              </a:rPr>
              <a:t>hạn</a:t>
            </a:r>
            <a:r>
              <a:rPr lang="en-US" sz="2400" dirty="0"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Arial" panose="020B0604020202020204" pitchFamily="34" charset="0"/>
              </a:rPr>
              <a:t>Bắc</a:t>
            </a:r>
            <a:r>
              <a:rPr lang="en-US" sz="2400" dirty="0"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#9Slide03 SFU Futura_12" pitchFamily="2" charset="77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#9Slide03 SFU Futura_12" pitchFamily="2" charset="77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#9Slide03 SFU Futura_12" pitchFamily="2" charset="77"/>
                <a:cs typeface="Arial" panose="020B0604020202020204" pitchFamily="34" charset="0"/>
              </a:rPr>
              <a:t> ta.</a:t>
            </a:r>
            <a:endParaRPr lang="en-US" sz="2400" b="1" dirty="0">
              <a:latin typeface="#9Slide03 SFU Futura_12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02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1CA5CBB-230C-994F-BF42-A7E088637697}"/>
              </a:ext>
            </a:extLst>
          </p:cNvPr>
          <p:cNvGrpSpPr/>
          <p:nvPr/>
        </p:nvGrpSpPr>
        <p:grpSpPr>
          <a:xfrm>
            <a:off x="0" y="2420888"/>
            <a:ext cx="8964488" cy="2808312"/>
            <a:chOff x="-5340" y="2564904"/>
            <a:chExt cx="9123519" cy="2349500"/>
          </a:xfrm>
        </p:grpSpPr>
        <p:pic>
          <p:nvPicPr>
            <p:cNvPr id="10" name="Picture 9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1A840824-28E7-3D4B-84CD-D0CEA9E7A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2" y="2564904"/>
              <a:ext cx="4330157" cy="23495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F8D956-8EC5-E641-96BA-535E03B4F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2299" y="2728301"/>
              <a:ext cx="2419701" cy="161061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BF03886-B122-0140-8F37-1E412649A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340" y="2728302"/>
              <a:ext cx="2193032" cy="161061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2F4E44-975C-AD48-B411-AB74C5A121E5}"/>
                </a:ext>
              </a:extLst>
            </p:cNvPr>
            <p:cNvSpPr txBox="1"/>
            <p:nvPr/>
          </p:nvSpPr>
          <p:spPr>
            <a:xfrm>
              <a:off x="1283621" y="4483517"/>
              <a:ext cx="2712315" cy="43088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VN" sz="2200" dirty="0"/>
                <a:t>Xói mòn, sạt lở đất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F4BFFB-E00E-974A-9ED7-C75E7590B321}"/>
              </a:ext>
            </a:extLst>
          </p:cNvPr>
          <p:cNvGrpSpPr/>
          <p:nvPr/>
        </p:nvGrpSpPr>
        <p:grpSpPr>
          <a:xfrm>
            <a:off x="15307" y="44624"/>
            <a:ext cx="8964489" cy="2299370"/>
            <a:chOff x="0" y="30048"/>
            <a:chExt cx="9111284" cy="23908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ABF7A4-3071-E64E-AA1E-37788B256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0048"/>
              <a:ext cx="2419701" cy="1814776"/>
            </a:xfrm>
            <a:prstGeom prst="rect">
              <a:avLst/>
            </a:prstGeom>
          </p:spPr>
        </p:pic>
        <p:pic>
          <p:nvPicPr>
            <p:cNvPr id="8" name="Picture 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FD4FBF62-D49C-F540-BCFF-E1EE8A842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3" y="30048"/>
              <a:ext cx="4323261" cy="23876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9110782-8EAA-1D47-9C9B-B1CB42E3F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19701" y="30048"/>
              <a:ext cx="2296315" cy="18147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7F8B9E-1FA9-4D42-9939-43DF55515181}"/>
                </a:ext>
              </a:extLst>
            </p:cNvPr>
            <p:cNvSpPr txBox="1"/>
            <p:nvPr/>
          </p:nvSpPr>
          <p:spPr>
            <a:xfrm>
              <a:off x="1515630" y="1990001"/>
              <a:ext cx="1808141" cy="43088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VN" sz="2200" dirty="0"/>
                <a:t>Vịnh Hạ Long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2701C51-7161-7E47-ADBC-BE77F2693E39}"/>
              </a:ext>
            </a:extLst>
          </p:cNvPr>
          <p:cNvSpPr txBox="1"/>
          <p:nvPr/>
        </p:nvSpPr>
        <p:spPr>
          <a:xfrm>
            <a:off x="107504" y="5373216"/>
            <a:ext cx="8712968" cy="1446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Đọc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thông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tin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biết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1.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những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yếu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tố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ngoại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lực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nào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tham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quá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trình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thành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địa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ta? </a:t>
            </a:r>
          </a:p>
          <a:p>
            <a:pPr algn="just"/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2.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Nêu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tác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động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yếu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tố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đó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.</a:t>
            </a:r>
            <a:endParaRPr lang="en-VN" sz="2200" dirty="0">
              <a:solidFill>
                <a:srgbClr val="7030A0"/>
              </a:solidFill>
              <a:latin typeface="#9Slide03 SFU Futura_12" pitchFamily="2" charset="77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1CFCD6-E659-8C4F-AD15-C50ED64CF259}"/>
              </a:ext>
            </a:extLst>
          </p:cNvPr>
          <p:cNvCxnSpPr/>
          <p:nvPr/>
        </p:nvCxnSpPr>
        <p:spPr>
          <a:xfrm>
            <a:off x="7524328" y="332656"/>
            <a:ext cx="9361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785694-6647-E54C-A2E5-9AE58ABF6907}"/>
              </a:ext>
            </a:extLst>
          </p:cNvPr>
          <p:cNvCxnSpPr/>
          <p:nvPr/>
        </p:nvCxnSpPr>
        <p:spPr>
          <a:xfrm>
            <a:off x="7056276" y="2852936"/>
            <a:ext cx="9361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BC6754-6F7F-F148-BF46-B85542C56304}"/>
              </a:ext>
            </a:extLst>
          </p:cNvPr>
          <p:cNvCxnSpPr/>
          <p:nvPr/>
        </p:nvCxnSpPr>
        <p:spPr>
          <a:xfrm>
            <a:off x="6793656" y="4221088"/>
            <a:ext cx="9361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668E78-981E-AB4C-A8F5-17299D5D3381}"/>
              </a:ext>
            </a:extLst>
          </p:cNvPr>
          <p:cNvCxnSpPr/>
          <p:nvPr/>
        </p:nvCxnSpPr>
        <p:spPr>
          <a:xfrm>
            <a:off x="6012160" y="332656"/>
            <a:ext cx="9361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A4A047C-B11B-5841-A298-2FC99381E6BD}"/>
              </a:ext>
            </a:extLst>
          </p:cNvPr>
          <p:cNvCxnSpPr/>
          <p:nvPr/>
        </p:nvCxnSpPr>
        <p:spPr>
          <a:xfrm>
            <a:off x="7992380" y="3284984"/>
            <a:ext cx="9361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3C0AAC7-E07F-0149-9D12-406E6B7C1304}"/>
              </a:ext>
            </a:extLst>
          </p:cNvPr>
          <p:cNvCxnSpPr>
            <a:cxnSpLocks/>
          </p:cNvCxnSpPr>
          <p:nvPr/>
        </p:nvCxnSpPr>
        <p:spPr>
          <a:xfrm>
            <a:off x="4655341" y="3789040"/>
            <a:ext cx="18608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6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, cat&#10;&#10;Description automatically generated">
            <a:extLst>
              <a:ext uri="{FF2B5EF4-FFF2-40B4-BE49-F238E27FC236}">
                <a16:creationId xmlns:a16="http://schemas.microsoft.com/office/drawing/2014/main" id="{D965BB37-8C54-3648-B432-407EB008C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11" y="-27384"/>
            <a:ext cx="9202195" cy="5400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94656C-22F6-804E-9885-01B239BB125A}"/>
              </a:ext>
            </a:extLst>
          </p:cNvPr>
          <p:cNvSpPr txBox="1"/>
          <p:nvPr/>
        </p:nvSpPr>
        <p:spPr>
          <a:xfrm>
            <a:off x="107504" y="5373216"/>
            <a:ext cx="8712968" cy="1446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Đọc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thông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tin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biết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1.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những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yếu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tố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ngoại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lực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nào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tham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quá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trình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thành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địa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ta? </a:t>
            </a:r>
          </a:p>
          <a:p>
            <a:pPr algn="just"/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2.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Nêu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tác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động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yếu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tố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đó</a:t>
            </a:r>
            <a:r>
              <a:rPr lang="en-US" sz="2200" dirty="0">
                <a:solidFill>
                  <a:srgbClr val="7030A0"/>
                </a:solidFill>
                <a:latin typeface="#9Slide03 SFU Futura_12" pitchFamily="2" charset="77"/>
                <a:cs typeface="Arial" panose="020B0604020202020204" pitchFamily="34" charset="0"/>
              </a:rPr>
              <a:t>.</a:t>
            </a:r>
            <a:endParaRPr lang="en-VN" sz="2200" dirty="0">
              <a:solidFill>
                <a:srgbClr val="7030A0"/>
              </a:solidFill>
              <a:latin typeface="#9Slide03 SFU Futura_12" pitchFamily="2" charset="77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4F0E77-EBD8-314A-AC40-7E9D40A35546}"/>
              </a:ext>
            </a:extLst>
          </p:cNvPr>
          <p:cNvCxnSpPr/>
          <p:nvPr/>
        </p:nvCxnSpPr>
        <p:spPr>
          <a:xfrm>
            <a:off x="3419872" y="404664"/>
            <a:ext cx="9361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91ED06-6829-7742-AC9D-2935690D6964}"/>
              </a:ext>
            </a:extLst>
          </p:cNvPr>
          <p:cNvCxnSpPr/>
          <p:nvPr/>
        </p:nvCxnSpPr>
        <p:spPr>
          <a:xfrm>
            <a:off x="8028384" y="3452664"/>
            <a:ext cx="9361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B0C63F-1123-6542-A662-E8937074B5CA}"/>
              </a:ext>
            </a:extLst>
          </p:cNvPr>
          <p:cNvCxnSpPr/>
          <p:nvPr/>
        </p:nvCxnSpPr>
        <p:spPr>
          <a:xfrm>
            <a:off x="4427984" y="415628"/>
            <a:ext cx="9361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4FE3FB-EB39-8146-82BF-D3D53A1C78FC}"/>
              </a:ext>
            </a:extLst>
          </p:cNvPr>
          <p:cNvCxnSpPr>
            <a:cxnSpLocks/>
          </p:cNvCxnSpPr>
          <p:nvPr/>
        </p:nvCxnSpPr>
        <p:spPr>
          <a:xfrm>
            <a:off x="3059832" y="836712"/>
            <a:ext cx="165618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1CABB7-5C83-5041-A13F-956E59EA36BC}"/>
              </a:ext>
            </a:extLst>
          </p:cNvPr>
          <p:cNvCxnSpPr>
            <a:cxnSpLocks/>
          </p:cNvCxnSpPr>
          <p:nvPr/>
        </p:nvCxnSpPr>
        <p:spPr>
          <a:xfrm>
            <a:off x="3779912" y="2060848"/>
            <a:ext cx="24482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00B3D5-FDB1-7B4F-B910-4BDE0D48E092}"/>
              </a:ext>
            </a:extLst>
          </p:cNvPr>
          <p:cNvCxnSpPr>
            <a:cxnSpLocks/>
          </p:cNvCxnSpPr>
          <p:nvPr/>
        </p:nvCxnSpPr>
        <p:spPr>
          <a:xfrm>
            <a:off x="5364088" y="3861048"/>
            <a:ext cx="24482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09C555-9E65-BD46-85B1-11670DA75198}"/>
              </a:ext>
            </a:extLst>
          </p:cNvPr>
          <p:cNvCxnSpPr>
            <a:cxnSpLocks/>
          </p:cNvCxnSpPr>
          <p:nvPr/>
        </p:nvCxnSpPr>
        <p:spPr>
          <a:xfrm>
            <a:off x="5724128" y="4293096"/>
            <a:ext cx="8640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48635F-F7C6-104C-AD26-1B50D2CE69C2}"/>
              </a:ext>
            </a:extLst>
          </p:cNvPr>
          <p:cNvCxnSpPr>
            <a:cxnSpLocks/>
          </p:cNvCxnSpPr>
          <p:nvPr/>
        </p:nvCxnSpPr>
        <p:spPr>
          <a:xfrm>
            <a:off x="5376912" y="4725144"/>
            <a:ext cx="135532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16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96CA99-AA13-354E-A818-3AD7A266D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1" y="0"/>
            <a:ext cx="4485436" cy="3212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73895F-79F3-9A4A-BEE5-77EF43190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914" y="0"/>
            <a:ext cx="4483560" cy="3219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C05C5-D1FC-3F44-A91B-0BD2E1DE1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66" y="3638376"/>
            <a:ext cx="4485436" cy="317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C82ACD-BC75-B847-8041-D652631A2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4302" y="3638376"/>
            <a:ext cx="4589698" cy="317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AA3493-09A0-9D42-B017-8869FD9A91C9}"/>
              </a:ext>
            </a:extLst>
          </p:cNvPr>
          <p:cNvSpPr txBox="1"/>
          <p:nvPr/>
        </p:nvSpPr>
        <p:spPr>
          <a:xfrm>
            <a:off x="88672" y="2782089"/>
            <a:ext cx="1800200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2200" dirty="0">
                <a:solidFill>
                  <a:srgbClr val="FF0000"/>
                </a:solidFill>
              </a:rPr>
              <a:t>Đê sông Hồng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C8AFFB-D460-044B-A762-41F844781EE6}"/>
              </a:ext>
            </a:extLst>
          </p:cNvPr>
          <p:cNvSpPr txBox="1"/>
          <p:nvPr/>
        </p:nvSpPr>
        <p:spPr>
          <a:xfrm>
            <a:off x="4572000" y="2782089"/>
            <a:ext cx="2160240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2200" dirty="0">
                <a:solidFill>
                  <a:srgbClr val="FF0000"/>
                </a:solidFill>
              </a:rPr>
              <a:t>Kiến trúc đô thị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9AD406-4AAA-7A45-94C6-78E248AE19BC}"/>
              </a:ext>
            </a:extLst>
          </p:cNvPr>
          <p:cNvSpPr txBox="1"/>
          <p:nvPr/>
        </p:nvSpPr>
        <p:spPr>
          <a:xfrm>
            <a:off x="67259" y="6368680"/>
            <a:ext cx="2240803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2200" dirty="0">
                <a:solidFill>
                  <a:srgbClr val="FF0000"/>
                </a:solidFill>
              </a:rPr>
              <a:t>Thuỷ điện Sơn La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38280-A213-1E4D-BA07-0A32E6CB44D7}"/>
              </a:ext>
            </a:extLst>
          </p:cNvPr>
          <p:cNvSpPr txBox="1"/>
          <p:nvPr/>
        </p:nvSpPr>
        <p:spPr>
          <a:xfrm>
            <a:off x="4560695" y="6368679"/>
            <a:ext cx="1800200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2200" dirty="0">
                <a:solidFill>
                  <a:srgbClr val="FF0000"/>
                </a:solidFill>
              </a:rPr>
              <a:t>Hầm Hải Vân</a:t>
            </a:r>
          </a:p>
        </p:txBody>
      </p:sp>
    </p:spTree>
    <p:extLst>
      <p:ext uri="{BB962C8B-B14F-4D97-AF65-F5344CB8AC3E}">
        <p14:creationId xmlns:p14="http://schemas.microsoft.com/office/powerpoint/2010/main" val="4049614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4FCD418-54DB-5F43-B4FA-1A13BCFF5F7B}"/>
              </a:ext>
            </a:extLst>
          </p:cNvPr>
          <p:cNvGrpSpPr/>
          <p:nvPr/>
        </p:nvGrpSpPr>
        <p:grpSpPr>
          <a:xfrm>
            <a:off x="0" y="1052736"/>
            <a:ext cx="9144000" cy="4998414"/>
            <a:chOff x="107504" y="1023428"/>
            <a:chExt cx="9144000" cy="4998414"/>
          </a:xfrm>
        </p:grpSpPr>
        <p:pic>
          <p:nvPicPr>
            <p:cNvPr id="5" name="Picture 4" descr="A close up of a map&#10;&#10;Description automatically generated">
              <a:extLst>
                <a:ext uri="{FF2B5EF4-FFF2-40B4-BE49-F238E27FC236}">
                  <a16:creationId xmlns:a16="http://schemas.microsoft.com/office/drawing/2014/main" id="{AA6D83D7-F506-0845-865E-0060FF214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1052736"/>
              <a:ext cx="9144000" cy="4969106"/>
            </a:xfrm>
            <a:prstGeom prst="rect">
              <a:avLst/>
            </a:prstGeom>
          </p:spPr>
        </p:pic>
        <p:pic>
          <p:nvPicPr>
            <p:cNvPr id="7" name="Picture 6" descr="A picture containing man, hill, white, water&#10;&#10;Description automatically generated">
              <a:extLst>
                <a:ext uri="{FF2B5EF4-FFF2-40B4-BE49-F238E27FC236}">
                  <a16:creationId xmlns:a16="http://schemas.microsoft.com/office/drawing/2014/main" id="{C0D13324-DE62-4547-9B1C-4D1A11476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28" y="1023428"/>
              <a:ext cx="1765300" cy="46135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F2BFAB5-83F9-1643-B098-47245F09D762}"/>
              </a:ext>
            </a:extLst>
          </p:cNvPr>
          <p:cNvSpPr/>
          <p:nvPr/>
        </p:nvSpPr>
        <p:spPr>
          <a:xfrm>
            <a:off x="820812" y="-14610"/>
            <a:ext cx="7502375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NỘI DUNG CẦN GHI NHỚ</a:t>
            </a:r>
          </a:p>
        </p:txBody>
      </p:sp>
    </p:spTree>
    <p:extLst>
      <p:ext uri="{BB962C8B-B14F-4D97-AF65-F5344CB8AC3E}">
        <p14:creationId xmlns:p14="http://schemas.microsoft.com/office/powerpoint/2010/main" val="4132460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7D401A-82C0-9B4A-B500-DAFB756ADE21}"/>
              </a:ext>
            </a:extLst>
          </p:cNvPr>
          <p:cNvSpPr txBox="1"/>
          <p:nvPr/>
        </p:nvSpPr>
        <p:spPr>
          <a:xfrm>
            <a:off x="8206" y="3627"/>
            <a:ext cx="9121726" cy="113877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1.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Đồi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núi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bộ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phận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quan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trọng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cấu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trúc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địa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Việt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466102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89B859-1C89-334C-A5F9-44B82D77F93A}"/>
              </a:ext>
            </a:extLst>
          </p:cNvPr>
          <p:cNvSpPr txBox="1"/>
          <p:nvPr/>
        </p:nvSpPr>
        <p:spPr>
          <a:xfrm>
            <a:off x="5076056" y="1659285"/>
            <a:ext cx="38164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/>
              <a:t>Quan sát bản đồ hình 28.1, kết hợp SGK chứng minh:</a:t>
            </a:r>
          </a:p>
          <a:p>
            <a:pPr algn="just"/>
            <a:endParaRPr lang="en-VN" sz="2800" dirty="0"/>
          </a:p>
          <a:p>
            <a:pPr algn="just"/>
            <a:r>
              <a:rPr lang="en-VN" sz="2800" i="1" dirty="0">
                <a:solidFill>
                  <a:srgbClr val="FF0000"/>
                </a:solidFill>
              </a:rPr>
              <a:t>“Đồi núi là bộ phận quan trọng nhất của cấu trúc địa hình nước ta”</a:t>
            </a:r>
          </a:p>
        </p:txBody>
      </p:sp>
      <p:pic>
        <p:nvPicPr>
          <p:cNvPr id="4" name="Picture 3" descr="E:\HAIYEN\DAY_HOC\DIALI_8\BAI_28_DIAHINH_VIETNAM\hc3acnh-28-1-lc6b0e1bba3c-c491e1bb93-c491e1bb8ba-hc3acnh-vie1bb87t-nam-le1bb9bp-8.png">
            <a:extLst>
              <a:ext uri="{FF2B5EF4-FFF2-40B4-BE49-F238E27FC236}">
                <a16:creationId xmlns:a16="http://schemas.microsoft.com/office/drawing/2014/main" id="{FA580C84-5AFD-1F47-93DE-D3F81ED2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8"/>
            <a:ext cx="4427984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5F5B17-ED5C-AE43-9026-81BB53909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596" y="1772816"/>
            <a:ext cx="426690" cy="6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80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HAIYEN\DAY_HOC\DIALI_8\BAI_28_DIAHINH_VIETNAM\hc3acnh-28-1-lc6b0e1bba3c-c491e1bb93-c491e1bb8ba-hc3acnh-vie1bb87t-nam-le1bb9bp-8.png">
            <a:extLst>
              <a:ext uri="{FF2B5EF4-FFF2-40B4-BE49-F238E27FC236}">
                <a16:creationId xmlns:a16="http://schemas.microsoft.com/office/drawing/2014/main" id="{4F0439F7-C43B-FD45-B1DD-E5534C712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169" y="3200"/>
            <a:ext cx="4176464" cy="751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B0A99E-7E3F-844E-8122-C8BB2362FAE6}"/>
              </a:ext>
            </a:extLst>
          </p:cNvPr>
          <p:cNvSpPr txBox="1"/>
          <p:nvPr/>
        </p:nvSpPr>
        <p:spPr>
          <a:xfrm>
            <a:off x="0" y="1052736"/>
            <a:ext cx="4551832" cy="183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600" dirty="0"/>
              <a:t>Xác định trên bản đồ hình 28.1:</a:t>
            </a:r>
          </a:p>
          <a:p>
            <a:pPr>
              <a:lnSpc>
                <a:spcPct val="150000"/>
              </a:lnSpc>
            </a:pPr>
            <a:r>
              <a:rPr lang="en-VN" sz="2600" dirty="0"/>
              <a:t>1. Đỉnh Phanxipang (3143m)</a:t>
            </a:r>
          </a:p>
          <a:p>
            <a:pPr>
              <a:lnSpc>
                <a:spcPct val="150000"/>
              </a:lnSpc>
            </a:pPr>
            <a:r>
              <a:rPr lang="en-VN" sz="2600" dirty="0"/>
              <a:t>2. Đỉnh Ngọc Linh (2598m)</a:t>
            </a:r>
          </a:p>
        </p:txBody>
      </p:sp>
    </p:spTree>
    <p:extLst>
      <p:ext uri="{BB962C8B-B14F-4D97-AF65-F5344CB8AC3E}">
        <p14:creationId xmlns:p14="http://schemas.microsoft.com/office/powerpoint/2010/main" val="618613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516CFA-65A7-4E78-BAF2-F437E0567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583843-30E4-4091-87E1-A4A496510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0D2D7F-1DF5-4798-9E63-A71E2D158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71714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97D003-D6F2-4203-A495-66907856AF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D0A62B1-BB9A-43BD-81CD-1400F6A22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FDD9AD5-71EC-4840-9DB9-0EB0E1755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E37CA3E-8144-4168-9129-6446C79AE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Cloud 4">
            <a:extLst>
              <a:ext uri="{FF2B5EF4-FFF2-40B4-BE49-F238E27FC236}">
                <a16:creationId xmlns:a16="http://schemas.microsoft.com/office/drawing/2014/main" id="{149809F9-F03F-6848-B7B2-23C3CA662D01}"/>
              </a:ext>
            </a:extLst>
          </p:cNvPr>
          <p:cNvSpPr/>
          <p:nvPr/>
        </p:nvSpPr>
        <p:spPr>
          <a:xfrm>
            <a:off x="107389" y="1891480"/>
            <a:ext cx="8928992" cy="301656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700" kern="1200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7D4F600-F737-4482-BC99-1E1FFC826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228" y="4146310"/>
            <a:ext cx="2356799" cy="2716805"/>
            <a:chOff x="-305" y="-4155"/>
            <a:chExt cx="2514948" cy="217433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87C2CB5-E3D4-4345-A7B4-6F0039A6A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B1D1D5-E255-4B0E-A7F5-DB2BE5A8D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95D61F8-0B49-44AD-956A-8EE58ECE6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645CD3-4985-451E-8683-6C671E178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CE1FD1-517E-8342-BEBD-A6B99A2B84C7}"/>
              </a:ext>
            </a:extLst>
          </p:cNvPr>
          <p:cNvSpPr txBox="1"/>
          <p:nvPr/>
        </p:nvSpPr>
        <p:spPr>
          <a:xfrm>
            <a:off x="1007489" y="2479284"/>
            <a:ext cx="7128792" cy="277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Trình</a:t>
            </a:r>
            <a:r>
              <a:rPr lang="en-US" sz="3000" dirty="0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000" dirty="0" err="1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bày</a:t>
            </a:r>
            <a:r>
              <a:rPr lang="en-US" sz="3000" dirty="0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000" dirty="0" err="1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những</a:t>
            </a:r>
            <a:r>
              <a:rPr lang="en-US" sz="3000" dirty="0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000" b="1" u="sng" dirty="0" err="1">
                <a:highlight>
                  <a:srgbClr val="FFFF00"/>
                </a:highlight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thuận</a:t>
            </a:r>
            <a:r>
              <a:rPr lang="en-US" sz="3000" b="1" u="sng" dirty="0">
                <a:highlight>
                  <a:srgbClr val="FFFF00"/>
                </a:highlight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000" b="1" u="sng" dirty="0" err="1">
                <a:highlight>
                  <a:srgbClr val="FFFF00"/>
                </a:highlight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lợi</a:t>
            </a:r>
            <a:r>
              <a:rPr lang="en-US" sz="3000" b="1" u="sng" dirty="0">
                <a:highlight>
                  <a:srgbClr val="FFFF00"/>
                </a:highlight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000" b="1" u="sng" dirty="0" err="1">
                <a:highlight>
                  <a:srgbClr val="FFFF00"/>
                </a:highlight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và</a:t>
            </a:r>
            <a:r>
              <a:rPr lang="en-US" sz="3000" b="1" u="sng" dirty="0">
                <a:highlight>
                  <a:srgbClr val="FFFF00"/>
                </a:highlight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000" b="1" u="sng" dirty="0" err="1">
                <a:highlight>
                  <a:srgbClr val="FFFF00"/>
                </a:highlight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khó</a:t>
            </a:r>
            <a:r>
              <a:rPr lang="en-US" sz="3000" b="1" u="sng" dirty="0">
                <a:highlight>
                  <a:srgbClr val="FFFF00"/>
                </a:highlight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000" b="1" u="sng" dirty="0" err="1">
                <a:highlight>
                  <a:srgbClr val="FFFF00"/>
                </a:highlight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khăn</a:t>
            </a:r>
            <a:r>
              <a:rPr lang="en-US" sz="3000" b="1" dirty="0">
                <a:highlight>
                  <a:srgbClr val="FFFF00"/>
                </a:highlight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000" dirty="0" err="1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của</a:t>
            </a:r>
            <a:r>
              <a:rPr lang="en-US" sz="3000" dirty="0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000" dirty="0" err="1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địa</a:t>
            </a:r>
            <a:r>
              <a:rPr lang="en-US" sz="3000" dirty="0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000" dirty="0" err="1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hình</a:t>
            </a:r>
            <a:r>
              <a:rPr lang="en-US" sz="3000" dirty="0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000" dirty="0" err="1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đồi</a:t>
            </a:r>
            <a:r>
              <a:rPr lang="en-US" sz="3000" dirty="0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000" dirty="0" err="1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núi</a:t>
            </a:r>
            <a:r>
              <a:rPr lang="en-US" sz="3000" dirty="0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000" dirty="0" err="1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đến</a:t>
            </a:r>
            <a:r>
              <a:rPr lang="en-US" sz="3000" dirty="0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000" dirty="0" err="1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sự</a:t>
            </a:r>
            <a:r>
              <a:rPr lang="en-US" sz="3000" dirty="0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000" dirty="0" err="1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phát</a:t>
            </a:r>
            <a:r>
              <a:rPr lang="en-US" sz="3000" dirty="0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000" dirty="0" err="1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triển</a:t>
            </a:r>
            <a:r>
              <a:rPr lang="en-US" sz="3000" dirty="0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kinh</a:t>
            </a:r>
            <a:r>
              <a:rPr lang="en-US" sz="3000" dirty="0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000" dirty="0" err="1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tế</a:t>
            </a:r>
            <a:r>
              <a:rPr lang="en-US" sz="3000" dirty="0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- </a:t>
            </a:r>
            <a:r>
              <a:rPr lang="en-US" sz="3000" dirty="0" err="1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xã</a:t>
            </a:r>
            <a:r>
              <a:rPr lang="en-US" sz="3000" dirty="0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000" dirty="0" err="1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hội</a:t>
            </a:r>
            <a:r>
              <a:rPr lang="en-US" sz="3000" dirty="0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000" dirty="0" err="1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nước</a:t>
            </a:r>
            <a:r>
              <a:rPr lang="en-US" sz="3000" dirty="0">
                <a:latin typeface="#9Slide03 SFU Futura_12" pitchFamily="2" charset="77"/>
                <a:cs typeface="Arial" panose="020B0604020202020204" pitchFamily="34" charset="0"/>
                <a:sym typeface="Wingdings" pitchFamily="2" charset="2"/>
              </a:rPr>
              <a:t> ta.</a:t>
            </a:r>
            <a:endParaRPr lang="en-US" sz="3000" dirty="0">
              <a:latin typeface="#9Slide03 SFU Futura_12" pitchFamily="2" charset="77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VN" sz="3000" dirty="0">
              <a:latin typeface="#9Slide03 SFU Futura_12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2894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49809F9-F03F-6848-B7B2-23C3CA662D01}"/>
              </a:ext>
            </a:extLst>
          </p:cNvPr>
          <p:cNvSpPr/>
          <p:nvPr/>
        </p:nvSpPr>
        <p:spPr>
          <a:xfrm>
            <a:off x="1052166" y="2866083"/>
            <a:ext cx="7408265" cy="213942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Kể</a:t>
            </a:r>
            <a:r>
              <a:rPr lang="en-US" sz="3500" kern="1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r>
              <a:rPr lang="en-US" sz="35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tên</a:t>
            </a:r>
            <a:r>
              <a:rPr lang="en-US" sz="3500" kern="1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r>
              <a:rPr lang="en-US" sz="35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một</a:t>
            </a:r>
            <a:r>
              <a:rPr lang="en-US" sz="3500" kern="1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r>
              <a:rPr lang="en-US" sz="35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số</a:t>
            </a:r>
            <a:r>
              <a:rPr lang="en-US" sz="3500" kern="1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r>
              <a:rPr lang="en-US" sz="35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đồng</a:t>
            </a:r>
            <a:r>
              <a:rPr lang="en-US" sz="3500" kern="1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r>
              <a:rPr lang="en-US" sz="35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bằng</a:t>
            </a:r>
            <a:r>
              <a:rPr lang="en-US" sz="3500" kern="1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r>
              <a:rPr lang="en-US" sz="35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ở</a:t>
            </a:r>
            <a:r>
              <a:rPr lang="en-US" sz="3500" kern="1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r>
              <a:rPr lang="en-US" sz="35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nước</a:t>
            </a:r>
            <a:r>
              <a:rPr lang="en-US" sz="3500" kern="1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ta.</a:t>
            </a:r>
            <a:endParaRPr lang="en-US" sz="35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35038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D0E22A-01FB-824D-A551-2287B0589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2" y="14820"/>
            <a:ext cx="4259797" cy="4481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E6D0D-C90A-044D-969D-E9CF4DC93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4" y="3284984"/>
            <a:ext cx="4195051" cy="4400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65ACFC-9F33-1E4D-9111-DF4574688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130" y="14820"/>
            <a:ext cx="4851778" cy="68431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662733-E4BF-E945-AE43-88C09CCDB56D}"/>
              </a:ext>
            </a:extLst>
          </p:cNvPr>
          <p:cNvSpPr txBox="1"/>
          <p:nvPr/>
        </p:nvSpPr>
        <p:spPr>
          <a:xfrm>
            <a:off x="1986969" y="2746461"/>
            <a:ext cx="2296160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ĐB </a:t>
            </a:r>
            <a:r>
              <a:rPr lang="en-US" sz="2800" dirty="0" err="1"/>
              <a:t>sông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6C20FA-C508-D24A-A4EB-E150F7828AB1}"/>
              </a:ext>
            </a:extLst>
          </p:cNvPr>
          <p:cNvSpPr txBox="1"/>
          <p:nvPr/>
        </p:nvSpPr>
        <p:spPr>
          <a:xfrm>
            <a:off x="1392603" y="6319960"/>
            <a:ext cx="2858152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ĐB </a:t>
            </a:r>
            <a:r>
              <a:rPr lang="en-US" sz="2800" dirty="0" err="1"/>
              <a:t>sông</a:t>
            </a:r>
            <a:r>
              <a:rPr lang="en-US" sz="2800" dirty="0"/>
              <a:t> </a:t>
            </a:r>
            <a:r>
              <a:rPr lang="en-US" sz="2800" dirty="0" err="1"/>
              <a:t>Cửu</a:t>
            </a:r>
            <a:r>
              <a:rPr lang="en-US" sz="2800" dirty="0"/>
              <a:t> Long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9CBFCA-91AC-4C48-AB45-55F7ADBBA839}"/>
              </a:ext>
            </a:extLst>
          </p:cNvPr>
          <p:cNvSpPr txBox="1"/>
          <p:nvPr/>
        </p:nvSpPr>
        <p:spPr>
          <a:xfrm>
            <a:off x="4315504" y="39111"/>
            <a:ext cx="2521121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/>
              <a:t>Các</a:t>
            </a:r>
            <a:r>
              <a:rPr lang="en-US" sz="2800" dirty="0"/>
              <a:t> ĐB </a:t>
            </a:r>
            <a:r>
              <a:rPr lang="en-US" sz="2800" dirty="0" err="1"/>
              <a:t>ven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810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06" y="3627"/>
            <a:ext cx="9121726" cy="113877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2.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Địa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nước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Tân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kiến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tạo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nâng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lên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tạo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thành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bậc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kế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tiếp</a:t>
            </a:r>
            <a:r>
              <a:rPr lang="en-US" sz="3400" b="1" dirty="0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#9Slide07 IcielBaliho Script" pitchFamily="2" charset="77"/>
                <a:cs typeface="Arial" panose="020B0604020202020204" pitchFamily="34" charset="0"/>
              </a:rPr>
              <a:t>nhau</a:t>
            </a:r>
            <a:endParaRPr lang="en-US" sz="3400" b="1" dirty="0">
              <a:solidFill>
                <a:schemeClr val="tx1"/>
              </a:solidFill>
              <a:latin typeface="#9Slide07 IcielBaliho Script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855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29607&quot;&gt;&lt;property id=&quot;20148&quot; value=&quot;5&quot;/&gt;&lt;property id=&quot;20300&quot; value=&quot;Slide 1&quot;/&gt;&lt;property id=&quot;20307&quot; value=&quot;262&quot;/&gt;&lt;/object&gt;&lt;object type=&quot;3&quot; unique_id=&quot;29689&quot;&gt;&lt;property id=&quot;20148&quot; value=&quot;5&quot;/&gt;&lt;property id=&quot;20300&quot; value=&quot;Slide 2&quot;/&gt;&lt;property id=&quot;20307&quot; value=&quot;263&quot;/&gt;&lt;/object&gt;&lt;object type=&quot;3&quot; unique_id=&quot;37655&quot;&gt;&lt;property id=&quot;20148&quot; value=&quot;5&quot;/&gt;&lt;property id=&quot;20300&quot; value=&quot;Slide 3&quot;/&gt;&lt;property id=&quot;20307&quot; value=&quot;264&quot;/&gt;&lt;/object&gt;&lt;object type=&quot;3&quot; unique_id=&quot;37656&quot;&gt;&lt;property id=&quot;20148&quot; value=&quot;5&quot;/&gt;&lt;property id=&quot;20300&quot; value=&quot;Slide 5&quot;/&gt;&lt;property id=&quot;20307&quot; value=&quot;265&quot;/&gt;&lt;/object&gt;&lt;object type=&quot;3&quot; unique_id=&quot;37699&quot;&gt;&lt;property id=&quot;20148&quot; value=&quot;5&quot;/&gt;&lt;property id=&quot;20300&quot; value=&quot;Slide 6&quot;/&gt;&lt;property id=&quot;20307&quot; value=&quot;266&quot;/&gt;&lt;/object&gt;&lt;object type=&quot;3&quot; unique_id=&quot;37725&quot;&gt;&lt;property id=&quot;20148&quot; value=&quot;5&quot;/&gt;&lt;property id=&quot;20300&quot; value=&quot;Slide 10&quot;/&gt;&lt;property id=&quot;20307&quot; value=&quot;268&quot;/&gt;&lt;/object&gt;&lt;object type=&quot;3&quot; unique_id=&quot;37780&quot;&gt;&lt;property id=&quot;20148&quot; value=&quot;5&quot;/&gt;&lt;property id=&quot;20300&quot; value=&quot;Slide 8&quot;/&gt;&lt;property id=&quot;20307&quot; value=&quot;269&quot;/&gt;&lt;/object&gt;&lt;object type=&quot;3&quot; unique_id=&quot;37781&quot;&gt;&lt;property id=&quot;20148&quot; value=&quot;5&quot;/&gt;&lt;property id=&quot;20300&quot; value=&quot;Slide 16&quot;/&gt;&lt;property id=&quot;20307&quot; value=&quot;270&quot;/&gt;&lt;/object&gt;&lt;object type=&quot;3&quot; unique_id=&quot;37782&quot;&gt;&lt;property id=&quot;20148&quot; value=&quot;5&quot;/&gt;&lt;property id=&quot;20300&quot; value=&quot;Slide 13&quot;/&gt;&lt;property id=&quot;20307&quot; value=&quot;271&quot;/&gt;&lt;/object&gt;&lt;object type=&quot;3&quot; unique_id=&quot;37978&quot;&gt;&lt;property id=&quot;20148&quot; value=&quot;5&quot;/&gt;&lt;property id=&quot;20300&quot; value=&quot;Slide 4&quot;/&gt;&lt;property id=&quot;20307&quot; value=&quot;274&quot;/&gt;&lt;/object&gt;&lt;object type=&quot;3&quot; unique_id=&quot;38054&quot;&gt;&lt;property id=&quot;20148&quot; value=&quot;5&quot;/&gt;&lt;property id=&quot;20300&quot; value=&quot;Slide 7&quot;/&gt;&lt;property id=&quot;20307&quot; value=&quot;275&quot;/&gt;&lt;/object&gt;&lt;object type=&quot;3&quot; unique_id=&quot;38183&quot;&gt;&lt;property id=&quot;20148&quot; value=&quot;5&quot;/&gt;&lt;property id=&quot;20300&quot; value=&quot;Slide 9&quot;/&gt;&lt;property id=&quot;20307&quot; value=&quot;281&quot;/&gt;&lt;/object&gt;&lt;object type=&quot;3&quot; unique_id=&quot;38184&quot;&gt;&lt;property id=&quot;20148&quot; value=&quot;5&quot;/&gt;&lt;property id=&quot;20300&quot; value=&quot;Slide 11&quot;/&gt;&lt;property id=&quot;20307&quot; value=&quot;280&quot;/&gt;&lt;/object&gt;&lt;object type=&quot;3&quot; unique_id=&quot;38185&quot;&gt;&lt;property id=&quot;20148&quot; value=&quot;5&quot;/&gt;&lt;property id=&quot;20300&quot; value=&quot;Slide 12&quot;/&gt;&lt;property id=&quot;20307&quot; value=&quot;276&quot;/&gt;&lt;/object&gt;&lt;object type=&quot;3&quot; unique_id=&quot;38186&quot;&gt;&lt;property id=&quot;20148&quot; value=&quot;5&quot;/&gt;&lt;property id=&quot;20300&quot; value=&quot;Slide 14&quot;/&gt;&lt;property id=&quot;20307&quot; value=&quot;277&quot;/&gt;&lt;/object&gt;&lt;object type=&quot;3&quot; unique_id=&quot;38187&quot;&gt;&lt;property id=&quot;20148&quot; value=&quot;5&quot;/&gt;&lt;property id=&quot;20300&quot; value=&quot;Slide 15&quot;/&gt;&lt;property id=&quot;20307&quot; value=&quot;279&quot;/&gt;&lt;/object&gt;&lt;object type=&quot;3&quot; unique_id=&quot;38419&quot;&gt;&lt;property id=&quot;20148&quot; value=&quot;5&quot;/&gt;&lt;property id=&quot;20300&quot; value=&quot;Slide 19&quot;/&gt;&lt;property id=&quot;20307&quot; value=&quot;282&quot;/&gt;&lt;/object&gt;&lt;object type=&quot;3&quot; unique_id=&quot;38420&quot;&gt;&lt;property id=&quot;20148&quot; value=&quot;5&quot;/&gt;&lt;property id=&quot;20300&quot; value=&quot;Slide 18&quot;/&gt;&lt;property id=&quot;20307&quot; value=&quot;283&quot;/&gt;&lt;/object&gt;&lt;object type=&quot;3&quot; unique_id=&quot;38504&quot;&gt;&lt;property id=&quot;20148&quot; value=&quot;5&quot;/&gt;&lt;property id=&quot;20300&quot; value=&quot;Slide 21&quot;/&gt;&lt;property id=&quot;20307&quot; value=&quot;285&quot;/&gt;&lt;/object&gt;&lt;object type=&quot;3&quot; unique_id=&quot;38505&quot;&gt;&lt;property id=&quot;20148&quot; value=&quot;5&quot;/&gt;&lt;property id=&quot;20300&quot; value=&quot;Slide 17&quot;/&gt;&lt;property id=&quot;20307&quot; value=&quot;284&quot;/&gt;&lt;/object&gt;&lt;object type=&quot;3&quot; unique_id=&quot;38572&quot;&gt;&lt;property id=&quot;20148&quot; value=&quot;5&quot;/&gt;&lt;property id=&quot;20300&quot; value=&quot;Slide 20&quot;/&gt;&lt;property id=&quot;20307&quot; value=&quot;28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</TotalTime>
  <Words>552</Words>
  <Application>Microsoft Office PowerPoint</Application>
  <PresentationFormat>On-screen Show (4:3)</PresentationFormat>
  <Paragraphs>85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#9Slide03 SFU Futura_12</vt:lpstr>
      <vt:lpstr>#9Slide07 IcielBaliho Script</vt:lpstr>
      <vt:lpstr>Arial</vt:lpstr>
      <vt:lpstr>Calibri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chungoc268@gmail.com</dc:creator>
  <cp:lastModifiedBy>Dell</cp:lastModifiedBy>
  <cp:revision>27</cp:revision>
  <dcterms:created xsi:type="dcterms:W3CDTF">2020-03-30T05:40:18Z</dcterms:created>
  <dcterms:modified xsi:type="dcterms:W3CDTF">2023-03-05T13:24:37Z</dcterms:modified>
</cp:coreProperties>
</file>