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6858000" cx="9144000"/>
  <p:notesSz cx="6858000" cy="9144000"/>
  <p:embeddedFontLst>
    <p:embeddedFont>
      <p:font typeface="Arimo"/>
      <p:regular r:id="rId18"/>
      <p:bold r:id="rId19"/>
      <p:italic r:id="rId20"/>
      <p:boldItalic r:id="rId21"/>
    </p:embeddedFont>
    <p:embeddedFont>
      <p:font typeface="Arial Narrow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6" roundtripDataSignature="AMtx7mjRb/E+DwyuGeoD1FYmX5eKQVWK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imo-italic.fntdata"/><Relationship Id="rId22" Type="http://schemas.openxmlformats.org/officeDocument/2006/relationships/font" Target="fonts/ArialNarrow-regular.fntdata"/><Relationship Id="rId21" Type="http://schemas.openxmlformats.org/officeDocument/2006/relationships/font" Target="fonts/Arimo-boldItalic.fntdata"/><Relationship Id="rId24" Type="http://schemas.openxmlformats.org/officeDocument/2006/relationships/font" Target="fonts/ArialNarrow-italic.fntdata"/><Relationship Id="rId23" Type="http://schemas.openxmlformats.org/officeDocument/2006/relationships/font" Target="fonts/ArialNarrow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ArialNarrow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Arimo-bold.fntdata"/><Relationship Id="rId18" Type="http://schemas.openxmlformats.org/officeDocument/2006/relationships/font" Target="fonts/Arim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8" name="Google Shape;18;p1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on left, text on right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on left, two objects on right" type="txAndTwoObj">
  <p:cSld name="TEXT_AND_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image" Target="../media/image23.jpg"/><Relationship Id="rId5" Type="http://schemas.openxmlformats.org/officeDocument/2006/relationships/image" Target="../media/image22.jpg"/><Relationship Id="rId6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9" Type="http://schemas.openxmlformats.org/officeDocument/2006/relationships/image" Target="../media/image16.png"/><Relationship Id="rId5" Type="http://schemas.openxmlformats.org/officeDocument/2006/relationships/image" Target="../media/image20.jpg"/><Relationship Id="rId6" Type="http://schemas.openxmlformats.org/officeDocument/2006/relationships/image" Target="../media/image7.png"/><Relationship Id="rId7" Type="http://schemas.openxmlformats.org/officeDocument/2006/relationships/image" Target="../media/image1.jpg"/><Relationship Id="rId8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12.jpg"/><Relationship Id="rId5" Type="http://schemas.openxmlformats.org/officeDocument/2006/relationships/image" Target="../media/image6.jpg"/><Relationship Id="rId6" Type="http://schemas.openxmlformats.org/officeDocument/2006/relationships/image" Target="../media/image9.png"/><Relationship Id="rId7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24.png"/><Relationship Id="rId7" Type="http://schemas.openxmlformats.org/officeDocument/2006/relationships/image" Target="../media/image13.jpg"/><Relationship Id="rId8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"/>
          <p:cNvPicPr preferRelativeResize="0"/>
          <p:nvPr/>
        </p:nvPicPr>
        <p:blipFill rotWithShape="1">
          <a:blip r:embed="rId3">
            <a:alphaModFix/>
          </a:blip>
          <a:srcRect b="7776" l="3334" r="4166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"/>
          <p:cNvSpPr txBox="1"/>
          <p:nvPr>
            <p:ph idx="4294967295" type="title"/>
          </p:nvPr>
        </p:nvSpPr>
        <p:spPr>
          <a:xfrm>
            <a:off x="457200" y="119062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Tiết 45. Bài 39: PHÁT TRIỂN TỔNG HỢP KINH TẾ VÀ BẢO VỆ TÀI NGUYÊN, MÔI TRƯỜNG BIỂN- ĐẢO</a:t>
            </a:r>
            <a:endParaRPr/>
          </a:p>
        </p:txBody>
      </p:sp>
      <p:sp>
        <p:nvSpPr>
          <p:cNvPr id="190" name="Google Shape;190;p10"/>
          <p:cNvSpPr txBox="1"/>
          <p:nvPr>
            <p:ph idx="4294967295" type="body"/>
          </p:nvPr>
        </p:nvSpPr>
        <p:spPr>
          <a:xfrm>
            <a:off x="0" y="977900"/>
            <a:ext cx="4800600" cy="56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II. Phát triển tổng hợp kinh tế biển.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III. Bảo vệ tài nguyên và môi trường biển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đảo.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Sự giảm sút tài nguyên và môi trường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biển đảo.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Các phương hướng chính để bảo vệ tài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nguyên và môi trường biển đảo.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1" sz="18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1" sz="18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1" name="Google Shape;191;p10"/>
          <p:cNvCxnSpPr/>
          <p:nvPr/>
        </p:nvCxnSpPr>
        <p:spPr>
          <a:xfrm>
            <a:off x="2819400" y="914400"/>
            <a:ext cx="3810000" cy="0"/>
          </a:xfrm>
          <a:prstGeom prst="straightConnector1">
            <a:avLst/>
          </a:prstGeom>
          <a:noFill/>
          <a:ln cap="flat" cmpd="sng" w="28575">
            <a:solidFill>
              <a:srgbClr val="FF330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92" name="Google Shape;192;p10"/>
          <p:cNvCxnSpPr/>
          <p:nvPr/>
        </p:nvCxnSpPr>
        <p:spPr>
          <a:xfrm>
            <a:off x="4867275" y="914400"/>
            <a:ext cx="0" cy="5943600"/>
          </a:xfrm>
          <a:prstGeom prst="straightConnector1">
            <a:avLst/>
          </a:prstGeom>
          <a:noFill/>
          <a:ln cap="flat" cmpd="sng" w="38100">
            <a:solidFill>
              <a:srgbClr val="FF3300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"/>
          <p:cNvSpPr txBox="1"/>
          <p:nvPr>
            <p:ph idx="4294967295"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Phòng chống ô nhiễm môi trường</a:t>
            </a:r>
            <a:endParaRPr/>
          </a:p>
        </p:txBody>
      </p:sp>
      <p:sp>
        <p:nvSpPr>
          <p:cNvPr id="198" name="Google Shape;198;p11"/>
          <p:cNvSpPr txBox="1"/>
          <p:nvPr>
            <p:ph idx="4294967295" type="body"/>
          </p:nvPr>
        </p:nvSpPr>
        <p:spPr>
          <a:xfrm>
            <a:off x="4648200" y="1600200"/>
            <a:ext cx="4038600" cy="2185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11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228600"/>
            <a:ext cx="419100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1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3733800"/>
            <a:ext cx="44196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8200" y="228600"/>
            <a:ext cx="4286250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300" y="3752850"/>
            <a:ext cx="4305300" cy="272415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03" name="Google Shape;203;p11"/>
          <p:cNvSpPr txBox="1"/>
          <p:nvPr/>
        </p:nvSpPr>
        <p:spPr>
          <a:xfrm>
            <a:off x="2514600" y="2819400"/>
            <a:ext cx="3962400" cy="5334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Phòng chống ô nhiễm môi trường</a:t>
            </a:r>
            <a:endParaRPr/>
          </a:p>
        </p:txBody>
      </p:sp>
      <p:sp>
        <p:nvSpPr>
          <p:cNvPr id="204" name="Google Shape;204;p11"/>
          <p:cNvSpPr txBox="1"/>
          <p:nvPr/>
        </p:nvSpPr>
        <p:spPr>
          <a:xfrm>
            <a:off x="914400" y="6019800"/>
            <a:ext cx="3048000" cy="3810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Đầu tư đánh bắt xa bờ</a:t>
            </a:r>
            <a:endParaRPr/>
          </a:p>
        </p:txBody>
      </p:sp>
      <p:sp>
        <p:nvSpPr>
          <p:cNvPr id="205" name="Google Shape;205;p11"/>
          <p:cNvSpPr txBox="1"/>
          <p:nvPr/>
        </p:nvSpPr>
        <p:spPr>
          <a:xfrm>
            <a:off x="5029200" y="6172200"/>
            <a:ext cx="3657600" cy="3810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Trồng và bảo vệ rừng ngập mặn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"/>
          <p:cNvSpPr txBox="1"/>
          <p:nvPr>
            <p:ph idx="4294967295" type="title"/>
          </p:nvPr>
        </p:nvSpPr>
        <p:spPr>
          <a:xfrm>
            <a:off x="457200" y="119062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Tiết 45. Bài 39: PHÁT TRIỂN TỔNG HỢP KINH TẾ VÀ BẢO VỆ TÀI NGUYÊN, MÔI TRƯỜNG BIỂN- ĐẢO</a:t>
            </a:r>
            <a:endParaRPr/>
          </a:p>
        </p:txBody>
      </p:sp>
      <p:sp>
        <p:nvSpPr>
          <p:cNvPr id="211" name="Google Shape;211;p12"/>
          <p:cNvSpPr txBox="1"/>
          <p:nvPr>
            <p:ph idx="4294967295" type="body"/>
          </p:nvPr>
        </p:nvSpPr>
        <p:spPr>
          <a:xfrm>
            <a:off x="0" y="977900"/>
            <a:ext cx="4800600" cy="56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II. Phát triển tổng hợp kinh tế biển.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III. Bảo vệ tài nguyên và môi trường biển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đảo.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Sự giảm sút tài nguyên và môi trường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biển đảo.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Các phương hướng chính để bảo vệ tài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nguyên và môi trường biển đảo</a:t>
            </a:r>
            <a:endParaRPr b="1" i="1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 SGK)</a:t>
            </a:r>
            <a:endParaRPr/>
          </a:p>
        </p:txBody>
      </p:sp>
      <p:cxnSp>
        <p:nvCxnSpPr>
          <p:cNvPr id="212" name="Google Shape;212;p12"/>
          <p:cNvCxnSpPr/>
          <p:nvPr/>
        </p:nvCxnSpPr>
        <p:spPr>
          <a:xfrm>
            <a:off x="2819400" y="914400"/>
            <a:ext cx="3810000" cy="0"/>
          </a:xfrm>
          <a:prstGeom prst="straightConnector1">
            <a:avLst/>
          </a:prstGeom>
          <a:noFill/>
          <a:ln cap="flat" cmpd="sng" w="28575">
            <a:solidFill>
              <a:srgbClr val="FF330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213" name="Google Shape;213;p12"/>
          <p:cNvCxnSpPr/>
          <p:nvPr/>
        </p:nvCxnSpPr>
        <p:spPr>
          <a:xfrm>
            <a:off x="4867275" y="914400"/>
            <a:ext cx="0" cy="5943600"/>
          </a:xfrm>
          <a:prstGeom prst="straightConnector1">
            <a:avLst/>
          </a:prstGeom>
          <a:noFill/>
          <a:ln cap="flat" cmpd="sng" w="38100">
            <a:solidFill>
              <a:srgbClr val="FF3300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214" name="Google Shape;214;p12"/>
          <p:cNvSpPr txBox="1"/>
          <p:nvPr/>
        </p:nvSpPr>
        <p:spPr>
          <a:xfrm>
            <a:off x="4991100" y="990600"/>
            <a:ext cx="4075112" cy="5384800"/>
          </a:xfrm>
          <a:prstGeom prst="rect">
            <a:avLst/>
          </a:prstGeom>
          <a:solidFill>
            <a:schemeClr val="folHlink"/>
          </a:solidFill>
          <a:ln cap="flat" cmpd="sng" w="9525">
            <a:solidFill>
              <a:srgbClr val="3399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rPr b="1" i="0" lang="en-US" sz="1800" u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Ch</a:t>
            </a: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ọn đáp án đúng </a:t>
            </a:r>
            <a:endParaRPr/>
          </a:p>
          <a:p>
            <a:pPr indent="-342900" lvl="0" marL="34290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0" i="1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Những phương hướng chính để bảo</a:t>
            </a:r>
            <a:endParaRPr/>
          </a:p>
          <a:p>
            <a:pPr indent="-342900" lvl="0" marL="34290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0" i="1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vệ tài nguyên môi trường biển đảo?</a:t>
            </a:r>
            <a:endParaRPr/>
          </a:p>
          <a:p>
            <a:pPr indent="-342900" lvl="0" marL="34290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rPr b="0" i="0" lang="en-US" sz="1800" u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A.Tham gia c«ng ­íc quèc tÕ b¶o vÖ m«i tr­êng biÓn.</a:t>
            </a:r>
            <a:endParaRPr/>
          </a:p>
          <a:p>
            <a:pPr indent="-342900" lvl="0" marL="34290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rPr b="0" i="0" lang="en-US" sz="1800" u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B.§iÒu tra, ®¸nh gi¸ tiÒm n¨ng sinh vËt biÓn ë c¸c vïng s©u, chuyÓn h­íng khai th¸c xa bê.</a:t>
            </a:r>
            <a:endParaRPr/>
          </a:p>
          <a:p>
            <a:pPr indent="-342900" lvl="0" marL="34290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rPr b="0" i="0" lang="en-US" sz="1800" u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C. B¶o vÖ vµ trång rõng ngËp mÆn.</a:t>
            </a:r>
            <a:endParaRPr/>
          </a:p>
          <a:p>
            <a:pPr indent="-342900" lvl="0" marL="34290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rPr b="0" i="0" lang="en-US" sz="1800" u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D. B¶o vÖ r¹n san h« ngÇm ven biÓn vµ cÊm khai th¸c san h«.</a:t>
            </a:r>
            <a:endParaRPr/>
          </a:p>
          <a:p>
            <a:pPr indent="-342900" lvl="0" marL="34290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rPr b="0" i="0" lang="en-US" sz="1800" u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E. B¶o vÖ vµ ph¸t triÓn nguån thuû s¶n.</a:t>
            </a:r>
            <a:endParaRPr/>
          </a:p>
          <a:p>
            <a:pPr indent="-342900" lvl="0" marL="34290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rPr b="0" i="0" lang="en-US" sz="1800" u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G. Xö lý  chÊt th¶i tr­íc khi ®æ ra s«ng, cÈn träng khi khai th¸c</a:t>
            </a:r>
            <a:endParaRPr/>
          </a:p>
          <a:p>
            <a:pPr indent="-342900" lvl="0" marL="34290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rPr b="0" i="0" lang="en-US" sz="1800" u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vµ chuyªn chë dÇu.</a:t>
            </a:r>
            <a:endParaRPr/>
          </a:p>
          <a:p>
            <a:pPr indent="-342900" lvl="0" marL="34290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rPr b="0" i="0" lang="en-US" sz="1800" u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H. TÊt c¶ c¸c ý trªn.</a:t>
            </a:r>
            <a:endParaRPr/>
          </a:p>
        </p:txBody>
      </p:sp>
      <p:sp>
        <p:nvSpPr>
          <p:cNvPr id="215" name="Google Shape;215;p12"/>
          <p:cNvSpPr/>
          <p:nvPr/>
        </p:nvSpPr>
        <p:spPr>
          <a:xfrm>
            <a:off x="5029200" y="6019800"/>
            <a:ext cx="304800" cy="381000"/>
          </a:xfrm>
          <a:prstGeom prst="ellipse">
            <a:avLst/>
          </a:prstGeom>
          <a:noFill/>
          <a:ln cap="flat" cmpd="sng" w="28575">
            <a:solidFill>
              <a:srgbClr val="FF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"/>
          <p:cNvSpPr txBox="1"/>
          <p:nvPr>
            <p:ph idx="4294967295" type="title"/>
          </p:nvPr>
        </p:nvSpPr>
        <p:spPr>
          <a:xfrm>
            <a:off x="457200" y="58737"/>
            <a:ext cx="8229600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Tiết 45. Bài 39: PHÁT TRIỂN TỔNG HỢP KINH TẾ VÀ BẢO VỆ TÀI NGUYÊN, MÔI TRƯỜNG BIỂN- ĐẢO</a:t>
            </a:r>
            <a:endParaRPr/>
          </a:p>
        </p:txBody>
      </p:sp>
      <p:sp>
        <p:nvSpPr>
          <p:cNvPr id="39" name="Google Shape;39;p2"/>
          <p:cNvSpPr txBox="1"/>
          <p:nvPr>
            <p:ph idx="4294967295" type="body"/>
          </p:nvPr>
        </p:nvSpPr>
        <p:spPr>
          <a:xfrm>
            <a:off x="106362" y="1044575"/>
            <a:ext cx="4267200" cy="5813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II. Phát triển tổng hợp kinh tế biển.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3.Khai thác và chế biến khoáng sản.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Muối</a:t>
            </a: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phát triển từ lâu đời.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Khai thác cát: xuất khẩu, sản xuất thuỷ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tinh, pha lê.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Dầu khí là nguồn tài nguyên quan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trọng nhất</a:t>
            </a:r>
            <a:endParaRPr/>
          </a:p>
        </p:txBody>
      </p:sp>
      <p:pic>
        <p:nvPicPr>
          <p:cNvPr id="40" name="Google Shape;40;p2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5994" l="0" r="10012" t="0"/>
          <a:stretch/>
        </p:blipFill>
        <p:spPr>
          <a:xfrm>
            <a:off x="4572000" y="1066800"/>
            <a:ext cx="4572000" cy="5791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" name="Google Shape;41;p2"/>
          <p:cNvCxnSpPr/>
          <p:nvPr/>
        </p:nvCxnSpPr>
        <p:spPr>
          <a:xfrm>
            <a:off x="2576512" y="952500"/>
            <a:ext cx="3962400" cy="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42" name="Google Shape;42;p2"/>
          <p:cNvCxnSpPr/>
          <p:nvPr/>
        </p:nvCxnSpPr>
        <p:spPr>
          <a:xfrm flipH="1">
            <a:off x="4495800" y="952500"/>
            <a:ext cx="20637" cy="59055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43" name="Google Shape;43;p2"/>
          <p:cNvSpPr/>
          <p:nvPr/>
        </p:nvSpPr>
        <p:spPr>
          <a:xfrm>
            <a:off x="7534275" y="5334000"/>
            <a:ext cx="76200" cy="74612"/>
          </a:xfrm>
          <a:prstGeom prst="star4">
            <a:avLst>
              <a:gd fmla="val 12500" name="adj"/>
            </a:avLst>
          </a:prstGeom>
          <a:solidFill>
            <a:schemeClr val="lt1"/>
          </a:solidFill>
          <a:ln cap="flat" cmpd="sng" w="38100">
            <a:solidFill>
              <a:srgbClr val="CC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7653337" y="4157662"/>
            <a:ext cx="76200" cy="76200"/>
          </a:xfrm>
          <a:prstGeom prst="star4">
            <a:avLst>
              <a:gd fmla="val 12500" name="adj"/>
            </a:avLst>
          </a:prstGeom>
          <a:solidFill>
            <a:schemeClr val="lt1"/>
          </a:solidFill>
          <a:ln cap="flat" cmpd="sng" w="38100">
            <a:solidFill>
              <a:srgbClr val="CC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Google Shape;45;p2"/>
          <p:cNvPicPr preferRelativeResize="0"/>
          <p:nvPr/>
        </p:nvPicPr>
        <p:blipFill rotWithShape="1">
          <a:blip r:embed="rId4">
            <a:alphaModFix/>
          </a:blip>
          <a:srcRect b="1140" l="7206" r="2701" t="11418"/>
          <a:stretch/>
        </p:blipFill>
        <p:spPr>
          <a:xfrm>
            <a:off x="4549775" y="1066800"/>
            <a:ext cx="4572000" cy="27432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6" name="Google Shape;4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60887" y="3810000"/>
            <a:ext cx="4572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18025" y="990600"/>
            <a:ext cx="460375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94212" y="3810000"/>
            <a:ext cx="4638675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"/>
          <p:cNvSpPr txBox="1"/>
          <p:nvPr/>
        </p:nvSpPr>
        <p:spPr>
          <a:xfrm>
            <a:off x="7772400" y="3962400"/>
            <a:ext cx="990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Sa Huỳnh</a:t>
            </a:r>
            <a:endParaRPr/>
          </a:p>
        </p:txBody>
      </p:sp>
      <p:sp>
        <p:nvSpPr>
          <p:cNvPr id="50" name="Google Shape;50;p2"/>
          <p:cNvSpPr txBox="1"/>
          <p:nvPr/>
        </p:nvSpPr>
        <p:spPr>
          <a:xfrm>
            <a:off x="7696200" y="5257800"/>
            <a:ext cx="6858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Cà Ná</a:t>
            </a:r>
            <a:endParaRPr/>
          </a:p>
        </p:txBody>
      </p:sp>
      <p:pic>
        <p:nvPicPr>
          <p:cNvPr id="51" name="Google Shape;51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38662" y="1011237"/>
            <a:ext cx="4572000" cy="2895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52" name="Google Shape;52;p2"/>
          <p:cNvPicPr preferRelativeResize="0"/>
          <p:nvPr/>
        </p:nvPicPr>
        <p:blipFill rotWithShape="1">
          <a:blip r:embed="rId9">
            <a:alphaModFix/>
          </a:blip>
          <a:srcRect b="8311" l="970" r="12023" t="0"/>
          <a:stretch/>
        </p:blipFill>
        <p:spPr>
          <a:xfrm>
            <a:off x="4495800" y="3881437"/>
            <a:ext cx="4648200" cy="2971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3" name="Google Shape;53;p2"/>
          <p:cNvSpPr txBox="1"/>
          <p:nvPr/>
        </p:nvSpPr>
        <p:spPr>
          <a:xfrm>
            <a:off x="6629400" y="1219200"/>
            <a:ext cx="19050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Font typeface="Arimo"/>
              <a:buNone/>
            </a:pPr>
            <a:r>
              <a:rPr b="1" i="0" lang="en-US" sz="1800" u="none">
                <a:solidFill>
                  <a:srgbClr val="FF3300"/>
                </a:solidFill>
                <a:latin typeface="Arimo"/>
                <a:ea typeface="Arimo"/>
                <a:cs typeface="Arimo"/>
                <a:sym typeface="Arimo"/>
              </a:rPr>
              <a:t>Mỏ Đại Hùng</a:t>
            </a:r>
            <a:endParaRPr/>
          </a:p>
        </p:txBody>
      </p:sp>
      <p:sp>
        <p:nvSpPr>
          <p:cNvPr id="54" name="Google Shape;54;p2"/>
          <p:cNvSpPr txBox="1"/>
          <p:nvPr/>
        </p:nvSpPr>
        <p:spPr>
          <a:xfrm>
            <a:off x="6934200" y="6324600"/>
            <a:ext cx="19050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Font typeface="Arimo"/>
              <a:buNone/>
            </a:pPr>
            <a:r>
              <a:rPr b="1" i="0" lang="en-US" sz="1800" u="none">
                <a:solidFill>
                  <a:srgbClr val="FF3300"/>
                </a:solidFill>
                <a:latin typeface="Arimo"/>
                <a:ea typeface="Arimo"/>
                <a:cs typeface="Arimo"/>
                <a:sym typeface="Arimo"/>
              </a:rPr>
              <a:t>Mỏ Bạch Hổ</a:t>
            </a:r>
            <a:endParaRPr/>
          </a:p>
        </p:txBody>
      </p:sp>
      <p:pic>
        <p:nvPicPr>
          <p:cNvPr id="55" name="Google Shape;55;p2"/>
          <p:cNvPicPr preferRelativeResize="0"/>
          <p:nvPr/>
        </p:nvPicPr>
        <p:blipFill rotWithShape="1">
          <a:blip r:embed="rId3">
            <a:alphaModFix/>
          </a:blip>
          <a:srcRect b="5994" l="0" r="10012" t="0"/>
          <a:stretch/>
        </p:blipFill>
        <p:spPr>
          <a:xfrm>
            <a:off x="4495800" y="990600"/>
            <a:ext cx="4648200" cy="58578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"/>
          <p:cNvSpPr/>
          <p:nvPr/>
        </p:nvSpPr>
        <p:spPr>
          <a:xfrm rot="10800000">
            <a:off x="7391400" y="5562600"/>
            <a:ext cx="152400" cy="1524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10260" y="0"/>
                </a:lnTo>
                <a:lnTo>
                  <a:pt x="90000" y="0"/>
                </a:lnTo>
                <a:lnTo>
                  <a:pt x="120000" y="120000"/>
                </a:lnTo>
                <a:close/>
              </a:path>
            </a:pathLst>
          </a:cu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 rot="10800000">
            <a:off x="7346950" y="5715000"/>
            <a:ext cx="152400" cy="1524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10260" y="0"/>
                </a:lnTo>
                <a:lnTo>
                  <a:pt x="90000" y="0"/>
                </a:lnTo>
                <a:lnTo>
                  <a:pt x="120000" y="120000"/>
                </a:lnTo>
                <a:close/>
              </a:path>
            </a:pathLst>
          </a:cu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 rot="10800000">
            <a:off x="7129462" y="5789612"/>
            <a:ext cx="152400" cy="1524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10260" y="0"/>
                </a:lnTo>
                <a:lnTo>
                  <a:pt x="90000" y="0"/>
                </a:lnTo>
                <a:lnTo>
                  <a:pt x="120000" y="120000"/>
                </a:lnTo>
                <a:close/>
              </a:path>
            </a:pathLst>
          </a:cu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 rot="10800000">
            <a:off x="6992937" y="5897562"/>
            <a:ext cx="152400" cy="1524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10260" y="0"/>
                </a:lnTo>
                <a:lnTo>
                  <a:pt x="90000" y="0"/>
                </a:lnTo>
                <a:lnTo>
                  <a:pt x="120000" y="120000"/>
                </a:lnTo>
                <a:close/>
              </a:path>
            </a:pathLst>
          </a:cu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 rot="10800000">
            <a:off x="7556500" y="6205537"/>
            <a:ext cx="152400" cy="1524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10260" y="0"/>
                </a:lnTo>
                <a:lnTo>
                  <a:pt x="90000" y="0"/>
                </a:lnTo>
                <a:lnTo>
                  <a:pt x="120000" y="120000"/>
                </a:lnTo>
                <a:close/>
              </a:path>
            </a:pathLst>
          </a:cu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7543800" y="5486400"/>
            <a:ext cx="1219200" cy="3048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Hồng Ngọc</a:t>
            </a: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7518400" y="5672137"/>
            <a:ext cx="1219200" cy="3048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Rạng Đông</a:t>
            </a: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7329487" y="5794375"/>
            <a:ext cx="1219200" cy="3048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Bạch Hổ</a:t>
            </a: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7281862" y="5913437"/>
            <a:ext cx="1219200" cy="3048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Rồng</a:t>
            </a: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6261100" y="6096000"/>
            <a:ext cx="1219200" cy="3048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Đại Hùng</a:t>
            </a:r>
            <a:endParaRPr/>
          </a:p>
        </p:txBody>
      </p:sp>
      <p:sp>
        <p:nvSpPr>
          <p:cNvPr id="66" name="Google Shape;66;p2"/>
          <p:cNvSpPr/>
          <p:nvPr/>
        </p:nvSpPr>
        <p:spPr>
          <a:xfrm rot="10800000">
            <a:off x="7708900" y="6423025"/>
            <a:ext cx="139700" cy="109537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8045" y="0"/>
                </a:lnTo>
                <a:lnTo>
                  <a:pt x="96477" y="0"/>
                </a:lnTo>
                <a:lnTo>
                  <a:pt x="120000" y="120000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 rot="10800000">
            <a:off x="7597775" y="6467475"/>
            <a:ext cx="139700" cy="109537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8045" y="0"/>
                </a:lnTo>
                <a:lnTo>
                  <a:pt x="96477" y="0"/>
                </a:lnTo>
                <a:lnTo>
                  <a:pt x="120000" y="120000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 txBox="1"/>
          <p:nvPr/>
        </p:nvSpPr>
        <p:spPr>
          <a:xfrm>
            <a:off x="7848600" y="6248400"/>
            <a:ext cx="914400" cy="2286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 Tây</a:t>
            </a:r>
            <a:endParaRPr/>
          </a:p>
        </p:txBody>
      </p:sp>
      <p:sp>
        <p:nvSpPr>
          <p:cNvPr id="69" name="Google Shape;69;p2"/>
          <p:cNvSpPr txBox="1"/>
          <p:nvPr/>
        </p:nvSpPr>
        <p:spPr>
          <a:xfrm>
            <a:off x="6700837" y="6400800"/>
            <a:ext cx="914400" cy="2286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 </a:t>
            </a: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Đỏ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/>
          <p:nvPr>
            <p:ph idx="4294967295" type="title"/>
          </p:nvPr>
        </p:nvSpPr>
        <p:spPr>
          <a:xfrm>
            <a:off x="457200" y="119062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Tiết 45. Bài 39: PHÁT TRIỂN TỔNG HỢP KINH TẾ VÀ BẢO VỆ TÀI NGUYÊN, MÔI TRƯỜNG BIỂN- ĐẢO</a:t>
            </a:r>
            <a:endParaRPr/>
          </a:p>
        </p:txBody>
      </p:sp>
      <p:sp>
        <p:nvSpPr>
          <p:cNvPr id="75" name="Google Shape;75;p3"/>
          <p:cNvSpPr txBox="1"/>
          <p:nvPr>
            <p:ph idx="4294967295" type="body"/>
          </p:nvPr>
        </p:nvSpPr>
        <p:spPr>
          <a:xfrm>
            <a:off x="0" y="977900"/>
            <a:ext cx="44958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II. Phát triển tổng hợp kinh tế biển.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3.Khai thác và chế biến khoáng sản.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Muối phát triển từ lâu đời.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Khai thác cát: xuất khẩu, sản xuất thuỷ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tinh, pha lê.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Dầu khí là nguồn tài nguyên quan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trọng nhất</a:t>
            </a:r>
            <a:endParaRPr/>
          </a:p>
        </p:txBody>
      </p:sp>
      <p:cxnSp>
        <p:nvCxnSpPr>
          <p:cNvPr id="76" name="Google Shape;76;p3"/>
          <p:cNvCxnSpPr/>
          <p:nvPr/>
        </p:nvCxnSpPr>
        <p:spPr>
          <a:xfrm>
            <a:off x="2819400" y="914400"/>
            <a:ext cx="3810000" cy="0"/>
          </a:xfrm>
          <a:prstGeom prst="straightConnector1">
            <a:avLst/>
          </a:prstGeom>
          <a:noFill/>
          <a:ln cap="flat" cmpd="sng" w="28575">
            <a:solidFill>
              <a:srgbClr val="FF330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77" name="Google Shape;77;p3"/>
          <p:cNvCxnSpPr/>
          <p:nvPr/>
        </p:nvCxnSpPr>
        <p:spPr>
          <a:xfrm>
            <a:off x="4572000" y="914400"/>
            <a:ext cx="0" cy="5943600"/>
          </a:xfrm>
          <a:prstGeom prst="straightConnector1">
            <a:avLst/>
          </a:prstGeom>
          <a:noFill/>
          <a:ln cap="flat" cmpd="sng" w="38100">
            <a:solidFill>
              <a:srgbClr val="FF3300"/>
            </a:solidFill>
            <a:prstDash val="solid"/>
            <a:miter lim="800000"/>
            <a:headEnd len="med" w="med" type="none"/>
            <a:tailEnd len="med" w="med" type="none"/>
          </a:ln>
        </p:spPr>
      </p:cxnSp>
      <p:pic>
        <p:nvPicPr>
          <p:cNvPr id="78" name="Google Shape;78;p3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5994" l="0" r="10012" t="0"/>
          <a:stretch/>
        </p:blipFill>
        <p:spPr>
          <a:xfrm>
            <a:off x="4648200" y="1066800"/>
            <a:ext cx="4495800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3"/>
          <p:cNvSpPr/>
          <p:nvPr/>
        </p:nvSpPr>
        <p:spPr>
          <a:xfrm>
            <a:off x="4648200" y="1295400"/>
            <a:ext cx="4495800" cy="1828800"/>
          </a:xfrm>
          <a:prstGeom prst="cloudCallout">
            <a:avLst>
              <a:gd fmla="val -1647" name="adj1"/>
              <a:gd fmla="val 23700" name="adj2"/>
            </a:avLst>
          </a:prstGeom>
          <a:gradFill>
            <a:gsLst>
              <a:gs pos="0">
                <a:srgbClr val="66CCFF"/>
              </a:gs>
              <a:gs pos="100000">
                <a:schemeClr val="lt1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Arial"/>
              <a:buNone/>
            </a:pPr>
            <a:r>
              <a:rPr b="1" i="0" lang="en-US" sz="1600" u="none">
                <a:solidFill>
                  <a:srgbClr val="00CC00"/>
                </a:solidFill>
                <a:latin typeface="Arial"/>
                <a:ea typeface="Arial"/>
                <a:cs typeface="Arial"/>
                <a:sym typeface="Arial"/>
              </a:rPr>
              <a:t>Dựa vào kiến thức đã học và thông tin trong  bảng hãy trình bày tiềm năng và sự phát triển của hoạt động khai thác dầu khí ở nước ta?</a:t>
            </a:r>
            <a:endParaRPr/>
          </a:p>
        </p:txBody>
      </p:sp>
      <p:sp>
        <p:nvSpPr>
          <p:cNvPr id="80" name="Google Shape;80;p3"/>
          <p:cNvSpPr/>
          <p:nvPr/>
        </p:nvSpPr>
        <p:spPr>
          <a:xfrm>
            <a:off x="0" y="4800600"/>
            <a:ext cx="4648200" cy="2057400"/>
          </a:xfrm>
          <a:prstGeom prst="flowChartAlternateProcess">
            <a:avLst/>
          </a:prstGeom>
          <a:gradFill>
            <a:gsLst>
              <a:gs pos="0">
                <a:schemeClr val="lt1"/>
              </a:gs>
              <a:gs pos="100000">
                <a:srgbClr val="FFFF00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Nhà máy l</a:t>
            </a: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ọc dầu Dung Quất</a:t>
            </a: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được vận hành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nâng công suất dần dần từ ngày 25 tháng 2 dự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kiến đến tháng 8 năm 2009 sẽ đạt 100% công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suất  để sản xuất ra các sản phẩm khí hóa lỏng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(gas), xăng A90 và A92-95, dầu Diesel, xăng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máy bay và nhiên liệu cho động cơ phản lực và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dầu đốt lò…</a:t>
            </a: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>
            <a:off x="0" y="3351212"/>
            <a:ext cx="4648200" cy="1379537"/>
            <a:chOff x="336" y="2309"/>
            <a:chExt cx="3216" cy="869"/>
          </a:xfrm>
        </p:grpSpPr>
        <p:sp>
          <p:nvSpPr>
            <p:cNvPr id="82" name="Google Shape;82;p3"/>
            <p:cNvSpPr txBox="1"/>
            <p:nvPr/>
          </p:nvSpPr>
          <p:spPr>
            <a:xfrm>
              <a:off x="3036" y="2597"/>
              <a:ext cx="516" cy="581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rgbClr val="9900FF"/>
                </a:buClr>
                <a:buSzPts val="1600"/>
                <a:buFont typeface="Arial"/>
                <a:buNone/>
              </a:pPr>
              <a:r>
                <a:rPr b="0" i="0" lang="en-US" sz="1600" u="none">
                  <a:solidFill>
                    <a:srgbClr val="9900FF"/>
                  </a:solidFill>
                  <a:latin typeface="Arial"/>
                  <a:ea typeface="Arial"/>
                  <a:cs typeface="Arial"/>
                  <a:sym typeface="Arial"/>
                </a:rPr>
                <a:t>16,9</a:t>
              </a:r>
              <a:endParaRPr/>
            </a:p>
          </p:txBody>
        </p:sp>
        <p:sp>
          <p:nvSpPr>
            <p:cNvPr id="83" name="Google Shape;83;p3"/>
            <p:cNvSpPr txBox="1"/>
            <p:nvPr/>
          </p:nvSpPr>
          <p:spPr>
            <a:xfrm>
              <a:off x="2480" y="2597"/>
              <a:ext cx="556" cy="581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rgbClr val="9900FF"/>
                </a:buClr>
                <a:buSzPts val="1600"/>
                <a:buFont typeface="Arial"/>
                <a:buNone/>
              </a:pPr>
              <a:r>
                <a:rPr b="0" i="0" lang="en-US" sz="1600" u="none">
                  <a:solidFill>
                    <a:srgbClr val="9900FF"/>
                  </a:solidFill>
                  <a:latin typeface="Arial"/>
                  <a:ea typeface="Arial"/>
                  <a:cs typeface="Arial"/>
                  <a:sym typeface="Arial"/>
                </a:rPr>
                <a:t>16,8</a:t>
              </a:r>
              <a:endParaRPr/>
            </a:p>
          </p:txBody>
        </p:sp>
        <p:sp>
          <p:nvSpPr>
            <p:cNvPr id="84" name="Google Shape;84;p3"/>
            <p:cNvSpPr txBox="1"/>
            <p:nvPr/>
          </p:nvSpPr>
          <p:spPr>
            <a:xfrm>
              <a:off x="1964" y="2597"/>
              <a:ext cx="516" cy="581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rgbClr val="9900FF"/>
                </a:buClr>
                <a:buSzPts val="1600"/>
                <a:buFont typeface="Arial"/>
                <a:buNone/>
              </a:pPr>
              <a:r>
                <a:rPr b="0" i="0" lang="en-US" sz="1600" u="none">
                  <a:solidFill>
                    <a:srgbClr val="9900FF"/>
                  </a:solidFill>
                  <a:latin typeface="Arial"/>
                  <a:ea typeface="Arial"/>
                  <a:cs typeface="Arial"/>
                  <a:sym typeface="Arial"/>
                </a:rPr>
                <a:t>16,2</a:t>
              </a:r>
              <a:endParaRPr/>
            </a:p>
          </p:txBody>
        </p:sp>
        <p:sp>
          <p:nvSpPr>
            <p:cNvPr id="85" name="Google Shape;85;p3"/>
            <p:cNvSpPr txBox="1"/>
            <p:nvPr/>
          </p:nvSpPr>
          <p:spPr>
            <a:xfrm>
              <a:off x="1489" y="2597"/>
              <a:ext cx="475" cy="581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rgbClr val="9900FF"/>
                </a:buClr>
                <a:buSzPts val="1600"/>
                <a:buFont typeface="Arial"/>
                <a:buNone/>
              </a:pPr>
              <a:r>
                <a:rPr b="0" i="0" lang="en-US" sz="1600" u="none">
                  <a:solidFill>
                    <a:srgbClr val="9900FF"/>
                  </a:solidFill>
                  <a:latin typeface="Arial"/>
                  <a:ea typeface="Arial"/>
                  <a:cs typeface="Arial"/>
                  <a:sym typeface="Arial"/>
                </a:rPr>
                <a:t>15,2</a:t>
              </a:r>
              <a:endParaRPr/>
            </a:p>
          </p:txBody>
        </p:sp>
        <p:sp>
          <p:nvSpPr>
            <p:cNvPr id="86" name="Google Shape;86;p3"/>
            <p:cNvSpPr txBox="1"/>
            <p:nvPr/>
          </p:nvSpPr>
          <p:spPr>
            <a:xfrm>
              <a:off x="336" y="2597"/>
              <a:ext cx="1153" cy="581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00FF"/>
                </a:buClr>
                <a:buSzPts val="1600"/>
                <a:buFont typeface="Times New Roman"/>
                <a:buNone/>
              </a:pPr>
              <a:r>
                <a:rPr b="0" i="0" lang="en-US" sz="1600" u="none">
                  <a:solidFill>
                    <a:srgbClr val="99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Dầu thô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rgbClr val="9900FF"/>
                </a:buClr>
                <a:buSzPts val="1600"/>
                <a:buFont typeface="Times New Roman"/>
                <a:buNone/>
              </a:pPr>
              <a:r>
                <a:rPr b="0" i="0" lang="en-US" sz="1600" u="none">
                  <a:solidFill>
                    <a:srgbClr val="99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khai thác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>
                  <a:srgbClr val="9900FF"/>
                </a:buClr>
                <a:buSzPts val="1600"/>
                <a:buFont typeface="Times New Roman"/>
                <a:buNone/>
              </a:pPr>
              <a:r>
                <a:rPr b="0" i="0" lang="en-US" sz="1600" u="none">
                  <a:solidFill>
                    <a:srgbClr val="99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(Triệu tấn)</a:t>
              </a:r>
              <a:endParaRPr/>
            </a:p>
          </p:txBody>
        </p:sp>
        <p:sp>
          <p:nvSpPr>
            <p:cNvPr id="87" name="Google Shape;87;p3"/>
            <p:cNvSpPr txBox="1"/>
            <p:nvPr/>
          </p:nvSpPr>
          <p:spPr>
            <a:xfrm>
              <a:off x="3036" y="2309"/>
              <a:ext cx="516" cy="288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00FF"/>
                </a:buClr>
                <a:buSzPts val="1600"/>
                <a:buFont typeface="Arial"/>
                <a:buNone/>
              </a:pPr>
              <a:r>
                <a:rPr b="0" i="0" lang="en-US" sz="1600" u="none">
                  <a:solidFill>
                    <a:srgbClr val="9900FF"/>
                  </a:solidFill>
                  <a:latin typeface="Arial"/>
                  <a:ea typeface="Arial"/>
                  <a:cs typeface="Arial"/>
                  <a:sym typeface="Arial"/>
                </a:rPr>
                <a:t>2002</a:t>
              </a:r>
              <a:endParaRPr/>
            </a:p>
          </p:txBody>
        </p:sp>
        <p:sp>
          <p:nvSpPr>
            <p:cNvPr id="88" name="Google Shape;88;p3"/>
            <p:cNvSpPr txBox="1"/>
            <p:nvPr/>
          </p:nvSpPr>
          <p:spPr>
            <a:xfrm>
              <a:off x="2480" y="2309"/>
              <a:ext cx="556" cy="288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00FF"/>
                </a:buClr>
                <a:buSzPts val="1600"/>
                <a:buFont typeface="Arial"/>
                <a:buNone/>
              </a:pPr>
              <a:r>
                <a:rPr b="0" i="0" lang="en-US" sz="1600" u="none">
                  <a:solidFill>
                    <a:srgbClr val="9900FF"/>
                  </a:solidFill>
                  <a:latin typeface="Arial"/>
                  <a:ea typeface="Arial"/>
                  <a:cs typeface="Arial"/>
                  <a:sym typeface="Arial"/>
                </a:rPr>
                <a:t>2001</a:t>
              </a:r>
              <a:endParaRPr/>
            </a:p>
          </p:txBody>
        </p:sp>
        <p:sp>
          <p:nvSpPr>
            <p:cNvPr id="89" name="Google Shape;89;p3"/>
            <p:cNvSpPr txBox="1"/>
            <p:nvPr/>
          </p:nvSpPr>
          <p:spPr>
            <a:xfrm>
              <a:off x="1964" y="2309"/>
              <a:ext cx="516" cy="288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00FF"/>
                </a:buClr>
                <a:buSzPts val="1600"/>
                <a:buFont typeface="Arial"/>
                <a:buNone/>
              </a:pPr>
              <a:r>
                <a:rPr b="0" i="0" lang="en-US" sz="1600" u="none">
                  <a:solidFill>
                    <a:srgbClr val="9900FF"/>
                  </a:solidFill>
                  <a:latin typeface="Arial"/>
                  <a:ea typeface="Arial"/>
                  <a:cs typeface="Arial"/>
                  <a:sym typeface="Arial"/>
                </a:rPr>
                <a:t>2000</a:t>
              </a:r>
              <a:endParaRPr/>
            </a:p>
          </p:txBody>
        </p:sp>
        <p:sp>
          <p:nvSpPr>
            <p:cNvPr id="90" name="Google Shape;90;p3"/>
            <p:cNvSpPr txBox="1"/>
            <p:nvPr/>
          </p:nvSpPr>
          <p:spPr>
            <a:xfrm>
              <a:off x="1489" y="2309"/>
              <a:ext cx="475" cy="288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00FF"/>
                </a:buClr>
                <a:buSzPts val="1600"/>
                <a:buFont typeface="Arial"/>
                <a:buNone/>
              </a:pPr>
              <a:r>
                <a:rPr b="0" i="0" lang="en-US" sz="1600" u="none">
                  <a:solidFill>
                    <a:srgbClr val="9900FF"/>
                  </a:solidFill>
                  <a:latin typeface="Arial"/>
                  <a:ea typeface="Arial"/>
                  <a:cs typeface="Arial"/>
                  <a:sym typeface="Arial"/>
                </a:rPr>
                <a:t>1999</a:t>
              </a:r>
              <a:endParaRPr/>
            </a:p>
          </p:txBody>
        </p:sp>
        <p:sp>
          <p:nvSpPr>
            <p:cNvPr id="91" name="Google Shape;91;p3"/>
            <p:cNvSpPr txBox="1"/>
            <p:nvPr/>
          </p:nvSpPr>
          <p:spPr>
            <a:xfrm>
              <a:off x="336" y="2309"/>
              <a:ext cx="1153" cy="288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00FF"/>
                </a:buClr>
                <a:buSzPts val="1600"/>
                <a:buFont typeface="Arial"/>
                <a:buNone/>
              </a:pPr>
              <a:r>
                <a:rPr b="0" i="0" lang="en-US" sz="1600" u="none">
                  <a:solidFill>
                    <a:srgbClr val="9900FF"/>
                  </a:solidFill>
                  <a:latin typeface="Arial"/>
                  <a:ea typeface="Arial"/>
                  <a:cs typeface="Arial"/>
                  <a:sym typeface="Arial"/>
                </a:rPr>
                <a:t>                       </a:t>
              </a:r>
              <a:endParaRPr/>
            </a:p>
          </p:txBody>
        </p:sp>
        <p:cxnSp>
          <p:nvCxnSpPr>
            <p:cNvPr id="92" name="Google Shape;92;p3"/>
            <p:cNvCxnSpPr/>
            <p:nvPr/>
          </p:nvCxnSpPr>
          <p:spPr>
            <a:xfrm>
              <a:off x="336" y="2309"/>
              <a:ext cx="1153" cy="0"/>
            </a:xfrm>
            <a:prstGeom prst="straightConnector1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 cap="flat" cmpd="sng" w="2857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336" y="2597"/>
              <a:ext cx="3216" cy="0"/>
            </a:xfrm>
            <a:prstGeom prst="straightConnector1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 cap="flat" cmpd="sng" w="12700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336" y="3178"/>
              <a:ext cx="3216" cy="0"/>
            </a:xfrm>
            <a:prstGeom prst="straightConnector1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 cap="sq" cmpd="sng" w="2857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336" y="2309"/>
              <a:ext cx="0" cy="288"/>
            </a:xfrm>
            <a:prstGeom prst="straightConnector1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 cap="flat" cmpd="sng" w="2857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1489" y="2309"/>
              <a:ext cx="0" cy="869"/>
            </a:xfrm>
            <a:prstGeom prst="straightConnector1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 cap="flat" cmpd="sng" w="12700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1964" y="2309"/>
              <a:ext cx="0" cy="869"/>
            </a:xfrm>
            <a:prstGeom prst="straightConnector1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 cap="flat" cmpd="sng" w="12700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2480" y="2309"/>
              <a:ext cx="0" cy="869"/>
            </a:xfrm>
            <a:prstGeom prst="straightConnector1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 cap="flat" cmpd="sng" w="12700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3036" y="2309"/>
              <a:ext cx="0" cy="869"/>
            </a:xfrm>
            <a:prstGeom prst="straightConnector1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 cap="flat" cmpd="sng" w="12700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3552" y="2309"/>
              <a:ext cx="0" cy="869"/>
            </a:xfrm>
            <a:prstGeom prst="straightConnector1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 cap="sq" cmpd="sng" w="2857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1489" y="2309"/>
              <a:ext cx="2063" cy="0"/>
            </a:xfrm>
            <a:prstGeom prst="straightConnector1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 cap="sq" cmpd="sng" w="2857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336" y="2309"/>
              <a:ext cx="1153" cy="288"/>
            </a:xfrm>
            <a:prstGeom prst="straightConnector1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 cap="rnd" cmpd="sng" w="12700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336" y="2597"/>
              <a:ext cx="0" cy="581"/>
            </a:xfrm>
            <a:prstGeom prst="straightConnector1">
              <a:avLst/>
            </a:prstGeom>
            <a:gradFill>
              <a:gsLst>
                <a:gs pos="0">
                  <a:schemeClr val="lt1"/>
                </a:gs>
                <a:gs pos="100000">
                  <a:srgbClr val="FFFF00"/>
                </a:gs>
              </a:gsLst>
              <a:path path="circle">
                <a:fillToRect b="50%" l="50%" r="50%" t="50%"/>
              </a:path>
              <a:tileRect/>
            </a:gradFill>
            <a:ln cap="sq" cmpd="sng" w="2857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</p:grpSp>
      <p:sp>
        <p:nvSpPr>
          <p:cNvPr id="104" name="Google Shape;104;p3"/>
          <p:cNvSpPr/>
          <p:nvPr/>
        </p:nvSpPr>
        <p:spPr>
          <a:xfrm>
            <a:off x="6019800" y="838200"/>
            <a:ext cx="1676400" cy="6096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Thảo luận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/>
          <p:nvPr>
            <p:ph idx="4294967295" type="title"/>
          </p:nvPr>
        </p:nvSpPr>
        <p:spPr>
          <a:xfrm>
            <a:off x="457200" y="119062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Tiết 45. Bài 39: PHÁT TRIỂN TỔNG HỢP KINH TẾ VÀ BẢO VỆ TÀI NGUYÊN, MÔI TRƯỜNG BIỂN- ĐẢO</a:t>
            </a:r>
            <a:endParaRPr/>
          </a:p>
        </p:txBody>
      </p:sp>
      <p:sp>
        <p:nvSpPr>
          <p:cNvPr id="110" name="Google Shape;110;p4"/>
          <p:cNvSpPr txBox="1"/>
          <p:nvPr>
            <p:ph idx="4294967295" type="body"/>
          </p:nvPr>
        </p:nvSpPr>
        <p:spPr>
          <a:xfrm>
            <a:off x="0" y="977900"/>
            <a:ext cx="4495800" cy="56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II. Phát triển tổng hợp kinh tế biển.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3.Khai thác và chế biến khoáng sản.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Muối phát triển từ lâu đời.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Khai thác cát: xuất khẩu, sản xuất thuỷ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tinh, pha lê.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Dầu khí là nguồn tài nguyên quan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trọng nhất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Khai thác dầu khí là ngành kinh tế biển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mũi nhọn, chiếm vị trí quan trọng hàng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đầu. Sản lượng tăng liên tục.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Công nghiệp hoá dầu và chế biến khí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đang được hình thành và phát triển.</a:t>
            </a:r>
            <a:endParaRPr/>
          </a:p>
        </p:txBody>
      </p:sp>
      <p:cxnSp>
        <p:nvCxnSpPr>
          <p:cNvPr id="111" name="Google Shape;111;p4"/>
          <p:cNvCxnSpPr/>
          <p:nvPr/>
        </p:nvCxnSpPr>
        <p:spPr>
          <a:xfrm>
            <a:off x="2819400" y="914400"/>
            <a:ext cx="3810000" cy="0"/>
          </a:xfrm>
          <a:prstGeom prst="straightConnector1">
            <a:avLst/>
          </a:prstGeom>
          <a:noFill/>
          <a:ln cap="flat" cmpd="sng" w="28575">
            <a:solidFill>
              <a:srgbClr val="FF330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12" name="Google Shape;112;p4"/>
          <p:cNvCxnSpPr/>
          <p:nvPr/>
        </p:nvCxnSpPr>
        <p:spPr>
          <a:xfrm>
            <a:off x="4572000" y="914400"/>
            <a:ext cx="0" cy="5943600"/>
          </a:xfrm>
          <a:prstGeom prst="straightConnector1">
            <a:avLst/>
          </a:prstGeom>
          <a:noFill/>
          <a:ln cap="flat" cmpd="sng" w="38100">
            <a:solidFill>
              <a:srgbClr val="FF3300"/>
            </a:solidFill>
            <a:prstDash val="solid"/>
            <a:miter lim="800000"/>
            <a:headEnd len="med" w="med" type="none"/>
            <a:tailEnd len="med" w="med" type="none"/>
          </a:ln>
        </p:spPr>
      </p:cxnSp>
      <p:grpSp>
        <p:nvGrpSpPr>
          <p:cNvPr id="113" name="Google Shape;113;p4"/>
          <p:cNvGrpSpPr/>
          <p:nvPr/>
        </p:nvGrpSpPr>
        <p:grpSpPr>
          <a:xfrm>
            <a:off x="4584700" y="3775075"/>
            <a:ext cx="4543425" cy="3082925"/>
            <a:chOff x="192" y="480"/>
            <a:chExt cx="5424" cy="3696"/>
          </a:xfrm>
        </p:grpSpPr>
        <p:pic>
          <p:nvPicPr>
            <p:cNvPr id="114" name="Google Shape;114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92" y="480"/>
              <a:ext cx="2736" cy="36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28" y="480"/>
              <a:ext cx="2688" cy="36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6" name="Google Shape;11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70425" y="685800"/>
            <a:ext cx="4473575" cy="2827337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7" name="Google Shape;117;p4"/>
          <p:cNvSpPr/>
          <p:nvPr/>
        </p:nvSpPr>
        <p:spPr>
          <a:xfrm>
            <a:off x="4800600" y="1143000"/>
            <a:ext cx="4191000" cy="5029200"/>
          </a:xfrm>
          <a:prstGeom prst="flowChartProcess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Hãy chọn ý trả lời đúng nhất.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1" sz="180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Ngành công nghiệp dầu khí hiện nay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gặp phải những khó khăn gì?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UcPeriod"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Công nghệ chưa hoàn thiện, khó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khai thác.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B.Chưa làm chủ được công nghệ khai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thác và chế biến.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C. Giá cả thị trường biến động.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D. Việc khai thác và vận chuyển gây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ảnh hưởng xấu đến môi trường.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E. Tất cả các ý trên.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4822825" y="5572125"/>
            <a:ext cx="304800" cy="381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/>
          <p:nvPr>
            <p:ph idx="4294967295" type="title"/>
          </p:nvPr>
        </p:nvSpPr>
        <p:spPr>
          <a:xfrm>
            <a:off x="457200" y="119062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Tiết 45. Bài 39: PHÁT TRIỂN TỔNG HỢP KINH TẾ VÀ BẢO VỆ TÀI NGUYÊN, MÔI TRƯỜNG BIỂN- ĐẢO</a:t>
            </a:r>
            <a:endParaRPr/>
          </a:p>
        </p:txBody>
      </p:sp>
      <p:sp>
        <p:nvSpPr>
          <p:cNvPr id="124" name="Google Shape;124;p5"/>
          <p:cNvSpPr txBox="1"/>
          <p:nvPr>
            <p:ph idx="4294967295" type="body"/>
          </p:nvPr>
        </p:nvSpPr>
        <p:spPr>
          <a:xfrm>
            <a:off x="0" y="977900"/>
            <a:ext cx="4800600" cy="56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II. Phát triển tổng hợp kinh tế biển.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3.Khai thác và chế biến khoáng sản.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Phát triển tổng hợp giao thông vận tải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biển. </a:t>
            </a:r>
            <a:endParaRPr/>
          </a:p>
        </p:txBody>
      </p:sp>
      <p:cxnSp>
        <p:nvCxnSpPr>
          <p:cNvPr id="125" name="Google Shape;125;p5"/>
          <p:cNvCxnSpPr/>
          <p:nvPr/>
        </p:nvCxnSpPr>
        <p:spPr>
          <a:xfrm>
            <a:off x="2819400" y="914400"/>
            <a:ext cx="3810000" cy="0"/>
          </a:xfrm>
          <a:prstGeom prst="straightConnector1">
            <a:avLst/>
          </a:prstGeom>
          <a:noFill/>
          <a:ln cap="flat" cmpd="sng" w="28575">
            <a:solidFill>
              <a:srgbClr val="FF330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26" name="Google Shape;126;p5"/>
          <p:cNvCxnSpPr/>
          <p:nvPr/>
        </p:nvCxnSpPr>
        <p:spPr>
          <a:xfrm>
            <a:off x="4867275" y="914400"/>
            <a:ext cx="0" cy="5943600"/>
          </a:xfrm>
          <a:prstGeom prst="straightConnector1">
            <a:avLst/>
          </a:prstGeom>
          <a:noFill/>
          <a:ln cap="flat" cmpd="sng" w="38100">
            <a:solidFill>
              <a:srgbClr val="FF3300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Xác định các tuyến đường giao thông quốc tế quan trọng và các cảng biển?</a:t>
            </a:r>
            <a:endParaRPr/>
          </a:p>
        </p:txBody>
      </p:sp>
      <p:pic>
        <p:nvPicPr>
          <p:cNvPr id="132" name="Google Shape;132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994" l="0" r="10012" t="0"/>
          <a:stretch/>
        </p:blipFill>
        <p:spPr>
          <a:xfrm>
            <a:off x="1325562" y="92075"/>
            <a:ext cx="6096000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/>
          <p:nvPr/>
        </p:nvSpPr>
        <p:spPr>
          <a:xfrm>
            <a:off x="90487" y="92075"/>
            <a:ext cx="3643312" cy="1143000"/>
          </a:xfrm>
          <a:prstGeom prst="wedgeRoundRectCallout">
            <a:avLst>
              <a:gd fmla="val 22871" name="adj1"/>
              <a:gd fmla="val 24180" name="adj2"/>
              <a:gd fmla="val 0" name="adj3"/>
            </a:avLst>
          </a:prstGeom>
          <a:gradFill>
            <a:gsLst>
              <a:gs pos="0">
                <a:schemeClr val="accent1"/>
              </a:gs>
              <a:gs pos="100000">
                <a:schemeClr val="lt1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Xác định các tuyến đường giao thông quốc tế quan trọng và các cảng biển?</a:t>
            </a:r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4953000" y="704850"/>
            <a:ext cx="1219200" cy="381000"/>
          </a:xfrm>
          <a:prstGeom prst="wedgeRoundRectCallout">
            <a:avLst>
              <a:gd fmla="val -10547" name="adj1"/>
              <a:gd fmla="val 21060" name="adj2"/>
              <a:gd fmla="val 0" name="adj3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Cửa Ông</a:t>
            </a:r>
            <a:endParaRPr/>
          </a:p>
        </p:txBody>
      </p:sp>
      <p:sp>
        <p:nvSpPr>
          <p:cNvPr id="135" name="Google Shape;135;p6"/>
          <p:cNvSpPr/>
          <p:nvPr/>
        </p:nvSpPr>
        <p:spPr>
          <a:xfrm>
            <a:off x="4572000" y="1206500"/>
            <a:ext cx="1219200" cy="381000"/>
          </a:xfrm>
          <a:prstGeom prst="wedgeRoundRectCallout">
            <a:avLst>
              <a:gd fmla="val -5344" name="adj1"/>
              <a:gd fmla="val -1710" name="adj2"/>
              <a:gd fmla="val 0" name="adj3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Cái Lân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3752850" y="1524000"/>
            <a:ext cx="1143000" cy="381000"/>
          </a:xfrm>
          <a:prstGeom prst="wedgeRoundRectCallout">
            <a:avLst>
              <a:gd fmla="val 7110" name="adj1"/>
              <a:gd fmla="val -19530" name="adj2"/>
              <a:gd fmla="val 0" name="adj3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Arial"/>
              <a:buNone/>
            </a:pPr>
            <a:r>
              <a:rPr b="1" i="0" lang="en-US" sz="14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Hải Phòng</a:t>
            </a:r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5105400" y="1905000"/>
            <a:ext cx="1219200" cy="381000"/>
          </a:xfrm>
          <a:prstGeom prst="wedgeRoundRectCallout">
            <a:avLst>
              <a:gd fmla="val -25988" name="adj1"/>
              <a:gd fmla="val 8640" name="adj2"/>
              <a:gd fmla="val 0" name="adj3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Cửa L</a:t>
            </a:r>
            <a:r>
              <a:rPr b="0" i="0" lang="en-US" sz="18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ò</a:t>
            </a:r>
            <a:endParaRPr/>
          </a:p>
        </p:txBody>
      </p:sp>
      <p:sp>
        <p:nvSpPr>
          <p:cNvPr id="138" name="Google Shape;138;p6"/>
          <p:cNvSpPr/>
          <p:nvPr/>
        </p:nvSpPr>
        <p:spPr>
          <a:xfrm>
            <a:off x="4953000" y="2590800"/>
            <a:ext cx="1066800" cy="381000"/>
          </a:xfrm>
          <a:prstGeom prst="wedgeRoundRectCallout">
            <a:avLst>
              <a:gd fmla="val -16232" name="adj1"/>
              <a:gd fmla="val -1080" name="adj2"/>
              <a:gd fmla="val 0" name="adj3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Nh</a:t>
            </a:r>
            <a:r>
              <a:rPr b="0" i="0" lang="en-US" sz="18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ật Lệ</a:t>
            </a:r>
            <a:endParaRPr/>
          </a:p>
        </p:txBody>
      </p:sp>
      <p:sp>
        <p:nvSpPr>
          <p:cNvPr id="139" name="Google Shape;139;p6"/>
          <p:cNvSpPr/>
          <p:nvPr/>
        </p:nvSpPr>
        <p:spPr>
          <a:xfrm>
            <a:off x="5638800" y="2984500"/>
            <a:ext cx="1219200" cy="381000"/>
          </a:xfrm>
          <a:prstGeom prst="wedgeRoundRectCallout">
            <a:avLst>
              <a:gd fmla="val -10716" name="adj1"/>
              <a:gd fmla="val 7830" name="adj2"/>
              <a:gd fmla="val 0" name="adj3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Đà Nẵng</a:t>
            </a:r>
            <a:endParaRPr/>
          </a:p>
        </p:txBody>
      </p:sp>
      <p:sp>
        <p:nvSpPr>
          <p:cNvPr id="140" name="Google Shape;140;p6"/>
          <p:cNvSpPr/>
          <p:nvPr/>
        </p:nvSpPr>
        <p:spPr>
          <a:xfrm>
            <a:off x="5943600" y="3352800"/>
            <a:ext cx="990600" cy="381000"/>
          </a:xfrm>
          <a:prstGeom prst="wedgeRoundRectCallout">
            <a:avLst>
              <a:gd fmla="val -14677" name="adj1"/>
              <a:gd fmla="val 900" name="adj2"/>
              <a:gd fmla="val 0" name="adj3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Kì Hà</a:t>
            </a:r>
            <a:endParaRPr/>
          </a:p>
        </p:txBody>
      </p:sp>
      <p:sp>
        <p:nvSpPr>
          <p:cNvPr id="141" name="Google Shape;141;p6"/>
          <p:cNvSpPr/>
          <p:nvPr/>
        </p:nvSpPr>
        <p:spPr>
          <a:xfrm>
            <a:off x="6096000" y="3962400"/>
            <a:ext cx="1447800" cy="381000"/>
          </a:xfrm>
          <a:prstGeom prst="wedgeRoundRectCallout">
            <a:avLst>
              <a:gd fmla="val -6442" name="adj1"/>
              <a:gd fmla="val 5670" name="adj2"/>
              <a:gd fmla="val 0" name="adj3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Quy Nh</a:t>
            </a:r>
            <a:r>
              <a:rPr b="0" i="0" lang="en-US" sz="18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ơn</a:t>
            </a:r>
            <a:endParaRPr/>
          </a:p>
        </p:txBody>
      </p:sp>
      <p:sp>
        <p:nvSpPr>
          <p:cNvPr id="142" name="Google Shape;142;p6"/>
          <p:cNvSpPr/>
          <p:nvPr/>
        </p:nvSpPr>
        <p:spPr>
          <a:xfrm>
            <a:off x="5562600" y="5410200"/>
            <a:ext cx="1295400" cy="381000"/>
          </a:xfrm>
          <a:prstGeom prst="wedgeRoundRectCallout">
            <a:avLst>
              <a:gd fmla="val -8709" name="adj1"/>
              <a:gd fmla="val -6210" name="adj2"/>
              <a:gd fmla="val 0" name="adj3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Phan Thi</a:t>
            </a:r>
            <a:r>
              <a:rPr b="0" i="0" lang="en-US" sz="18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ết</a:t>
            </a:r>
            <a:endParaRPr/>
          </a:p>
        </p:txBody>
      </p:sp>
      <p:sp>
        <p:nvSpPr>
          <p:cNvPr id="143" name="Google Shape;143;p6"/>
          <p:cNvSpPr/>
          <p:nvPr/>
        </p:nvSpPr>
        <p:spPr>
          <a:xfrm>
            <a:off x="5867400" y="4495800"/>
            <a:ext cx="1447800" cy="381000"/>
          </a:xfrm>
          <a:prstGeom prst="wedgeRoundRectCallout">
            <a:avLst>
              <a:gd fmla="val -3032" name="adj1"/>
              <a:gd fmla="val 10350" name="adj2"/>
              <a:gd fmla="val 0" name="adj3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Nha Trang</a:t>
            </a:r>
            <a:endParaRPr/>
          </a:p>
        </p:txBody>
      </p:sp>
      <p:sp>
        <p:nvSpPr>
          <p:cNvPr id="144" name="Google Shape;144;p6"/>
          <p:cNvSpPr/>
          <p:nvPr/>
        </p:nvSpPr>
        <p:spPr>
          <a:xfrm>
            <a:off x="6019800" y="4953000"/>
            <a:ext cx="1295400" cy="381000"/>
          </a:xfrm>
          <a:prstGeom prst="wedgeRoundRectCallout">
            <a:avLst>
              <a:gd fmla="val -7015" name="adj1"/>
              <a:gd fmla="val -1080" name="adj2"/>
              <a:gd fmla="val 0" name="adj3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Cam Ranh</a:t>
            </a:r>
            <a:endParaRPr/>
          </a:p>
        </p:txBody>
      </p:sp>
      <p:sp>
        <p:nvSpPr>
          <p:cNvPr id="145" name="Google Shape;145;p6"/>
          <p:cNvSpPr/>
          <p:nvPr/>
        </p:nvSpPr>
        <p:spPr>
          <a:xfrm>
            <a:off x="4724400" y="5867400"/>
            <a:ext cx="1295400" cy="381000"/>
          </a:xfrm>
          <a:prstGeom prst="wedgeRoundRectCallout">
            <a:avLst>
              <a:gd fmla="val -7279" name="adj1"/>
              <a:gd fmla="val -20340" name="adj2"/>
              <a:gd fmla="val 0" name="adj3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Vũng Tàu</a:t>
            </a:r>
            <a:endParaRPr/>
          </a:p>
        </p:txBody>
      </p:sp>
      <p:sp>
        <p:nvSpPr>
          <p:cNvPr id="146" name="Google Shape;146;p6"/>
          <p:cNvSpPr/>
          <p:nvPr/>
        </p:nvSpPr>
        <p:spPr>
          <a:xfrm>
            <a:off x="1676400" y="5562600"/>
            <a:ext cx="1295400" cy="381000"/>
          </a:xfrm>
          <a:prstGeom prst="wedgeRoundRectCallout">
            <a:avLst>
              <a:gd fmla="val 24935" name="adj1"/>
              <a:gd fmla="val 8460" name="adj2"/>
              <a:gd fmla="val 0" name="adj3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Rạch Giá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"/>
          <p:cNvSpPr txBox="1"/>
          <p:nvPr>
            <p:ph idx="4294967295" type="title"/>
          </p:nvPr>
        </p:nvSpPr>
        <p:spPr>
          <a:xfrm>
            <a:off x="457200" y="119062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Tiết 45. Bài 39: PHÁT TRIỂN TỔNG HỢP KINH TẾ VÀ BẢO VỆ TÀI NGUYÊN, MÔI TRƯỜNG BIỂN- ĐẢO</a:t>
            </a:r>
            <a:endParaRPr/>
          </a:p>
        </p:txBody>
      </p:sp>
      <p:sp>
        <p:nvSpPr>
          <p:cNvPr id="152" name="Google Shape;152;p7"/>
          <p:cNvSpPr txBox="1"/>
          <p:nvPr>
            <p:ph idx="4294967295" type="body"/>
          </p:nvPr>
        </p:nvSpPr>
        <p:spPr>
          <a:xfrm>
            <a:off x="0" y="977900"/>
            <a:ext cx="4800600" cy="56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II. Phát triển tổng hợp kinh tế biển.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3.Khai thác và chế biến khoáng sản.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Phát triển tổng hợp giao thông vận tải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biển.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Tiềm năng: Gần nhiều tuyến đường biển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quốc tế; nhiều vũng, vịnh, cửa sông.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-&gt; Xây dựng cảng biển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GTVT biển đang phát triển mạnh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Phương hướng: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+ Phát triển công nghiệp đóng tàu.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+ Phát triển dịch vụ vận tải biển.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+ Xây dựng hệ thống cảng biển hiện đại. </a:t>
            </a:r>
            <a:endParaRPr/>
          </a:p>
        </p:txBody>
      </p:sp>
      <p:cxnSp>
        <p:nvCxnSpPr>
          <p:cNvPr id="153" name="Google Shape;153;p7"/>
          <p:cNvCxnSpPr/>
          <p:nvPr/>
        </p:nvCxnSpPr>
        <p:spPr>
          <a:xfrm>
            <a:off x="2819400" y="792162"/>
            <a:ext cx="3810000" cy="0"/>
          </a:xfrm>
          <a:prstGeom prst="straightConnector1">
            <a:avLst/>
          </a:prstGeom>
          <a:noFill/>
          <a:ln cap="flat" cmpd="sng" w="28575">
            <a:solidFill>
              <a:srgbClr val="FF330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54" name="Google Shape;154;p7"/>
          <p:cNvCxnSpPr/>
          <p:nvPr/>
        </p:nvCxnSpPr>
        <p:spPr>
          <a:xfrm>
            <a:off x="4756150" y="781050"/>
            <a:ext cx="0" cy="5943600"/>
          </a:xfrm>
          <a:prstGeom prst="straightConnector1">
            <a:avLst/>
          </a:prstGeom>
          <a:noFill/>
          <a:ln cap="flat" cmpd="sng" w="38100">
            <a:solidFill>
              <a:srgbClr val="FF3300"/>
            </a:solidFill>
            <a:prstDash val="solid"/>
            <a:miter lim="800000"/>
            <a:headEnd len="med" w="med" type="none"/>
            <a:tailEnd len="med" w="med" type="none"/>
          </a:ln>
        </p:spPr>
      </p:cxnSp>
      <p:pic>
        <p:nvPicPr>
          <p:cNvPr id="155" name="Google Shape;155;p7"/>
          <p:cNvPicPr preferRelativeResize="0"/>
          <p:nvPr/>
        </p:nvPicPr>
        <p:blipFill rotWithShape="1">
          <a:blip r:embed="rId3">
            <a:alphaModFix/>
          </a:blip>
          <a:srcRect b="0" l="6451" r="4115" t="0"/>
          <a:stretch/>
        </p:blipFill>
        <p:spPr>
          <a:xfrm>
            <a:off x="4808537" y="842962"/>
            <a:ext cx="4343400" cy="2133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56" name="Google Shape;156;p7"/>
          <p:cNvPicPr preferRelativeResize="0"/>
          <p:nvPr/>
        </p:nvPicPr>
        <p:blipFill rotWithShape="1">
          <a:blip r:embed="rId4">
            <a:alphaModFix/>
          </a:blip>
          <a:srcRect b="0" l="3544" r="0" t="10392"/>
          <a:stretch/>
        </p:blipFill>
        <p:spPr>
          <a:xfrm>
            <a:off x="4800600" y="2879725"/>
            <a:ext cx="4343400" cy="211455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57" name="Google Shape;157;p7"/>
          <p:cNvSpPr txBox="1"/>
          <p:nvPr/>
        </p:nvSpPr>
        <p:spPr>
          <a:xfrm>
            <a:off x="5943600" y="4556125"/>
            <a:ext cx="16764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Cảng Sài Gòn</a:t>
            </a:r>
            <a:endParaRPr/>
          </a:p>
        </p:txBody>
      </p:sp>
      <p:pic>
        <p:nvPicPr>
          <p:cNvPr id="158" name="Google Shape;15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00600" y="4953000"/>
            <a:ext cx="4343400" cy="19050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59" name="Google Shape;159;p7"/>
          <p:cNvSpPr txBox="1"/>
          <p:nvPr/>
        </p:nvSpPr>
        <p:spPr>
          <a:xfrm>
            <a:off x="5029200" y="990600"/>
            <a:ext cx="16764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Cảng Hải Phòng</a:t>
            </a:r>
            <a:endParaRPr/>
          </a:p>
        </p:txBody>
      </p:sp>
      <p:pic>
        <p:nvPicPr>
          <p:cNvPr id="160" name="Google Shape;16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79962" y="823912"/>
            <a:ext cx="4364037" cy="3138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00600" y="3962400"/>
            <a:ext cx="4343400" cy="2895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"/>
          <p:cNvSpPr txBox="1"/>
          <p:nvPr>
            <p:ph idx="4294967295" type="title"/>
          </p:nvPr>
        </p:nvSpPr>
        <p:spPr>
          <a:xfrm>
            <a:off x="457200" y="119062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Tiết 45. Bài 39: PHÁT TRIỂN TỔNG HỢP KINH TẾ VÀ BẢO VỆ TÀI NGUYÊN, MÔI TRƯỜNG BIỂN- ĐẢO</a:t>
            </a:r>
            <a:endParaRPr/>
          </a:p>
        </p:txBody>
      </p:sp>
      <p:sp>
        <p:nvSpPr>
          <p:cNvPr id="167" name="Google Shape;167;p8"/>
          <p:cNvSpPr txBox="1"/>
          <p:nvPr>
            <p:ph idx="4294967295" type="body"/>
          </p:nvPr>
        </p:nvSpPr>
        <p:spPr>
          <a:xfrm>
            <a:off x="0" y="977900"/>
            <a:ext cx="4800600" cy="56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II. Phát triển tổng hợp kinh tế biển.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III. Bảo vệ tài nguyên và môi trường biển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đảo.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Sự giảm sút tài nguyên và môi trường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biển đảo.</a:t>
            </a:r>
            <a:endParaRPr/>
          </a:p>
          <a:p>
            <a:pPr indent="-2286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1" sz="18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" name="Google Shape;168;p8"/>
          <p:cNvCxnSpPr/>
          <p:nvPr/>
        </p:nvCxnSpPr>
        <p:spPr>
          <a:xfrm>
            <a:off x="2819400" y="914400"/>
            <a:ext cx="3810000" cy="0"/>
          </a:xfrm>
          <a:prstGeom prst="straightConnector1">
            <a:avLst/>
          </a:prstGeom>
          <a:noFill/>
          <a:ln cap="flat" cmpd="sng" w="28575">
            <a:solidFill>
              <a:srgbClr val="FF330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69" name="Google Shape;169;p8"/>
          <p:cNvCxnSpPr/>
          <p:nvPr/>
        </p:nvCxnSpPr>
        <p:spPr>
          <a:xfrm>
            <a:off x="4867275" y="914400"/>
            <a:ext cx="0" cy="5943600"/>
          </a:xfrm>
          <a:prstGeom prst="straightConnector1">
            <a:avLst/>
          </a:prstGeom>
          <a:noFill/>
          <a:ln cap="flat" cmpd="sng" w="38100">
            <a:solidFill>
              <a:srgbClr val="FF3300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"/>
          <p:cNvSpPr txBox="1"/>
          <p:nvPr>
            <p:ph idx="4294967295" type="title"/>
          </p:nvPr>
        </p:nvSpPr>
        <p:spPr>
          <a:xfrm>
            <a:off x="457200" y="119062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Tiết 45. Bài 39: PHÁT TRIỂN TỔNG HỢP KINH TẾ VÀ BẢO VỆ TÀI NGUYÊN, MÔI TRƯỜNG BIỂN- ĐẢO</a:t>
            </a:r>
            <a:endParaRPr/>
          </a:p>
        </p:txBody>
      </p:sp>
      <p:sp>
        <p:nvSpPr>
          <p:cNvPr id="175" name="Google Shape;175;p9"/>
          <p:cNvSpPr txBox="1"/>
          <p:nvPr>
            <p:ph idx="4294967295" type="body"/>
          </p:nvPr>
        </p:nvSpPr>
        <p:spPr>
          <a:xfrm>
            <a:off x="0" y="977900"/>
            <a:ext cx="4800600" cy="56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II. Phát triển tổng hợp kinh tế biển.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III. Bảo vệ tài nguyên và môi trường biển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đảo.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Sự giảm sút tài nguyên và môi trường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biển đảo.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Diện tích rừng ngập mặn giảm.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Ô nhiễm môi trường biển gia tăng.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Sản lượng đánh bắt giảm.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Một số loài hải sản có nguy cơ tuyệt chủng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-&gt; Tài nguyên, môi trường suy thoái,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ảnh hưởng xấu đến phát triển kinh tế biển.</a:t>
            </a:r>
            <a:endParaRPr/>
          </a:p>
        </p:txBody>
      </p:sp>
      <p:cxnSp>
        <p:nvCxnSpPr>
          <p:cNvPr id="176" name="Google Shape;176;p9"/>
          <p:cNvCxnSpPr/>
          <p:nvPr/>
        </p:nvCxnSpPr>
        <p:spPr>
          <a:xfrm>
            <a:off x="2819400" y="914400"/>
            <a:ext cx="3810000" cy="0"/>
          </a:xfrm>
          <a:prstGeom prst="straightConnector1">
            <a:avLst/>
          </a:prstGeom>
          <a:noFill/>
          <a:ln cap="flat" cmpd="sng" w="28575">
            <a:solidFill>
              <a:srgbClr val="FF330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77" name="Google Shape;177;p9"/>
          <p:cNvCxnSpPr/>
          <p:nvPr/>
        </p:nvCxnSpPr>
        <p:spPr>
          <a:xfrm>
            <a:off x="4867275" y="914400"/>
            <a:ext cx="0" cy="5943600"/>
          </a:xfrm>
          <a:prstGeom prst="straightConnector1">
            <a:avLst/>
          </a:prstGeom>
          <a:noFill/>
          <a:ln cap="flat" cmpd="sng" w="38100">
            <a:solidFill>
              <a:srgbClr val="FF3300"/>
            </a:solidFill>
            <a:prstDash val="solid"/>
            <a:miter lim="800000"/>
            <a:headEnd len="med" w="med" type="none"/>
            <a:tailEnd len="med" w="med" type="none"/>
          </a:ln>
        </p:spPr>
      </p:cxnSp>
      <p:pic>
        <p:nvPicPr>
          <p:cNvPr id="178" name="Google Shape;17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5850" y="946150"/>
            <a:ext cx="4248150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97437" y="3733800"/>
            <a:ext cx="4246562" cy="307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54575" y="936625"/>
            <a:ext cx="4289425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22825" y="3733800"/>
            <a:ext cx="4321175" cy="31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00600" y="990600"/>
            <a:ext cx="43434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00600" y="3886200"/>
            <a:ext cx="434340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9"/>
          <p:cNvSpPr/>
          <p:nvPr/>
        </p:nvSpPr>
        <p:spPr>
          <a:xfrm>
            <a:off x="4840287" y="1535112"/>
            <a:ext cx="4259262" cy="5094287"/>
          </a:xfrm>
          <a:prstGeom prst="flowChartPunchedCard">
            <a:avLst/>
          </a:prstGeom>
          <a:gradFill>
            <a:gsLst>
              <a:gs pos="0">
                <a:schemeClr val="lt1"/>
              </a:gs>
              <a:gs pos="100000">
                <a:schemeClr val="folHlink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Chọn ý trả lời đúng.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1" sz="180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Ý nào sau đây không phải là nguyên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nhân dẫn đến sự giảm sút tài nguyên,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môi trường biển - đảo?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A.Do ô nhiễm môi trường biển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B. Do sự biến động bất thường của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thời tiết.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C. Do khai thác rừng ngập mặn không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hợp lí 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D. Do đánh bắt và khai thác hải sản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gần bờ quá mức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Default Design">
  <a:themeElements>
    <a:clrScheme name="Default 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2010-03-14T03:34:59Z</dcterms:created>
  <dc:creator>Smart</dc:creator>
</cp:coreProperties>
</file>