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377" r:id="rId3"/>
    <p:sldId id="376" r:id="rId4"/>
    <p:sldId id="315" r:id="rId5"/>
    <p:sldId id="386" r:id="rId6"/>
    <p:sldId id="357" r:id="rId7"/>
    <p:sldId id="360" r:id="rId8"/>
    <p:sldId id="381" r:id="rId9"/>
    <p:sldId id="384" r:id="rId10"/>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2659ae-f77c-440e-9eeb-35daae118fde}">
          <p14:sldIdLst>
            <p14:sldId id="377"/>
            <p14:sldId id="376"/>
            <p14:sldId id="315"/>
            <p14:sldId id="386"/>
          </p14:sldIdLst>
        </p14:section>
        <p14:section name="Untitled Section" id="{2a47a09f-a8b4-4c87-9389-aab6517b1890}">
          <p14:sldIdLst>
            <p14:sldId id="357"/>
            <p14:sldId id="360"/>
            <p14:sldId id="381"/>
            <p14:sldId id="3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FF99"/>
    <a:srgbClr val="00FF00"/>
    <a:srgbClr val="FFCCCC"/>
    <a:srgbClr val="800080"/>
    <a:srgbClr val="800000"/>
    <a:srgbClr val="FFFF66"/>
    <a:srgbClr val="006600"/>
    <a:srgbClr val="F0F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811" y="274"/>
      </p:cViewPr>
      <p:guideLst>
        <p:guide orient="horz" pos="2160"/>
        <p:guide pos="2904"/>
      </p:guideLst>
    </p:cSldViewPr>
  </p:slideViewPr>
  <p:notesTextViewPr>
    <p:cViewPr>
      <p:scale>
        <a:sx n="100" d="100"/>
        <a:sy n="100" d="100"/>
      </p:scale>
      <p:origin x="0" y="0"/>
    </p:cViewPr>
  </p:notesTextViewPr>
  <p:sorterViewPr>
    <p:cViewPr>
      <p:scale>
        <a:sx n="66" d="100"/>
        <a:sy n="66" d="100"/>
      </p:scale>
      <p:origin x="0" y="133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CC3064-F03D-4726-8FA8-0551351DD05E}"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B9BFF-0C57-47B9-908D-366D4104AB0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452E138-2CDA-4C6F-B915-5B0318A20B6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452E138-2CDA-4C6F-B915-5B0318A20B6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452E138-2CDA-4C6F-B915-5B0318A20B6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452E138-2CDA-4C6F-B915-5B0318A20B6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452E138-2CDA-4C6F-B915-5B0318A20B6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452E138-2CDA-4C6F-B915-5B0318A20B6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452E138-2CDA-4C6F-B915-5B0318A20B6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48839-0661-4EE9-8E97-1CBFC01B5AC1}"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452E138-2CDA-4C6F-B915-5B0318A20B6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48839-0661-4EE9-8E97-1CBFC01B5AC1}"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2E138-2CDA-4C6F-B915-5B0318A20B6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48839-0661-4EE9-8E97-1CBFC01B5AC1}"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452E138-2CDA-4C6F-B915-5B0318A20B6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452E138-2CDA-4C6F-B915-5B0318A20B6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2E138-2CDA-4C6F-B915-5B0318A20B6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48839-0661-4EE9-8E97-1CBFC01B5AC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5560" y="0"/>
            <a:ext cx="9144000"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 y="0"/>
            <a:ext cx="9144001" cy="6858000"/>
          </a:xfr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828800" y="1666220"/>
            <a:ext cx="6324600" cy="646331"/>
          </a:xfrm>
          <a:prstGeom prst="rect">
            <a:avLst/>
          </a:prstGeom>
          <a:noFill/>
        </p:spPr>
        <p:txBody>
          <a:bodyPr wrap="square" rtlCol="0">
            <a:spAutoFit/>
          </a:bodyPr>
          <a:lstStyle/>
          <a:p>
            <a:r>
              <a:rPr lang="en-US" sz="3600" b="1" smtClean="0">
                <a:solidFill>
                  <a:srgbClr val="FF0066"/>
                </a:solidFill>
                <a:latin typeface="Times New Roman" panose="02020603050405020304" pitchFamily="18" charset="0"/>
                <a:cs typeface="Times New Roman" panose="02020603050405020304" pitchFamily="18" charset="0"/>
              </a:rPr>
              <a:t>CHỊ SẼ GỌI EM BẰNG TÊN</a:t>
            </a:r>
            <a:endParaRPr lang="en-US" sz="3600" b="1">
              <a:solidFill>
                <a:srgbClr val="FF0066"/>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677883" y="1143000"/>
            <a:ext cx="4818743" cy="523220"/>
          </a:xfrm>
          <a:prstGeom prst="rect">
            <a:avLst/>
          </a:prstGeom>
          <a:noFill/>
        </p:spPr>
        <p:txBody>
          <a:bodyPr wrap="square" rtlCol="0">
            <a:spAutoFit/>
          </a:bodyPr>
          <a:lstStyle/>
          <a:p>
            <a:r>
              <a:rPr lang="en-US" sz="2800" b="1" smtClean="0">
                <a:solidFill>
                  <a:srgbClr val="00B050"/>
                </a:solidFill>
                <a:latin typeface="Times New Roman" panose="02020603050405020304" pitchFamily="18" charset="0"/>
                <a:cs typeface="Times New Roman" panose="02020603050405020304" pitchFamily="18" charset="0"/>
              </a:rPr>
              <a:t>ĐỌC KẾT NỐI CHỦ ĐIỂM</a:t>
            </a:r>
            <a:endParaRPr lang="en-US" sz="2800" b="1">
              <a:solidFill>
                <a:srgbClr val="00B05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505200" y="2384363"/>
            <a:ext cx="5624286" cy="461665"/>
          </a:xfrm>
          <a:prstGeom prst="rect">
            <a:avLst/>
          </a:prstGeom>
          <a:noFill/>
        </p:spPr>
        <p:txBody>
          <a:bodyPr wrap="square" rtlCol="0">
            <a:spAutoFit/>
          </a:bodyPr>
          <a:lstStyle/>
          <a:p>
            <a:pPr algn="r"/>
            <a:r>
              <a:rPr lang="en-US" sz="2400">
                <a:latin typeface="Times New Roman" panose="02020603050405020304" pitchFamily="18" charset="0"/>
                <a:cs typeface="Times New Roman" panose="02020603050405020304" pitchFamily="18" charset="0"/>
              </a:rPr>
              <a:t>Jack canfield &amp; Mack victor Hansen</a:t>
            </a:r>
            <a:r>
              <a:rPr lang="en-US">
                <a:effectLst>
                  <a:outerShdw blurRad="50800" dist="38100" algn="tr" rotWithShape="0">
                    <a:prstClr val="black">
                      <a:alpha val="40000"/>
                    </a:prstClr>
                  </a:outerShdw>
                </a:effectLst>
              </a:rPr>
              <a:t>.</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277" y="0"/>
            <a:ext cx="3475631" cy="523220"/>
          </a:xfrm>
          <a:prstGeom prst="rect">
            <a:avLst/>
          </a:prstGeom>
          <a:solidFill>
            <a:srgbClr val="FFFF99"/>
          </a:solidFill>
        </p:spPr>
        <p:txBody>
          <a:bodyPr wrap="none" rtlCol="0">
            <a:spAutoFit/>
          </a:bodyPr>
          <a:lstStyle/>
          <a:p>
            <a:r>
              <a:rPr lang="en-US" sz="2800" b="1" smtClean="0">
                <a:solidFill>
                  <a:srgbClr val="FF0000"/>
                </a:solidFill>
                <a:latin typeface="Palatino Linotype" panose="02040502050505030304" pitchFamily="18" charset="0"/>
              </a:rPr>
              <a:t>TÌM HIỂU CHUNG</a:t>
            </a:r>
            <a:endParaRPr lang="en-US" sz="2800" b="1">
              <a:solidFill>
                <a:srgbClr val="FF0000"/>
              </a:solidFill>
              <a:latin typeface="Palatino Linotype" panose="02040502050505030304" pitchFamily="18" charset="0"/>
            </a:endParaRPr>
          </a:p>
        </p:txBody>
      </p:sp>
      <p:sp>
        <p:nvSpPr>
          <p:cNvPr id="3" name="TextBox 2"/>
          <p:cNvSpPr txBox="1"/>
          <p:nvPr/>
        </p:nvSpPr>
        <p:spPr>
          <a:xfrm>
            <a:off x="224971" y="605760"/>
            <a:ext cx="1709122" cy="523220"/>
          </a:xfrm>
          <a:prstGeom prst="rect">
            <a:avLst/>
          </a:prstGeom>
          <a:solidFill>
            <a:schemeClr val="bg1"/>
          </a:solidFill>
        </p:spPr>
        <p:txBody>
          <a:bodyPr wrap="none" rtlCol="0">
            <a:spAutoFit/>
          </a:bodyPr>
          <a:lstStyle/>
          <a:p>
            <a:r>
              <a:rPr lang="en-US" sz="2800" b="1" smtClean="0">
                <a:solidFill>
                  <a:srgbClr val="7030A0"/>
                </a:solidFill>
                <a:latin typeface="Palatino Linotype" panose="02040502050505030304" pitchFamily="18" charset="0"/>
              </a:rPr>
              <a:t>1. Tác giả</a:t>
            </a:r>
            <a:endParaRPr lang="en-US" sz="2800" b="1">
              <a:solidFill>
                <a:srgbClr val="7030A0"/>
              </a:solidFill>
              <a:latin typeface="Palatino Linotype" panose="02040502050505030304" pitchFamily="18" charset="0"/>
            </a:endParaRPr>
          </a:p>
        </p:txBody>
      </p:sp>
      <p:graphicFrame>
        <p:nvGraphicFramePr>
          <p:cNvPr id="12" name="Table 11"/>
          <p:cNvGraphicFramePr>
            <a:graphicFrameLocks noGrp="1"/>
          </p:cNvGraphicFramePr>
          <p:nvPr/>
        </p:nvGraphicFramePr>
        <p:xfrm>
          <a:off x="224971" y="1295400"/>
          <a:ext cx="4423229" cy="5410200"/>
        </p:xfrm>
        <a:graphic>
          <a:graphicData uri="http://schemas.openxmlformats.org/drawingml/2006/table">
            <a:tbl>
              <a:tblPr/>
              <a:tblGrid>
                <a:gridCol w="4423229"/>
              </a:tblGrid>
              <a:tr h="5410200">
                <a:tc>
                  <a:txBody>
                    <a:bodyPr/>
                    <a:lstStyle/>
                    <a:p>
                      <a:pPr marL="0" marR="0" indent="0" algn="just">
                        <a:spcBef>
                          <a:spcPts val="600"/>
                        </a:spcBef>
                        <a:spcAft>
                          <a:spcPts val="600"/>
                        </a:spcAft>
                        <a:buFontTx/>
                        <a:buNone/>
                      </a:pPr>
                      <a:r>
                        <a:rPr lang="en-US" sz="2800" dirty="0" smtClean="0">
                          <a:ln>
                            <a:noFill/>
                          </a:ln>
                          <a:solidFill>
                            <a:srgbClr val="3A4752"/>
                          </a:solidFill>
                          <a:effectLst/>
                          <a:latin typeface="Times New Roman" panose="02020603050405020304"/>
                          <a:ea typeface="Times New Roman" panose="02020603050405020304"/>
                        </a:rPr>
                        <a:t>Mark </a:t>
                      </a:r>
                      <a:r>
                        <a:rPr lang="en-US" sz="2800" dirty="0">
                          <a:ln>
                            <a:noFill/>
                          </a:ln>
                          <a:solidFill>
                            <a:srgbClr val="3A4752"/>
                          </a:solidFill>
                          <a:effectLst/>
                          <a:latin typeface="Times New Roman" panose="02020603050405020304"/>
                          <a:ea typeface="Times New Roman" panose="02020603050405020304"/>
                        </a:rPr>
                        <a:t>Victor Hansen </a:t>
                      </a:r>
                      <a:r>
                        <a:rPr lang="en-US" sz="2800" dirty="0" err="1">
                          <a:ln>
                            <a:noFill/>
                          </a:ln>
                          <a:solidFill>
                            <a:srgbClr val="3A4752"/>
                          </a:solidFill>
                          <a:effectLst/>
                          <a:latin typeface="Times New Roman" panose="02020603050405020304"/>
                          <a:ea typeface="Times New Roman" panose="02020603050405020304"/>
                        </a:rPr>
                        <a:t>sinh</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vào</a:t>
                      </a:r>
                      <a:r>
                        <a:rPr lang="en-US" sz="2800" dirty="0">
                          <a:ln>
                            <a:noFill/>
                          </a:ln>
                          <a:solidFill>
                            <a:srgbClr val="3A4752"/>
                          </a:solidFill>
                          <a:effectLst/>
                          <a:latin typeface="Times New Roman" panose="02020603050405020304"/>
                          <a:ea typeface="Times New Roman" panose="02020603050405020304"/>
                        </a:rPr>
                        <a:t> 1/1948. </a:t>
                      </a:r>
                      <a:r>
                        <a:rPr lang="en-US" sz="2800" dirty="0" err="1" smtClean="0">
                          <a:ln>
                            <a:noFill/>
                          </a:ln>
                          <a:solidFill>
                            <a:srgbClr val="3A4752"/>
                          </a:solidFill>
                          <a:effectLst/>
                          <a:latin typeface="Times New Roman" panose="02020603050405020304"/>
                          <a:ea typeface="Times New Roman" panose="02020603050405020304"/>
                        </a:rPr>
                        <a:t>Ông</a:t>
                      </a:r>
                      <a:r>
                        <a:rPr lang="en-US" sz="2800" baseline="0" dirty="0" smtClean="0">
                          <a:ln>
                            <a:noFill/>
                          </a:ln>
                          <a:solidFill>
                            <a:srgbClr val="3A4752"/>
                          </a:solidFill>
                          <a:effectLst/>
                          <a:latin typeface="Times New Roman" panose="02020603050405020304"/>
                          <a:ea typeface="Times New Roman" panose="02020603050405020304"/>
                        </a:rPr>
                        <a:t> l</a:t>
                      </a:r>
                      <a:r>
                        <a:rPr lang="en-US" sz="2800" dirty="0" smtClean="0">
                          <a:ln>
                            <a:noFill/>
                          </a:ln>
                          <a:solidFill>
                            <a:srgbClr val="3A4752"/>
                          </a:solidFill>
                          <a:effectLst/>
                          <a:latin typeface="Times New Roman" panose="02020603050405020304"/>
                          <a:ea typeface="Times New Roman" panose="02020603050405020304"/>
                        </a:rPr>
                        <a:t>à </a:t>
                      </a:r>
                      <a:r>
                        <a:rPr lang="en-US" sz="2800" dirty="0" err="1">
                          <a:ln>
                            <a:noFill/>
                          </a:ln>
                          <a:solidFill>
                            <a:srgbClr val="3A4752"/>
                          </a:solidFill>
                          <a:effectLst/>
                          <a:latin typeface="Times New Roman" panose="02020603050405020304"/>
                          <a:ea typeface="Times New Roman" panose="02020603050405020304"/>
                        </a:rPr>
                        <a:t>một</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diễn</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gia</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tâm</a:t>
                      </a:r>
                      <a:r>
                        <a:rPr lang="en-US" sz="2800" dirty="0">
                          <a:ln>
                            <a:noFill/>
                          </a:ln>
                          <a:solidFill>
                            <a:srgbClr val="3A4752"/>
                          </a:solidFill>
                          <a:effectLst/>
                          <a:latin typeface="Times New Roman" panose="02020603050405020304"/>
                          <a:ea typeface="Times New Roman" panose="02020603050405020304"/>
                        </a:rPr>
                        <a:t> </a:t>
                      </a:r>
                      <a:r>
                        <a:rPr lang="en-US" sz="2800" dirty="0" err="1" smtClean="0">
                          <a:ln>
                            <a:noFill/>
                          </a:ln>
                          <a:solidFill>
                            <a:srgbClr val="3A4752"/>
                          </a:solidFill>
                          <a:effectLst/>
                          <a:latin typeface="Times New Roman" panose="02020603050405020304"/>
                          <a:ea typeface="Times New Roman" panose="02020603050405020304"/>
                        </a:rPr>
                        <a:t>huyết</a:t>
                      </a:r>
                      <a:r>
                        <a:rPr lang="en-US" sz="2800" dirty="0" smtClean="0">
                          <a:ln>
                            <a:noFill/>
                          </a:ln>
                          <a:solidFill>
                            <a:srgbClr val="3A4752"/>
                          </a:solidFill>
                          <a:effectLst/>
                          <a:latin typeface="Times New Roman" panose="02020603050405020304"/>
                          <a:ea typeface="Times New Roman" panose="02020603050405020304"/>
                        </a:rPr>
                        <a:t>,</a:t>
                      </a:r>
                      <a:r>
                        <a:rPr lang="en-US" sz="2800" baseline="0" dirty="0" smtClean="0">
                          <a:ln>
                            <a:noFill/>
                          </a:ln>
                          <a:solidFill>
                            <a:srgbClr val="3A4752"/>
                          </a:solidFill>
                          <a:effectLst/>
                          <a:latin typeface="Times New Roman" panose="02020603050405020304"/>
                          <a:ea typeface="Times New Roman" panose="02020603050405020304"/>
                        </a:rPr>
                        <a:t> </a:t>
                      </a:r>
                      <a:r>
                        <a:rPr lang="en-US" sz="2800" dirty="0" err="1" smtClean="0">
                          <a:ln>
                            <a:noFill/>
                          </a:ln>
                          <a:solidFill>
                            <a:srgbClr val="3A4752"/>
                          </a:solidFill>
                          <a:effectLst/>
                          <a:latin typeface="Times New Roman" panose="02020603050405020304"/>
                          <a:ea typeface="Times New Roman" panose="02020603050405020304"/>
                        </a:rPr>
                        <a:t>đa</a:t>
                      </a:r>
                      <a:r>
                        <a:rPr lang="en-US" sz="2800" dirty="0" smtClean="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thực</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hiện</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nhiều</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cuộc</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nói</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chuyện</a:t>
                      </a:r>
                      <a:r>
                        <a:rPr lang="en-US" sz="2800" dirty="0">
                          <a:ln>
                            <a:noFill/>
                          </a:ln>
                          <a:solidFill>
                            <a:srgbClr val="3A4752"/>
                          </a:solidFill>
                          <a:effectLst/>
                          <a:latin typeface="Times New Roman" panose="02020603050405020304"/>
                          <a:ea typeface="Times New Roman" panose="02020603050405020304"/>
                        </a:rPr>
                        <a:t> ở </a:t>
                      </a:r>
                      <a:r>
                        <a:rPr lang="en-US" sz="2800" dirty="0" err="1">
                          <a:ln>
                            <a:noFill/>
                          </a:ln>
                          <a:solidFill>
                            <a:srgbClr val="3A4752"/>
                          </a:solidFill>
                          <a:effectLst/>
                          <a:latin typeface="Times New Roman" panose="02020603050405020304"/>
                          <a:ea typeface="Times New Roman" panose="02020603050405020304"/>
                        </a:rPr>
                        <a:t>nhiều</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quốc</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gia</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vê</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đê</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tài</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cuộc</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sống</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cách</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tìm</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kiếm</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sức</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mạnh</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tinh</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thần</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va</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động</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lực</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sống</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va</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còn</a:t>
                      </a:r>
                      <a:r>
                        <a:rPr lang="en-US" sz="2800" dirty="0">
                          <a:ln>
                            <a:noFill/>
                          </a:ln>
                          <a:solidFill>
                            <a:srgbClr val="3A4752"/>
                          </a:solidFill>
                          <a:effectLst/>
                          <a:latin typeface="Times New Roman" panose="02020603050405020304"/>
                          <a:ea typeface="Times New Roman" panose="02020603050405020304"/>
                        </a:rPr>
                        <a:t> là cha </a:t>
                      </a:r>
                      <a:r>
                        <a:rPr lang="en-US" sz="2800" dirty="0" err="1">
                          <a:ln>
                            <a:noFill/>
                          </a:ln>
                          <a:solidFill>
                            <a:srgbClr val="3A4752"/>
                          </a:solidFill>
                          <a:effectLst/>
                          <a:latin typeface="Times New Roman" panose="02020603050405020304"/>
                          <a:ea typeface="Times New Roman" panose="02020603050405020304"/>
                        </a:rPr>
                        <a:t>đe</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bô</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sách</a:t>
                      </a:r>
                      <a:r>
                        <a:rPr lang="en-US" sz="2800" dirty="0">
                          <a:ln>
                            <a:noFill/>
                          </a:ln>
                          <a:solidFill>
                            <a:srgbClr val="3A4752"/>
                          </a:solidFill>
                          <a:effectLst/>
                          <a:latin typeface="Times New Roman" panose="02020603050405020304"/>
                          <a:ea typeface="Times New Roman" panose="02020603050405020304"/>
                        </a:rPr>
                        <a:t> “Chicken Soup for the Soul</a:t>
                      </a:r>
                      <a:r>
                        <a:rPr lang="en-US" sz="2800" i="1" dirty="0">
                          <a:ln>
                            <a:noFill/>
                          </a:ln>
                          <a:solidFill>
                            <a:srgbClr val="000000"/>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nổi</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tiếng</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cùng</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với</a:t>
                      </a:r>
                      <a:r>
                        <a:rPr lang="en-US" sz="2800" dirty="0">
                          <a:ln>
                            <a:noFill/>
                          </a:ln>
                          <a:solidFill>
                            <a:srgbClr val="3A4752"/>
                          </a:solidFill>
                          <a:effectLst/>
                          <a:latin typeface="Times New Roman" panose="02020603050405020304"/>
                          <a:ea typeface="Times New Roman" panose="02020603050405020304"/>
                        </a:rPr>
                        <a:t> Jack Canfield</a:t>
                      </a:r>
                      <a:r>
                        <a:rPr lang="en-US" sz="2800" dirty="0" smtClean="0">
                          <a:ln>
                            <a:noFill/>
                          </a:ln>
                          <a:solidFill>
                            <a:srgbClr val="3A4752"/>
                          </a:solidFill>
                          <a:effectLst/>
                          <a:latin typeface="Times New Roman" panose="02020603050405020304"/>
                          <a:ea typeface="Times New Roman" panose="02020603050405020304"/>
                        </a:rPr>
                        <a:t>.</a:t>
                      </a:r>
                      <a:endParaRPr lang="en-US" sz="2800" dirty="0" smtClean="0">
                        <a:ln>
                          <a:noFill/>
                        </a:ln>
                        <a:solidFill>
                          <a:srgbClr val="3A4752"/>
                        </a:solidFill>
                        <a:effectLst/>
                        <a:latin typeface="Times New Roman" panose="02020603050405020304"/>
                        <a:ea typeface="Times New Roman" panose="02020603050405020304"/>
                      </a:endParaRPr>
                    </a:p>
                    <a:p>
                      <a:pPr marL="342900" marR="0" indent="-342900" algn="just">
                        <a:spcBef>
                          <a:spcPts val="600"/>
                        </a:spcBef>
                        <a:spcAft>
                          <a:spcPts val="600"/>
                        </a:spcAft>
                        <a:buFontTx/>
                        <a:buChar char="-"/>
                      </a:pPr>
                      <a:endParaRPr lang="en-US" sz="2400" dirty="0" smtClean="0">
                        <a:ln>
                          <a:noFill/>
                        </a:ln>
                        <a:solidFill>
                          <a:srgbClr val="3A4752"/>
                        </a:solidFill>
                        <a:effectLst/>
                        <a:latin typeface="Times New Roman" panose="02020603050405020304"/>
                        <a:ea typeface="Times New Roman" panose="02020603050405020304"/>
                      </a:endParaRPr>
                    </a:p>
                  </a:txBody>
                  <a:tcPr marL="114300" marR="114300" marT="0" marB="0">
                    <a:lnL>
                      <a:noFill/>
                    </a:lnL>
                    <a:lnR>
                      <a:noFill/>
                    </a:lnR>
                    <a:lnT>
                      <a:noFill/>
                    </a:lnT>
                    <a:lnB>
                      <a:noFill/>
                    </a:lnB>
                    <a:solidFill>
                      <a:schemeClr val="bg1"/>
                    </a:solidFill>
                  </a:tcPr>
                </a:tc>
              </a:tr>
            </a:tbl>
          </a:graphicData>
        </a:graphic>
      </p:graphicFrame>
      <p:pic>
        <p:nvPicPr>
          <p:cNvPr id="14"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00601" y="1371600"/>
            <a:ext cx="411479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82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277" y="0"/>
            <a:ext cx="3475631" cy="523220"/>
          </a:xfrm>
          <a:prstGeom prst="rect">
            <a:avLst/>
          </a:prstGeom>
          <a:solidFill>
            <a:srgbClr val="FFFF99"/>
          </a:solidFill>
        </p:spPr>
        <p:txBody>
          <a:bodyPr wrap="none" rtlCol="0">
            <a:spAutoFit/>
          </a:bodyPr>
          <a:lstStyle/>
          <a:p>
            <a:r>
              <a:rPr lang="en-US" sz="2800" b="1" smtClean="0">
                <a:solidFill>
                  <a:srgbClr val="FF0000"/>
                </a:solidFill>
                <a:latin typeface="Palatino Linotype" panose="02040502050505030304" pitchFamily="18" charset="0"/>
              </a:rPr>
              <a:t>TÌM HIỂU CHUNG</a:t>
            </a:r>
            <a:endParaRPr lang="en-US" sz="2800" b="1">
              <a:solidFill>
                <a:srgbClr val="FF0000"/>
              </a:solidFill>
              <a:latin typeface="Palatino Linotype" panose="02040502050505030304" pitchFamily="18" charset="0"/>
            </a:endParaRPr>
          </a:p>
        </p:txBody>
      </p:sp>
      <p:sp>
        <p:nvSpPr>
          <p:cNvPr id="3" name="TextBox 2"/>
          <p:cNvSpPr txBox="1"/>
          <p:nvPr/>
        </p:nvSpPr>
        <p:spPr>
          <a:xfrm>
            <a:off x="224971" y="605760"/>
            <a:ext cx="1709122" cy="523220"/>
          </a:xfrm>
          <a:prstGeom prst="rect">
            <a:avLst/>
          </a:prstGeom>
          <a:solidFill>
            <a:schemeClr val="bg1"/>
          </a:solidFill>
        </p:spPr>
        <p:txBody>
          <a:bodyPr wrap="none" rtlCol="0">
            <a:spAutoFit/>
          </a:bodyPr>
          <a:lstStyle/>
          <a:p>
            <a:r>
              <a:rPr lang="en-US" sz="2800" b="1" smtClean="0">
                <a:solidFill>
                  <a:srgbClr val="7030A0"/>
                </a:solidFill>
                <a:latin typeface="Palatino Linotype" panose="02040502050505030304" pitchFamily="18" charset="0"/>
              </a:rPr>
              <a:t>1. Tác giả</a:t>
            </a:r>
            <a:endParaRPr lang="en-US" sz="2800" b="1">
              <a:solidFill>
                <a:srgbClr val="7030A0"/>
              </a:solidFill>
              <a:latin typeface="Palatino Linotype" panose="02040502050505030304" pitchFamily="18" charset="0"/>
            </a:endParaRPr>
          </a:p>
        </p:txBody>
      </p:sp>
      <p:graphicFrame>
        <p:nvGraphicFramePr>
          <p:cNvPr id="12" name="Table 11"/>
          <p:cNvGraphicFramePr>
            <a:graphicFrameLocks noGrp="1"/>
          </p:cNvGraphicFramePr>
          <p:nvPr/>
        </p:nvGraphicFramePr>
        <p:xfrm>
          <a:off x="224971" y="1295400"/>
          <a:ext cx="4423229" cy="5410200"/>
        </p:xfrm>
        <a:graphic>
          <a:graphicData uri="http://schemas.openxmlformats.org/drawingml/2006/table">
            <a:tbl>
              <a:tblPr/>
              <a:tblGrid>
                <a:gridCol w="4423229"/>
              </a:tblGrid>
              <a:tr h="5410200">
                <a:tc>
                  <a:txBody>
                    <a:bodyPr/>
                    <a:lstStyle/>
                    <a:p>
                      <a:pPr marL="0" marR="0" algn="just">
                        <a:spcBef>
                          <a:spcPts val="600"/>
                        </a:spcBef>
                        <a:spcAft>
                          <a:spcPts val="600"/>
                        </a:spcAft>
                      </a:pPr>
                      <a:r>
                        <a:rPr lang="en-US" sz="2800" b="1" dirty="0">
                          <a:ln>
                            <a:noFill/>
                          </a:ln>
                          <a:solidFill>
                            <a:srgbClr val="333333"/>
                          </a:solidFill>
                          <a:effectLst/>
                          <a:latin typeface="Times New Roman" panose="02020603050405020304"/>
                          <a:ea typeface="Times New Roman" panose="02020603050405020304"/>
                        </a:rPr>
                        <a:t>- </a:t>
                      </a:r>
                      <a:r>
                        <a:rPr lang="en-US" sz="2800" dirty="0" smtClean="0">
                          <a:ln>
                            <a:noFill/>
                          </a:ln>
                          <a:solidFill>
                            <a:srgbClr val="333333"/>
                          </a:solidFill>
                          <a:effectLst/>
                          <a:latin typeface="Times New Roman" panose="02020603050405020304"/>
                          <a:ea typeface="Times New Roman" panose="02020603050405020304"/>
                        </a:rPr>
                        <a:t>Jack </a:t>
                      </a:r>
                      <a:r>
                        <a:rPr lang="en-US" sz="2800" dirty="0" err="1" smtClean="0">
                          <a:ln>
                            <a:noFill/>
                          </a:ln>
                          <a:solidFill>
                            <a:srgbClr val="333333"/>
                          </a:solidFill>
                          <a:effectLst/>
                          <a:latin typeface="Times New Roman" panose="02020603050405020304"/>
                          <a:ea typeface="Times New Roman" panose="02020603050405020304"/>
                        </a:rPr>
                        <a:t>Canfiel</a:t>
                      </a:r>
                      <a:r>
                        <a:rPr lang="en-US" sz="2800" dirty="0" smtClean="0">
                          <a:ln>
                            <a:noFill/>
                          </a:ln>
                          <a:solidFill>
                            <a:srgbClr val="333333"/>
                          </a:solidFill>
                          <a:effectLst/>
                          <a:latin typeface="Times New Roman" panose="02020603050405020304"/>
                          <a:ea typeface="Times New Roman" panose="02020603050405020304"/>
                        </a:rPr>
                        <a:t> (19/81944), </a:t>
                      </a:r>
                      <a:r>
                        <a:rPr lang="en-US" sz="2800" dirty="0" err="1" smtClean="0">
                          <a:ln>
                            <a:noFill/>
                          </a:ln>
                          <a:solidFill>
                            <a:srgbClr val="333333"/>
                          </a:solidFill>
                          <a:effectLst/>
                          <a:latin typeface="Times New Roman" panose="02020603050405020304"/>
                          <a:ea typeface="Times New Roman" panose="02020603050405020304"/>
                        </a:rPr>
                        <a:t>sống</a:t>
                      </a:r>
                      <a:r>
                        <a:rPr lang="en-US" sz="2800" baseline="0" dirty="0" smtClean="0">
                          <a:ln>
                            <a:noFill/>
                          </a:ln>
                          <a:solidFill>
                            <a:srgbClr val="333333"/>
                          </a:solidFill>
                          <a:effectLst/>
                          <a:latin typeface="Times New Roman" panose="02020603050405020304"/>
                          <a:ea typeface="Times New Roman" panose="02020603050405020304"/>
                        </a:rPr>
                        <a:t> </a:t>
                      </a:r>
                      <a:r>
                        <a:rPr lang="en-US" sz="2800" dirty="0" err="1" smtClean="0">
                          <a:ln>
                            <a:noFill/>
                          </a:ln>
                          <a:solidFill>
                            <a:srgbClr val="333333"/>
                          </a:solidFill>
                          <a:effectLst/>
                          <a:latin typeface="Times New Roman" panose="02020603050405020304"/>
                          <a:ea typeface="Times New Roman" panose="02020603050405020304"/>
                        </a:rPr>
                        <a:t>tại</a:t>
                      </a:r>
                      <a:r>
                        <a:rPr lang="en-US" sz="2800" dirty="0" smtClean="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Hoa</a:t>
                      </a: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Kỳ</a:t>
                      </a: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tốt</a:t>
                      </a: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nghiệp</a:t>
                      </a: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Thạc</a:t>
                      </a:r>
                      <a:r>
                        <a:rPr lang="en-US" sz="2800" dirty="0">
                          <a:ln>
                            <a:noFill/>
                          </a:ln>
                          <a:solidFill>
                            <a:srgbClr val="333333"/>
                          </a:solidFill>
                          <a:effectLst/>
                          <a:latin typeface="Times New Roman" panose="02020603050405020304"/>
                          <a:ea typeface="Times New Roman" panose="02020603050405020304"/>
                        </a:rPr>
                        <a:t> </a:t>
                      </a:r>
                      <a:r>
                        <a:rPr lang="en-US" sz="2800" dirty="0" err="1" smtClean="0">
                          <a:ln>
                            <a:noFill/>
                          </a:ln>
                          <a:solidFill>
                            <a:srgbClr val="333333"/>
                          </a:solidFill>
                          <a:effectLst/>
                          <a:latin typeface="Times New Roman" panose="02020603050405020304"/>
                          <a:ea typeface="Times New Roman" panose="02020603050405020304"/>
                        </a:rPr>
                        <a:t>sĩ</a:t>
                      </a:r>
                      <a:r>
                        <a:rPr lang="en-US" sz="2800" dirty="0" smtClean="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ngành</a:t>
                      </a: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tâm</a:t>
                      </a: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lý</a:t>
                      </a: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giáo</a:t>
                      </a: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dục</a:t>
                      </a: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tại</a:t>
                      </a:r>
                      <a:r>
                        <a:rPr lang="en-US" sz="2800" dirty="0">
                          <a:ln>
                            <a:noFill/>
                          </a:ln>
                          <a:solidFill>
                            <a:srgbClr val="333333"/>
                          </a:solidFill>
                          <a:effectLst/>
                          <a:latin typeface="Times New Roman" panose="02020603050405020304"/>
                          <a:ea typeface="Times New Roman" panose="02020603050405020304"/>
                        </a:rPr>
                        <a:t> Harvard, </a:t>
                      </a:r>
                      <a:r>
                        <a:rPr lang="en-US" sz="2800" dirty="0" err="1">
                          <a:ln>
                            <a:noFill/>
                          </a:ln>
                          <a:solidFill>
                            <a:srgbClr val="333333"/>
                          </a:solidFill>
                          <a:effectLst/>
                          <a:latin typeface="Times New Roman" panose="02020603050405020304"/>
                          <a:ea typeface="Times New Roman" panose="02020603050405020304"/>
                        </a:rPr>
                        <a:t>được</a:t>
                      </a: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công</a:t>
                      </a: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nhận</a:t>
                      </a: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là</a:t>
                      </a: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bậc</a:t>
                      </a: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thầy</a:t>
                      </a: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đào</a:t>
                      </a: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tạo</a:t>
                      </a: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từ</a:t>
                      </a:r>
                      <a:r>
                        <a:rPr lang="en-US" sz="2800" dirty="0">
                          <a:ln>
                            <a:noFill/>
                          </a:ln>
                          <a:solidFill>
                            <a:srgbClr val="333333"/>
                          </a:solidFill>
                          <a:effectLst/>
                          <a:latin typeface="Times New Roman" panose="02020603050405020304"/>
                          <a:ea typeface="Times New Roman" panose="02020603050405020304"/>
                        </a:rPr>
                        <a:t> </a:t>
                      </a:r>
                      <a:r>
                        <a:rPr lang="en-US" sz="2800" dirty="0" err="1" smtClean="0">
                          <a:ln>
                            <a:noFill/>
                          </a:ln>
                          <a:solidFill>
                            <a:srgbClr val="333333"/>
                          </a:solidFill>
                          <a:effectLst/>
                          <a:latin typeface="Times New Roman" panose="02020603050405020304"/>
                          <a:ea typeface="Times New Roman" panose="02020603050405020304"/>
                        </a:rPr>
                        <a:t>trường</a:t>
                      </a:r>
                      <a:r>
                        <a:rPr lang="en-US" sz="2800" baseline="0" dirty="0">
                          <a:ln>
                            <a:noFill/>
                          </a:ln>
                          <a:solidFill>
                            <a:srgbClr val="333333"/>
                          </a:solidFill>
                          <a:effectLst/>
                          <a:latin typeface="Times New Roman" panose="02020603050405020304"/>
                          <a:ea typeface="Times New Roman" panose="02020603050405020304"/>
                        </a:rPr>
                        <a:t> </a:t>
                      </a:r>
                      <a:r>
                        <a:rPr lang="en-US" sz="2800" dirty="0" err="1" smtClean="0">
                          <a:ln>
                            <a:noFill/>
                          </a:ln>
                          <a:solidFill>
                            <a:srgbClr val="333333"/>
                          </a:solidFill>
                          <a:effectLst/>
                          <a:latin typeface="Times New Roman" panose="02020603050405020304"/>
                          <a:ea typeface="Times New Roman" panose="02020603050405020304"/>
                        </a:rPr>
                        <a:t>Đại</a:t>
                      </a:r>
                      <a:r>
                        <a:rPr lang="en-US" sz="2800" dirty="0" smtClean="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học</a:t>
                      </a:r>
                      <a:r>
                        <a:rPr lang="en-US" sz="2800" dirty="0">
                          <a:ln>
                            <a:noFill/>
                          </a:ln>
                          <a:solidFill>
                            <a:srgbClr val="333333"/>
                          </a:solidFill>
                          <a:effectLst/>
                          <a:latin typeface="Times New Roman" panose="02020603050405020304"/>
                          <a:ea typeface="Times New Roman" panose="02020603050405020304"/>
                        </a:rPr>
                        <a:t>  Massachusetts Amherst.</a:t>
                      </a:r>
                      <a:endParaRPr lang="en-US" sz="2800" dirty="0">
                        <a:solidFill>
                          <a:srgbClr val="000000"/>
                        </a:solidFill>
                        <a:effectLst/>
                        <a:latin typeface="Times New Roman" panose="02020603050405020304"/>
                        <a:ea typeface="Times New Roman" panose="02020603050405020304"/>
                      </a:endParaRPr>
                    </a:p>
                    <a:p>
                      <a:pPr marL="0" marR="0" algn="just">
                        <a:spcBef>
                          <a:spcPts val="600"/>
                        </a:spcBef>
                        <a:spcAft>
                          <a:spcPts val="600"/>
                        </a:spcAft>
                      </a:pPr>
                      <a:r>
                        <a:rPr lang="en-US" sz="2800" dirty="0">
                          <a:ln>
                            <a:noFill/>
                          </a:ln>
                          <a:solidFill>
                            <a:srgbClr val="333333"/>
                          </a:solidFill>
                          <a:effectLst/>
                          <a:latin typeface="Times New Roman" panose="02020603050405020304"/>
                          <a:ea typeface="Times New Roman" panose="02020603050405020304"/>
                        </a:rPr>
                        <a:t>+ </a:t>
                      </a:r>
                      <a:r>
                        <a:rPr lang="en-US" sz="2800" dirty="0" err="1">
                          <a:ln>
                            <a:noFill/>
                          </a:ln>
                          <a:solidFill>
                            <a:srgbClr val="333333"/>
                          </a:solidFill>
                          <a:effectLst/>
                          <a:latin typeface="Times New Roman" panose="02020603050405020304"/>
                          <a:ea typeface="Times New Roman" panose="02020603050405020304"/>
                        </a:rPr>
                        <a:t>Năm</a:t>
                      </a:r>
                      <a:r>
                        <a:rPr lang="en-US" sz="2800" dirty="0">
                          <a:ln>
                            <a:noFill/>
                          </a:ln>
                          <a:solidFill>
                            <a:srgbClr val="333333"/>
                          </a:solidFill>
                          <a:effectLst/>
                          <a:latin typeface="Times New Roman" panose="02020603050405020304"/>
                          <a:ea typeface="Times New Roman" panose="02020603050405020304"/>
                        </a:rPr>
                        <a:t> 1973</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ông</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được</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tô</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chức</a:t>
                      </a:r>
                      <a:r>
                        <a:rPr lang="en-US" sz="2800" dirty="0">
                          <a:ln>
                            <a:noFill/>
                          </a:ln>
                          <a:solidFill>
                            <a:srgbClr val="3A4752"/>
                          </a:solidFill>
                          <a:effectLst/>
                          <a:latin typeface="Times New Roman" panose="02020603050405020304"/>
                          <a:ea typeface="Times New Roman" panose="02020603050405020304"/>
                        </a:rPr>
                        <a:t> Jaycees </a:t>
                      </a:r>
                      <a:r>
                        <a:rPr lang="en-US" sz="2800" dirty="0" err="1">
                          <a:ln>
                            <a:noFill/>
                          </a:ln>
                          <a:solidFill>
                            <a:srgbClr val="3A4752"/>
                          </a:solidFill>
                          <a:effectLst/>
                          <a:latin typeface="Times New Roman" panose="02020603050405020304"/>
                          <a:ea typeface="Times New Roman" panose="02020603050405020304"/>
                        </a:rPr>
                        <a:t>vinh</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danh</a:t>
                      </a:r>
                      <a:r>
                        <a:rPr lang="en-US" sz="2800" dirty="0">
                          <a:ln>
                            <a:noFill/>
                          </a:ln>
                          <a:solidFill>
                            <a:srgbClr val="3A4752"/>
                          </a:solidFill>
                          <a:effectLst/>
                          <a:latin typeface="Times New Roman" panose="02020603050405020304"/>
                          <a:ea typeface="Times New Roman" panose="02020603050405020304"/>
                        </a:rPr>
                        <a:t> là </a:t>
                      </a:r>
                      <a:r>
                        <a:rPr lang="en-US" sz="2800" dirty="0" err="1">
                          <a:ln>
                            <a:noFill/>
                          </a:ln>
                          <a:solidFill>
                            <a:srgbClr val="3A4752"/>
                          </a:solidFill>
                          <a:effectLst/>
                          <a:latin typeface="Times New Roman" panose="02020603050405020304"/>
                          <a:ea typeface="Times New Roman" panose="02020603050405020304"/>
                        </a:rPr>
                        <a:t>một</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trong</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mười</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người</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đàn</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ông</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xuất</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chúng</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của</a:t>
                      </a:r>
                      <a:r>
                        <a:rPr lang="en-US" sz="2800" dirty="0">
                          <a:ln>
                            <a:noFill/>
                          </a:ln>
                          <a:solidFill>
                            <a:srgbClr val="3A4752"/>
                          </a:solidFill>
                          <a:effectLst/>
                          <a:latin typeface="Times New Roman" panose="02020603050405020304"/>
                          <a:ea typeface="Times New Roman" panose="02020603050405020304"/>
                        </a:rPr>
                        <a:t> </a:t>
                      </a:r>
                      <a:r>
                        <a:rPr lang="en-US" sz="2800" dirty="0" err="1">
                          <a:ln>
                            <a:noFill/>
                          </a:ln>
                          <a:solidFill>
                            <a:srgbClr val="3A4752"/>
                          </a:solidFill>
                          <a:effectLst/>
                          <a:latin typeface="Times New Roman" panose="02020603050405020304"/>
                          <a:ea typeface="Times New Roman" panose="02020603050405020304"/>
                        </a:rPr>
                        <a:t>nước</a:t>
                      </a:r>
                      <a:r>
                        <a:rPr lang="en-US" sz="2800" dirty="0">
                          <a:ln>
                            <a:noFill/>
                          </a:ln>
                          <a:solidFill>
                            <a:srgbClr val="3A4752"/>
                          </a:solidFill>
                          <a:effectLst/>
                          <a:latin typeface="Times New Roman" panose="02020603050405020304"/>
                          <a:ea typeface="Times New Roman" panose="02020603050405020304"/>
                        </a:rPr>
                        <a:t> Mỹ.</a:t>
                      </a:r>
                      <a:endParaRPr lang="en-US" sz="2800" dirty="0">
                        <a:solidFill>
                          <a:srgbClr val="000000"/>
                        </a:solidFill>
                        <a:effectLst/>
                        <a:latin typeface="Times New Roman" panose="02020603050405020304"/>
                        <a:ea typeface="Times New Roman" panose="02020603050405020304"/>
                      </a:endParaRPr>
                    </a:p>
                  </a:txBody>
                  <a:tcPr marL="114300" marR="114300" marT="0" marB="0">
                    <a:lnL>
                      <a:noFill/>
                    </a:lnL>
                    <a:lnR>
                      <a:noFill/>
                    </a:lnR>
                    <a:lnT>
                      <a:noFill/>
                    </a:lnT>
                    <a:lnB>
                      <a:noFill/>
                    </a:lnB>
                    <a:solidFill>
                      <a:schemeClr val="bg1"/>
                    </a:solidFill>
                  </a:tcPr>
                </a:tc>
              </a:tr>
            </a:tbl>
          </a:graphicData>
        </a:graphic>
      </p:graphicFrame>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24400" y="1219200"/>
            <a:ext cx="4343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82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057400" y="7257"/>
            <a:ext cx="5410200" cy="868362"/>
          </a:xfrm>
          <a:solidFill>
            <a:srgbClr val="FFFF99"/>
          </a:solidFill>
        </p:spPr>
        <p:txBody>
          <a:bodyPr>
            <a:normAutofit/>
          </a:bodyPr>
          <a:lstStyle/>
          <a:p>
            <a:r>
              <a:rPr lang="en-US" sz="2800" b="1" smtClean="0">
                <a:solidFill>
                  <a:srgbClr val="FF0000"/>
                </a:solidFill>
                <a:latin typeface="Palatino Linotype" panose="02040502050505030304" pitchFamily="18" charset="0"/>
              </a:rPr>
              <a:t>I. TÌM HIỂU CHUNG</a:t>
            </a:r>
            <a:endParaRPr lang="en-US" sz="2800" b="1">
              <a:solidFill>
                <a:srgbClr val="FF0000"/>
              </a:solidFill>
              <a:latin typeface="Palatino Linotype" panose="02040502050505030304" pitchFamily="18" charset="0"/>
            </a:endParaRPr>
          </a:p>
        </p:txBody>
      </p:sp>
      <p:sp>
        <p:nvSpPr>
          <p:cNvPr id="7" name="TextBox 6"/>
          <p:cNvSpPr txBox="1"/>
          <p:nvPr/>
        </p:nvSpPr>
        <p:spPr>
          <a:xfrm>
            <a:off x="228600" y="928670"/>
            <a:ext cx="8610600" cy="5755422"/>
          </a:xfrm>
          <a:prstGeom prst="rect">
            <a:avLst/>
          </a:prstGeom>
          <a:solidFill>
            <a:schemeClr val="bg1"/>
          </a:solidFill>
        </p:spPr>
        <p:txBody>
          <a:bodyPr wrap="square" rtlCol="0">
            <a:spAutoFit/>
          </a:bodyPr>
          <a:lstStyle/>
          <a:p>
            <a:r>
              <a:rPr lang="en-US" sz="2800" b="1" dirty="0">
                <a:solidFill>
                  <a:srgbClr val="7030A0"/>
                </a:solidFill>
                <a:latin typeface="Palatino Linotype" panose="02040502050505030304" pitchFamily="18" charset="0"/>
              </a:rPr>
              <a:t>1. </a:t>
            </a:r>
            <a:r>
              <a:rPr lang="en-US" sz="2800" b="1" dirty="0" err="1">
                <a:solidFill>
                  <a:srgbClr val="7030A0"/>
                </a:solidFill>
                <a:latin typeface="Palatino Linotype" panose="02040502050505030304" pitchFamily="18" charset="0"/>
              </a:rPr>
              <a:t>Tác</a:t>
            </a:r>
            <a:r>
              <a:rPr lang="en-US" sz="2800" b="1" dirty="0">
                <a:solidFill>
                  <a:srgbClr val="7030A0"/>
                </a:solidFill>
                <a:latin typeface="Palatino Linotype" panose="02040502050505030304" pitchFamily="18" charset="0"/>
              </a:rPr>
              <a:t> </a:t>
            </a:r>
            <a:r>
              <a:rPr lang="en-US" sz="2800" b="1" dirty="0" err="1">
                <a:solidFill>
                  <a:srgbClr val="7030A0"/>
                </a:solidFill>
                <a:latin typeface="Palatino Linotype" panose="02040502050505030304" pitchFamily="18" charset="0"/>
              </a:rPr>
              <a:t>giả</a:t>
            </a:r>
            <a:r>
              <a:rPr lang="en-US" sz="2800" b="1" dirty="0">
                <a:solidFill>
                  <a:srgbClr val="7030A0"/>
                </a:solidFill>
                <a:latin typeface="Palatino Linotype" panose="02040502050505030304" pitchFamily="18" charset="0"/>
              </a:rPr>
              <a:t>: </a:t>
            </a:r>
            <a:r>
              <a:rPr lang="en-US" sz="2800" dirty="0">
                <a:latin typeface="Times New Roman" panose="02020603050405020304" pitchFamily="18" charset="0"/>
                <a:cs typeface="Times New Roman" panose="02020603050405020304" pitchFamily="18" charset="0"/>
              </a:rPr>
              <a:t>Jack canfield &amp; Mack victor Hansen</a:t>
            </a:r>
            <a:r>
              <a:rPr lang="en-US" sz="2800" dirty="0" smtClean="0">
                <a:effectLst>
                  <a:outerShdw blurRad="50800" dist="38100" algn="tr" rotWithShape="0">
                    <a:prstClr val="black">
                      <a:alpha val="40000"/>
                    </a:prstClr>
                  </a:outerShdw>
                </a:effectLst>
              </a:rPr>
              <a:t>.</a:t>
            </a:r>
            <a:endParaRPr lang="en-US" sz="2800" b="1" dirty="0" smtClean="0">
              <a:solidFill>
                <a:srgbClr val="7030A0"/>
              </a:solidFill>
              <a:latin typeface="Palatino Linotype" panose="02040502050505030304" pitchFamily="18" charset="0"/>
            </a:endParaRPr>
          </a:p>
          <a:p>
            <a:r>
              <a:rPr lang="en-US" sz="2800" b="1" dirty="0" smtClean="0">
                <a:solidFill>
                  <a:srgbClr val="7030A0"/>
                </a:solidFill>
                <a:latin typeface="Palatino Linotype" panose="02040502050505030304" pitchFamily="18" charset="0"/>
              </a:rPr>
              <a:t>2. </a:t>
            </a:r>
            <a:r>
              <a:rPr lang="en-US" sz="2800" b="1" dirty="0" err="1" smtClean="0">
                <a:solidFill>
                  <a:srgbClr val="7030A0"/>
                </a:solidFill>
                <a:latin typeface="Palatino Linotype" panose="02040502050505030304" pitchFamily="18" charset="0"/>
              </a:rPr>
              <a:t>Tác</a:t>
            </a:r>
            <a:r>
              <a:rPr lang="en-US" sz="2800" b="1" dirty="0" smtClean="0">
                <a:solidFill>
                  <a:srgbClr val="7030A0"/>
                </a:solidFill>
                <a:latin typeface="Palatino Linotype" panose="02040502050505030304" pitchFamily="18" charset="0"/>
              </a:rPr>
              <a:t> </a:t>
            </a:r>
            <a:r>
              <a:rPr lang="en-US" sz="2800" b="1" dirty="0" err="1" smtClean="0">
                <a:solidFill>
                  <a:srgbClr val="7030A0"/>
                </a:solidFill>
                <a:latin typeface="Palatino Linotype" panose="02040502050505030304" pitchFamily="18" charset="0"/>
              </a:rPr>
              <a:t>phẩm</a:t>
            </a:r>
            <a:endParaRPr lang="en-US" sz="2800" b="1" dirty="0" smtClean="0">
              <a:solidFill>
                <a:srgbClr val="7030A0"/>
              </a:solidFill>
              <a:latin typeface="Palatino Linotype" panose="02040502050505030304" pitchFamily="18" charset="0"/>
            </a:endParaRPr>
          </a:p>
          <a:p>
            <a:pPr marL="514350" indent="-514350" algn="just">
              <a:buAutoNum type="alphaLcPeriod"/>
            </a:pPr>
            <a:r>
              <a:rPr lang="en-US" sz="2400" b="1" dirty="0" err="1" smtClean="0">
                <a:solidFill>
                  <a:srgbClr val="00B050"/>
                </a:solidFill>
                <a:latin typeface="Times New Roman" panose="02020603050405020304" pitchFamily="18" charset="0"/>
                <a:cs typeface="Times New Roman" panose="02020603050405020304" pitchFamily="18" charset="0"/>
              </a:rPr>
              <a:t>Đọc</a:t>
            </a:r>
            <a:r>
              <a:rPr lang="en-US" sz="2400" b="1" dirty="0" smtClean="0">
                <a:solidFill>
                  <a:srgbClr val="00B050"/>
                </a:solidFill>
                <a:latin typeface="Times New Roman" panose="02020603050405020304" pitchFamily="18" charset="0"/>
                <a:cs typeface="Times New Roman" panose="02020603050405020304" pitchFamily="18" charset="0"/>
              </a:rPr>
              <a:t> – </a:t>
            </a:r>
            <a:r>
              <a:rPr lang="en-US" sz="2400" b="1" dirty="0" err="1" smtClean="0">
                <a:solidFill>
                  <a:srgbClr val="00B050"/>
                </a:solidFill>
                <a:latin typeface="Times New Roman" panose="02020603050405020304" pitchFamily="18" charset="0"/>
                <a:cs typeface="Times New Roman" panose="02020603050405020304" pitchFamily="18" charset="0"/>
              </a:rPr>
              <a:t>tìm</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hiểu</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chú</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thích</a:t>
            </a:r>
            <a:endParaRPr lang="en-US" sz="2400" b="1" dirty="0" smtClean="0">
              <a:solidFill>
                <a:srgbClr val="00B050"/>
              </a:solidFill>
              <a:latin typeface="Times New Roman" panose="02020603050405020304" pitchFamily="18" charset="0"/>
              <a:cs typeface="Times New Roman" panose="02020603050405020304" pitchFamily="18" charset="0"/>
            </a:endParaRPr>
          </a:p>
          <a:p>
            <a:pPr algn="just"/>
            <a:r>
              <a:rPr lang="vi-VN" sz="2400" b="1" dirty="0">
                <a:solidFill>
                  <a:srgbClr val="00B050"/>
                </a:solidFill>
                <a:latin typeface="Times New Roman" panose="02020603050405020304" pitchFamily="18" charset="0"/>
                <a:cs typeface="Times New Roman" panose="02020603050405020304" pitchFamily="18" charset="0"/>
              </a:rPr>
              <a:t>b) Tìm hiểu chung</a:t>
            </a:r>
            <a:endParaRPr lang="vi-VN" sz="2400" b="1" dirty="0">
              <a:solidFill>
                <a:srgbClr val="00B050"/>
              </a:solidFill>
              <a:latin typeface="Times New Roman" panose="02020603050405020304" pitchFamily="18" charset="0"/>
              <a:cs typeface="Times New Roman" panose="02020603050405020304" pitchFamily="18" charset="0"/>
            </a:endParaRPr>
          </a:p>
          <a:p>
            <a:pPr marL="342900" indent="-342900" algn="just">
              <a:buFontTx/>
              <a:buChar char="-"/>
            </a:pPr>
            <a:r>
              <a:rPr lang="vi-VN" sz="2400" b="1" dirty="0" smtClean="0">
                <a:solidFill>
                  <a:srgbClr val="00B0F0"/>
                </a:solidFill>
                <a:latin typeface="Times New Roman" panose="02020603050405020304" pitchFamily="18" charset="0"/>
                <a:cs typeface="Times New Roman" panose="02020603050405020304" pitchFamily="18" charset="0"/>
              </a:rPr>
              <a:t>Xuất xứ</a:t>
            </a:r>
            <a:r>
              <a:rPr lang="vi-VN"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In </a:t>
            </a:r>
            <a:r>
              <a:rPr lang="vi-VN" sz="2400" b="1" dirty="0">
                <a:latin typeface="Times New Roman" panose="02020603050405020304" pitchFamily="18" charset="0"/>
                <a:cs typeface="Times New Roman" panose="02020603050405020304" pitchFamily="18" charset="0"/>
              </a:rPr>
              <a:t>trong tập </a:t>
            </a:r>
            <a:r>
              <a:rPr lang="vi-VN" sz="2400" b="1" i="1" dirty="0">
                <a:latin typeface="Times New Roman" panose="02020603050405020304" pitchFamily="18" charset="0"/>
                <a:cs typeface="Times New Roman" panose="02020603050405020304" pitchFamily="18" charset="0"/>
              </a:rPr>
              <a:t>Tình yêu thương gia đình</a:t>
            </a:r>
            <a:r>
              <a:rPr lang="vi-VN" sz="2400" b="1" dirty="0" smtClean="0">
                <a:latin typeface="Times New Roman" panose="02020603050405020304" pitchFamily="18" charset="0"/>
                <a:cs typeface="Times New Roman" panose="02020603050405020304" pitchFamily="18" charset="0"/>
              </a:rPr>
              <a:t>.</a:t>
            </a:r>
            <a:endParaRPr lang="en-US" sz="2400" b="1" dirty="0" smtClean="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xưng</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tôi</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trai</a:t>
            </a:r>
            <a:r>
              <a:rPr lang="en-US" sz="2400" b="1" dirty="0" smtClean="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 </a:t>
            </a:r>
            <a:r>
              <a:rPr lang="vi-VN" sz="2400" b="1" dirty="0">
                <a:solidFill>
                  <a:srgbClr val="00B0F0"/>
                </a:solidFill>
                <a:latin typeface="Times New Roman" panose="02020603050405020304" pitchFamily="18" charset="0"/>
                <a:cs typeface="Times New Roman" panose="02020603050405020304" pitchFamily="18" charset="0"/>
              </a:rPr>
              <a:t>Bố cục:</a:t>
            </a:r>
            <a:r>
              <a:rPr lang="vi-VN" sz="2400" b="1" dirty="0">
                <a:latin typeface="Times New Roman" panose="02020603050405020304" pitchFamily="18" charset="0"/>
                <a:cs typeface="Times New Roman" panose="02020603050405020304" pitchFamily="18" charset="0"/>
              </a:rPr>
              <a:t> chia làm 3 phần</a:t>
            </a:r>
            <a:endParaRPr lang="vi-VN" sz="2400" b="1"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 Phần 1: từ đầu đến </a:t>
            </a:r>
            <a:r>
              <a:rPr lang="vi-VN" sz="2400" b="1" dirty="0" smtClean="0">
                <a:latin typeface="Times New Roman" panose="02020603050405020304" pitchFamily="18" charset="0"/>
                <a:cs typeface="Times New Roman" panose="02020603050405020304" pitchFamily="18" charset="0"/>
              </a:rPr>
              <a:t>“và </a:t>
            </a:r>
            <a:r>
              <a:rPr lang="vi-VN" sz="2400" b="1" dirty="0">
                <a:latin typeface="Times New Roman" panose="02020603050405020304" pitchFamily="18" charset="0"/>
                <a:cs typeface="Times New Roman" panose="02020603050405020304" pitchFamily="18" charset="0"/>
              </a:rPr>
              <a:t>em hay bật cười chẳng vì lí do gì</a:t>
            </a:r>
            <a:r>
              <a:rPr lang="vi-VN"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Nhân vật tôi (chị gái) giới thiệu về người em trai.</a:t>
            </a:r>
            <a:endParaRPr lang="vi-VN" sz="2400" b="1"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 Phần 2: tiếp theo “gương mặt của tác giả nhòe đi trong nước mắt của tôi” </a:t>
            </a:r>
            <a:r>
              <a:rPr lang="en-US" sz="2400" b="1"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Thái độ lạnh lùng và ghét em trai mình vì em trai học lớp giáo dục đặc </a:t>
            </a:r>
            <a:r>
              <a:rPr lang="vi-VN" sz="2400" b="1" dirty="0" smtClean="0">
                <a:latin typeface="Times New Roman" panose="02020603050405020304" pitchFamily="18" charset="0"/>
                <a:cs typeface="Times New Roman" panose="02020603050405020304" pitchFamily="18" charset="0"/>
              </a:rPr>
              <a:t>biệt. </a:t>
            </a:r>
            <a:endParaRPr lang="vi-VN" sz="2400" b="1" dirty="0">
              <a:latin typeface="Times New Roman" panose="02020603050405020304" pitchFamily="18" charset="0"/>
              <a:cs typeface="Times New Roman" panose="02020603050405020304" pitchFamily="18" charset="0"/>
            </a:endParaRPr>
          </a:p>
          <a:p>
            <a:pPr algn="just"/>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Phần 3: </a:t>
            </a:r>
            <a:r>
              <a:rPr lang="en-US" sz="2400" b="1" dirty="0" err="1" smtClean="0">
                <a:latin typeface="Times New Roman" panose="02020603050405020304" pitchFamily="18" charset="0"/>
                <a:cs typeface="Times New Roman" panose="02020603050405020304" pitchFamily="18" charset="0"/>
              </a:rPr>
              <a:t>Còn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lại</a:t>
            </a:r>
            <a:r>
              <a:rPr lang="en-US"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2400" b="1" dirty="0" smtClean="0">
                <a:latin typeface="Times New Roman" panose="02020603050405020304" pitchFamily="18" charset="0"/>
                <a:cs typeface="Times New Roman" panose="02020603050405020304" pitchFamily="18" charset="0"/>
              </a:rPr>
              <a:t>Người </a:t>
            </a:r>
            <a:r>
              <a:rPr lang="vi-VN" sz="2400" b="1" dirty="0">
                <a:latin typeface="Times New Roman" panose="02020603050405020304" pitchFamily="18" charset="0"/>
                <a:cs typeface="Times New Roman" panose="02020603050405020304" pitchFamily="18" charset="0"/>
              </a:rPr>
              <a:t>chị nhận ra sai lầm và càng yêu thương, quan tâm chăm sóc em trai mình</a:t>
            </a:r>
            <a:r>
              <a:rPr lang="vi-VN" sz="2400" b="1" dirty="0" smtClean="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anose="02040502050505030304" pitchFamily="18" charset="0"/>
              </a:rPr>
              <a:t>II. TÌM HIỂU CHI TIẾT</a:t>
            </a:r>
            <a:endParaRPr lang="en-US" sz="2800"/>
          </a:p>
        </p:txBody>
      </p:sp>
      <p:sp>
        <p:nvSpPr>
          <p:cNvPr id="6" name="TextBox 5"/>
          <p:cNvSpPr txBox="1"/>
          <p:nvPr/>
        </p:nvSpPr>
        <p:spPr>
          <a:xfrm>
            <a:off x="0" y="703237"/>
            <a:ext cx="9144000" cy="523220"/>
          </a:xfrm>
          <a:prstGeom prst="rect">
            <a:avLst/>
          </a:prstGeom>
          <a:solidFill>
            <a:schemeClr val="bg1"/>
          </a:solidFill>
        </p:spPr>
        <p:txBody>
          <a:bodyPr wrap="square" rtlCol="0">
            <a:spAutoFit/>
          </a:bodyPr>
          <a:lstStyle/>
          <a:p>
            <a:r>
              <a:rPr lang="en-US" sz="2800" b="1">
                <a:solidFill>
                  <a:srgbClr val="FF0000"/>
                </a:solidFill>
                <a:latin typeface="Times New Roman" panose="02020603050405020304"/>
                <a:ea typeface="Times New Roman" panose="02020603050405020304"/>
              </a:rPr>
              <a:t>1. Nhân vật người chị </a:t>
            </a:r>
            <a:r>
              <a:rPr lang="en-US" sz="2800" b="1" smtClean="0">
                <a:solidFill>
                  <a:srgbClr val="FF0000"/>
                </a:solidFill>
                <a:latin typeface="Times New Roman" panose="02020603050405020304"/>
                <a:ea typeface="Times New Roman" panose="02020603050405020304"/>
              </a:rPr>
              <a:t>gái:</a:t>
            </a:r>
            <a:endParaRPr lang="en-US" sz="2700">
              <a:solidFill>
                <a:srgbClr val="FF0000"/>
              </a:solidFill>
              <a:latin typeface="Palatino Linotype" panose="02040502050505030304" pitchFamily="18" charset="0"/>
            </a:endParaRPr>
          </a:p>
        </p:txBody>
      </p:sp>
      <p:pic>
        <p:nvPicPr>
          <p:cNvPr id="8" name="Content Placeholder 7"/>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226457"/>
            <a:ext cx="9144000" cy="5631543"/>
          </a:xfrm>
        </p:spPr>
      </p:pic>
      <p:graphicFrame>
        <p:nvGraphicFramePr>
          <p:cNvPr id="10" name="Table 9"/>
          <p:cNvGraphicFramePr>
            <a:graphicFrameLocks noGrp="1"/>
          </p:cNvGraphicFramePr>
          <p:nvPr/>
        </p:nvGraphicFramePr>
        <p:xfrm>
          <a:off x="228600" y="3048000"/>
          <a:ext cx="8686800" cy="2651760"/>
        </p:xfrm>
        <a:graphic>
          <a:graphicData uri="http://schemas.openxmlformats.org/drawingml/2006/table">
            <a:tbl>
              <a:tblPr/>
              <a:tblGrid>
                <a:gridCol w="8686800"/>
              </a:tblGrid>
              <a:tr h="0">
                <a:tc>
                  <a:txBody>
                    <a:bodyPr/>
                    <a:lstStyle/>
                    <a:p>
                      <a:pPr marL="0" marR="0">
                        <a:spcBef>
                          <a:spcPts val="600"/>
                        </a:spcBef>
                        <a:spcAft>
                          <a:spcPts val="600"/>
                        </a:spcAft>
                      </a:pPr>
                      <a:r>
                        <a:rPr lang="en-US" sz="2400" b="1" smtClean="0">
                          <a:solidFill>
                            <a:srgbClr val="00B0F0"/>
                          </a:solidFill>
                          <a:effectLst/>
                          <a:latin typeface="Times New Roman" panose="02020603050405020304"/>
                          <a:ea typeface="Times New Roman" panose="02020603050405020304"/>
                        </a:rPr>
                        <a:t>Câu</a:t>
                      </a:r>
                      <a:r>
                        <a:rPr lang="en-US" sz="2400" b="1" baseline="0" smtClean="0">
                          <a:solidFill>
                            <a:srgbClr val="00B0F0"/>
                          </a:solidFill>
                          <a:effectLst/>
                          <a:latin typeface="Times New Roman" panose="02020603050405020304"/>
                          <a:ea typeface="Times New Roman" panose="02020603050405020304"/>
                        </a:rPr>
                        <a:t> hỏi</a:t>
                      </a:r>
                      <a:endParaRPr lang="en-US" sz="2400" b="1" smtClean="0">
                        <a:solidFill>
                          <a:srgbClr val="00B0F0"/>
                        </a:solidFill>
                        <a:effectLst/>
                        <a:latin typeface="Times New Roman" panose="02020603050405020304"/>
                        <a:ea typeface="Times New Roman" panose="02020603050405020304"/>
                      </a:endParaRPr>
                    </a:p>
                    <a:p>
                      <a:pPr marL="0" marR="0">
                        <a:spcBef>
                          <a:spcPts val="600"/>
                        </a:spcBef>
                        <a:spcAft>
                          <a:spcPts val="600"/>
                        </a:spcAft>
                      </a:pPr>
                      <a:r>
                        <a:rPr lang="en-US" sz="2400" b="1" smtClean="0">
                          <a:effectLst/>
                          <a:latin typeface="Times New Roman" panose="02020603050405020304"/>
                          <a:ea typeface="Times New Roman" panose="02020603050405020304"/>
                        </a:rPr>
                        <a:t>1. Vì sao người chị trong câu chuyện lại có thái độ lạnh lùng và ghét em trai mình?</a:t>
                      </a:r>
                      <a:endParaRPr lang="en-US" sz="2400" b="1" smtClean="0">
                        <a:effectLst/>
                        <a:latin typeface="Times New Roman" panose="02020603050405020304"/>
                        <a:ea typeface="Times New Roman" panose="02020603050405020304"/>
                      </a:endParaRPr>
                    </a:p>
                    <a:p>
                      <a:pPr marL="0" marR="0" algn="l">
                        <a:spcBef>
                          <a:spcPts val="600"/>
                        </a:spcBef>
                        <a:spcAft>
                          <a:spcPts val="600"/>
                        </a:spcAft>
                      </a:pPr>
                      <a:r>
                        <a:rPr lang="en-US" sz="2400" b="1" smtClean="0">
                          <a:effectLst/>
                          <a:latin typeface="Times New Roman" panose="02020603050405020304"/>
                          <a:ea typeface="Times New Roman" panose="02020603050405020304"/>
                        </a:rPr>
                        <a:t>2. Điều gì đã mở ra một khởi đầu mới cho mối quan hệ của hai chị em?</a:t>
                      </a:r>
                      <a:endParaRPr lang="en-US" sz="2400" b="1" smtClean="0">
                        <a:effectLst/>
                        <a:latin typeface="Times New Roman" panose="02020603050405020304"/>
                        <a:ea typeface="Times New Roman" panose="02020603050405020304"/>
                      </a:endParaRPr>
                    </a:p>
                    <a:p>
                      <a:pPr marL="0" marR="0" algn="l">
                        <a:spcBef>
                          <a:spcPts val="600"/>
                        </a:spcBef>
                        <a:spcAft>
                          <a:spcPts val="600"/>
                        </a:spcAft>
                      </a:pPr>
                      <a:r>
                        <a:rPr lang="en-US" sz="2400" b="1" smtClean="0">
                          <a:effectLst/>
                          <a:latin typeface="Times New Roman" panose="02020603050405020304"/>
                          <a:ea typeface="Times New Roman" panose="02020603050405020304"/>
                        </a:rPr>
                        <a:t>3. Vì sao người chị lại khóc?</a:t>
                      </a:r>
                      <a:endParaRPr lang="en-US" sz="2400" b="1">
                        <a:effectLst/>
                        <a:latin typeface="Times New Roman" panose="02020603050405020304"/>
                        <a:ea typeface="Times New Roman" panose="02020603050405020304"/>
                      </a:endParaRPr>
                    </a:p>
                  </a:txBody>
                  <a:tcPr marL="114300" marR="114300" marT="0" marB="0">
                    <a:lnL>
                      <a:noFill/>
                    </a:lnL>
                    <a:lnR>
                      <a:noFill/>
                    </a:lnR>
                    <a:lnT>
                      <a:noFill/>
                    </a:lnT>
                    <a:lnB>
                      <a:noFill/>
                    </a:lnB>
                  </a:tcPr>
                </a:tc>
              </a:tr>
            </a:tbl>
          </a:graphicData>
        </a:graphic>
      </p:graphicFrame>
      <p:sp>
        <p:nvSpPr>
          <p:cNvPr id="13" name="TextBox 12"/>
          <p:cNvSpPr txBox="1"/>
          <p:nvPr/>
        </p:nvSpPr>
        <p:spPr>
          <a:xfrm>
            <a:off x="3124200" y="1672173"/>
            <a:ext cx="4398961" cy="1138773"/>
          </a:xfrm>
          <a:prstGeom prst="rect">
            <a:avLst/>
          </a:prstGeom>
          <a:noFill/>
        </p:spPr>
        <p:txBody>
          <a:bodyPr wrap="none" rtlCol="0">
            <a:spAutoFit/>
          </a:bodyPr>
          <a:lstStyle/>
          <a:p>
            <a:pPr algn="ctr"/>
            <a:r>
              <a:rPr lang="en-US" sz="4000" b="1" smtClean="0">
                <a:solidFill>
                  <a:srgbClr val="0000CC"/>
                </a:solidFill>
                <a:latin typeface="Palatino Linotype" panose="02040502050505030304" pitchFamily="18" charset="0"/>
              </a:rPr>
              <a:t>Phiếu học tập số 2</a:t>
            </a:r>
            <a:endParaRPr lang="en-US" sz="4000" b="1" smtClean="0">
              <a:solidFill>
                <a:srgbClr val="0000CC"/>
              </a:solidFill>
              <a:latin typeface="Palatino Linotype" panose="02040502050505030304" pitchFamily="18" charset="0"/>
            </a:endParaRPr>
          </a:p>
          <a:p>
            <a:pPr algn="ctr"/>
            <a:r>
              <a:rPr lang="en-US" sz="2800" b="1" i="1" smtClean="0">
                <a:solidFill>
                  <a:srgbClr val="0000CC"/>
                </a:solidFill>
                <a:latin typeface="Palatino Linotype" panose="02040502050505030304" pitchFamily="18" charset="0"/>
              </a:rPr>
              <a:t>Thời gian: 4 phút</a:t>
            </a:r>
            <a:endParaRPr lang="en-US" sz="2800" b="1" i="1">
              <a:solidFill>
                <a:srgbClr val="0000CC"/>
              </a:solidFill>
              <a:latin typeface="Palatino Linotype" panose="02040502050505030304" pitchFamily="18"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7" y="1371601"/>
            <a:ext cx="2819400" cy="154552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p:cNvSpPr>
            <a:spLocks noGrp="1"/>
          </p:cNvSpPr>
          <p:nvPr>
            <p:ph type="title"/>
          </p:nvPr>
        </p:nvSpPr>
        <p:spPr>
          <a:xfrm>
            <a:off x="2895600" y="0"/>
            <a:ext cx="5105400" cy="685800"/>
          </a:xfrm>
          <a:solidFill>
            <a:srgbClr val="FFFF99"/>
          </a:solidFill>
        </p:spPr>
        <p:txBody>
          <a:bodyPr>
            <a:normAutofit/>
          </a:bodyPr>
          <a:lstStyle/>
          <a:p>
            <a:r>
              <a:rPr lang="en-US" sz="2800" b="1">
                <a:solidFill>
                  <a:srgbClr val="FF0000"/>
                </a:solidFill>
                <a:latin typeface="Palatino Linotype" panose="02040502050505030304" pitchFamily="18" charset="0"/>
              </a:rPr>
              <a:t>I. </a:t>
            </a:r>
            <a:r>
              <a:rPr lang="en-US" sz="2800" b="1" smtClean="0">
                <a:solidFill>
                  <a:srgbClr val="FF0000"/>
                </a:solidFill>
                <a:latin typeface="Palatino Linotype" panose="02040502050505030304" pitchFamily="18" charset="0"/>
              </a:rPr>
              <a:t>TÌM HIỂU CHI TIẾT</a:t>
            </a:r>
            <a:endParaRPr lang="en-US" sz="2800"/>
          </a:p>
        </p:txBody>
      </p:sp>
      <p:sp>
        <p:nvSpPr>
          <p:cNvPr id="9" name="TextBox 8"/>
          <p:cNvSpPr txBox="1"/>
          <p:nvPr/>
        </p:nvSpPr>
        <p:spPr>
          <a:xfrm>
            <a:off x="2743200" y="733246"/>
            <a:ext cx="6248400" cy="5693866"/>
          </a:xfrm>
          <a:prstGeom prst="rect">
            <a:avLst/>
          </a:prstGeom>
          <a:noFill/>
        </p:spPr>
        <p:txBody>
          <a:bodyPr wrap="square" rtlCol="0">
            <a:spAutoFit/>
          </a:bodyPr>
          <a:lstStyle/>
          <a:p>
            <a:pPr lvl="0" algn="just"/>
            <a:r>
              <a:rPr lang="en-US" sz="2800" b="1">
                <a:solidFill>
                  <a:srgbClr val="FF0000"/>
                </a:solidFill>
                <a:latin typeface="Times New Roman" panose="02020603050405020304"/>
                <a:ea typeface="Times New Roman" panose="02020603050405020304"/>
              </a:rPr>
              <a:t>1. Nhân vật người chị gái</a:t>
            </a:r>
            <a:r>
              <a:rPr lang="en-US" sz="2800" b="1" smtClean="0">
                <a:solidFill>
                  <a:srgbClr val="FF0000"/>
                </a:solidFill>
                <a:latin typeface="Times New Roman" panose="02020603050405020304"/>
                <a:ea typeface="Times New Roman" panose="02020603050405020304"/>
              </a:rPr>
              <a:t>:</a:t>
            </a:r>
            <a:endParaRPr lang="en-US" sz="2800" smtClean="0">
              <a:solidFill>
                <a:srgbClr val="0000CC"/>
              </a:solidFill>
              <a:latin typeface="Times New Roman" panose="02020603050405020304" pitchFamily="18" charset="0"/>
              <a:cs typeface="Times New Roman" panose="02020603050405020304" pitchFamily="18" charset="0"/>
            </a:endParaRPr>
          </a:p>
          <a:p>
            <a:pPr algn="just"/>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Người chị có thái độ lạnh lùng và ghét em trai mình vì em trai  Eric Carter  học lớp giáo dục đặc biệt và mỗi lần ra ngoài cùng em, cả hai đều bị người khác nhìn chằm chằm.</a:t>
            </a:r>
            <a:endParaRPr lang="vi-VN" sz="2800">
              <a:latin typeface="Times New Roman" panose="02020603050405020304" pitchFamily="18" charset="0"/>
              <a:cs typeface="Times New Roman" panose="02020603050405020304" pitchFamily="18" charset="0"/>
            </a:endParaRPr>
          </a:p>
          <a:p>
            <a:pPr algn="just"/>
            <a:r>
              <a:rPr lang="vi-VN" sz="2800">
                <a:latin typeface="Times New Roman" panose="02020603050405020304" pitchFamily="18" charset="0"/>
                <a:cs typeface="Times New Roman" panose="02020603050405020304" pitchFamily="18" charset="0"/>
              </a:rPr>
              <a:t>- Điều mở ra mối quan hệ mới cho hai chị em là cuộc nói chuyện đầy ngây ngô của người em với chị trên đường ra trạm xe buýt.</a:t>
            </a:r>
            <a:endParaRPr lang="vi-VN" sz="2800">
              <a:latin typeface="Times New Roman" panose="02020603050405020304" pitchFamily="18" charset="0"/>
              <a:cs typeface="Times New Roman" panose="02020603050405020304" pitchFamily="18" charset="0"/>
            </a:endParaRPr>
          </a:p>
          <a:p>
            <a:pPr algn="just"/>
            <a:r>
              <a:rPr lang="vi-VN" sz="2800">
                <a:latin typeface="Times New Roman" panose="02020603050405020304" pitchFamily="18" charset="0"/>
                <a:cs typeface="Times New Roman" panose="02020603050405020304" pitchFamily="18" charset="0"/>
              </a:rPr>
              <a:t>- Người chị khóc vì em trai không những không ghét mà còn nghĩ chị là một người tốt.</a:t>
            </a:r>
            <a:endParaRPr lang="vi-VN"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9143999" cy="6858000"/>
          </a:xfrm>
        </p:spPr>
      </p:pic>
      <p:sp>
        <p:nvSpPr>
          <p:cNvPr id="5" name="Title 1"/>
          <p:cNvSpPr>
            <a:spLocks noGrp="1"/>
          </p:cNvSpPr>
          <p:nvPr>
            <p:ph type="title"/>
          </p:nvPr>
        </p:nvSpPr>
        <p:spPr>
          <a:xfrm>
            <a:off x="3200400" y="0"/>
            <a:ext cx="4953000" cy="715962"/>
          </a:xfrm>
          <a:solidFill>
            <a:srgbClr val="FFFF99"/>
          </a:solidFill>
        </p:spPr>
        <p:txBody>
          <a:bodyPr>
            <a:normAutofit/>
          </a:bodyPr>
          <a:lstStyle/>
          <a:p>
            <a:r>
              <a:rPr lang="en-US" sz="2800" b="1" smtClean="0">
                <a:solidFill>
                  <a:srgbClr val="FF0000"/>
                </a:solidFill>
                <a:latin typeface="Palatino Linotype" panose="02040502050505030304" pitchFamily="18" charset="0"/>
              </a:rPr>
              <a:t>III. TỔNG KẾT</a:t>
            </a:r>
            <a:endParaRPr lang="en-US" sz="2800"/>
          </a:p>
        </p:txBody>
      </p:sp>
      <p:sp>
        <p:nvSpPr>
          <p:cNvPr id="8" name="Rectangle 7"/>
          <p:cNvSpPr/>
          <p:nvPr/>
        </p:nvSpPr>
        <p:spPr>
          <a:xfrm>
            <a:off x="3048000" y="914400"/>
            <a:ext cx="5867400" cy="4401205"/>
          </a:xfrm>
          <a:prstGeom prst="rect">
            <a:avLst/>
          </a:prstGeom>
        </p:spPr>
        <p:txBody>
          <a:bodyPr wrap="square">
            <a:spAutoFit/>
          </a:bodyPr>
          <a:lstStyle/>
          <a:p>
            <a:pPr marL="457200" indent="-457200" algn="just">
              <a:spcBef>
                <a:spcPts val="600"/>
              </a:spcBef>
              <a:spcAft>
                <a:spcPts val="600"/>
              </a:spcAft>
              <a:buAutoNum type="arabicPeriod"/>
            </a:pPr>
            <a:r>
              <a:rPr lang="en-US" sz="2400" b="1" u="sng" dirty="0" err="1" smtClean="0">
                <a:latin typeface="Times New Roman" panose="02020603050405020304" pitchFamily="18" charset="0"/>
                <a:cs typeface="Times New Roman" panose="02020603050405020304" pitchFamily="18" charset="0"/>
              </a:rPr>
              <a:t>Nghệ</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thuật</a:t>
            </a:r>
            <a:endParaRPr lang="en-US" sz="2400" b="1" u="sng"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Ngôi kể thứ nhất tự nhiên, chân thật.</a:t>
            </a:r>
            <a:endParaRPr lang="vi-VN" sz="2400" b="1" dirty="0">
              <a:latin typeface="Times New Roman" panose="02020603050405020304" pitchFamily="18" charset="0"/>
              <a:cs typeface="Times New Roman" panose="02020603050405020304" pitchFamily="18" charset="0"/>
            </a:endParaRPr>
          </a:p>
          <a:p>
            <a:pPr algn="just">
              <a:spcBef>
                <a:spcPts val="600"/>
              </a:spcBef>
              <a:spcAft>
                <a:spcPts val="600"/>
              </a:spcAft>
            </a:pPr>
            <a:r>
              <a:rPr lang="vi-VN" sz="2400" b="1" dirty="0">
                <a:latin typeface="Times New Roman" panose="02020603050405020304" pitchFamily="18" charset="0"/>
                <a:cs typeface="Times New Roman" panose="02020603050405020304" pitchFamily="18" charset="0"/>
              </a:rPr>
              <a:t>- Nghệ thuật miêu tả tâm lí nhân vật tinh tế, sắc sảo.</a:t>
            </a:r>
            <a:endParaRPr lang="vi-VN" sz="2400" b="1"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400" b="1" dirty="0" smtClean="0">
                <a:latin typeface="Times New Roman" panose="02020603050405020304" pitchFamily="18" charset="0"/>
                <a:cs typeface="Times New Roman" panose="02020603050405020304" pitchFamily="18" charset="0"/>
              </a:rPr>
              <a:t>2. </a:t>
            </a:r>
            <a:r>
              <a:rPr lang="en-US" sz="2400" b="1" u="sng" dirty="0" err="1">
                <a:latin typeface="Times New Roman" panose="02020603050405020304" pitchFamily="18" charset="0"/>
                <a:cs typeface="Times New Roman" panose="02020603050405020304" pitchFamily="18" charset="0"/>
              </a:rPr>
              <a:t>Nội</a:t>
            </a:r>
            <a:r>
              <a:rPr lang="en-US" sz="2400" b="1" u="sng" dirty="0">
                <a:latin typeface="Times New Roman" panose="02020603050405020304" pitchFamily="18" charset="0"/>
                <a:cs typeface="Times New Roman" panose="02020603050405020304" pitchFamily="18" charset="0"/>
              </a:rPr>
              <a:t> dung</a:t>
            </a:r>
            <a:endParaRPr lang="en-US" sz="2400" b="1" dirty="0">
              <a:latin typeface="Times New Roman" panose="02020603050405020304" pitchFamily="18" charset="0"/>
              <a:cs typeface="Times New Roman" panose="02020603050405020304" pitchFamily="18" charset="0"/>
            </a:endParaRPr>
          </a:p>
          <a:p>
            <a:pPr lvl="0" algn="just">
              <a:spcBef>
                <a:spcPts val="600"/>
              </a:spcBef>
              <a:spcAft>
                <a:spcPts val="600"/>
              </a:spcAft>
            </a:pPr>
            <a:r>
              <a:rPr lang="vi-VN" sz="2400" b="1" dirty="0" smtClean="0">
                <a:solidFill>
                  <a:prstClr val="black"/>
                </a:solidFill>
                <a:latin typeface="Times New Roman" panose="02020603050405020304" pitchFamily="18" charset="0"/>
                <a:cs typeface="Times New Roman" panose="02020603050405020304" pitchFamily="18" charset="0"/>
              </a:rPr>
              <a:t>Qua </a:t>
            </a:r>
            <a:r>
              <a:rPr lang="vi-VN" sz="2400" b="1" dirty="0">
                <a:solidFill>
                  <a:prstClr val="black"/>
                </a:solidFill>
                <a:latin typeface="Times New Roman" panose="02020603050405020304" pitchFamily="18" charset="0"/>
                <a:cs typeface="Times New Roman" panose="02020603050405020304" pitchFamily="18" charset="0"/>
              </a:rPr>
              <a:t>câu chuyện trên, em rút ra được rằng chúng ta nên đối xử với người thân trong gia đình phải thật tốt</a:t>
            </a:r>
            <a:r>
              <a:rPr lang="vi-VN" sz="2400" b="1" dirty="0" smtClean="0">
                <a:solidFill>
                  <a:prstClr val="black"/>
                </a:solidFill>
                <a:latin typeface="Times New Roman" panose="02020603050405020304" pitchFamily="18" charset="0"/>
                <a:cs typeface="Times New Roman" panose="02020603050405020304" pitchFamily="18" charset="0"/>
              </a:rPr>
              <a:t>, luôn </a:t>
            </a:r>
            <a:r>
              <a:rPr lang="vi-VN" sz="2400" b="1" dirty="0">
                <a:solidFill>
                  <a:prstClr val="black"/>
                </a:solidFill>
                <a:latin typeface="Times New Roman" panose="02020603050405020304" pitchFamily="18" charset="0"/>
                <a:cs typeface="Times New Roman" panose="02020603050405020304" pitchFamily="18" charset="0"/>
              </a:rPr>
              <a:t>thể hiện sự yêu thương, chia sẻ, không nên có thái </a:t>
            </a:r>
            <a:r>
              <a:rPr lang="vi-VN" sz="2400" b="1" dirty="0" smtClean="0">
                <a:solidFill>
                  <a:prstClr val="black"/>
                </a:solidFill>
                <a:latin typeface="Times New Roman" panose="02020603050405020304" pitchFamily="18" charset="0"/>
                <a:cs typeface="Times New Roman" panose="02020603050405020304" pitchFamily="18" charset="0"/>
              </a:rPr>
              <a:t>đ</a:t>
            </a:r>
            <a:r>
              <a:rPr lang="vi-VN" sz="2400" b="1" dirty="0" smtClean="0">
                <a:solidFill>
                  <a:prstClr val="black"/>
                </a:solidFill>
                <a:latin typeface="Times New Roman" panose="02020603050405020304" pitchFamily="18" charset="0"/>
                <a:cs typeface="Times New Roman" panose="02020603050405020304" pitchFamily="18" charset="0"/>
              </a:rPr>
              <a:t>ộ </a:t>
            </a:r>
            <a:r>
              <a:rPr lang="vi-VN" sz="2400" b="1" dirty="0">
                <a:solidFill>
                  <a:prstClr val="black"/>
                </a:solidFill>
                <a:latin typeface="Times New Roman" panose="02020603050405020304" pitchFamily="18" charset="0"/>
                <a:cs typeface="Times New Roman" panose="02020603050405020304" pitchFamily="18" charset="0"/>
              </a:rPr>
              <a:t>lạnh lùng hay xa lánh.</a:t>
            </a:r>
            <a:endParaRPr lang="vi-VN" sz="240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36&quot;/&gt;&lt;property id=&quot;20307&quot; value=&quot;261&quot;/&gt;&lt;/object&gt;&lt;object type=&quot;3&quot; unique_id=&quot;10010&quot;&gt;&lt;property id=&quot;20148&quot; value=&quot;5&quot;/&gt;&lt;property id=&quot;20300&quot; value=&quot;Slide 37&quot;/&gt;&lt;property id=&quot;20307&quot; value=&quot;259&quot;/&gt;&lt;/object&gt;&lt;object type=&quot;3&quot; unique_id=&quot;10011&quot;&gt;&lt;property id=&quot;20148&quot; value=&quot;5&quot;/&gt;&lt;property id=&quot;20300&quot; value=&quot;Slide 38&quot;/&gt;&lt;property id=&quot;20307&quot; value=&quot;258&quot;/&gt;&lt;/object&gt;&lt;object type=&quot;3&quot; unique_id=&quot;10409&quot;&gt;&lt;property id=&quot;20148&quot; value=&quot;5&quot;/&gt;&lt;property id=&quot;20300&quot; value=&quot;Slide 14&quot;/&gt;&lt;property id=&quot;20307&quot; value=&quot;271&quot;/&gt;&lt;/object&gt;&lt;object type=&quot;3&quot; unique_id=&quot;10411&quot;&gt;&lt;property id=&quot;20148&quot; value=&quot;5&quot;/&gt;&lt;property id=&quot;20300&quot; value=&quot;Slide 17&quot;/&gt;&lt;property id=&quot;20307&quot; value=&quot;275&quot;/&gt;&lt;/object&gt;&lt;object type=&quot;3&quot; unique_id=&quot;10412&quot;&gt;&lt;property id=&quot;20148&quot; value=&quot;5&quot;/&gt;&lt;property id=&quot;20300&quot; value=&quot;Slide 24&quot;/&gt;&lt;property id=&quot;20307&quot; value=&quot;276&quot;/&gt;&lt;/object&gt;&lt;object type=&quot;3&quot; unique_id=&quot;10426&quot;&gt;&lt;property id=&quot;20148&quot; value=&quot;5&quot;/&gt;&lt;property id=&quot;20300&quot; value=&quot;Slide 30&quot;/&gt;&lt;property id=&quot;20307&quot; value=&quot;292&quot;/&gt;&lt;/object&gt;&lt;object type=&quot;3&quot; unique_id=&quot;10810&quot;&gt;&lt;property id=&quot;20148&quot; value=&quot;5&quot;/&gt;&lt;property id=&quot;20300&quot; value=&quot;Slide 15&quot;/&gt;&lt;property id=&quot;20307&quot; value=&quot;303&quot;/&gt;&lt;/object&gt;&lt;object type=&quot;3&quot; unique_id=&quot;11113&quot;&gt;&lt;property id=&quot;20148&quot; value=&quot;5&quot;/&gt;&lt;property id=&quot;20300&quot; value=&quot;Slide 16&quot;/&gt;&lt;property id=&quot;20307&quot; value=&quot;304&quot;/&gt;&lt;/object&gt;&lt;object type=&quot;3&quot; unique_id=&quot;11225&quot;&gt;&lt;property id=&quot;20148&quot; value=&quot;5&quot;/&gt;&lt;property id=&quot;20300&quot; value=&quot;Slide 25&quot;/&gt;&lt;property id=&quot;20307&quot; value=&quot;305&quot;/&gt;&lt;/object&gt;&lt;object type=&quot;3&quot; unique_id=&quot;11492&quot;&gt;&lt;property id=&quot;20148&quot; value=&quot;5&quot;/&gt;&lt;property id=&quot;20300&quot; value=&quot;Slide 19&quot;/&gt;&lt;property id=&quot;20307&quot; value=&quot;309&quot;/&gt;&lt;/object&gt;&lt;object type=&quot;3&quot; unique_id=&quot;11493&quot;&gt;&lt;property id=&quot;20148&quot; value=&quot;5&quot;/&gt;&lt;property id=&quot;20300&quot; value=&quot;Slide 20&quot;/&gt;&lt;property id=&quot;20307&quot; value=&quot;308&quot;/&gt;&lt;/object&gt;&lt;object type=&quot;3&quot; unique_id=&quot;11495&quot;&gt;&lt;property id=&quot;20148&quot; value=&quot;5&quot;/&gt;&lt;property id=&quot;20300&quot; value=&quot;Slide 23&quot;/&gt;&lt;property id=&quot;20307&quot; value=&quot;306&quot;/&gt;&lt;/object&gt;&lt;object type=&quot;3&quot; unique_id=&quot;12056&quot;&gt;&lt;property id=&quot;20148&quot; value=&quot;5&quot;/&gt;&lt;property id=&quot;20300&quot; value=&quot;Slide 27&quot;/&gt;&lt;property id=&quot;20307&quot; value=&quot;311&quot;/&gt;&lt;/object&gt;&lt;object type=&quot;3&quot; unique_id=&quot;12057&quot;&gt;&lt;property id=&quot;20148&quot; value=&quot;5&quot;/&gt;&lt;property id=&quot;20300&quot; value=&quot;Slide 32&quot;/&gt;&lt;property id=&quot;20307&quot; value=&quot;313&quot;/&gt;&lt;/object&gt;&lt;object type=&quot;3&quot; unique_id=&quot;12587&quot;&gt;&lt;property id=&quot;20148&quot; value=&quot;5&quot;/&gt;&lt;property id=&quot;20300&quot; value=&quot;Slide 4&quot;/&gt;&lt;property id=&quot;20307&quot; value=&quot;315&quot;/&gt;&lt;/object&gt;&lt;object type=&quot;3&quot; unique_id=&quot;12588&quot;&gt;&lt;property id=&quot;20148&quot; value=&quot;5&quot;/&gt;&lt;property id=&quot;20300&quot; value=&quot;Slide 6&quot;/&gt;&lt;property id=&quot;20307&quot; value=&quot;316&quot;/&gt;&lt;/object&gt;&lt;object type=&quot;3&quot; unique_id=&quot;12589&quot;&gt;&lt;property id=&quot;20148&quot; value=&quot;5&quot;/&gt;&lt;property id=&quot;20300&quot; value=&quot;Slide 8&quot;/&gt;&lt;property id=&quot;20307&quot; value=&quot;320&quot;/&gt;&lt;/object&gt;&lt;object type=&quot;3&quot; unique_id=&quot;12590&quot;&gt;&lt;property id=&quot;20148&quot; value=&quot;5&quot;/&gt;&lt;property id=&quot;20300&quot; value=&quot;Slide 9&quot;/&gt;&lt;property id=&quot;20307&quot; value=&quot;321&quot;/&gt;&lt;/object&gt;&lt;object type=&quot;3&quot; unique_id=&quot;12591&quot;&gt;&lt;property id=&quot;20148&quot; value=&quot;5&quot;/&gt;&lt;property id=&quot;20300&quot; value=&quot;Slide 10&quot;/&gt;&lt;property id=&quot;20307&quot; value=&quot;317&quot;/&gt;&lt;/object&gt;&lt;object type=&quot;3&quot; unique_id=&quot;12871&quot;&gt;&lt;property id=&quot;20148&quot; value=&quot;5&quot;/&gt;&lt;property id=&quot;20300&quot; value=&quot;Slide 5&quot;/&gt;&lt;property id=&quot;20307&quot; value=&quot;323&quot;/&gt;&lt;/object&gt;&lt;object type=&quot;3&quot; unique_id=&quot;12872&quot;&gt;&lt;property id=&quot;20148&quot; value=&quot;5&quot;/&gt;&lt;property id=&quot;20300&quot; value=&quot;Slide 7&quot;/&gt;&lt;property id=&quot;20307&quot; value=&quot;322&quot;/&gt;&lt;/object&gt;&lt;object type=&quot;3&quot; unique_id=&quot;13270&quot;&gt;&lt;property id=&quot;20148&quot; value=&quot;5&quot;/&gt;&lt;property id=&quot;20300&quot; value=&quot;Slide 11&quot;/&gt;&lt;property id=&quot;20307&quot; value=&quot;327&quot;/&gt;&lt;/object&gt;&lt;object type=&quot;3&quot; unique_id=&quot;13520&quot;&gt;&lt;property id=&quot;20148&quot; value=&quot;5&quot;/&gt;&lt;property id=&quot;20300&quot; value=&quot;Slide 12&quot;/&gt;&lt;property id=&quot;20307&quot; value=&quot;335&quot;/&gt;&lt;/object&gt;&lt;object type=&quot;3&quot; unique_id=&quot;13521&quot;&gt;&lt;property id=&quot;20148&quot; value=&quot;5&quot;/&gt;&lt;property id=&quot;20300&quot; value=&quot;Slide 13&quot;/&gt;&lt;property id=&quot;20307&quot; value=&quot;334&quot;/&gt;&lt;/object&gt;&lt;object type=&quot;3&quot; unique_id=&quot;13522&quot;&gt;&lt;property id=&quot;20148&quot; value=&quot;5&quot;/&gt;&lt;property id=&quot;20300&quot; value=&quot;Slide 33&quot;/&gt;&lt;property id=&quot;20307&quot; value=&quot;331&quot;/&gt;&lt;/object&gt;&lt;object type=&quot;3&quot; unique_id=&quot;13523&quot;&gt;&lt;property id=&quot;20148&quot; value=&quot;5&quot;/&gt;&lt;property id=&quot;20300&quot; value=&quot;Slide 34&quot;/&gt;&lt;property id=&quot;20307&quot; value=&quot;332&quot;/&gt;&lt;/object&gt;&lt;object type=&quot;3&quot; unique_id=&quot;13524&quot;&gt;&lt;property id=&quot;20148&quot; value=&quot;5&quot;/&gt;&lt;property id=&quot;20300&quot; value=&quot;Slide 35&quot;/&gt;&lt;property id=&quot;20307&quot; value=&quot;333&quot;/&gt;&lt;/object&gt;&lt;object type=&quot;3&quot; unique_id=&quot;13777&quot;&gt;&lt;property id=&quot;20148&quot; value=&quot;5&quot;/&gt;&lt;property id=&quot;20300&quot; value=&quot;Slide 28&quot;/&gt;&lt;property id=&quot;20307&quot; value=&quot;338&quot;/&gt;&lt;/object&gt;&lt;object type=&quot;3&quot; unique_id=&quot;13778&quot;&gt;&lt;property id=&quot;20148&quot; value=&quot;5&quot;/&gt;&lt;property id=&quot;20300&quot; value=&quot;Slide 29&quot;/&gt;&lt;property id=&quot;20307&quot; value=&quot;339&quot;/&gt;&lt;/object&gt;&lt;object type=&quot;3&quot; unique_id=&quot;14063&quot;&gt;&lt;property id=&quot;20148&quot; value=&quot;5&quot;/&gt;&lt;property id=&quot;20300&quot; value=&quot;Slide 1&quot;/&gt;&lt;property id=&quot;20307&quot; value=&quot;340&quot;/&gt;&lt;/object&gt;&lt;object type=&quot;3&quot; unique_id=&quot;14064&quot;&gt;&lt;property id=&quot;20148&quot; value=&quot;5&quot;/&gt;&lt;property id=&quot;20300&quot; value=&quot;Slide 2&quot;/&gt;&lt;property id=&quot;20307&quot; value=&quot;341&quot;/&gt;&lt;/object&gt;&lt;object type=&quot;3&quot; unique_id=&quot;14065&quot;&gt;&lt;property id=&quot;20148&quot; value=&quot;5&quot;/&gt;&lt;property id=&quot;20300&quot; value=&quot;Slide 3&quot;/&gt;&lt;property id=&quot;20307&quot; value=&quot;342&quot;/&gt;&lt;/object&gt;&lt;object type=&quot;3&quot; unique_id=&quot;14066&quot;&gt;&lt;property id=&quot;20148&quot; value=&quot;5&quot;/&gt;&lt;property id=&quot;20300&quot; value=&quot;Slide 26&quot;/&gt;&lt;property id=&quot;20307&quot; value=&quot;343&quot;/&gt;&lt;/object&gt;&lt;object type=&quot;3&quot; unique_id=&quot;14308&quot;&gt;&lt;property id=&quot;20148&quot; value=&quot;5&quot;/&gt;&lt;property id=&quot;20300&quot; value=&quot;Slide 21&quot;/&gt;&lt;property id=&quot;20307&quot; value=&quot;346&quot;/&gt;&lt;/object&gt;&lt;object type=&quot;3&quot; unique_id=&quot;14710&quot;&gt;&lt;property id=&quot;20148&quot; value=&quot;5&quot;/&gt;&lt;property id=&quot;20300&quot; value=&quot;Slide 22&quot;/&gt;&lt;property id=&quot;20307&quot; value=&quot;347&quot;/&gt;&lt;/object&gt;&lt;object type=&quot;3&quot; unique_id=&quot;14711&quot;&gt;&lt;property id=&quot;20148&quot; value=&quot;5&quot;/&gt;&lt;property id=&quot;20300&quot; value=&quot;Slide 31&quot;/&gt;&lt;property id=&quot;20307&quot; value=&quot;348&quot;/&gt;&lt;/object&gt;&lt;object type=&quot;3&quot; unique_id=&quot;14985&quot;&gt;&lt;property id=&quot;20148&quot; value=&quot;5&quot;/&gt;&lt;property id=&quot;20300&quot; value=&quot;Slide 18&quot;/&gt;&lt;property id=&quot;20307&quot; value=&quot;35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2392</Words>
  <Application>WPS Presentation</Application>
  <PresentationFormat>On-screen Show (4:3)</PresentationFormat>
  <Paragraphs>61</Paragraphs>
  <Slides>8</Slides>
  <Notes>0</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8</vt:i4>
      </vt:variant>
    </vt:vector>
  </HeadingPairs>
  <TitlesOfParts>
    <vt:vector size="18" baseType="lpstr">
      <vt:lpstr>Arial</vt:lpstr>
      <vt:lpstr>SimSun</vt:lpstr>
      <vt:lpstr>Wingdings</vt:lpstr>
      <vt:lpstr>Times New Roman</vt:lpstr>
      <vt:lpstr>Palatino Linotype</vt:lpstr>
      <vt:lpstr>Times New Roman</vt:lpstr>
      <vt:lpstr>Microsoft YaHei</vt:lpstr>
      <vt:lpstr>Arial Unicode MS</vt:lpstr>
      <vt:lpstr>Calibri</vt:lpstr>
      <vt:lpstr>Office Theme</vt:lpstr>
      <vt:lpstr>PowerPoint 演示文稿</vt:lpstr>
      <vt:lpstr>PowerPoint 演示文稿</vt:lpstr>
      <vt:lpstr>PowerPoint 演示文稿</vt:lpstr>
      <vt:lpstr>PowerPoint 演示文稿</vt:lpstr>
      <vt:lpstr>I. TÌM HIỂU CHUNG</vt:lpstr>
      <vt:lpstr>II. TÌM HIỂU CHI TIẾT</vt:lpstr>
      <vt:lpstr>I. TÌM HIỂU CHI TIẾT</vt:lpstr>
      <vt:lpstr>III. TỔNG KẾT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Khanh Chung</dc:creator>
  <cp:lastModifiedBy>ASUS</cp:lastModifiedBy>
  <cp:revision>303</cp:revision>
  <dcterms:created xsi:type="dcterms:W3CDTF">2015-02-12T16:14:00Z</dcterms:created>
  <dcterms:modified xsi:type="dcterms:W3CDTF">2023-03-19T10:37:08Z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42E214EB94524D06A441D7F2B59E9D61</vt:lpwstr>
  </property>
  <property fmtid="{D5CDD505-2E9C-101B-9397-08002B2CF9AE}" pid="3" name="KSOProductBuildVer">
    <vt:lpwstr>1033-11.2.0.11486</vt:lpwstr>
  </property>
</Properties>
</file>