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2" r:id="rId4"/>
    <p:sldId id="266" r:id="rId5"/>
    <p:sldId id="267" r:id="rId6"/>
    <p:sldId id="270" r:id="rId7"/>
    <p:sldId id="271" r:id="rId8"/>
    <p:sldId id="273" r:id="rId9"/>
    <p:sldId id="263" r:id="rId10"/>
    <p:sldId id="274" r:id="rId11"/>
    <p:sldId id="272" r:id="rId12"/>
    <p:sldId id="275" r:id="rId13"/>
    <p:sldId id="277" r:id="rId14"/>
    <p:sldId id="265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769600" cy="1143000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16000" y="1600200"/>
            <a:ext cx="1076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uat-Khieu-nai-to-cao-2013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>
                  <a:alpha val="100000"/>
                </a:srgbClr>
              </a:clrFrom>
              <a:clrTo>
                <a:srgbClr val="FEFEFE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73730" y="2915920"/>
            <a:ext cx="6882765" cy="387159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212725" y="449580"/>
            <a:ext cx="11742420" cy="25844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charset="0"/>
                <a:cs typeface="Times New Roman" panose="02020603050405020304" charset="0"/>
              </a:rPr>
              <a:t>TUẦN 28 - BÀI 18</a:t>
            </a:r>
          </a:p>
          <a:p>
            <a:pPr algn="ctr"/>
            <a:r>
              <a:rPr lang="en-US" sz="5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charset="0"/>
                <a:cs typeface="Times New Roman" panose="02020603050405020304" charset="0"/>
              </a:rPr>
              <a:t>QUYỀN KHIẾU NẠI, TỐ CÁO CỦA CÔNG DÂN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airplane"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742950" y="464185"/>
            <a:ext cx="58966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II. NỘI DUNG BÀI HỌC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840105" y="1196975"/>
            <a:ext cx="78803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1. Quyền khiếu nại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948055" y="1929765"/>
            <a:ext cx="106178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2. Quyền tố cáo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948055" y="3039745"/>
            <a:ext cx="10815320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800" b="1" err="1">
                <a:latin typeface="Times New Roman" panose="02020603050405020304" charset="0"/>
                <a:ea typeface="Times New Roman" panose="02020603050405020304" charset="0"/>
                <a:sym typeface="+mn-ea"/>
              </a:rPr>
              <a:t>à</a:t>
            </a: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quyền của công dân, </a:t>
            </a:r>
            <a:r>
              <a:rPr lang="en-US" altLang="en-US" sz="2800" b="1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báo</a:t>
            </a: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cho cơ quan, tổ chức, cá nhân có thẩm quyền </a:t>
            </a:r>
            <a:r>
              <a:rPr lang="en-US" altLang="en-US" sz="2800" b="1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biết</a:t>
            </a: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về một vụ việc vi phạm pháp luật của bất cứ cơ quan, tổ chức, cá nhân n</a:t>
            </a:r>
            <a:r>
              <a:rPr lang="en-US" altLang="en-US" sz="2800" b="1" err="1">
                <a:latin typeface="Times New Roman" panose="02020603050405020304" charset="0"/>
                <a:ea typeface="Times New Roman" panose="02020603050405020304" charset="0"/>
                <a:sym typeface="+mn-ea"/>
              </a:rPr>
              <a:t>à</a:t>
            </a: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 gây </a:t>
            </a:r>
            <a:r>
              <a:rPr lang="en-US" altLang="en-US" sz="2800" b="1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thiệt hại hoặc đe dọa gây thiệt hại</a:t>
            </a: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đến </a:t>
            </a:r>
            <a:r>
              <a:rPr lang="en-US" altLang="en-US" sz="2800" b="1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lợi ích</a:t>
            </a: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của Nh</a:t>
            </a:r>
            <a:r>
              <a:rPr lang="en-US" altLang="en-US" sz="2800" b="1" err="1">
                <a:latin typeface="Times New Roman" panose="02020603050405020304" charset="0"/>
                <a:ea typeface="Times New Roman" panose="02020603050405020304" charset="0"/>
                <a:sym typeface="+mn-ea"/>
              </a:rPr>
              <a:t>à</a:t>
            </a:r>
            <a:r>
              <a:rPr lang="en-US" altLang="en-US" sz="2800" b="1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nước, quyền, lợi ích hợp pháp của công dân</a:t>
            </a:r>
            <a:r>
              <a:rPr lang="en-US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84505" y="431800"/>
            <a:ext cx="36544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ang="5400000" scaled="0"/>
                </a:gradFill>
                <a:latin typeface="Times New Roman" panose="02020603050405020304" charset="0"/>
                <a:cs typeface="Times New Roman" panose="02020603050405020304" charset="0"/>
              </a:rPr>
              <a:t>CHÚ Ý: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780665" y="960120"/>
            <a:ext cx="8430260" cy="4603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MỘT SỐ TRƯỜNG HỢP SỬ DỤNG QUYỀN TỐ CÁO: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624840" y="2070735"/>
            <a:ext cx="1138301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Giám đốc nhận hối lộ</a:t>
            </a:r>
          </a:p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Cán bộ xã trù dập quần chúng nhân dân</a:t>
            </a:r>
          </a:p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CSGT phạt tiền người vi phạm nhưng không có biên bản và phiếu thu</a:t>
            </a:r>
          </a:p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Sản xuất hàng giả, đổ trộm chất thải, rác thải nguy hại ra môi trường,....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742950" y="464185"/>
            <a:ext cx="58966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II. NỘI DUNG BÀI HỌC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840105" y="1196975"/>
            <a:ext cx="78803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3. Hình thức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840105" y="2123440"/>
            <a:ext cx="1081532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- Khiếu nại: trực tiếp hoặc gửi đơn đến cơ quan, tổ chức, cá nhân có thâm quyền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- Tố cáo: </a:t>
            </a:r>
            <a:r>
              <a:rPr lang="en-US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trực tiếp hoặc gửi đơn đến cơ quan, tổ chức, cá nhân có thâm quyền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1422400" y="367665"/>
            <a:ext cx="9681845" cy="158496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BÀI TẬP VỀ NHÀ:</a:t>
            </a:r>
          </a:p>
          <a:p>
            <a:pPr algn="ctr"/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PHÂN BIỆT QUYỀN KHIẾU NẠI VÀ QUYỀN TỐ CÁO</a:t>
            </a:r>
          </a:p>
        </p:txBody>
      </p:sp>
      <p:graphicFrame>
        <p:nvGraphicFramePr>
          <p:cNvPr id="5" name="Table 4"/>
          <p:cNvGraphicFramePr/>
          <p:nvPr/>
        </p:nvGraphicFramePr>
        <p:xfrm>
          <a:off x="1828800" y="2667000"/>
          <a:ext cx="8532495" cy="2590800"/>
        </p:xfrm>
        <a:graphic>
          <a:graphicData uri="http://schemas.openxmlformats.org/drawingml/2006/table">
            <a:tbl>
              <a:tblPr firstCol="1">
                <a:tableStyleId>{073A0DAA-6AF3-43AB-8588-CEC1D06C72B9}</a:tableStyleId>
              </a:tblPr>
              <a:tblGrid>
                <a:gridCol w="2844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/>
                        <a:t>KHIẾU NẠI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/>
                        <a:t>TỐ CÁO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/>
                        <a:t>Người thực hiện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/>
                        <a:t>Đối tượng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/>
                        <a:t>Cơ sở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/>
                        <a:t>Mục đích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/>
          <p:nvPr/>
        </p:nvSpPr>
        <p:spPr>
          <a:xfrm>
            <a:off x="1498600" y="367030"/>
            <a:ext cx="9464675" cy="13220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charset="0"/>
                <a:cs typeface="Times New Roman" panose="02020603050405020304" charset="0"/>
              </a:rPr>
              <a:t>Vì sao Hiến pháp quy định công dân có quyền khiếu nại tố cáo?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841375" y="2923540"/>
            <a:ext cx="10121900" cy="34512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en-US" altLang="en-US" sz="280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- 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Để tạo cơ sở pháp lí cho công dân bảo vệ quyền v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ea typeface="Arial" panose="020B0604020202020204" pitchFamily="34" charset="0"/>
                <a:sym typeface="+mn-ea"/>
              </a:rPr>
              <a:t>à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 lợi ích hợp pháp khi bị xâm phạm.</a:t>
            </a:r>
            <a:endParaRPr lang="en-US" altLang="en-US" sz="2800" b="1">
              <a:solidFill>
                <a:schemeClr val="tx1"/>
              </a:solidFill>
              <a:latin typeface="Times New Roman" panose="0202060305040502030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</a:pPr>
            <a:endParaRPr lang="en-US" altLang="en-US" sz="2800" b="1">
              <a:solidFill>
                <a:schemeClr val="tx1"/>
              </a:solidFill>
              <a:latin typeface="Times New Roman" panose="0202060305040502030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</a:pP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- Để tạo cơ sở pháp lí cho công dân giám sát các hoạt động của cơ quan v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ea typeface="Arial" panose="020B0604020202020204" pitchFamily="34" charset="0"/>
                <a:sym typeface="+mn-ea"/>
              </a:rPr>
              <a:t>à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 cán bộ công chức nh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ea typeface="Arial" panose="020B0604020202020204" pitchFamily="34" charset="0"/>
                <a:sym typeface="+mn-ea"/>
              </a:rPr>
              <a:t>à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 nước.</a:t>
            </a:r>
            <a:endParaRPr lang="en-US" altLang="en-US" sz="2800" b="1">
              <a:solidFill>
                <a:schemeClr val="tx1"/>
              </a:solidFill>
              <a:latin typeface="Times New Roman" panose="0202060305040502030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</a:pPr>
            <a:endParaRPr lang="en-US" altLang="en-US" sz="2800" b="1">
              <a:solidFill>
                <a:schemeClr val="tx1"/>
              </a:solidFill>
              <a:latin typeface="Times New Roman" panose="0202060305040502030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</a:pP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-  Để ngăn ngừa v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ea typeface="Arial" panose="020B0604020202020204" pitchFamily="34" charset="0"/>
                <a:sym typeface="+mn-ea"/>
              </a:rPr>
              <a:t>à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  <a:sym typeface="+mn-ea"/>
              </a:rPr>
              <a:t> đấu tranh phòng chống tội phạm.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448945" y="357505"/>
            <a:ext cx="79597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4.Trách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nhiệm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của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nh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nước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v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công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charset="0"/>
                <a:cs typeface="Arial" panose="020B0604020202020204" pitchFamily="34" charset="0"/>
              </a:rPr>
              <a:t>dân</a:t>
            </a:r>
            <a:endParaRPr lang="en-US" altLang="en-US" sz="3200" b="1" dirty="0" err="1">
              <a:solidFill>
                <a:schemeClr val="tx1"/>
              </a:solidFill>
              <a:latin typeface="Times New Roman" panose="0202060305040502030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726440" y="1150303"/>
            <a:ext cx="8729663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3200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T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rách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nhiệm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của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Nh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nước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:</a:t>
            </a:r>
            <a:endParaRPr lang="en-US" altLang="en-US" sz="3200" b="1" dirty="0">
              <a:solidFill>
                <a:srgbClr val="1F2DA8"/>
              </a:solidFill>
              <a:latin typeface="Times New Roman" panose="02020603050405020304" charset="0"/>
              <a:ea typeface="Arial" panose="020B0604020202020204" pitchFamily="3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081405" y="4283710"/>
            <a:ext cx="8348663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Trách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nhiệm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của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công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dân</a:t>
            </a:r>
            <a:r>
              <a:rPr lang="en-US" altLang="en-US" sz="3200" b="1" dirty="0">
                <a:solidFill>
                  <a:srgbClr val="1F2DA8"/>
                </a:solidFill>
                <a:latin typeface="Times New Roman" panose="02020603050405020304" charset="0"/>
                <a:cs typeface="Arial" panose="020B0604020202020204" pitchFamily="34" charset="0"/>
              </a:rPr>
              <a:t>:</a:t>
            </a:r>
            <a:endParaRPr lang="en-US" altLang="en-US" sz="3200" b="1" dirty="0">
              <a:solidFill>
                <a:srgbClr val="1F2DA8"/>
              </a:solidFill>
              <a:latin typeface="Times New Roman" panose="02020603050405020304" charset="0"/>
              <a:ea typeface="Arial" panose="020B0604020202020204" pitchFamily="34" charset="0"/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1081405" y="1730375"/>
            <a:ext cx="8712200" cy="25533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-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Kiểm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tra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cán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bộ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,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công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chức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nh</a:t>
            </a:r>
            <a:r>
              <a:rPr lang="en-US" altLang="en-US" sz="3200" b="1" dirty="0" err="1"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nước</a:t>
            </a:r>
          </a:p>
          <a:p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-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Xử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lý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nghiêm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minh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các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h</a:t>
            </a:r>
            <a:r>
              <a:rPr lang="en-US" altLang="en-US" sz="3200" b="1" dirty="0" err="1"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nh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vi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xâm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hại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lợi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ích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của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nh</a:t>
            </a:r>
            <a:r>
              <a:rPr lang="en-US" altLang="en-US" sz="3200" b="1" dirty="0" err="1"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nước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,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công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dân</a:t>
            </a:r>
            <a:endParaRPr lang="en-US" altLang="en-US" sz="3200" b="1" dirty="0">
              <a:latin typeface="Times New Roman" panose="02020603050405020304" charset="0"/>
              <a:cs typeface="Arial" panose="020B0604020202020204" pitchFamily="34" charset="0"/>
            </a:endParaRPr>
          </a:p>
          <a:p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-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Nghiêm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cấm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việc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trả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thù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người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khiếu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nại, tố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cáo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endParaRPr lang="en-US" altLang="en-US" sz="3200" dirty="0">
              <a:latin typeface="Times New Roman" panose="02020603050405020304" charset="0"/>
              <a:ea typeface="Arial" panose="020B0604020202020204" pitchFamily="34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1263650" y="4969510"/>
            <a:ext cx="834707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- Phải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trung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thực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,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khách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quan, thận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trọng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v</a:t>
            </a:r>
            <a:r>
              <a:rPr lang="en-US" altLang="en-US" sz="3200" b="1" dirty="0" err="1"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đúng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qui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định</a:t>
            </a:r>
            <a:endParaRPr lang="en-US" altLang="en-US" sz="3200" b="1">
              <a:latin typeface="Times New Roman" panose="0202060305040502030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5"/>
          <p:cNvSpPr txBox="1"/>
          <p:nvPr/>
        </p:nvSpPr>
        <p:spPr>
          <a:xfrm>
            <a:off x="1752600" y="3732213"/>
            <a:ext cx="8458200" cy="3784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Quan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sát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các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hình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ảnh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trên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,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em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sẽ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lựa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chọn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cách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ứng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xử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n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ea typeface="Arial" panose="020B0604020202020204" pitchFamily="34" charset="0"/>
              </a:rPr>
              <a:t>à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o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sau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đây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charset="0"/>
                <a:cs typeface="Arial" panose="020B0604020202020204" pitchFamily="34" charset="0"/>
              </a:rPr>
              <a:t> ?</a:t>
            </a:r>
          </a:p>
          <a:p>
            <a:pPr algn="just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A.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Lờ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đi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coi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như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không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biết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vì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sợ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trả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thù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B.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Báo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ngay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cho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cha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mẹ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hoặc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thầy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cô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giáo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hay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người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có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trách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nhiệm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charset="0"/>
                <a:cs typeface="Arial" panose="020B0604020202020204" pitchFamily="34" charset="0"/>
              </a:rPr>
              <a:t>biết</a:t>
            </a:r>
            <a:r>
              <a:rPr lang="en-US" altLang="en-US" sz="3200" b="1" dirty="0">
                <a:latin typeface="Times New Roman" panose="02020603050405020304" charset="0"/>
                <a:cs typeface="Arial" panose="020B0604020202020204" pitchFamily="34" charset="0"/>
              </a:rPr>
              <a:t>.</a:t>
            </a:r>
          </a:p>
          <a:p>
            <a:pPr algn="ctr">
              <a:spcBef>
                <a:spcPct val="50000"/>
              </a:spcBef>
            </a:pPr>
            <a:endParaRPr lang="en-US" altLang="en-US" sz="3200" b="1" dirty="0">
              <a:latin typeface="Times New Roman" panose="02020603050405020304" charset="0"/>
              <a:ea typeface="Arial" panose="020B0604020202020204" pitchFamily="34" charset="0"/>
            </a:endParaRPr>
          </a:p>
        </p:txBody>
      </p:sp>
      <p:pic>
        <p:nvPicPr>
          <p:cNvPr id="29698" name="Picture 6" descr="http://baohatinh.vn/img/2/t293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0"/>
            <a:ext cx="4038600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2" name="Picture 8" descr="http://www.vtc.vn/newsimage/original/vtc_189886_matuy0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800" y="0"/>
            <a:ext cx="4357688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3" name="TextBox 6"/>
          <p:cNvSpPr txBox="1"/>
          <p:nvPr/>
        </p:nvSpPr>
        <p:spPr>
          <a:xfrm>
            <a:off x="1851025" y="3124200"/>
            <a:ext cx="34036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en-US" altLang="en-US" sz="2800" b="1">
                <a:latin typeface="Times New Roman" panose="02020603050405020304" charset="0"/>
                <a:cs typeface="Arial" panose="020B0604020202020204" pitchFamily="34" charset="0"/>
              </a:rPr>
              <a:t>Phát hiện đánh bạc</a:t>
            </a:r>
            <a:endParaRPr lang="en-US" altLang="en-US" sz="2800" b="1">
              <a:latin typeface="Times New Roman" panose="02020603050405020304" charset="0"/>
              <a:ea typeface="Arial" panose="020B0604020202020204" pitchFamily="34" charset="0"/>
            </a:endParaRPr>
          </a:p>
        </p:txBody>
      </p:sp>
      <p:sp>
        <p:nvSpPr>
          <p:cNvPr id="34824" name="TextBox 7"/>
          <p:cNvSpPr txBox="1"/>
          <p:nvPr/>
        </p:nvSpPr>
        <p:spPr>
          <a:xfrm>
            <a:off x="5810250" y="3124200"/>
            <a:ext cx="46291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en-US" altLang="en-US" sz="2800" b="1">
                <a:latin typeface="Times New Roman" panose="02020603050405020304" charset="0"/>
                <a:cs typeface="Arial" panose="020B0604020202020204" pitchFamily="34" charset="0"/>
              </a:rPr>
              <a:t>Phát hiện tiêm chích ma túy</a:t>
            </a:r>
            <a:endParaRPr lang="en-US" altLang="en-US" sz="2800" b="1">
              <a:latin typeface="Times New Roman" panose="02020603050405020304" charset="0"/>
              <a:ea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676400" y="5645150"/>
            <a:ext cx="603250" cy="5778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trike="noStrike" noProof="1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34823" grpId="0"/>
      <p:bldP spid="34824" grpId="0"/>
      <p:bldP spid="2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5"/>
          <p:cNvSpPr txBox="1"/>
          <p:nvPr/>
        </p:nvSpPr>
        <p:spPr>
          <a:xfrm>
            <a:off x="2209800" y="4038600"/>
            <a:ext cx="845820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200" b="1" err="1">
                <a:solidFill>
                  <a:srgbClr val="0000F2"/>
                </a:solidFill>
                <a:latin typeface="Times New Roman" panose="02020603050405020304" charset="0"/>
                <a:cs typeface="Times New Roman" panose="02020603050405020304" charset="0"/>
              </a:rPr>
              <a:t>	Khi thấy có người lạ đột nhập v</a:t>
            </a:r>
            <a:r>
              <a:rPr lang="en-US" altLang="en-US" sz="3200" b="1" err="1">
                <a:solidFill>
                  <a:srgbClr val="0000F2"/>
                </a:solidFill>
                <a:latin typeface="Times New Roman" panose="02020603050405020304" charset="0"/>
                <a:ea typeface="Times New Roman" panose="02020603050405020304" charset="0"/>
              </a:rPr>
              <a:t>à</a:t>
            </a:r>
            <a:r>
              <a:rPr lang="en-US" altLang="en-US" sz="3200" b="1" err="1">
                <a:solidFill>
                  <a:srgbClr val="0000F2"/>
                </a:solidFill>
                <a:latin typeface="Times New Roman" panose="02020603050405020304" charset="0"/>
                <a:cs typeface="Times New Roman" panose="02020603050405020304" charset="0"/>
              </a:rPr>
              <a:t>o nh</a:t>
            </a:r>
            <a:r>
              <a:rPr lang="en-US" altLang="en-US" sz="3200" b="1" err="1">
                <a:solidFill>
                  <a:srgbClr val="0000F2"/>
                </a:solidFill>
                <a:latin typeface="Times New Roman" panose="02020603050405020304" charset="0"/>
                <a:ea typeface="Times New Roman" panose="02020603050405020304" charset="0"/>
              </a:rPr>
              <a:t>à</a:t>
            </a:r>
            <a:r>
              <a:rPr lang="en-US" altLang="en-US" sz="3200" b="1" err="1">
                <a:solidFill>
                  <a:srgbClr val="0000F2"/>
                </a:solidFill>
                <a:latin typeface="Times New Roman" panose="02020603050405020304" charset="0"/>
                <a:cs typeface="Times New Roman" panose="02020603050405020304" charset="0"/>
              </a:rPr>
              <a:t> người khác, em sẽ l</a:t>
            </a:r>
            <a:r>
              <a:rPr lang="en-US" altLang="en-US" sz="3200" b="1" err="1">
                <a:solidFill>
                  <a:srgbClr val="0000F2"/>
                </a:solidFill>
                <a:latin typeface="Times New Roman" panose="02020603050405020304" charset="0"/>
                <a:ea typeface="Times New Roman" panose="02020603050405020304" charset="0"/>
              </a:rPr>
              <a:t>à</a:t>
            </a:r>
            <a:r>
              <a:rPr lang="en-US" altLang="en-US" sz="3200" b="1" err="1">
                <a:solidFill>
                  <a:srgbClr val="0000F2"/>
                </a:solidFill>
                <a:latin typeface="Times New Roman" panose="02020603050405020304" charset="0"/>
                <a:cs typeface="Times New Roman" panose="02020603050405020304" charset="0"/>
              </a:rPr>
              <a:t>m gì</a:t>
            </a:r>
            <a:r>
              <a:rPr lang="en-US" altLang="en-US" sz="3200" b="1">
                <a:solidFill>
                  <a:srgbClr val="0000F2"/>
                </a:solidFill>
                <a:latin typeface="Times New Roman" panose="02020603050405020304" charset="0"/>
                <a:cs typeface="Times New Roman" panose="02020603050405020304" charset="0"/>
              </a:rPr>
              <a:t>?</a:t>
            </a:r>
            <a:endParaRPr lang="en-US" altLang="en-US" sz="32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pic>
        <p:nvPicPr>
          <p:cNvPr id="30722" name="Picture 4" descr="1290907061_dot-nha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228600"/>
            <a:ext cx="7543800" cy="3733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2522855" y="612775"/>
            <a:ext cx="7146925" cy="829945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Khi các tình huống dưới đây xảy ra, theo em nên xử lí thế nào?</a:t>
            </a:r>
          </a:p>
        </p:txBody>
      </p:sp>
      <p:graphicFrame>
        <p:nvGraphicFramePr>
          <p:cNvPr id="370712" name="Group 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774236"/>
              </p:ext>
            </p:extLst>
          </p:nvPr>
        </p:nvGraphicFramePr>
        <p:xfrm>
          <a:off x="1356360" y="2274570"/>
          <a:ext cx="9479280" cy="2308860"/>
        </p:xfrm>
        <a:graphic>
          <a:graphicData uri="http://schemas.openxmlformats.org/drawingml/2006/table">
            <a:tbl>
              <a:tblPr/>
              <a:tblGrid>
                <a:gridCol w="1232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7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charset="0"/>
                        </a:rPr>
                        <a:t>Tình huống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charset="0"/>
                        </a:rPr>
                        <a:t> Nội dung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Em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nghi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ngờ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một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địa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điểm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là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nơi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buôn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bán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,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tiêm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chích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ma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túy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Em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biết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người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lấy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cắp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xe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đạp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của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bạn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An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cùng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lớp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Anh H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bị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giám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đốc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cho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thôi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việc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mà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không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nêu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rõ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lý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charset="0"/>
                        </a:rPr>
                        <a:t> do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Inverted="1"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614045" y="636270"/>
            <a:ext cx="3717290" cy="52197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BÀI HỌC RÚT RA:</a:t>
            </a:r>
          </a:p>
        </p:txBody>
      </p:sp>
      <p:sp>
        <p:nvSpPr>
          <p:cNvPr id="6" name="Flowchart: Terminator 5"/>
          <p:cNvSpPr/>
          <p:nvPr/>
        </p:nvSpPr>
        <p:spPr>
          <a:xfrm>
            <a:off x="1205865" y="2037715"/>
            <a:ext cx="10447020" cy="3083560"/>
          </a:xfrm>
          <a:prstGeom prst="flowChartTerminator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Khi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biết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được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cá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nhân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tổ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chức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cơ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quan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Nhà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nước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vi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phạm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pháp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luật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làm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thiệt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hại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đến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lợi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ích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của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mình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hoặc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Nhà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nước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thì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chúng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ta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phải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khiếu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nại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hoặc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tố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cáo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để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bảo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vệ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lợi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ích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mình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và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tránh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thiệt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hại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xã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cs typeface="Times New Roman" panose="02020603050405020304" charset="0"/>
              </a:rPr>
              <a:t>hội</a:t>
            </a:r>
            <a:endParaRPr lang="en-US" sz="32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702310" y="387985"/>
            <a:ext cx="91916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b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sym typeface="+mn-ea"/>
              </a:rPr>
              <a:t>1. Anh H bị giám đốc cho thôi việc mà không nêu rõ lý do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260600" y="1542415"/>
            <a:ext cx="5853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Công dân bị xâm phạm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375920" y="3648075"/>
            <a:ext cx="1506855" cy="90233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Đề nghị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2898140" y="3284220"/>
            <a:ext cx="3773170" cy="162941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Cơ quan, tổ chức, cá nhân có thẩm quyền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7534910" y="3609975"/>
            <a:ext cx="1743710" cy="978535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Xem xét</a:t>
            </a:r>
          </a:p>
        </p:txBody>
      </p:sp>
      <p:sp>
        <p:nvSpPr>
          <p:cNvPr id="10" name="Flowchart: Alternate Process 9"/>
          <p:cNvSpPr/>
          <p:nvPr/>
        </p:nvSpPr>
        <p:spPr>
          <a:xfrm>
            <a:off x="10142220" y="3648075"/>
            <a:ext cx="1624330" cy="902335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Khôi phục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3658870" y="2064385"/>
            <a:ext cx="305689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Quyết định</a:t>
            </a:r>
            <a:endParaRPr 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Hành vi hành chính</a:t>
            </a:r>
            <a:endParaRPr lang="en-US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1939925" y="3956685"/>
            <a:ext cx="937895" cy="4419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6671310" y="3877945"/>
            <a:ext cx="937895" cy="4419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9278620" y="3877945"/>
            <a:ext cx="937895" cy="4419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2" grpId="0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11785" y="2059940"/>
            <a:ext cx="1315085" cy="20802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CÔNG DÂN BỊ XÂM PHẠM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2873375" y="615315"/>
            <a:ext cx="6445885" cy="70675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sz="40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QUYỀN KHIẾU NẠI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68195" y="2059940"/>
            <a:ext cx="1871980" cy="200469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QĐHC</a:t>
            </a:r>
          </a:p>
          <a:p>
            <a:pPr algn="ctr"/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HVHC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90590" y="2211070"/>
            <a:ext cx="2456180" cy="192849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CQ, TC, CN</a:t>
            </a:r>
          </a:p>
          <a:p>
            <a:pPr algn="ctr"/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CÓ THẨM QUYỀN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965565" y="2749550"/>
            <a:ext cx="1250315" cy="8947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XEM XÉT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753090" y="2749550"/>
            <a:ext cx="1250315" cy="89471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KHÔI PHỤC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0225" y="2652395"/>
            <a:ext cx="1250315" cy="89471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ĐỀ NGHỊ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1623695" y="2712720"/>
            <a:ext cx="2716530" cy="624840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622925" y="2825750"/>
            <a:ext cx="3342640" cy="624840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10201910" y="2863215"/>
            <a:ext cx="551180" cy="624840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742950" y="464185"/>
            <a:ext cx="58966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II. NỘI DUNG BÀI HỌC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840105" y="1196975"/>
            <a:ext cx="78803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1. Quyền khiếu nại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1023620" y="1898015"/>
            <a:ext cx="1061783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800" err="1">
                <a:latin typeface="Times New Roman" panose="02020603050405020304" charset="0"/>
                <a:ea typeface="Times New Roman" panose="02020603050405020304" charset="0"/>
                <a:sym typeface="+mn-ea"/>
              </a:rPr>
              <a:t>à</a:t>
            </a:r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quyền của công dân, </a:t>
            </a:r>
            <a:r>
              <a:rPr lang="en-US" altLang="en-US" sz="2800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đề nghị</a:t>
            </a:r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cơ quan,  tổ chức, cá nhân có thẩm quyền </a:t>
            </a:r>
            <a:r>
              <a:rPr lang="en-US" altLang="en-US" sz="2800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xem xét</a:t>
            </a:r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lại các </a:t>
            </a:r>
            <a:r>
              <a:rPr lang="en-US" altLang="en-US" sz="2800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quyết định, h</a:t>
            </a:r>
            <a:r>
              <a:rPr lang="en-US" altLang="en-US" sz="2800" err="1">
                <a:highlight>
                  <a:srgbClr val="FFFF00"/>
                </a:highlight>
                <a:latin typeface="Times New Roman" panose="02020603050405020304" charset="0"/>
                <a:ea typeface="Times New Roman" panose="02020603050405020304" charset="0"/>
                <a:sym typeface="+mn-ea"/>
              </a:rPr>
              <a:t>à</a:t>
            </a:r>
            <a:r>
              <a:rPr lang="en-US" altLang="en-US" sz="2800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nh vi</a:t>
            </a:r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hoặc </a:t>
            </a:r>
            <a:r>
              <a:rPr lang="en-US" altLang="en-US" sz="2800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quyết định kỉ luật </a:t>
            </a:r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khi có căn cứ cho rằng, quyết định hoặc h</a:t>
            </a:r>
            <a:r>
              <a:rPr lang="en-US" altLang="en-US" sz="2800" err="1">
                <a:latin typeface="Times New Roman" panose="02020603050405020304" charset="0"/>
                <a:ea typeface="Times New Roman" panose="02020603050405020304" charset="0"/>
                <a:sym typeface="+mn-ea"/>
              </a:rPr>
              <a:t>à</a:t>
            </a:r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nh vi đó trái pháp luật, </a:t>
            </a:r>
            <a:r>
              <a:rPr lang="en-US" altLang="en-US" sz="2800" err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xâm phạm quyền, lợi ích hợp pháp</a:t>
            </a:r>
            <a:r>
              <a:rPr lang="en-US" altLang="en-US" sz="280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của mình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en-US" sz="2800">
              <a:latin typeface="Times New Roman" panose="02020603050405020304" charset="0"/>
              <a:ea typeface="Times New Roman" panose="02020603050405020304" charset="0"/>
            </a:endParaRPr>
          </a:p>
          <a:p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84505" y="431800"/>
            <a:ext cx="36544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ang="5400000" scaled="0"/>
                </a:gradFill>
                <a:latin typeface="Times New Roman" panose="02020603050405020304" charset="0"/>
                <a:cs typeface="Times New Roman" panose="02020603050405020304" charset="0"/>
              </a:rPr>
              <a:t>CHÚ Ý: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780665" y="960120"/>
            <a:ext cx="8430260" cy="4603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MỘT SỐ TRƯỜNG HỢP SỬ DỤNG QUYỀN KHIẾU NẠI: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624840" y="2070735"/>
            <a:ext cx="1138301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Anh H bị thôi việc không lí do</a:t>
            </a:r>
          </a:p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Bạn A phúc khảo bài kiểm tra</a:t>
            </a:r>
          </a:p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Khi không được nâng lương đúng kì hạn</a:t>
            </a:r>
          </a:p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- Anh C bị CSGT xử phạt tiền quá mức qui định về hành vi không đội mũ bảo hiểm khi đi xe máy</a:t>
            </a:r>
          </a:p>
          <a:p>
            <a:endParaRPr lang="en-US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5"/>
          <p:cNvSpPr>
            <a:spLocks noTextEdit="1"/>
          </p:cNvSpPr>
          <p:nvPr/>
        </p:nvSpPr>
        <p:spPr>
          <a:xfrm>
            <a:off x="3733800" y="146050"/>
            <a:ext cx="4724400" cy="808990"/>
          </a:xfrm>
          <a:prstGeom prst="rect">
            <a:avLst/>
          </a:prstGeom>
        </p:spPr>
        <p:txBody>
          <a:bodyPr wrap="none" fromWordArt="1">
            <a:prstTxWarp prst="textNoShape">
              <a:avLst/>
            </a:prstTxWarp>
            <a:normAutofit/>
            <a:scene3d>
              <a:camera prst="orthographicFront"/>
              <a:lightRig rig="threePt" dir="t"/>
            </a:scene3d>
          </a:bodyPr>
          <a:lstStyle/>
          <a:p>
            <a:pPr algn="ctr" fontAlgn="base"/>
            <a:r>
              <a:rPr lang="en-US" sz="3600" b="1" strike="noStrike" noProof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Times New Roman" panose="02020603050405020304" charset="0"/>
                <a:cs typeface="+mn-ea"/>
              </a:rPr>
              <a:t>BÀI TẬP 2 SGK/52</a:t>
            </a:r>
          </a:p>
        </p:txBody>
      </p:sp>
      <p:sp>
        <p:nvSpPr>
          <p:cNvPr id="15363" name="Text Box 4"/>
          <p:cNvSpPr txBox="1"/>
          <p:nvPr/>
        </p:nvSpPr>
        <p:spPr>
          <a:xfrm>
            <a:off x="838835" y="1555750"/>
            <a:ext cx="10515600" cy="1814830"/>
          </a:xfrm>
          <a:prstGeom prst="rect">
            <a:avLst/>
          </a:prstGeom>
          <a:noFill/>
          <a:ln w="38100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Khi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phát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thấy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Chủ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tịch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Ủy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ban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quận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ra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Quyết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định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xử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phạt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vi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phạm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ea typeface="Times New Roman" panose="02020603050405020304" charset="0"/>
              </a:rPr>
              <a:t>à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chính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với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chị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Bình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vượt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quá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thẩm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quyền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800" b="1" dirty="0" err="1">
                <a:latin typeface="Times New Roman" panose="02020603050405020304" charset="0"/>
                <a:cs typeface="Times New Roman" panose="02020603050405020304" charset="0"/>
              </a:rPr>
              <a:t>ông</a:t>
            </a:r>
            <a:r>
              <a:rPr lang="en-US" altLang="en-US" sz="28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latin typeface="Times New Roman" panose="02020603050405020304" charset="0"/>
                <a:cs typeface="Times New Roman" panose="02020603050405020304" charset="0"/>
              </a:rPr>
              <a:t>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ea typeface="Times New Roman" panose="02020603050405020304" charset="0"/>
              </a:rPr>
              <a:t>à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xóm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nh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ea typeface="Times New Roman" panose="02020603050405020304" charset="0"/>
              </a:rPr>
              <a:t>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chị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quyền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khiếu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Quyết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định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chủ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tịch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Ủy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ban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quận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không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?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Vì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sao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?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685800" y="940435"/>
            <a:ext cx="100279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b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sym typeface="+mn-ea"/>
              </a:rPr>
              <a:t>1. Em nghi ngờ một địa điểm là nơi </a:t>
            </a:r>
            <a:r>
              <a:rPr lang="en-US" sz="2800" b="1" u="sng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sym typeface="+mn-ea"/>
              </a:rPr>
              <a:t>buôn bán, tiêm chích ma túy</a:t>
            </a:r>
            <a:r>
              <a:rPr lang="en-US" sz="2800" b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sym typeface="+mn-ea"/>
              </a:rPr>
              <a:t>.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685800" y="1757680"/>
            <a:ext cx="816864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800" b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sym typeface="+mn-ea"/>
              </a:rPr>
              <a:t>2. Em biết người </a:t>
            </a:r>
            <a:r>
              <a:rPr lang="en-US" sz="2800" b="1" u="sng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sym typeface="+mn-ea"/>
              </a:rPr>
              <a:t>lấy cắp</a:t>
            </a:r>
            <a:r>
              <a:rPr lang="en-US" sz="2800" b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sym typeface="+mn-ea"/>
              </a:rPr>
              <a:t> xe đạp của bạn An cùng lớp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4236085" y="2550160"/>
            <a:ext cx="4352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Bất cứ công dân nào 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4464685" y="3072130"/>
            <a:ext cx="38950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Hành vi vi phạm PL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258445" y="4316730"/>
            <a:ext cx="1228090" cy="5219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Báo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2306955" y="3956685"/>
            <a:ext cx="3209925" cy="9531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Cơ quan, tổ chức, cá nhân có thẩm quyền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6337300" y="4239895"/>
            <a:ext cx="1113155" cy="5219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Biết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8270875" y="4159885"/>
            <a:ext cx="1939290" cy="52197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</a:rPr>
              <a:t>Ngăn chặn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1584325" y="4452620"/>
            <a:ext cx="624840" cy="2260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614670" y="4316730"/>
            <a:ext cx="624840" cy="2260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7503160" y="4320540"/>
            <a:ext cx="624840" cy="2260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916</Words>
  <Application>Microsoft Office PowerPoint</Application>
  <PresentationFormat>Widescreen</PresentationFormat>
  <Paragraphs>93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DELL</cp:lastModifiedBy>
  <cp:revision>18</cp:revision>
  <dcterms:created xsi:type="dcterms:W3CDTF">2022-03-04T15:41:00Z</dcterms:created>
  <dcterms:modified xsi:type="dcterms:W3CDTF">2023-03-26T14:28:02Z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02C24555171C46848F822D4B5ABDBCA8</vt:lpwstr>
  </property>
  <property fmtid="{D5CDD505-2E9C-101B-9397-08002B2CF9AE}" pid="3" name="KSOProductBuildVer">
    <vt:lpwstr>1033-11.2.0.10463</vt:lpwstr>
  </property>
</Properties>
</file>