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8" r:id="rId2"/>
    <p:sldId id="310" r:id="rId3"/>
    <p:sldId id="311" r:id="rId4"/>
    <p:sldId id="271" r:id="rId5"/>
    <p:sldId id="309" r:id="rId6"/>
    <p:sldId id="302" r:id="rId7"/>
    <p:sldId id="285"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7" autoAdjust="0"/>
    <p:restoredTop sz="94660"/>
  </p:normalViewPr>
  <p:slideViewPr>
    <p:cSldViewPr snapToGrid="0">
      <p:cViewPr varScale="1">
        <p:scale>
          <a:sx n="79" d="100"/>
          <a:sy n="79" d="100"/>
        </p:scale>
        <p:origin x="2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015F3-2000-467E-9225-92519892C08B}" type="datetimeFigureOut">
              <a:rPr lang="en-US" smtClean="0"/>
              <a:t>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7BDE7-950B-427D-A5D8-D33C36435426}" type="slidenum">
              <a:rPr lang="en-US" smtClean="0"/>
              <a:t>‹#›</a:t>
            </a:fld>
            <a:endParaRPr lang="en-US"/>
          </a:p>
        </p:txBody>
      </p:sp>
    </p:spTree>
    <p:extLst>
      <p:ext uri="{BB962C8B-B14F-4D97-AF65-F5344CB8AC3E}">
        <p14:creationId xmlns:p14="http://schemas.microsoft.com/office/powerpoint/2010/main" val="197082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452;p1: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en-US" altLang="en-US" smtClean="0"/>
          </a:p>
        </p:txBody>
      </p:sp>
      <p:sp>
        <p:nvSpPr>
          <p:cNvPr id="28675" name="Google Shape;453;p1: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9218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303DD4-861E-4EBE-A884-3FD36B3429A2}"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412888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452;p1: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en-US" altLang="en-US" smtClean="0"/>
          </a:p>
        </p:txBody>
      </p:sp>
      <p:sp>
        <p:nvSpPr>
          <p:cNvPr id="25603" name="Google Shape;453;p1: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8752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C65CA4-5530-4CD4-8A1C-17347B67D2AB}" type="slidenum">
              <a:rPr lang="zh-CN" altLang="en-US">
                <a:solidFill>
                  <a:srgbClr val="000000"/>
                </a:solidFill>
                <a:latin typeface="等线"/>
                <a:ea typeface="等线"/>
                <a:cs typeface="等线"/>
              </a:rPr>
              <a:pPr eaLnBrk="1" hangingPunct="1"/>
              <a:t>16</a:t>
            </a:fld>
            <a:endParaRPr lang="zh-CN" altLang="en-US">
              <a:solidFill>
                <a:srgbClr val="000000"/>
              </a:solidFill>
              <a:latin typeface="等线"/>
              <a:ea typeface="等线"/>
              <a:cs typeface="等线"/>
            </a:endParaRPr>
          </a:p>
        </p:txBody>
      </p:sp>
    </p:spTree>
    <p:extLst>
      <p:ext uri="{BB962C8B-B14F-4D97-AF65-F5344CB8AC3E}">
        <p14:creationId xmlns:p14="http://schemas.microsoft.com/office/powerpoint/2010/main" val="267749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004CE7-D826-4D97-91F7-5E5DDF4A127B}" type="slidenum">
              <a:rPr lang="zh-CN" altLang="en-US">
                <a:solidFill>
                  <a:srgbClr val="000000"/>
                </a:solidFill>
                <a:latin typeface="等线"/>
                <a:ea typeface="等线"/>
                <a:cs typeface="等线"/>
              </a:rPr>
              <a:pPr eaLnBrk="1" hangingPunct="1"/>
              <a:t>17</a:t>
            </a:fld>
            <a:endParaRPr lang="zh-CN" altLang="en-US">
              <a:solidFill>
                <a:srgbClr val="000000"/>
              </a:solidFill>
              <a:latin typeface="等线"/>
              <a:ea typeface="等线"/>
              <a:cs typeface="等线"/>
            </a:endParaRPr>
          </a:p>
        </p:txBody>
      </p:sp>
    </p:spTree>
    <p:extLst>
      <p:ext uri="{BB962C8B-B14F-4D97-AF65-F5344CB8AC3E}">
        <p14:creationId xmlns:p14="http://schemas.microsoft.com/office/powerpoint/2010/main" val="15255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04035A-7BC3-47C1-9FA4-207D1E0E075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201842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4035A-7BC3-47C1-9FA4-207D1E0E075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187079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4035A-7BC3-47C1-9FA4-207D1E0E075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227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C59D1E5-7CA1-40A1-98C0-F8F58E4A3091}" type="slidenum">
              <a:rPr lang="en-US" altLang="en-US"/>
              <a:pPr/>
              <a:t>‹#›</a:t>
            </a:fld>
            <a:endParaRPr lang="en-US" altLang="en-US"/>
          </a:p>
        </p:txBody>
      </p:sp>
    </p:spTree>
    <p:extLst>
      <p:ext uri="{BB962C8B-B14F-4D97-AF65-F5344CB8AC3E}">
        <p14:creationId xmlns:p14="http://schemas.microsoft.com/office/powerpoint/2010/main" val="9627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4035A-7BC3-47C1-9FA4-207D1E0E075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408157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04035A-7BC3-47C1-9FA4-207D1E0E075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179744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04035A-7BC3-47C1-9FA4-207D1E0E0758}"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312397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04035A-7BC3-47C1-9FA4-207D1E0E0758}" type="datetimeFigureOut">
              <a:rPr lang="en-US" smtClean="0"/>
              <a:t>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256666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04035A-7BC3-47C1-9FA4-207D1E0E0758}" type="datetimeFigureOut">
              <a:rPr lang="en-US" smtClean="0"/>
              <a:t>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22774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4035A-7BC3-47C1-9FA4-207D1E0E0758}" type="datetimeFigureOut">
              <a:rPr lang="en-US" smtClean="0"/>
              <a:t>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144967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4035A-7BC3-47C1-9FA4-207D1E0E0758}"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286640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4035A-7BC3-47C1-9FA4-207D1E0E0758}"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62E3F-8760-4E40-A3A6-D795D9AF1A8F}" type="slidenum">
              <a:rPr lang="en-US" smtClean="0"/>
              <a:t>‹#›</a:t>
            </a:fld>
            <a:endParaRPr lang="en-US"/>
          </a:p>
        </p:txBody>
      </p:sp>
    </p:spTree>
    <p:extLst>
      <p:ext uri="{BB962C8B-B14F-4D97-AF65-F5344CB8AC3E}">
        <p14:creationId xmlns:p14="http://schemas.microsoft.com/office/powerpoint/2010/main" val="297869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4035A-7BC3-47C1-9FA4-207D1E0E0758}" type="datetimeFigureOut">
              <a:rPr lang="en-US" smtClean="0"/>
              <a:t>3/11/2023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62E3F-8760-4E40-A3A6-D795D9AF1A8F}" type="slidenum">
              <a:rPr lang="en-US" smtClean="0"/>
              <a:t>‹#›</a:t>
            </a:fld>
            <a:endParaRPr lang="en-US"/>
          </a:p>
        </p:txBody>
      </p:sp>
    </p:spTree>
    <p:extLst>
      <p:ext uri="{BB962C8B-B14F-4D97-AF65-F5344CB8AC3E}">
        <p14:creationId xmlns:p14="http://schemas.microsoft.com/office/powerpoint/2010/main" val="227882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7.gif"/></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2767"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2496801" y="5925278"/>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2219" b="37990"/>
          <a:stretch/>
        </p:blipFill>
        <p:spPr bwMode="auto">
          <a:xfrm rot="20089245" flipH="1">
            <a:off x="-1039601" y="1163054"/>
            <a:ext cx="802217" cy="9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280159" y="1497433"/>
            <a:ext cx="2885244" cy="707886"/>
          </a:xfrm>
          <a:prstGeom prst="rect">
            <a:avLst/>
          </a:prstGeom>
          <a:noFill/>
        </p:spPr>
        <p:txBody>
          <a:bodyPr wrap="square" rtlCol="0">
            <a:spAutoFit/>
          </a:bodyPr>
          <a:lstStyle/>
          <a:p>
            <a:r>
              <a:rPr lang="en-US" sz="4000" b="1" i="1" smtClean="0">
                <a:latin typeface="Times New Roman" panose="02020603050405020304" pitchFamily="18" charset="0"/>
                <a:cs typeface="Times New Roman" panose="02020603050405020304" pitchFamily="18" charset="0"/>
              </a:rPr>
              <a:t>BÀI 6</a:t>
            </a:r>
            <a:r>
              <a:rPr lang="en-US" sz="4000" b="1" i="1" smtClean="0">
                <a:latin typeface="Times New Roman" panose="02020603050405020304" pitchFamily="18" charset="0"/>
                <a:cs typeface="Times New Roman" panose="02020603050405020304" pitchFamily="18" charset="0"/>
              </a:rPr>
              <a:t> </a:t>
            </a:r>
            <a:endParaRPr lang="en-US" sz="4000" b="1" i="1" dirty="0">
              <a:latin typeface="Times New Roman" panose="02020603050405020304" pitchFamily="18" charset="0"/>
              <a:cs typeface="Times New Roman" panose="02020603050405020304" pitchFamily="18" charset="0"/>
            </a:endParaRPr>
          </a:p>
        </p:txBody>
      </p:sp>
      <p:pic>
        <p:nvPicPr>
          <p:cNvPr id="19" name="PA_图片 18">
            <a:extLst>
              <a:ext uri="{FF2B5EF4-FFF2-40B4-BE49-F238E27FC236}">
                <a16:creationId xmlns:a16="http://schemas.microsoft.com/office/drawing/2014/main" id="{11BC83E5-FD8D-456F-97F7-EC96C2FE378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09552" y="1"/>
            <a:ext cx="1938949" cy="2361887"/>
          </a:xfrm>
          <a:prstGeom prst="rect">
            <a:avLst/>
          </a:prstGeom>
        </p:spPr>
      </p:pic>
      <p:pic>
        <p:nvPicPr>
          <p:cNvPr id="20" name="PA_图片 12">
            <a:extLst>
              <a:ext uri="{FF2B5EF4-FFF2-40B4-BE49-F238E27FC236}">
                <a16:creationId xmlns:a16="http://schemas.microsoft.com/office/drawing/2014/main" id="{F00B450D-DBE3-42E8-8AD4-A94E1483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7" y="4201873"/>
            <a:ext cx="3311692" cy="2746467"/>
          </a:xfrm>
          <a:prstGeom prst="rect">
            <a:avLst/>
          </a:prstGeom>
        </p:spPr>
      </p:pic>
      <p:sp>
        <p:nvSpPr>
          <p:cNvPr id="13" name="文本框 10">
            <a:extLst>
              <a:ext uri="{FF2B5EF4-FFF2-40B4-BE49-F238E27FC236}">
                <a16:creationId xmlns:a16="http://schemas.microsoft.com/office/drawing/2014/main" id="{6035EB75-F946-4E83-A818-608789F1851B}"/>
              </a:ext>
            </a:extLst>
          </p:cNvPr>
          <p:cNvSpPr txBox="1"/>
          <p:nvPr/>
        </p:nvSpPr>
        <p:spPr>
          <a:xfrm>
            <a:off x="1987622" y="2364159"/>
            <a:ext cx="7935134" cy="1107996"/>
          </a:xfrm>
          <a:prstGeom prst="rect">
            <a:avLst/>
          </a:prstGeom>
          <a:noFill/>
        </p:spPr>
        <p:txBody>
          <a:bodyPr wrap="square" rtlCol="0">
            <a:spAutoFit/>
          </a:bodyPr>
          <a:lstStyle/>
          <a:p>
            <a:pPr lvl="0" algn="ctr">
              <a:defRPr/>
            </a:pPr>
            <a:r>
              <a:rPr lang="en-US" sz="6600" b="1" dirty="0" smtClean="0">
                <a:solidFill>
                  <a:srgbClr val="FF0000"/>
                </a:solidFill>
                <a:latin typeface="Times New Roman" panose="02020603050405020304" pitchFamily="18" charset="0"/>
                <a:cs typeface="Times New Roman" panose="02020603050405020304" pitchFamily="18" charset="0"/>
              </a:rPr>
              <a:t>ÔN TẬP</a:t>
            </a:r>
            <a:endParaRPr lang="en-US" sz="6600" b="1" dirty="0">
              <a:solidFill>
                <a:srgbClr val="FF0000"/>
              </a:solidFill>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3790" t="48147"/>
          <a:stretch/>
        </p:blipFill>
        <p:spPr bwMode="auto">
          <a:xfrm rot="20089245" flipH="1">
            <a:off x="-1341688" y="3535007"/>
            <a:ext cx="718988" cy="70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0117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6" dur="5000" fill="hold"/>
                                        <p:tgtEl>
                                          <p:spTgt spid="9"/>
                                        </p:tgtEl>
                                        <p:attrNameLst>
                                          <p:attrName>ppt_x</p:attrName>
                                          <p:attrName>ppt_y</p:attrName>
                                        </p:attrNameLst>
                                      </p:cBhvr>
                                      <p:rCtr x="53819" y="-39321"/>
                                    </p:animMotion>
                                  </p:childTnLst>
                                </p:cTn>
                              </p:par>
                              <p:par>
                                <p:cTn id="7" presetID="0" presetClass="path" presetSubtype="0" accel="50000" decel="50000" fill="hold" nodeType="withEffect">
                                  <p:stCondLst>
                                    <p:cond delay="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8" dur="5000" fill="hold"/>
                                        <p:tgtEl>
                                          <p:spTgt spid="11"/>
                                        </p:tgtEl>
                                        <p:attrNameLst>
                                          <p:attrName>ppt_x</p:attrName>
                                          <p:attrName>ppt_y</p:attrName>
                                        </p:attrNameLst>
                                      </p:cBhvr>
                                      <p:rCtr x="-63125" y="-1204"/>
                                    </p:animMotion>
                                  </p:childTnLst>
                                </p:cTn>
                              </p:par>
                            </p:childTnLst>
                          </p:cTn>
                        </p:par>
                        <p:par>
                          <p:cTn id="9" fill="hold">
                            <p:stCondLst>
                              <p:cond delay="5000"/>
                            </p:stCondLst>
                            <p:childTnLst>
                              <p:par>
                                <p:cTn id="10" presetID="0" presetClass="path" presetSubtype="0" accel="50000" decel="50000" fill="hold" nodeType="afterEffect">
                                  <p:stCondLst>
                                    <p:cond delay="0"/>
                                  </p:stCondLst>
                                  <p:childTnLst>
                                    <p:animMotion origin="layout" path="M 3.75E-6 -2.59259E-6 L 3.75E-6 0.00023 C 0.00403 0.00047 0.00807 0.0007 0.01171 0.00116 C 0.01315 0.00139 0.01419 0.00209 0.01562 0.00232 C 0.01849 0.00278 0.02174 0.00301 0.02461 0.00347 C 0.02825 0.00394 0.03216 0.0044 0.03606 0.0051 C 0.03828 0.00533 0.0401 0.00602 0.04231 0.00625 C 0.04713 0.00648 0.05182 0.00648 0.05638 0.00672 C 0.05807 0.00695 0.05963 0.00741 0.06145 0.00718 C 0.09362 0.00648 0.08737 0.00695 0.10494 0.0044 C 0.11393 0.0007 0.11979 -0.00185 0.13216 -0.00532 L 0.13984 -0.00764 C 0.14101 -0.0081 0.14244 -0.00833 0.14362 -0.00879 C 0.14648 -0.00972 0.15026 -0.01018 0.15247 -0.01157 C 0.15507 -0.01296 0.15781 -0.01458 0.16028 -0.01597 C 0.16328 -0.01759 0.16927 -0.02106 0.16927 -0.02083 C 0.16979 -0.02153 0.17005 -0.02199 0.17057 -0.02268 C 0.17239 -0.02407 0.17773 -0.02662 0.17955 -0.02754 C 0.18528 -0.03078 0.18997 -0.03449 0.19635 -0.0375 C 0.21458 -0.04653 0.19583 -0.03703 0.21562 -0.04815 C 0.22669 -0.0544 0.22617 -0.0537 0.23867 -0.05903 C 0.24323 -0.06111 0.24739 -0.06365 0.25273 -0.06504 C 0.25403 -0.06551 0.25533 -0.06574 0.25651 -0.0662 C 0.2608 -0.06805 0.26432 -0.0699 0.26823 -0.07176 C 0.27031 -0.07268 0.27239 -0.07361 0.27461 -0.07453 C 0.27578 -0.075 0.27604 -0.07569 0.27695 -0.07615 C 0.28346 -0.07893 0.28854 -0.0824 0.29635 -0.08449 C 0.29935 -0.08541 0.30312 -0.08634 0.30533 -0.08727 C 0.30768 -0.08819 0.3095 -0.08912 0.31185 -0.09004 C 0.32578 -0.09467 0.32044 -0.09213 0.33502 -0.0956 C 0.35846 -0.10092 0.32994 -0.09583 0.3608 -0.10162 C 0.36315 -0.10208 0.36588 -0.10231 0.36849 -0.10278 C 0.37239 -0.10347 0.37604 -0.10463 0.37994 -0.10555 C 0.38242 -0.10602 0.38515 -0.10602 0.38763 -0.10648 C 0.39023 -0.10717 0.3927 -0.10764 0.39531 -0.10833 C 0.39661 -0.10856 0.39804 -0.10856 0.39922 -0.10879 C 0.40403 -0.10972 0.41927 -0.11365 0.4263 -0.11365 L 0.44297 -0.11435 C 0.45273 -0.11504 0.46237 -0.1162 0.47239 -0.11666 C 0.49362 -0.11736 0.4819 -0.1169 0.50833 -0.11828 C 0.50989 -0.11852 0.51158 -0.11921 0.51341 -0.11921 C 0.53073 -0.12083 0.55065 -0.12083 0.56757 -0.12106 C 0.57669 -0.12199 0.57617 -0.12199 0.5901 -0.12199 C 0.60859 -0.12199 0.62656 -0.12176 0.64453 -0.12153 C 0.64922 -0.12129 0.65377 -0.12129 0.65846 -0.12106 C 0.66328 -0.1206 0.66797 -0.12014 0.67278 -0.1199 C 0.68164 -0.11921 0.69075 -0.11875 0.69974 -0.11828 C 0.70273 -0.11759 0.7056 -0.11713 0.70859 -0.11666 C 0.72278 -0.11458 0.70742 -0.11898 0.73047 -0.11319 C 0.73489 -0.11227 0.73815 -0.11065 0.74218 -0.10949 C 0.75429 -0.10555 0.76901 -0.10208 0.78073 -0.09768 C 0.78385 -0.09653 0.78672 -0.09514 0.78945 -0.09398 C 0.80052 -0.08958 0.79505 -0.09259 0.80638 -0.08727 C 0.80729 -0.0868 0.80794 -0.08611 0.80885 -0.08565 C 0.80989 -0.08518 0.81145 -0.08495 0.81289 -0.08449 C 0.81484 -0.08379 0.81692 -0.0831 0.81914 -0.0824 C 0.82044 -0.08194 0.82161 -0.08148 0.82304 -0.08125 C 0.82526 -0.08078 0.82812 -0.08078 0.83073 -0.08055 C 0.8345 -0.08032 0.83854 -0.07986 0.84218 -0.0794 C 0.84492 -0.07916 0.84817 -0.0787 0.8513 -0.07847 C 0.8664 -0.07731 0.87851 -0.07708 0.89362 -0.07685 C 0.91562 -0.07361 0.89492 -0.07639 0.95507 -0.07569 C 0.96601 -0.07546 0.97669 -0.07523 0.9875 -0.07523 C 1.01875 -0.07245 0.9763 -0.07569 1.03372 -0.07338 C 1.03619 -0.07338 1.03841 -0.07268 1.0414 -0.07222 C 1.04948 -0.07129 1.04427 -0.07222 1.05416 -0.07129 C 1.05703 -0.07083 1.06028 -0.0706 1.06289 -0.07014 C 1.06927 -0.06759 1.06328 -0.06967 1.07864 -0.06782 C 1.08099 -0.06759 1.08255 -0.06713 1.08489 -0.0669 C 1.08711 -0.06643 1.08945 -0.06643 1.09153 -0.0662 L 1.10455 -0.06412 " pathEditMode="relative" rAng="0" ptsTypes="AAAAAAAAAAAAAAAAAAAAAAAAAAAAAAAAAAAAAAAAAAAAAAAAAAAAAAAAAAAAAAAAAAAAAAA">
                                      <p:cBhvr>
                                        <p:cTn id="11" dur="5000" fill="hold"/>
                                        <p:tgtEl>
                                          <p:spTgt spid="14"/>
                                        </p:tgtEl>
                                        <p:attrNameLst>
                                          <p:attrName>ppt_x</p:attrName>
                                          <p:attrName>ppt_y</p:attrName>
                                        </p:attrNameLst>
                                      </p:cBhvr>
                                      <p:rCtr x="55221" y="-5741"/>
                                    </p:animMotion>
                                  </p:childTnLst>
                                </p:cTn>
                              </p:par>
                            </p:childTnLst>
                          </p:cTn>
                        </p:par>
                        <p:par>
                          <p:cTn id="12" fill="hold">
                            <p:stCondLst>
                              <p:cond delay="10000"/>
                            </p:stCondLst>
                            <p:childTnLst>
                              <p:par>
                                <p:cTn id="13" presetID="0" presetClass="path" presetSubtype="0" accel="50000" decel="50000" fill="hold" nodeType="afterEffect">
                                  <p:stCondLst>
                                    <p:cond delay="0"/>
                                  </p:stCondLst>
                                  <p:childTnLst>
                                    <p:animMotion origin="layout" path="M 0 -3.7037E-7 L 0 0.00023 C 0.00378 -0.00069 0.00755 -0.00093 0.0112 -0.00185 C 0.0125 -0.00231 0.01341 -0.00347 0.01471 -0.00393 C 0.01745 -0.00486 0.02044 -0.00532 0.02318 -0.00602 C 0.02682 -0.00694 0.03047 -0.00787 0.03411 -0.00903 C 0.0362 -0.00972 0.03802 -0.01065 0.04023 -0.01111 C 0.04466 -0.01157 0.04909 -0.01157 0.05365 -0.01204 C 0.05534 -0.01227 0.05677 -0.01296 0.05846 -0.01296 C 0.08919 -0.01134 0.08307 -0.0125 0.09987 -0.00787 C 0.1082 -0.00116 0.1138 0.0037 0.12539 0.00995 L 0.13281 0.01412 C 0.13398 0.01482 0.13529 0.01528 0.13633 0.01597 C 0.13906 0.01782 0.14271 0.01875 0.14492 0.02107 C 0.14727 0.02384 0.14974 0.02639 0.15221 0.02917 C 0.15508 0.03218 0.16081 0.03819 0.16081 0.03843 C 0.1612 0.03912 0.16146 0.04028 0.16198 0.0412 C 0.16367 0.04398 0.16875 0.04838 0.17044 0.05023 C 0.17591 0.05602 0.18047 0.06273 0.18646 0.06829 C 0.20378 0.08449 0.18594 0.06736 0.20482 0.0875 C 0.21523 0.09884 0.21471 0.09769 0.22669 0.10741 C 0.23099 0.11111 0.2349 0.11551 0.23997 0.11852 C 0.24128 0.11921 0.24245 0.11968 0.24362 0.12037 C 0.24766 0.12361 0.25091 0.12732 0.25469 0.13056 C 0.25677 0.13218 0.25872 0.1338 0.26081 0.13542 C 0.26172 0.13634 0.26198 0.13773 0.26302 0.13866 C 0.26914 0.14375 0.27396 0.14954 0.28151 0.1537 C 0.28424 0.15509 0.28776 0.15694 0.28997 0.15857 C 0.29219 0.16019 0.29388 0.16227 0.29609 0.16366 C 0.30924 0.17222 0.30417 0.16759 0.31797 0.17361 C 0.34036 0.18333 0.31328 0.17407 0.34245 0.18472 C 0.34479 0.18542 0.3474 0.18588 0.34987 0.18657 C 0.35365 0.18819 0.35703 0.19028 0.36081 0.19167 C 0.36302 0.19259 0.36563 0.19282 0.3681 0.19375 C 0.37057 0.19468 0.37292 0.19583 0.37552 0.19676 C 0.37656 0.19722 0.37786 0.19722 0.37904 0.19769 C 0.38372 0.19954 0.39805 0.20625 0.40469 0.20671 L 0.42057 0.20787 C 0.42982 0.20903 0.43893 0.21111 0.44857 0.21181 C 0.46875 0.21343 0.45755 0.2125 0.48268 0.21482 C 0.48411 0.21551 0.48568 0.21644 0.4875 0.21667 C 0.50391 0.21968 0.52279 0.21944 0.5388 0.21991 C 0.54766 0.22153 0.54701 0.22199 0.56029 0.22199 C 0.57786 0.22199 0.59479 0.22107 0.61198 0.22083 C 0.61641 0.22037 0.6207 0.22037 0.62513 0.21991 C 0.62982 0.21921 0.63424 0.21829 0.63867 0.21782 C 0.64727 0.21667 0.65586 0.21574 0.66432 0.21482 C 0.66719 0.21389 0.66992 0.21273 0.67279 0.21181 C 0.6862 0.2081 0.67174 0.21597 0.69336 0.20579 C 0.69753 0.20394 0.70078 0.20093 0.70469 0.19884 C 0.71615 0.19213 0.73008 0.18565 0.74115 0.17778 C 0.74427 0.17546 0.74688 0.17292 0.74935 0.1706 C 0.76003 0.16273 0.75482 0.16852 0.76549 0.15857 C 0.76654 0.15764 0.76693 0.15648 0.76797 0.15556 C 0.76901 0.15463 0.77044 0.1544 0.77174 0.1537 C 0.77357 0.15232 0.77565 0.15093 0.77773 0.14954 C 0.77891 0.14884 0.78008 0.14792 0.78138 0.14769 C 0.78346 0.14676 0.7862 0.14699 0.78867 0.14653 C 0.79232 0.14583 0.79609 0.14537 0.79961 0.14444 C 0.80221 0.14398 0.80521 0.14306 0.80833 0.14259 C 0.82266 0.14051 0.83398 0.14028 0.84844 0.13958 C 0.86927 0.1338 0.84961 0.13889 0.90677 0.1375 C 0.91706 0.13727 0.92734 0.13681 0.9375 0.13657 C 0.96719 0.13148 0.92682 0.13773 0.98138 0.13357 C 0.98372 0.13333 0.98594 0.13218 0.98867 0.13148 C 0.99635 0.12963 0.99141 0.13125 1.00091 0.1294 C 1.00365 0.12894 1.00664 0.12824 1.00911 0.12755 C 1.0151 0.12292 1.00951 0.12662 1.02409 0.12338 C 1.02617 0.12315 1.02773 0.12199 1.02995 0.12153 C 1.03203 0.12083 1.03424 0.12083 1.03633 0.12037 L 1.04857 0.11644 " pathEditMode="relative" rAng="0" ptsTypes="AAAAAAAAAAAAAAAAAAAAAAAAAAAAAAAAAAAAAAAAAAAAAAAAAAAAAAAAAAAAAAAAAAAAAAA">
                                      <p:cBhvr>
                                        <p:cTn id="14" dur="5000" fill="hold"/>
                                        <p:tgtEl>
                                          <p:spTgt spid="15"/>
                                        </p:tgtEl>
                                        <p:attrNameLst>
                                          <p:attrName>ppt_x</p:attrName>
                                          <p:attrName>ppt_y</p:attrName>
                                        </p:attrNameLst>
                                      </p:cBhvr>
                                      <p:rCtr x="52422" y="10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Oval 5"/>
          <p:cNvSpPr>
            <a:spLocks noChangeArrowheads="1"/>
          </p:cNvSpPr>
          <p:nvPr/>
        </p:nvSpPr>
        <p:spPr bwMode="auto">
          <a:xfrm>
            <a:off x="1847851" y="3183468"/>
            <a:ext cx="8532283" cy="3240617"/>
          </a:xfrm>
          <a:prstGeom prst="ellipse">
            <a:avLst/>
          </a:prstGeom>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5400000" scaled="1"/>
          </a:gradFill>
          <a:ln w="57150" cmpd="thickThin">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5867">
              <a:solidFill>
                <a:srgbClr val="006600"/>
              </a:solidFill>
              <a:effectLst>
                <a:outerShdw blurRad="38100" dist="38100" dir="2700000" algn="tl">
                  <a:srgbClr val="000000"/>
                </a:outerShdw>
              </a:effectLst>
              <a:latin typeface=".VnBahamasBH" pitchFamily="34" charset="0"/>
            </a:endParaRPr>
          </a:p>
        </p:txBody>
      </p:sp>
      <p:pic>
        <p:nvPicPr>
          <p:cNvPr id="73735" name="Picture 7"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84784" y="14097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WordArt 8"/>
          <p:cNvSpPr>
            <a:spLocks noChangeArrowheads="1" noChangeShapeType="1" noTextEdit="1"/>
          </p:cNvSpPr>
          <p:nvPr/>
        </p:nvSpPr>
        <p:spPr bwMode="auto">
          <a:xfrm>
            <a:off x="2694518" y="3888318"/>
            <a:ext cx="7114116" cy="1790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400" b="1" kern="10">
                <a:cs typeface="Arial" panose="020B0604020202020204" pitchFamily="34" charset="0"/>
              </a:rPr>
              <a:t>Trò chơi</a:t>
            </a:r>
          </a:p>
          <a:p>
            <a:pPr algn="ctr"/>
            <a:r>
              <a:rPr lang="vi-VN" sz="2400" b="1" kern="10">
                <a:cs typeface="Arial" panose="020B0604020202020204" pitchFamily="34" charset="0"/>
              </a:rPr>
              <a:t>Đuổi hình bắt chữ</a:t>
            </a:r>
            <a:endParaRPr lang="en-US" sz="2400" b="1" kern="10">
              <a:cs typeface="Arial" panose="020B0604020202020204" pitchFamily="34" charset="0"/>
            </a:endParaRPr>
          </a:p>
        </p:txBody>
      </p:sp>
      <p:pic>
        <p:nvPicPr>
          <p:cNvPr id="73738" name="Picture 10" descr="1PTRIGB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4868" y="912285"/>
            <a:ext cx="2834217" cy="292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2" descr="Blue tissue paper"/>
          <p:cNvSpPr>
            <a:spLocks noGrp="1" noChangeArrowheads="1"/>
          </p:cNvSpPr>
          <p:nvPr>
            <p:ph type="title"/>
          </p:nvPr>
        </p:nvSpPr>
        <p:spPr>
          <a:xfrm>
            <a:off x="831851" y="637118"/>
            <a:ext cx="10841567" cy="552449"/>
          </a:xfrm>
          <a:blipFill dpi="0" rotWithShape="1">
            <a:blip r:embed="rId5">
              <a:alphaModFix amt="80000"/>
            </a:blip>
            <a:srcRect/>
            <a:tile tx="0" ty="0" sx="100000" sy="100000" flip="none" algn="tl"/>
          </a:blipFill>
          <a:ln>
            <a:solidFill>
              <a:srgbClr val="FFFFCC"/>
            </a:solidFill>
            <a:miter lim="800000"/>
            <a:headEnd/>
            <a:tailEnd/>
          </a:ln>
        </p:spPr>
        <p:txBody>
          <a:bodyPr>
            <a:normAutofit fontScale="90000"/>
          </a:bodyPr>
          <a:lstStyle/>
          <a:p>
            <a:pPr algn="l" eaLnBrk="1" hangingPunct="1"/>
            <a:r>
              <a:rPr lang="en-US" altLang="en-US" sz="3200" b="1" u="sng">
                <a:solidFill>
                  <a:srgbClr val="0033CC"/>
                </a:solidFill>
                <a:latin typeface="Times New Roman" panose="02020603050405020304" pitchFamily="18" charset="0"/>
                <a:cs typeface="Times New Roman" panose="02020603050405020304" pitchFamily="18" charset="0"/>
              </a:rPr>
              <a:t>TIẾT:  </a:t>
            </a:r>
            <a:br>
              <a:rPr lang="en-US" altLang="en-US" sz="3200" b="1" u="sng">
                <a:solidFill>
                  <a:srgbClr val="0033CC"/>
                </a:solidFill>
                <a:latin typeface="Times New Roman" panose="02020603050405020304" pitchFamily="18" charset="0"/>
                <a:cs typeface="Times New Roman" panose="02020603050405020304" pitchFamily="18" charset="0"/>
              </a:rPr>
            </a:br>
            <a:r>
              <a:rPr lang="en-US" altLang="en-US" sz="3200" b="1">
                <a:solidFill>
                  <a:srgbClr val="FF0000"/>
                </a:solidFill>
                <a:ea typeface="微软雅黑 Light" panose="020B0502040204020203" pitchFamily="34" charset="-122"/>
                <a:cs typeface="Times New Roman" panose="02020603050405020304" pitchFamily="18" charset="0"/>
              </a:rPr>
              <a:t>NHỮNG KINH NGHIỆM DÂN GIAN VỀ THỜI TIẾT </a:t>
            </a:r>
            <a:r>
              <a:rPr lang="en-US" altLang="en-US" sz="3200">
                <a:solidFill>
                  <a:srgbClr val="FF0000"/>
                </a:solidFill>
                <a:ea typeface="微软雅黑 Light" panose="020B0502040204020203" pitchFamily="34" charset="-122"/>
                <a:cs typeface="Times New Roman" panose="02020603050405020304" pitchFamily="18" charset="0"/>
              </a:rPr>
              <a:t/>
            </a:r>
            <a:br>
              <a:rPr lang="en-US" altLang="en-US" sz="3200">
                <a:solidFill>
                  <a:srgbClr val="FF0000"/>
                </a:solidFill>
                <a:ea typeface="微软雅黑 Light" panose="020B0502040204020203" pitchFamily="34" charset="-122"/>
                <a:cs typeface="Times New Roman" panose="02020603050405020304" pitchFamily="18" charset="0"/>
              </a:rPr>
            </a:br>
            <a:endParaRPr lang="en-US" altLang="en-US" sz="3200" b="1">
              <a:solidFill>
                <a:srgbClr val="FF3300"/>
              </a:solidFill>
              <a:latin typeface="Times New Roman" panose="02020603050405020304" pitchFamily="18" charset="0"/>
              <a:cs typeface="Times New Roman" panose="02020603050405020304" pitchFamily="18" charset="0"/>
            </a:endParaRPr>
          </a:p>
        </p:txBody>
      </p:sp>
      <p:sp>
        <p:nvSpPr>
          <p:cNvPr id="21511" name="TextBox 6"/>
          <p:cNvSpPr txBox="1">
            <a:spLocks noChangeArrowheads="1"/>
          </p:cNvSpPr>
          <p:nvPr/>
        </p:nvSpPr>
        <p:spPr bwMode="auto">
          <a:xfrm>
            <a:off x="7245351" y="1382185"/>
            <a:ext cx="2563283" cy="6669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667" b="1" u="sng">
                <a:solidFill>
                  <a:srgbClr val="006600"/>
                </a:solidFill>
                <a:latin typeface="Times New Roman" panose="02020603050405020304" pitchFamily="18" charset="0"/>
                <a:cs typeface="Times New Roman" panose="02020603050405020304" pitchFamily="18" charset="0"/>
              </a:rPr>
              <a:t>Vận dụng</a:t>
            </a:r>
            <a:r>
              <a:rPr lang="en-US" altLang="en-US" sz="2667">
                <a:latin typeface="Times New Roman" panose="02020603050405020304" pitchFamily="18" charset="0"/>
                <a:cs typeface="Times New Roman" panose="02020603050405020304" pitchFamily="18" charset="0"/>
              </a:rPr>
              <a:t>:</a:t>
            </a:r>
          </a:p>
          <a:p>
            <a:pPr algn="ctr"/>
            <a:endParaRPr lang="en-US" altLang="en-US" sz="1067">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082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73735"/>
                                        </p:tgtEl>
                                        <p:attrNameLst>
                                          <p:attrName>style.visibility</p:attrName>
                                        </p:attrNameLst>
                                      </p:cBhvr>
                                      <p:to>
                                        <p:strVal val="visible"/>
                                      </p:to>
                                    </p:set>
                                    <p:anim calcmode="lin" valueType="num">
                                      <p:cBhvr>
                                        <p:cTn id="7" dur="500" fill="hold"/>
                                        <p:tgtEl>
                                          <p:spTgt spid="73735"/>
                                        </p:tgtEl>
                                        <p:attrNameLst>
                                          <p:attrName>ppt_w</p:attrName>
                                        </p:attrNameLst>
                                      </p:cBhvr>
                                      <p:tavLst>
                                        <p:tav tm="0">
                                          <p:val>
                                            <p:fltVal val="0"/>
                                          </p:val>
                                        </p:tav>
                                        <p:tav tm="100000">
                                          <p:val>
                                            <p:strVal val="#ppt_w"/>
                                          </p:val>
                                        </p:tav>
                                      </p:tavLst>
                                    </p:anim>
                                    <p:anim calcmode="lin" valueType="num">
                                      <p:cBhvr>
                                        <p:cTn id="8" dur="500" fill="hold"/>
                                        <p:tgtEl>
                                          <p:spTgt spid="737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2" presetClass="entr" presetSubtype="4" fill="hold" nodeType="withEffect">
                                  <p:stCondLst>
                                    <p:cond delay="0"/>
                                  </p:stCondLst>
                                  <p:childTnLst>
                                    <p:set>
                                      <p:cBhvr>
                                        <p:cTn id="10" dur="1" fill="hold">
                                          <p:stCondLst>
                                            <p:cond delay="0"/>
                                          </p:stCondLst>
                                        </p:cTn>
                                        <p:tgtEl>
                                          <p:spTgt spid="73738"/>
                                        </p:tgtEl>
                                        <p:attrNameLst>
                                          <p:attrName>style.visibility</p:attrName>
                                        </p:attrNameLst>
                                      </p:cBhvr>
                                      <p:to>
                                        <p:strVal val="visible"/>
                                      </p:to>
                                    </p:set>
                                    <p:animEffect transition="in" filter="slide(fromBottom)">
                                      <p:cBhvr>
                                        <p:cTn id="11" dur="500"/>
                                        <p:tgtEl>
                                          <p:spTgt spid="737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3733"/>
                                        </p:tgtEl>
                                        <p:attrNameLst>
                                          <p:attrName>style.visibility</p:attrName>
                                        </p:attrNameLst>
                                      </p:cBhvr>
                                      <p:to>
                                        <p:strVal val="visible"/>
                                      </p:to>
                                    </p:set>
                                    <p:animEffect transition="in" filter="checkerboard(across)">
                                      <p:cBhvr>
                                        <p:cTn id="16" dur="500"/>
                                        <p:tgtEl>
                                          <p:spTgt spid="73733"/>
                                        </p:tgtEl>
                                      </p:cBhvr>
                                    </p:animEffect>
                                  </p:childTnLst>
                                </p:cTn>
                              </p:par>
                              <p:par>
                                <p:cTn id="17" presetID="5" presetClass="entr" presetSubtype="10" fill="hold" nodeType="withEffect">
                                  <p:stCondLst>
                                    <p:cond delay="0"/>
                                  </p:stCondLst>
                                  <p:childTnLst>
                                    <p:set>
                                      <p:cBhvr>
                                        <p:cTn id="18" dur="1" fill="hold">
                                          <p:stCondLst>
                                            <p:cond delay="0"/>
                                          </p:stCondLst>
                                        </p:cTn>
                                        <p:tgtEl>
                                          <p:spTgt spid="73736"/>
                                        </p:tgtEl>
                                        <p:attrNameLst>
                                          <p:attrName>style.visibility</p:attrName>
                                        </p:attrNameLst>
                                      </p:cBhvr>
                                      <p:to>
                                        <p:strVal val="visible"/>
                                      </p:to>
                                    </p:set>
                                    <p:animEffect transition="in" filter="checkerboard(across)">
                                      <p:cBhvr>
                                        <p:cTn id="19"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318" y="899584"/>
            <a:ext cx="4025900"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784" y="899584"/>
            <a:ext cx="4140200"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19400" y="3481918"/>
            <a:ext cx="6104467" cy="666786"/>
          </a:xfrm>
          <a:prstGeom prst="rect">
            <a:avLst/>
          </a:prstGeom>
          <a:noFill/>
        </p:spPr>
        <p:txBody>
          <a:bodyPr>
            <a:spAutoFit/>
          </a:bodyPr>
          <a:lstStyle/>
          <a:p>
            <a:pPr algn="ctr">
              <a:defRPr/>
            </a:pPr>
            <a:r>
              <a:rPr lang="en-US" sz="3733" b="1" dirty="0" err="1">
                <a:solidFill>
                  <a:schemeClr val="accent4">
                    <a:lumMod val="50000"/>
                  </a:schemeClr>
                </a:solidFill>
                <a:latin typeface="Times New Roman" pitchFamily="18" charset="0"/>
                <a:cs typeface="Times New Roman" pitchFamily="18" charset="0"/>
              </a:rPr>
              <a:t>Nắng</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tốt</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dưa</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mưa</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tốt</a:t>
            </a:r>
            <a:r>
              <a:rPr lang="en-US" sz="3733" b="1" dirty="0">
                <a:solidFill>
                  <a:schemeClr val="accent4">
                    <a:lumMod val="50000"/>
                  </a:schemeClr>
                </a:solidFill>
                <a:latin typeface="Times New Roman" pitchFamily="18" charset="0"/>
                <a:cs typeface="Times New Roman" pitchFamily="18" charset="0"/>
              </a:rPr>
              <a:t> </a:t>
            </a:r>
            <a:r>
              <a:rPr lang="en-US" sz="3733" b="1" dirty="0" err="1">
                <a:solidFill>
                  <a:schemeClr val="accent4">
                    <a:lumMod val="50000"/>
                  </a:schemeClr>
                </a:solidFill>
                <a:latin typeface="Times New Roman" pitchFamily="18" charset="0"/>
                <a:cs typeface="Times New Roman" pitchFamily="18" charset="0"/>
              </a:rPr>
              <a:t>lúa</a:t>
            </a:r>
            <a:endParaRPr lang="en-US" sz="3733" b="1" dirty="0">
              <a:solidFill>
                <a:schemeClr val="accent4">
                  <a:lumMod val="50000"/>
                </a:schemeClr>
              </a:solidFill>
              <a:latin typeface="Times New Roman" pitchFamily="18" charset="0"/>
              <a:cs typeface="Times New Roman" pitchFamily="18" charset="0"/>
            </a:endParaRPr>
          </a:p>
        </p:txBody>
      </p:sp>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52" y="4269317"/>
            <a:ext cx="4220633"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7151" y="4235451"/>
            <a:ext cx="4222749"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72638" y="4811713"/>
            <a:ext cx="1861407" cy="107721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400" b="1">
                <a:ln w="11430"/>
                <a:solidFill>
                  <a:schemeClr val="accent2">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Mưa</a:t>
            </a:r>
          </a:p>
        </p:txBody>
      </p:sp>
      <p:sp>
        <p:nvSpPr>
          <p:cNvPr id="22536" name="Rectangle 2" descr="Blue tissue paper"/>
          <p:cNvSpPr txBox="1">
            <a:spLocks noChangeArrowheads="1"/>
          </p:cNvSpPr>
          <p:nvPr/>
        </p:nvSpPr>
        <p:spPr bwMode="auto">
          <a:xfrm>
            <a:off x="842434" y="133352"/>
            <a:ext cx="11451167" cy="552449"/>
          </a:xfrm>
          <a:prstGeom prst="rect">
            <a:avLst/>
          </a:prstGeom>
          <a:blipFill dpi="0" rotWithShape="1">
            <a:blip r:embed="rId7">
              <a:alphaModFix amt="80000"/>
            </a:blip>
            <a:srcRect/>
            <a:tile tx="0" ty="0" sx="100000" sy="100000" flip="none" algn="tl"/>
          </a:blipFill>
          <a:ln w="9525">
            <a:solidFill>
              <a:srgbClr val="FFFFCC"/>
            </a:solidFill>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u="sng">
                <a:solidFill>
                  <a:srgbClr val="0033CC"/>
                </a:solidFill>
                <a:latin typeface="Times New Roman" panose="02020603050405020304" pitchFamily="18" charset="0"/>
                <a:cs typeface="Times New Roman" panose="02020603050405020304" pitchFamily="18" charset="0"/>
              </a:rPr>
              <a:t>TIẾT: </a:t>
            </a:r>
            <a:r>
              <a:rPr lang="en-US" altLang="en-US" sz="3200" b="1">
                <a:solidFill>
                  <a:srgbClr val="FF9900"/>
                </a:solidFill>
                <a:latin typeface="Times New Roman" panose="02020603050405020304" pitchFamily="18" charset="0"/>
                <a:cs typeface="Times New Roman" panose="02020603050405020304" pitchFamily="18" charset="0"/>
              </a:rPr>
              <a:t>      </a:t>
            </a:r>
            <a:r>
              <a:rPr lang="en-US" altLang="en-US" sz="3200" b="1">
                <a:solidFill>
                  <a:srgbClr val="FF0000"/>
                </a:solidFill>
                <a:ea typeface="微软雅黑 Light" panose="020B0502040204020203" pitchFamily="34" charset="-122"/>
                <a:cs typeface="Times New Roman" panose="02020603050405020304" pitchFamily="18" charset="0"/>
              </a:rPr>
              <a:t>NHỮNG KINH NGHIỆM DÂN GIAN VỀ THỜI TIẾT </a:t>
            </a:r>
            <a:endParaRPr lang="en-US" altLang="en-US" sz="3200">
              <a:solidFill>
                <a:srgbClr val="FF0000"/>
              </a:solidFill>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1159392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1981200" y="5410200"/>
            <a:ext cx="9296400" cy="1066800"/>
          </a:xfrm>
        </p:spPr>
        <p:txBody>
          <a:bodyPr/>
          <a:lstStyle/>
          <a:p>
            <a:pPr algn="ctr" eaLnBrk="1" hangingPunct="1">
              <a:lnSpc>
                <a:spcPct val="80000"/>
              </a:lnSpc>
              <a:buFontTx/>
              <a:buNone/>
            </a:pPr>
            <a:r>
              <a:rPr lang="en-US" altLang="en-US" smtClean="0"/>
              <a:t>Chuồn chuồn bay thấp thì mưa,</a:t>
            </a:r>
          </a:p>
          <a:p>
            <a:pPr algn="ctr" eaLnBrk="1" hangingPunct="1">
              <a:lnSpc>
                <a:spcPct val="80000"/>
              </a:lnSpc>
              <a:buFontTx/>
              <a:buNone/>
            </a:pPr>
            <a:r>
              <a:rPr lang="en-US" altLang="en-US" smtClean="0"/>
              <a:t>Bay cao thì nắng, bay vừa thì râm.</a:t>
            </a:r>
          </a:p>
        </p:txBody>
      </p:sp>
      <p:pic>
        <p:nvPicPr>
          <p:cNvPr id="23555" name="Picture 3" descr="chuon chuon 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218" y="2108200"/>
            <a:ext cx="550756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Oval 4"/>
          <p:cNvSpPr>
            <a:spLocks noChangeArrowheads="1"/>
          </p:cNvSpPr>
          <p:nvPr/>
        </p:nvSpPr>
        <p:spPr bwMode="auto">
          <a:xfrm>
            <a:off x="5181600" y="2362200"/>
            <a:ext cx="3505200" cy="2057400"/>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p>
        </p:txBody>
      </p:sp>
      <p:sp>
        <p:nvSpPr>
          <p:cNvPr id="23557" name="Rectangle 2" descr="Blue tissue paper"/>
          <p:cNvSpPr txBox="1">
            <a:spLocks noChangeArrowheads="1"/>
          </p:cNvSpPr>
          <p:nvPr/>
        </p:nvSpPr>
        <p:spPr bwMode="auto">
          <a:xfrm>
            <a:off x="812801" y="482600"/>
            <a:ext cx="11173884" cy="1524000"/>
          </a:xfrm>
          <a:prstGeom prst="rect">
            <a:avLst/>
          </a:prstGeom>
          <a:blipFill dpi="0" rotWithShape="1">
            <a:blip r:embed="rId3">
              <a:alphaModFix amt="80000"/>
            </a:blip>
            <a:srcRect/>
            <a:tile tx="0" ty="0" sx="100000" sy="100000" flip="none" algn="tl"/>
          </a:blip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a:solidFill>
                  <a:srgbClr val="0033CC"/>
                </a:solidFill>
                <a:latin typeface="Times New Roman" panose="02020603050405020304" pitchFamily="18" charset="0"/>
                <a:cs typeface="Times New Roman" panose="02020603050405020304" pitchFamily="18" charset="0"/>
              </a:rPr>
              <a:t>TIẾT: </a:t>
            </a:r>
          </a:p>
          <a:p>
            <a:pPr algn="ctr" eaLnBrk="1" hangingPunct="1"/>
            <a:r>
              <a:rPr lang="en-US" altLang="en-US" sz="3200" b="1">
                <a:solidFill>
                  <a:srgbClr val="FF0000"/>
                </a:solidFill>
                <a:ea typeface="微软雅黑 Light" panose="020B0502040204020203" pitchFamily="34" charset="-122"/>
                <a:cs typeface="Times New Roman" panose="02020603050405020304" pitchFamily="18" charset="0"/>
              </a:rPr>
              <a:t>NHỮNG KINH NGHIỆM DÂN GIAN VỀ THỜI TIẾT </a:t>
            </a:r>
            <a:endParaRPr lang="en-US" altLang="en-US" sz="3200">
              <a:solidFill>
                <a:srgbClr val="FF0000"/>
              </a:solidFill>
              <a:ea typeface="微软雅黑 Light" panose="020B0502040204020203" pitchFamily="34" charset="-122"/>
              <a:cs typeface="Times New Roman" panose="02020603050405020304" pitchFamily="18" charset="0"/>
            </a:endParaRPr>
          </a:p>
          <a:p>
            <a:pPr eaLnBrk="1" hangingPunct="1"/>
            <a:endParaRPr lang="en-US" altLang="en-US" sz="3200" b="1">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5387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checkerboard(across)">
                                      <p:cBhvr>
                                        <p:cTn id="7" dur="500"/>
                                        <p:tgtEl>
                                          <p:spTgt spid="50178">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0178">
                                            <p:txEl>
                                              <p:pRg st="1" end="1"/>
                                            </p:txEl>
                                          </p:spTgt>
                                        </p:tgtEl>
                                        <p:attrNameLst>
                                          <p:attrName>style.visibility</p:attrName>
                                        </p:attrNameLst>
                                      </p:cBhvr>
                                      <p:to>
                                        <p:strVal val="visible"/>
                                      </p:to>
                                    </p:set>
                                    <p:animEffect transition="in" filter="checkerboard(across)">
                                      <p:cBhvr>
                                        <p:cTn id="11" dur="500"/>
                                        <p:tgtEl>
                                          <p:spTgt spid="50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717" y="1905000"/>
            <a:ext cx="8661400" cy="393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1524001" y="5943601"/>
            <a:ext cx="884343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733" b="1">
                <a:solidFill>
                  <a:srgbClr val="F83824"/>
                </a:solidFill>
                <a:latin typeface="Times New Roman" panose="02020603050405020304" pitchFamily="18" charset="0"/>
                <a:cs typeface="Times New Roman" panose="02020603050405020304" pitchFamily="18" charset="0"/>
                <a:sym typeface="Wingdings 3" panose="05040102010807070707" pitchFamily="18" charset="2"/>
              </a:rPr>
              <a:t>Ếch kêu uôm uôm ao chuôm ngập nước.</a:t>
            </a:r>
          </a:p>
        </p:txBody>
      </p:sp>
      <p:sp>
        <p:nvSpPr>
          <p:cNvPr id="24580" name="Rectangle 2" descr="Blue tissue paper"/>
          <p:cNvSpPr txBox="1">
            <a:spLocks noChangeArrowheads="1"/>
          </p:cNvSpPr>
          <p:nvPr/>
        </p:nvSpPr>
        <p:spPr bwMode="auto">
          <a:xfrm>
            <a:off x="1320801" y="711200"/>
            <a:ext cx="10411884" cy="552451"/>
          </a:xfrm>
          <a:prstGeom prst="rect">
            <a:avLst/>
          </a:prstGeom>
          <a:blipFill dpi="0" rotWithShape="1">
            <a:blip r:embed="rId4">
              <a:alphaModFix amt="80000"/>
            </a:blip>
            <a:srcRect/>
            <a:tile tx="0" ty="0" sx="100000" sy="100000" flip="none" algn="tl"/>
          </a:blip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a:solidFill>
                  <a:srgbClr val="0033CC"/>
                </a:solidFill>
                <a:latin typeface="Times New Roman" panose="02020603050405020304" pitchFamily="18" charset="0"/>
                <a:cs typeface="Times New Roman" panose="02020603050405020304" pitchFamily="18" charset="0"/>
              </a:rPr>
              <a:t>TIẾT:   </a:t>
            </a:r>
            <a:r>
              <a:rPr lang="en-US" altLang="en-US" sz="3200" b="1">
                <a:solidFill>
                  <a:srgbClr val="FF9900"/>
                </a:solidFill>
                <a:latin typeface="Times New Roman" panose="02020603050405020304" pitchFamily="18" charset="0"/>
                <a:cs typeface="Times New Roman" panose="02020603050405020304" pitchFamily="18" charset="0"/>
              </a:rPr>
              <a:t> </a:t>
            </a:r>
          </a:p>
          <a:p>
            <a:pPr eaLnBrk="1" hangingPunct="1"/>
            <a:r>
              <a:rPr lang="en-US" altLang="en-US" sz="3200" b="1">
                <a:solidFill>
                  <a:srgbClr val="FF0000"/>
                </a:solidFill>
                <a:ea typeface="微软雅黑 Light" panose="020B0502040204020203" pitchFamily="34" charset="-122"/>
                <a:cs typeface="Times New Roman" panose="02020603050405020304" pitchFamily="18" charset="0"/>
              </a:rPr>
              <a:t>NHỮNG KINH NGHIỆM DÂN GIAN VỀ THỜI TIẾT </a:t>
            </a:r>
            <a:endParaRPr lang="en-US" altLang="en-US" sz="3200">
              <a:solidFill>
                <a:srgbClr val="FF0000"/>
              </a:solidFill>
              <a:ea typeface="微软雅黑 Light" panose="020B0502040204020203" pitchFamily="34" charset="-122"/>
              <a:cs typeface="Times New Roman" panose="02020603050405020304" pitchFamily="18" charset="0"/>
            </a:endParaRPr>
          </a:p>
          <a:p>
            <a:pPr eaLnBrk="1" hangingPunct="1"/>
            <a:endParaRPr lang="en-US" altLang="en-US" sz="3200" b="1">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9433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strips(downRight)">
                                      <p:cBhvr>
                                        <p:cTn id="7" dur="500"/>
                                        <p:tgtEl>
                                          <p:spTgt spid="75778"/>
                                        </p:tgtEl>
                                      </p:cBhvr>
                                    </p:animEffect>
                                  </p:childTnLst>
                                </p:cTn>
                              </p:par>
                              <p:par>
                                <p:cTn id="8" presetID="22" presetClass="entr" presetSubtype="1" fill="hold" nodeType="withEffect">
                                  <p:stCondLst>
                                    <p:cond delay="0"/>
                                  </p:stCondLst>
                                  <p:childTnLst>
                                    <p:set>
                                      <p:cBhvr>
                                        <p:cTn id="9" dur="1" fill="hold">
                                          <p:stCondLst>
                                            <p:cond delay="0"/>
                                          </p:stCondLst>
                                        </p:cTn>
                                        <p:tgtEl>
                                          <p:spTgt spid="75778"/>
                                        </p:tgtEl>
                                        <p:attrNameLst>
                                          <p:attrName>style.visibility</p:attrName>
                                        </p:attrNameLst>
                                      </p:cBhvr>
                                      <p:to>
                                        <p:strVal val="visible"/>
                                      </p:to>
                                    </p:set>
                                    <p:animEffect transition="in" filter="wipe(up)">
                                      <p:cBhvr>
                                        <p:cTn id="10" dur="500"/>
                                        <p:tgtEl>
                                          <p:spTgt spid="75778"/>
                                        </p:tgtEl>
                                      </p:cBhvr>
                                    </p:animEffect>
                                  </p:childTnLst>
                                  <p:subTnLst>
                                    <p:audio>
                                      <p:cMediaNode vol="100000">
                                        <p:cTn display="0" masterRel="sameClick">
                                          <p:stCondLst>
                                            <p:cond evt="begin" delay="0">
                                              <p:tn val="8"/>
                                            </p:cond>
                                          </p:stCondLst>
                                          <p:endCondLst>
                                            <p:cond evt="onStopAudio" delay="0">
                                              <p:tgtEl>
                                                <p:sldTgt/>
                                              </p:tgtEl>
                                            </p:cond>
                                          </p:endCondLst>
                                        </p:cTn>
                                        <p:tgtEl>
                                          <p:sndTgt r:embed="rId2" name="frog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5779"/>
                                        </p:tgtEl>
                                        <p:attrNameLst>
                                          <p:attrName>style.visibility</p:attrName>
                                        </p:attrNameLst>
                                      </p:cBhvr>
                                      <p:to>
                                        <p:strVal val="visible"/>
                                      </p:to>
                                    </p:set>
                                    <p:anim calcmode="discrete" valueType="clr">
                                      <p:cBhvr override="childStyle">
                                        <p:cTn id="15" dur="80"/>
                                        <p:tgtEl>
                                          <p:spTgt spid="7577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5779"/>
                                        </p:tgtEl>
                                        <p:attrNameLst>
                                          <p:attrName>fillcolor</p:attrName>
                                        </p:attrNameLst>
                                      </p:cBhvr>
                                      <p:tavLst>
                                        <p:tav tm="0">
                                          <p:val>
                                            <p:clrVal>
                                              <a:schemeClr val="accent2"/>
                                            </p:clrVal>
                                          </p:val>
                                        </p:tav>
                                        <p:tav tm="50000">
                                          <p:val>
                                            <p:clrVal>
                                              <a:schemeClr val="hlink"/>
                                            </p:clrVal>
                                          </p:val>
                                        </p:tav>
                                      </p:tavLst>
                                    </p:anim>
                                    <p:set>
                                      <p:cBhvr>
                                        <p:cTn id="17" dur="80"/>
                                        <p:tgtEl>
                                          <p:spTgt spid="757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83933"/>
            <a:ext cx="4529667" cy="417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0551" y="2061634"/>
            <a:ext cx="5204883" cy="479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p:cNvSpPr>
            <a:spLocks noChangeArrowheads="1"/>
          </p:cNvSpPr>
          <p:nvPr/>
        </p:nvSpPr>
        <p:spPr bwMode="auto">
          <a:xfrm rot="10800000" flipV="1">
            <a:off x="1524000" y="2530388"/>
            <a:ext cx="8688917" cy="14056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tabLst>
                <a:tab pos="65088" algn="l"/>
                <a:tab pos="4591050" algn="l"/>
              </a:tabLst>
              <a:defRPr>
                <a:solidFill>
                  <a:schemeClr val="tx1"/>
                </a:solidFill>
                <a:latin typeface="Arial" panose="020B0604020202020204" pitchFamily="34" charset="0"/>
              </a:defRPr>
            </a:lvl1pPr>
            <a:lvl2pPr marL="742950" indent="-285750">
              <a:tabLst>
                <a:tab pos="65088" algn="l"/>
                <a:tab pos="4591050" algn="l"/>
              </a:tabLst>
              <a:defRPr>
                <a:solidFill>
                  <a:schemeClr val="tx1"/>
                </a:solidFill>
                <a:latin typeface="Arial" panose="020B0604020202020204" pitchFamily="34" charset="0"/>
              </a:defRPr>
            </a:lvl2pPr>
            <a:lvl3pPr marL="1143000" indent="-228600">
              <a:tabLst>
                <a:tab pos="65088" algn="l"/>
                <a:tab pos="4591050" algn="l"/>
              </a:tabLst>
              <a:defRPr>
                <a:solidFill>
                  <a:schemeClr val="tx1"/>
                </a:solidFill>
                <a:latin typeface="Arial" panose="020B0604020202020204" pitchFamily="34" charset="0"/>
              </a:defRPr>
            </a:lvl3pPr>
            <a:lvl4pPr marL="1600200" indent="-228600">
              <a:tabLst>
                <a:tab pos="65088" algn="l"/>
                <a:tab pos="4591050" algn="l"/>
              </a:tabLst>
              <a:defRPr>
                <a:solidFill>
                  <a:schemeClr val="tx1"/>
                </a:solidFill>
                <a:latin typeface="Arial" panose="020B0604020202020204" pitchFamily="34" charset="0"/>
              </a:defRPr>
            </a:lvl4pPr>
            <a:lvl5pPr marL="2057400" indent="-228600">
              <a:tabLst>
                <a:tab pos="65088" algn="l"/>
                <a:tab pos="45910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5088" algn="l"/>
                <a:tab pos="45910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5088" algn="l"/>
                <a:tab pos="45910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5088" algn="l"/>
                <a:tab pos="45910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5088" algn="l"/>
                <a:tab pos="4591050" algn="l"/>
              </a:tabLst>
              <a:defRPr>
                <a:solidFill>
                  <a:schemeClr val="tx1"/>
                </a:solidFill>
                <a:latin typeface="Arial" panose="020B0604020202020204" pitchFamily="34" charset="0"/>
              </a:defRPr>
            </a:lvl9pPr>
          </a:lstStyle>
          <a:p>
            <a:pPr algn="ctr"/>
            <a:r>
              <a:rPr lang="it-IT" altLang="en-US" sz="4267" b="1">
                <a:solidFill>
                  <a:srgbClr val="0000FF"/>
                </a:solidFill>
                <a:latin typeface="Times New Roman" panose="02020603050405020304" pitchFamily="18" charset="0"/>
                <a:cs typeface="Times New Roman" panose="02020603050405020304" pitchFamily="18" charset="0"/>
              </a:rPr>
              <a:t>Trình bày các câu tục ngữ về thiên nhiên  mà em sưu tầm được. </a:t>
            </a:r>
          </a:p>
        </p:txBody>
      </p:sp>
      <p:sp>
        <p:nvSpPr>
          <p:cNvPr id="25605" name="Rectangle 2" descr="Blue tissue paper"/>
          <p:cNvSpPr>
            <a:spLocks noGrp="1" noChangeArrowheads="1"/>
          </p:cNvSpPr>
          <p:nvPr>
            <p:ph type="title"/>
          </p:nvPr>
        </p:nvSpPr>
        <p:spPr>
          <a:xfrm>
            <a:off x="1117600" y="685800"/>
            <a:ext cx="9685867" cy="958851"/>
          </a:xfrm>
          <a:blipFill dpi="0" rotWithShape="1">
            <a:blip r:embed="rId4">
              <a:alphaModFix amt="80000"/>
            </a:blip>
            <a:srcRect/>
            <a:tile tx="0" ty="0" sx="100000" sy="100000" flip="none" algn="tl"/>
          </a:blipFill>
          <a:ln>
            <a:solidFill>
              <a:srgbClr val="FFFFCC"/>
            </a:solidFill>
            <a:miter lim="800000"/>
            <a:headEnd/>
            <a:tailEnd/>
          </a:ln>
        </p:spPr>
        <p:txBody>
          <a:bodyPr>
            <a:normAutofit fontScale="90000"/>
          </a:bodyPr>
          <a:lstStyle/>
          <a:p>
            <a:r>
              <a:rPr lang="en-US" altLang="en-US" sz="3200" b="1" u="sng">
                <a:solidFill>
                  <a:srgbClr val="0033CC"/>
                </a:solidFill>
                <a:latin typeface="Times New Roman" panose="02020603050405020304" pitchFamily="18" charset="0"/>
                <a:cs typeface="Times New Roman" panose="02020603050405020304" pitchFamily="18" charset="0"/>
              </a:rPr>
              <a:t>TIẾT: </a:t>
            </a:r>
            <a:r>
              <a:rPr lang="en-US" altLang="en-US" sz="3200" b="1">
                <a:solidFill>
                  <a:srgbClr val="FF9900"/>
                </a:solidFill>
                <a:latin typeface="Times New Roman" panose="02020603050405020304" pitchFamily="18" charset="0"/>
                <a:cs typeface="Times New Roman" panose="02020603050405020304" pitchFamily="18" charset="0"/>
              </a:rPr>
              <a:t>            </a:t>
            </a:r>
            <a:br>
              <a:rPr lang="en-US" altLang="en-US" sz="3200" b="1">
                <a:solidFill>
                  <a:srgbClr val="FF9900"/>
                </a:solidFill>
                <a:latin typeface="Times New Roman" panose="02020603050405020304" pitchFamily="18" charset="0"/>
                <a:cs typeface="Times New Roman" panose="02020603050405020304" pitchFamily="18" charset="0"/>
              </a:rPr>
            </a:br>
            <a:r>
              <a:rPr lang="en-US" altLang="en-US" sz="3200" b="1">
                <a:solidFill>
                  <a:srgbClr val="FF0000"/>
                </a:solidFill>
                <a:ea typeface="微软雅黑 Light" panose="020B0502040204020203" pitchFamily="34" charset="-122"/>
                <a:cs typeface="Times New Roman" panose="02020603050405020304" pitchFamily="18" charset="0"/>
              </a:rPr>
              <a:t>NHỮNG KINH NGHIỆM DÂN GIAN VỀ THỜI TIẾT </a:t>
            </a:r>
            <a:endParaRPr lang="en-US" altLang="en-US" sz="3200">
              <a:solidFill>
                <a:srgbClr val="FF0000"/>
              </a:solidFill>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181926993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455;p1"/>
          <p:cNvSpPr>
            <a:spLocks noChangeArrowheads="1"/>
          </p:cNvSpPr>
          <p:nvPr/>
        </p:nvSpPr>
        <p:spPr bwMode="auto">
          <a:xfrm>
            <a:off x="2343151" y="1143001"/>
            <a:ext cx="7473949" cy="143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rgbClr val="6D3B13"/>
              </a:buClr>
              <a:buSzPts val="4400"/>
              <a:buFont typeface="Garamond" panose="02020404030301010803" pitchFamily="18" charset="0"/>
              <a:buNone/>
            </a:pPr>
            <a:r>
              <a:rPr lang="en-US" altLang="en-US" sz="3733" b="1">
                <a:solidFill>
                  <a:srgbClr val="6D3B13"/>
                </a:solidFill>
                <a:latin typeface="Garamond" panose="02020404030301010803" pitchFamily="18" charset="0"/>
                <a:ea typeface="Garamond" panose="02020404030301010803" pitchFamily="18" charset="0"/>
                <a:cs typeface="Garamond" panose="02020404030301010803" pitchFamily="18" charset="0"/>
                <a:sym typeface="Garamond" panose="02020404030301010803" pitchFamily="18" charset="0"/>
              </a:rPr>
              <a:t>BÀI 7</a:t>
            </a:r>
            <a:endParaRPr lang="en-US" altLang="en-US" sz="1333"/>
          </a:p>
          <a:p>
            <a:pPr algn="ctr">
              <a:buClr>
                <a:srgbClr val="6D3B13"/>
              </a:buClr>
              <a:buSzPts val="4400"/>
              <a:buFont typeface="Garamond" panose="02020404030301010803" pitchFamily="18" charset="0"/>
              <a:buNone/>
            </a:pPr>
            <a:r>
              <a:rPr lang="en-US" altLang="en-US" sz="4800" b="1">
                <a:solidFill>
                  <a:srgbClr val="6D3B13"/>
                </a:solidFill>
                <a:latin typeface="Garamond" panose="02020404030301010803" pitchFamily="18" charset="0"/>
                <a:ea typeface="Garamond" panose="02020404030301010803" pitchFamily="18" charset="0"/>
                <a:cs typeface="Garamond" panose="02020404030301010803" pitchFamily="18" charset="0"/>
                <a:sym typeface="Garamond" panose="02020404030301010803" pitchFamily="18" charset="0"/>
              </a:rPr>
              <a:t>TRÍ TUỆ DÂN GIAN</a:t>
            </a:r>
          </a:p>
        </p:txBody>
      </p:sp>
      <p:pic>
        <p:nvPicPr>
          <p:cNvPr id="2051" name="Google Shape;456;p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1" y="4605867"/>
            <a:ext cx="2738967" cy="27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Google Shape;458;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44516" t="-8069" r="50000" b="100000"/>
          <a:stretch>
            <a:fillRect/>
          </a:stretch>
        </p:blipFill>
        <p:spPr bwMode="auto">
          <a:xfrm>
            <a:off x="1314451" y="4552952"/>
            <a:ext cx="162983" cy="17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Google Shape;459;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r="55484"/>
          <a:stretch>
            <a:fillRect/>
          </a:stretch>
        </p:blipFill>
        <p:spPr bwMode="auto">
          <a:xfrm>
            <a:off x="0" y="3735917"/>
            <a:ext cx="2186517" cy="312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Google Shape;460;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94746" r="3262" b="97101"/>
          <a:stretch>
            <a:fillRect/>
          </a:stretch>
        </p:blipFill>
        <p:spPr bwMode="auto">
          <a:xfrm>
            <a:off x="8989485" y="232834"/>
            <a:ext cx="86783" cy="9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Google Shape;461;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8570" t="15564" r="11389" b="84354"/>
          <a:stretch>
            <a:fillRect/>
          </a:stretch>
        </p:blipFill>
        <p:spPr bwMode="auto">
          <a:xfrm>
            <a:off x="8718551" y="719667"/>
            <a:ext cx="2116" cy="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Google Shape;462;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4004" t="32951" r="15955" b="66966"/>
          <a:stretch>
            <a:fillRect/>
          </a:stretch>
        </p:blipFill>
        <p:spPr bwMode="auto">
          <a:xfrm>
            <a:off x="8519585" y="1261534"/>
            <a:ext cx="2116" cy="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Google Shape;463;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97731" t="-4732" r="761" b="102173"/>
          <a:stretch>
            <a:fillRect/>
          </a:stretch>
        </p:blipFill>
        <p:spPr bwMode="auto">
          <a:xfrm>
            <a:off x="9120717" y="86785"/>
            <a:ext cx="65616" cy="7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Google Shape;464;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97107" t="-2173" r="2267" b="101112"/>
          <a:stretch>
            <a:fillRect/>
          </a:stretch>
        </p:blipFill>
        <p:spPr bwMode="auto">
          <a:xfrm>
            <a:off x="9093200" y="165100"/>
            <a:ext cx="27517" cy="3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Google Shape;465;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96452" t="-1112" r="2892" b="100000"/>
          <a:stretch>
            <a:fillRect/>
          </a:stretch>
        </p:blipFill>
        <p:spPr bwMode="auto">
          <a:xfrm>
            <a:off x="9065685" y="198967"/>
            <a:ext cx="27516" cy="3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Google Shape;466;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10024534" y="3782484"/>
            <a:ext cx="2190751" cy="312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Google Shape;467;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69881" t="60358" r="29938" b="39488"/>
          <a:stretch>
            <a:fillRect/>
          </a:stretch>
        </p:blipFill>
        <p:spPr bwMode="auto">
          <a:xfrm>
            <a:off x="7901518" y="2118785"/>
            <a:ext cx="6349" cy="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Google Shape;468;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44516" t="100000" r="50000" b="-8035"/>
          <a:stretch>
            <a:fillRect/>
          </a:stretch>
        </p:blipFill>
        <p:spPr bwMode="auto">
          <a:xfrm>
            <a:off x="1314451" y="6858000"/>
            <a:ext cx="1629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Google Shape;470;p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0133"/>
            <a:ext cx="2402417" cy="180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Google Shape;471;p1"/>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6367" y="67733"/>
            <a:ext cx="2338917"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Google Shape;472;p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1000" y="-294217"/>
            <a:ext cx="1771651" cy="15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9"/>
          <p:cNvSpPr txBox="1">
            <a:spLocks noChangeArrowheads="1"/>
          </p:cNvSpPr>
          <p:nvPr/>
        </p:nvSpPr>
        <p:spPr bwMode="auto">
          <a:xfrm>
            <a:off x="2995084" y="2427818"/>
            <a:ext cx="7078133" cy="280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4800" b="1">
                <a:solidFill>
                  <a:srgbClr val="0000FF"/>
                </a:solidFill>
                <a:latin typeface="Times New Roman" panose="02020603050405020304" pitchFamily="18" charset="0"/>
                <a:ea typeface="微软雅黑 Light" panose="020B0502040204020203" pitchFamily="34" charset="-122"/>
                <a:cs typeface="Times New Roman" panose="02020603050405020304" pitchFamily="18" charset="0"/>
              </a:rPr>
              <a:t>Văn bản 2 :</a:t>
            </a:r>
          </a:p>
          <a:p>
            <a:pPr algn="ctr"/>
            <a:r>
              <a:rPr lang="en-US" altLang="en-US" sz="4267" b="1">
                <a:ea typeface="微软雅黑 Light" panose="020B0502040204020203" pitchFamily="34" charset="-122"/>
                <a:cs typeface="Times New Roman" panose="02020603050405020304" pitchFamily="18" charset="0"/>
              </a:rPr>
              <a:t>NHỮNG KINH NGHIỆM DÂN GIAN </a:t>
            </a:r>
            <a:endParaRPr lang="en-US" altLang="en-US" sz="4267">
              <a:ea typeface="微软雅黑 Light" panose="020B0502040204020203" pitchFamily="34" charset="-122"/>
              <a:cs typeface="Times New Roman" panose="02020603050405020304" pitchFamily="18" charset="0"/>
            </a:endParaRPr>
          </a:p>
          <a:p>
            <a:r>
              <a:rPr lang="en-US" altLang="en-US" sz="4267" b="1">
                <a:ea typeface="微软雅黑 Light" panose="020B0502040204020203" pitchFamily="34" charset="-122"/>
                <a:cs typeface="Times New Roman" panose="02020603050405020304" pitchFamily="18" charset="0"/>
              </a:rPr>
              <a:t>VỀ LAO ĐỘNG SẢN XUẤT </a:t>
            </a:r>
            <a:endParaRPr lang="en-US" altLang="en-US" sz="4267">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1035259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50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5000"/>
                                        <p:tgtEl>
                                          <p:spTgt spid="472"/>
                                        </p:tgtEl>
                                        <p:attrNameLst>
                                          <p:attrName>ppt_x</p:attrName>
                                        </p:attrNameLst>
                                      </p:cBhvr>
                                      <p:tavLst>
                                        <p:tav tm="0">
                                          <p:val>
                                            <p:strVal val="#ppt_x-1"/>
                                          </p:val>
                                        </p:tav>
                                        <p:tav tm="100000">
                                          <p:val>
                                            <p:strVal val="#ppt_x"/>
                                          </p:val>
                                        </p:tav>
                                      </p:tavLst>
                                    </p:anim>
                                  </p:childTnLst>
                                </p:cTn>
                              </p:par>
                            </p:childTnLst>
                          </p:cTn>
                        </p:par>
                        <p:par>
                          <p:cTn id="8" fill="hold" nodeType="afterGroup">
                            <p:stCondLst>
                              <p:cond delay="5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20"/>
                                        </p:tgtEl>
                                        <p:attrNameLst>
                                          <p:attrName>style.visibility</p:attrName>
                                        </p:attrNameLst>
                                      </p:cBhvr>
                                      <p:to>
                                        <p:strVal val="visible"/>
                                      </p:to>
                                    </p:set>
                                    <p:set>
                                      <p:cBhvr>
                                        <p:cTn id="11" dur="455" fill="hold">
                                          <p:stCondLst>
                                            <p:cond delay="0"/>
                                          </p:stCondLst>
                                        </p:cTn>
                                        <p:tgtEl>
                                          <p:spTgt spid="20"/>
                                        </p:tgtEl>
                                        <p:attrNameLst>
                                          <p:attrName>style.rotation</p:attrName>
                                        </p:attrNameLst>
                                      </p:cBhvr>
                                      <p:to>
                                        <p:strVal val="-45.0"/>
                                      </p:to>
                                    </p:set>
                                    <p:anim calcmode="lin" valueType="num">
                                      <p:cBhvr>
                                        <p:cTn id="12"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16" fill="hold" nodeType="afterGroup">
                            <p:stCondLst>
                              <p:cond delay="32000"/>
                            </p:stCondLst>
                            <p:childTnLst>
                              <p:par>
                                <p:cTn id="17" presetID="32" presetClass="emph" presetSubtype="0" fill="hold" grpId="1" nodeType="afterEffect">
                                  <p:stCondLst>
                                    <p:cond delay="0"/>
                                  </p:stCondLst>
                                  <p:iterate type="lt">
                                    <p:tmPct val="0"/>
                                  </p:iterate>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8"/>
            <a:ext cx="12192000"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984" y="1305984"/>
            <a:ext cx="4250267" cy="424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0818" y="1041400"/>
            <a:ext cx="5065183" cy="506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a:grpSpLocks/>
          </p:cNvGrpSpPr>
          <p:nvPr/>
        </p:nvGrpSpPr>
        <p:grpSpPr bwMode="auto">
          <a:xfrm>
            <a:off x="4398434" y="55034"/>
            <a:ext cx="5433484" cy="3096684"/>
            <a:chOff x="7833209" y="881105"/>
            <a:chExt cx="3609577" cy="3095013"/>
          </a:xfrm>
        </p:grpSpPr>
        <p:pic>
          <p:nvPicPr>
            <p:cNvPr id="3082"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47773" y="881105"/>
              <a:ext cx="3095013" cy="309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文本框 6"/>
            <p:cNvSpPr txBox="1">
              <a:spLocks noChangeArrowheads="1"/>
            </p:cNvSpPr>
            <p:nvPr/>
          </p:nvSpPr>
          <p:spPr bwMode="auto">
            <a:xfrm>
              <a:off x="7833209" y="2545987"/>
              <a:ext cx="3207657" cy="83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zh-CN" sz="4800" b="1">
                  <a:solidFill>
                    <a:srgbClr val="0670EB"/>
                  </a:solidFill>
                  <a:latin typeface="Times New Roman" panose="02020603050405020304" pitchFamily="18" charset="0"/>
                  <a:ea typeface="SimSun" panose="02010600030101010101" pitchFamily="2" charset="-122"/>
                  <a:cs typeface="Times New Roman" panose="02020603050405020304" pitchFamily="18" charset="0"/>
                  <a:sym typeface="+mn-lt"/>
                </a:rPr>
                <a:t>Khởi động</a:t>
              </a:r>
              <a:endParaRPr lang="zh-CN" altLang="en-US" sz="4800" b="1">
                <a:solidFill>
                  <a:srgbClr val="0670EB"/>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grpSp>
      <p:grpSp>
        <p:nvGrpSpPr>
          <p:cNvPr id="10" name="组合 5"/>
          <p:cNvGrpSpPr>
            <a:grpSpLocks/>
          </p:cNvGrpSpPr>
          <p:nvPr/>
        </p:nvGrpSpPr>
        <p:grpSpPr bwMode="auto">
          <a:xfrm>
            <a:off x="4921251" y="2520952"/>
            <a:ext cx="6858000" cy="3956049"/>
            <a:chOff x="1099385" y="2069348"/>
            <a:chExt cx="2860812" cy="2084000"/>
          </a:xfrm>
        </p:grpSpPr>
        <p:pic>
          <p:nvPicPr>
            <p:cNvPr id="308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9385" y="2069348"/>
              <a:ext cx="2860812" cy="20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文本框 12"/>
            <p:cNvSpPr txBox="1">
              <a:spLocks noChangeArrowheads="1"/>
            </p:cNvSpPr>
            <p:nvPr/>
          </p:nvSpPr>
          <p:spPr bwMode="auto">
            <a:xfrm rot="21221573">
              <a:off x="1503482" y="2923583"/>
              <a:ext cx="1981640" cy="30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endParaRPr lang="en-US" altLang="en-US" sz="3200">
                <a:solidFill>
                  <a:schemeClr val="bg1"/>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5302251" y="3549651"/>
            <a:ext cx="6096000" cy="2062103"/>
          </a:xfrm>
          <a:prstGeom prst="rect">
            <a:avLst/>
          </a:prstGeom>
        </p:spPr>
        <p:txBody>
          <a:bodyPr>
            <a:spAutoFit/>
          </a:bodyPr>
          <a:lstStyle/>
          <a:p>
            <a:pPr>
              <a:defRPr/>
            </a:pPr>
            <a:r>
              <a:rPr lang="en-US" sz="3200" dirty="0" err="1">
                <a:solidFill>
                  <a:schemeClr val="accent3">
                    <a:lumMod val="85000"/>
                  </a:schemeClr>
                </a:solidFill>
                <a:latin typeface="Times New Roman" pitchFamily="18" charset="0"/>
                <a:cs typeface="Times New Roman" pitchFamily="18" charset="0"/>
              </a:rPr>
              <a:t>Gv</a:t>
            </a:r>
            <a:r>
              <a:rPr lang="en-US" sz="3200" dirty="0">
                <a:solidFill>
                  <a:schemeClr val="accent3">
                    <a:lumMod val="85000"/>
                  </a:schemeClr>
                </a:solidFill>
                <a:latin typeface="Times New Roman" pitchFamily="18" charset="0"/>
                <a:cs typeface="Times New Roman" pitchFamily="18" charset="0"/>
              </a:rPr>
              <a:t> </a:t>
            </a:r>
            <a:r>
              <a:rPr lang="en-US" sz="3200" dirty="0" err="1">
                <a:solidFill>
                  <a:schemeClr val="accent3">
                    <a:lumMod val="85000"/>
                  </a:schemeClr>
                </a:solidFill>
                <a:latin typeface="Times New Roman" pitchFamily="18" charset="0"/>
                <a:cs typeface="Times New Roman" pitchFamily="18" charset="0"/>
              </a:rPr>
              <a:t>cho</a:t>
            </a:r>
            <a:r>
              <a:rPr lang="en-US" sz="3200" dirty="0">
                <a:solidFill>
                  <a:schemeClr val="accent3">
                    <a:lumMod val="85000"/>
                  </a:schemeClr>
                </a:solidFill>
                <a:latin typeface="Times New Roman" pitchFamily="18" charset="0"/>
                <a:cs typeface="Times New Roman" pitchFamily="18" charset="0"/>
              </a:rPr>
              <a:t> HS </a:t>
            </a:r>
            <a:r>
              <a:rPr lang="en-US" sz="3200" dirty="0" err="1">
                <a:solidFill>
                  <a:schemeClr val="accent3">
                    <a:lumMod val="85000"/>
                  </a:schemeClr>
                </a:solidFill>
                <a:latin typeface="Times New Roman" pitchFamily="18" charset="0"/>
                <a:cs typeface="Times New Roman" pitchFamily="18" charset="0"/>
              </a:rPr>
              <a:t>xem</a:t>
            </a:r>
            <a:r>
              <a:rPr lang="en-US" sz="3200" dirty="0">
                <a:solidFill>
                  <a:schemeClr val="accent3">
                    <a:lumMod val="85000"/>
                  </a:schemeClr>
                </a:solidFill>
                <a:latin typeface="Times New Roman" pitchFamily="18" charset="0"/>
                <a:cs typeface="Times New Roman" pitchFamily="18" charset="0"/>
              </a:rPr>
              <a:t> video “ </a:t>
            </a:r>
            <a:r>
              <a:rPr lang="en-US" sz="3200" dirty="0" err="1">
                <a:solidFill>
                  <a:schemeClr val="accent3">
                    <a:lumMod val="85000"/>
                  </a:schemeClr>
                </a:solidFill>
                <a:latin typeface="Times New Roman" pitchFamily="18" charset="0"/>
                <a:cs typeface="Times New Roman" pitchFamily="18" charset="0"/>
              </a:rPr>
              <a:t>Đuổi</a:t>
            </a:r>
            <a:r>
              <a:rPr lang="en-US" sz="3200" dirty="0">
                <a:solidFill>
                  <a:schemeClr val="accent3">
                    <a:lumMod val="85000"/>
                  </a:schemeClr>
                </a:solidFill>
                <a:latin typeface="Times New Roman" pitchFamily="18" charset="0"/>
                <a:cs typeface="Times New Roman" pitchFamily="18" charset="0"/>
              </a:rPr>
              <a:t> </a:t>
            </a:r>
            <a:r>
              <a:rPr lang="en-US" sz="3200" dirty="0" err="1">
                <a:solidFill>
                  <a:schemeClr val="accent3">
                    <a:lumMod val="85000"/>
                  </a:schemeClr>
                </a:solidFill>
                <a:latin typeface="Times New Roman" pitchFamily="18" charset="0"/>
                <a:cs typeface="Times New Roman" pitchFamily="18" charset="0"/>
              </a:rPr>
              <a:t>hình</a:t>
            </a:r>
            <a:r>
              <a:rPr lang="en-US" sz="3200" dirty="0">
                <a:solidFill>
                  <a:schemeClr val="accent3">
                    <a:lumMod val="85000"/>
                  </a:schemeClr>
                </a:solidFill>
                <a:latin typeface="Times New Roman" pitchFamily="18" charset="0"/>
                <a:cs typeface="Times New Roman" pitchFamily="18" charset="0"/>
              </a:rPr>
              <a:t> </a:t>
            </a:r>
            <a:r>
              <a:rPr lang="en-US" sz="3200" dirty="0" err="1">
                <a:solidFill>
                  <a:schemeClr val="accent3">
                    <a:lumMod val="85000"/>
                  </a:schemeClr>
                </a:solidFill>
                <a:latin typeface="Times New Roman" pitchFamily="18" charset="0"/>
                <a:cs typeface="Times New Roman" pitchFamily="18" charset="0"/>
              </a:rPr>
              <a:t>bắt</a:t>
            </a:r>
            <a:r>
              <a:rPr lang="en-US" sz="3200" dirty="0">
                <a:solidFill>
                  <a:schemeClr val="accent3">
                    <a:lumMod val="85000"/>
                  </a:schemeClr>
                </a:solidFill>
                <a:latin typeface="Times New Roman" pitchFamily="18" charset="0"/>
                <a:cs typeface="Times New Roman" pitchFamily="18" charset="0"/>
              </a:rPr>
              <a:t> </a:t>
            </a:r>
            <a:r>
              <a:rPr lang="en-US" sz="3200" dirty="0" err="1">
                <a:solidFill>
                  <a:schemeClr val="accent3">
                    <a:lumMod val="85000"/>
                  </a:schemeClr>
                </a:solidFill>
                <a:latin typeface="Times New Roman" pitchFamily="18" charset="0"/>
                <a:cs typeface="Times New Roman" pitchFamily="18" charset="0"/>
              </a:rPr>
              <a:t>chư</a:t>
            </a:r>
            <a:r>
              <a:rPr lang="en-US" sz="3200" dirty="0">
                <a:solidFill>
                  <a:schemeClr val="accent3">
                    <a:lumMod val="85000"/>
                  </a:schemeClr>
                </a:solidFill>
                <a:latin typeface="Times New Roman" pitchFamily="18" charset="0"/>
                <a:cs typeface="Times New Roman" pitchFamily="18" charset="0"/>
              </a:rPr>
              <a:t>̃” qua </a:t>
            </a:r>
            <a:r>
              <a:rPr lang="en-US" sz="3200" dirty="0" err="1">
                <a:solidFill>
                  <a:schemeClr val="accent3">
                    <a:lumMod val="85000"/>
                  </a:schemeClr>
                </a:solidFill>
                <a:latin typeface="Times New Roman" pitchFamily="18" charset="0"/>
                <a:cs typeface="Times New Roman" pitchFamily="18" charset="0"/>
              </a:rPr>
              <a:t>dường</a:t>
            </a:r>
            <a:r>
              <a:rPr lang="en-US" sz="3200" dirty="0">
                <a:solidFill>
                  <a:schemeClr val="accent3">
                    <a:lumMod val="85000"/>
                  </a:schemeClr>
                </a:solidFill>
                <a:latin typeface="Times New Roman" pitchFamily="18" charset="0"/>
                <a:cs typeface="Times New Roman" pitchFamily="18" charset="0"/>
              </a:rPr>
              <a:t> link </a:t>
            </a:r>
            <a:r>
              <a:rPr lang="en-US" sz="3200" dirty="0" err="1">
                <a:solidFill>
                  <a:schemeClr val="accent3">
                    <a:lumMod val="85000"/>
                  </a:schemeClr>
                </a:solidFill>
                <a:latin typeface="Times New Roman" pitchFamily="18" charset="0"/>
                <a:cs typeface="Times New Roman" pitchFamily="18" charset="0"/>
              </a:rPr>
              <a:t>sau</a:t>
            </a:r>
            <a:r>
              <a:rPr lang="en-US" sz="3200" dirty="0">
                <a:solidFill>
                  <a:schemeClr val="accent3">
                    <a:lumMod val="85000"/>
                  </a:schemeClr>
                </a:solidFill>
                <a:latin typeface="Times New Roman" pitchFamily="18" charset="0"/>
                <a:cs typeface="Times New Roman" pitchFamily="18" charset="0"/>
              </a:rPr>
              <a:t>: https://www.youtube.com/watch?v=qSb7Hc8JwQI</a:t>
            </a:r>
          </a:p>
        </p:txBody>
      </p:sp>
    </p:spTree>
    <p:extLst>
      <p:ext uri="{BB962C8B-B14F-4D97-AF65-F5344CB8AC3E}">
        <p14:creationId xmlns:p14="http://schemas.microsoft.com/office/powerpoint/2010/main" val="40808248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p:cNvPicPr>
          <p:nvPr/>
        </p:nvPicPr>
        <p:blipFill>
          <a:blip r:embed="rId3">
            <a:extLst>
              <a:ext uri="{28A0092B-C50C-407E-A947-70E740481C1C}">
                <a14:useLocalDpi xmlns:a14="http://schemas.microsoft.com/office/drawing/2010/main" val="0"/>
              </a:ext>
            </a:extLst>
          </a:blip>
          <a:srcRect t="23401"/>
          <a:stretch>
            <a:fillRect/>
          </a:stretch>
        </p:blipFill>
        <p:spPr bwMode="auto">
          <a:xfrm>
            <a:off x="-239183" y="-1401233"/>
            <a:ext cx="12192001" cy="38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2"/>
          <p:cNvPicPr>
            <a:picLocks noChangeAspect="1"/>
          </p:cNvPicPr>
          <p:nvPr/>
        </p:nvPicPr>
        <p:blipFill>
          <a:blip r:embed="rId4">
            <a:extLst>
              <a:ext uri="{28A0092B-C50C-407E-A947-70E740481C1C}">
                <a14:useLocalDpi xmlns:a14="http://schemas.microsoft.com/office/drawing/2010/main" val="0"/>
              </a:ext>
            </a:extLst>
          </a:blip>
          <a:srcRect b="23401"/>
          <a:stretch>
            <a:fillRect/>
          </a:stretch>
        </p:blipFill>
        <p:spPr bwMode="auto">
          <a:xfrm>
            <a:off x="0" y="3088218"/>
            <a:ext cx="12192000" cy="38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919573">
            <a:off x="5571067" y="5486401"/>
            <a:ext cx="1049867" cy="122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23651" y="5594351"/>
            <a:ext cx="872067" cy="90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5651" y="4950885"/>
            <a:ext cx="1011767" cy="109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39817" y="-215900"/>
            <a:ext cx="1329267" cy="122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图片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82184" y="956733"/>
            <a:ext cx="768349"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0289968">
            <a:off x="-785284" y="27517"/>
            <a:ext cx="138430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1401233"/>
            <a:ext cx="9042400" cy="808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a:spLocks noChangeArrowheads="1"/>
          </p:cNvSpPr>
          <p:nvPr/>
        </p:nvSpPr>
        <p:spPr bwMode="auto">
          <a:xfrm>
            <a:off x="2556934" y="2681818"/>
            <a:ext cx="6599767" cy="214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6667" b="1">
                <a:solidFill>
                  <a:srgbClr val="0670EB"/>
                </a:solidFill>
                <a:latin typeface="Times New Roman" panose="02020603050405020304" pitchFamily="18" charset="0"/>
                <a:ea typeface="SimSun" panose="02010600030101010101" pitchFamily="2" charset="-122"/>
                <a:cs typeface="Times New Roman" panose="02020603050405020304" pitchFamily="18" charset="0"/>
                <a:sym typeface="+mn-lt"/>
              </a:rPr>
              <a:t>B.HÌNH THÀNH KIẾN THỨC</a:t>
            </a:r>
            <a:endParaRPr lang="zh-CN" altLang="en-US" sz="6667" b="1">
              <a:solidFill>
                <a:srgbClr val="0670EB"/>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22514241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8" descr="447826eewa4rjleq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300" y="6477001"/>
            <a:ext cx="55880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8" descr="447826eewa4rjleq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477001"/>
            <a:ext cx="55880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Ca dao về tình yêu quê hương đất nước đọc một lần, thấm suốt đ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304800"/>
            <a:ext cx="1016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363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randombar(horizontal)">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8" descr="447826eewa4rjleq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300" y="6477001"/>
            <a:ext cx="55880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8" descr="447826eewa4rjleq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477001"/>
            <a:ext cx="55880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9051" y="1100667"/>
            <a:ext cx="31263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4800" b="1" i="1">
                <a:solidFill>
                  <a:srgbClr val="FF0000"/>
                </a:solidFill>
                <a:latin typeface="Times New Roman" panose="02020603050405020304" pitchFamily="18" charset="0"/>
                <a:cs typeface="Times New Roman" panose="02020603050405020304" pitchFamily="18" charset="0"/>
              </a:rPr>
              <a:t>Nội dung:</a:t>
            </a:r>
            <a:endParaRPr lang="en-US" altLang="vi-VN" sz="4800" b="1">
              <a:solidFill>
                <a:srgbClr val="FF0000"/>
              </a:solidFill>
            </a:endParaRPr>
          </a:p>
        </p:txBody>
      </p:sp>
      <p:sp>
        <p:nvSpPr>
          <p:cNvPr id="5" name="Rectangle 4"/>
          <p:cNvSpPr>
            <a:spLocks noChangeArrowheads="1"/>
          </p:cNvSpPr>
          <p:nvPr/>
        </p:nvSpPr>
        <p:spPr bwMode="auto">
          <a:xfrm>
            <a:off x="2641600" y="914401"/>
            <a:ext cx="9061451"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4267" i="1">
                <a:latin typeface="Times New Roman" panose="02020603050405020304" pitchFamily="18" charset="0"/>
                <a:cs typeface="Times New Roman" panose="02020603050405020304" pitchFamily="18" charset="0"/>
              </a:rPr>
              <a:t>Đất được coi như vàng, thậm chí hơn vàng</a:t>
            </a:r>
            <a:endParaRPr lang="en-US" altLang="vi-VN" sz="4267">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2997200" y="2150534"/>
            <a:ext cx="9112251"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4267" i="1">
                <a:latin typeface="Times New Roman" panose="02020603050405020304" pitchFamily="18" charset="0"/>
                <a:cs typeface="Times New Roman" panose="02020603050405020304" pitchFamily="18" charset="0"/>
              </a:rPr>
              <a:t>Tấc là đơn vị đo diện tích, thể tích nhỏ nhất</a:t>
            </a:r>
            <a:endParaRPr lang="en-US" altLang="vi-VN" sz="4267">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3039534" y="3376085"/>
            <a:ext cx="8942917" cy="271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4267" i="1">
                <a:latin typeface="Times New Roman" panose="02020603050405020304" pitchFamily="18" charset="0"/>
                <a:cs typeface="Times New Roman" panose="02020603050405020304" pitchFamily="18" charset="0"/>
              </a:rPr>
              <a:t>Đất quý như vàng vì đất nuôi sống con người, thậm chí hơn vàng vì không có đất thì con người không thể tồn tại được </a:t>
            </a:r>
            <a:endParaRPr lang="en-US" altLang="vi-VN" sz="4267">
              <a:latin typeface="Times New Roman" panose="02020603050405020304" pitchFamily="18" charset="0"/>
              <a:cs typeface="Times New Roman" panose="02020603050405020304" pitchFamily="18" charset="0"/>
            </a:endParaRPr>
          </a:p>
        </p:txBody>
      </p:sp>
      <p:cxnSp>
        <p:nvCxnSpPr>
          <p:cNvPr id="8" name="Straight Arrow Connector 7">
            <a:extLst/>
          </p:cNvPr>
          <p:cNvCxnSpPr>
            <a:cxnSpLocks/>
            <a:stCxn id="10" idx="3"/>
            <a:endCxn id="6" idx="1"/>
          </p:cNvCxnSpPr>
          <p:nvPr/>
        </p:nvCxnSpPr>
        <p:spPr>
          <a:xfrm flipV="1">
            <a:off x="1951568" y="2870201"/>
            <a:ext cx="1045633" cy="9376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p:cNvPr>
          <p:cNvCxnSpPr>
            <a:cxnSpLocks/>
            <a:stCxn id="10" idx="3"/>
            <a:endCxn id="7" idx="1"/>
          </p:cNvCxnSpPr>
          <p:nvPr/>
        </p:nvCxnSpPr>
        <p:spPr>
          <a:xfrm>
            <a:off x="1951567" y="3807885"/>
            <a:ext cx="1087967" cy="9440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71967" y="3376084"/>
            <a:ext cx="187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4800" b="1" i="1">
                <a:solidFill>
                  <a:srgbClr val="FF0000"/>
                </a:solidFill>
                <a:latin typeface="Times New Roman" panose="02020603050405020304" pitchFamily="18" charset="0"/>
                <a:cs typeface="Times New Roman" panose="02020603050405020304" pitchFamily="18" charset="0"/>
              </a:rPr>
              <a:t>CSTT</a:t>
            </a:r>
            <a:endParaRPr lang="en-US" altLang="vi-VN" sz="4800" b="1">
              <a:solidFill>
                <a:srgbClr val="FF0000"/>
              </a:solidFill>
            </a:endParaRPr>
          </a:p>
        </p:txBody>
      </p:sp>
      <p:sp>
        <p:nvSpPr>
          <p:cNvPr id="11275" name="Rectangle 10"/>
          <p:cNvSpPr>
            <a:spLocks noChangeArrowheads="1"/>
          </p:cNvSpPr>
          <p:nvPr/>
        </p:nvSpPr>
        <p:spPr bwMode="auto">
          <a:xfrm>
            <a:off x="3640667" y="228601"/>
            <a:ext cx="4759636"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vi-VN" sz="5333" i="1">
                <a:solidFill>
                  <a:srgbClr val="0000CC"/>
                </a:solidFill>
                <a:latin typeface="Times New Roman" panose="02020603050405020304" pitchFamily="18" charset="0"/>
                <a:cs typeface="Times New Roman" panose="02020603050405020304" pitchFamily="18" charset="0"/>
              </a:rPr>
              <a:t>Tấc đất tấc vàng</a:t>
            </a:r>
            <a:endParaRPr lang="en-US" altLang="vi-VN" sz="5333">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626534" y="5725584"/>
            <a:ext cx="3568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4800" b="1" i="1">
                <a:solidFill>
                  <a:srgbClr val="FF0000"/>
                </a:solidFill>
                <a:latin typeface="Times New Roman" panose="02020603050405020304" pitchFamily="18" charset="0"/>
                <a:cs typeface="Times New Roman" panose="02020603050405020304" pitchFamily="18" charset="0"/>
              </a:rPr>
              <a:t>Nghệ thuật:</a:t>
            </a:r>
            <a:endParaRPr lang="en-US" altLang="vi-VN" sz="4800" b="1">
              <a:solidFill>
                <a:srgbClr val="FF0000"/>
              </a:solidFill>
            </a:endParaRPr>
          </a:p>
        </p:txBody>
      </p:sp>
      <p:sp>
        <p:nvSpPr>
          <p:cNvPr id="17" name="Rectangle 16"/>
          <p:cNvSpPr>
            <a:spLocks noChangeArrowheads="1"/>
          </p:cNvSpPr>
          <p:nvPr/>
        </p:nvSpPr>
        <p:spPr bwMode="auto">
          <a:xfrm>
            <a:off x="4546600" y="5712885"/>
            <a:ext cx="6917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4800">
                <a:latin typeface="Times New Roman" panose="02020603050405020304" pitchFamily="18" charset="0"/>
                <a:cs typeface="Times New Roman" panose="02020603050405020304" pitchFamily="18" charset="0"/>
                <a:sym typeface="Wingdings" panose="05000000000000000000" pitchFamily="2" charset="2"/>
              </a:rPr>
              <a:t>So sánh, cách nói ngắn gọn</a:t>
            </a:r>
            <a:endParaRPr lang="en-US" altLang="vi-VN"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612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trips(downLeft)">
                                      <p:cBhvr>
                                        <p:cTn id="38" dur="500"/>
                                        <p:tgtEl>
                                          <p:spTgt spid="1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4" name="Rectangle 3"/>
          <p:cNvSpPr/>
          <p:nvPr/>
        </p:nvSpPr>
        <p:spPr>
          <a:xfrm>
            <a:off x="5026959" y="207875"/>
            <a:ext cx="2138082" cy="646331"/>
          </a:xfrm>
          <a:prstGeom prst="rect">
            <a:avLst/>
          </a:prstGeom>
        </p:spPr>
        <p:txBody>
          <a:bodyPr wrap="square">
            <a:spAutoFit/>
          </a:bodyPr>
          <a:lstStyle/>
          <a:p>
            <a:pPr lvl="0" algn="just"/>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6. </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994" y="969615"/>
            <a:ext cx="9776012" cy="5772975"/>
          </a:xfrm>
          <a:prstGeom prst="rect">
            <a:avLst/>
          </a:prstGeom>
        </p:spPr>
      </p:pic>
    </p:spTree>
    <p:extLst>
      <p:ext uri="{BB962C8B-B14F-4D97-AF65-F5344CB8AC3E}">
        <p14:creationId xmlns:p14="http://schemas.microsoft.com/office/powerpoint/2010/main" val="404752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1727200"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667" b="1" dirty="0" err="1">
                <a:solidFill>
                  <a:schemeClr val="tx2"/>
                </a:solidFill>
                <a:effectLst>
                  <a:outerShdw blurRad="38100" dist="38100" dir="2700000" algn="tl">
                    <a:srgbClr val="C0C0C0"/>
                  </a:outerShdw>
                </a:effectLst>
                <a:latin typeface="Arial" charset="0"/>
              </a:rPr>
              <a:t>Tiết</a:t>
            </a:r>
            <a:r>
              <a:rPr lang="en-US" sz="2667" b="1" dirty="0">
                <a:solidFill>
                  <a:schemeClr val="tx2"/>
                </a:solidFill>
                <a:effectLst>
                  <a:outerShdw blurRad="38100" dist="38100" dir="2700000" algn="tl">
                    <a:srgbClr val="C0C0C0"/>
                  </a:outerShdw>
                </a:effectLst>
                <a:latin typeface="Arial" charset="0"/>
              </a:rPr>
              <a:t> :</a:t>
            </a:r>
          </a:p>
        </p:txBody>
      </p:sp>
      <p:sp>
        <p:nvSpPr>
          <p:cNvPr id="17412" name="Rectangle 4"/>
          <p:cNvSpPr>
            <a:spLocks noChangeArrowheads="1"/>
          </p:cNvSpPr>
          <p:nvPr/>
        </p:nvSpPr>
        <p:spPr bwMode="auto">
          <a:xfrm>
            <a:off x="609600" y="2514600"/>
            <a:ext cx="1087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8275" indent="-1682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3200" b="1" i="1">
                <a:solidFill>
                  <a:srgbClr val="008000"/>
                </a:solidFill>
                <a:latin typeface="Times New Roman" panose="02020603050405020304" pitchFamily="18" charset="0"/>
              </a:rPr>
              <a:t> </a:t>
            </a:r>
            <a:r>
              <a:rPr lang="en-US" altLang="en-US" sz="3200" b="1" i="1" u="sng">
                <a:solidFill>
                  <a:srgbClr val="008000"/>
                </a:solidFill>
                <a:latin typeface="Times New Roman" panose="02020603050405020304" pitchFamily="18" charset="0"/>
              </a:rPr>
              <a:t>Câu 2</a:t>
            </a:r>
            <a:r>
              <a:rPr lang="en-US" altLang="en-US" sz="3200" b="1" i="1">
                <a:solidFill>
                  <a:srgbClr val="008000"/>
                </a:solidFill>
                <a:latin typeface="Times New Roman" panose="02020603050405020304" pitchFamily="18" charset="0"/>
              </a:rPr>
              <a:t>:</a:t>
            </a:r>
            <a:r>
              <a:rPr lang="en-US" altLang="en-US" sz="3200" b="1">
                <a:solidFill>
                  <a:srgbClr val="008000"/>
                </a:solidFill>
                <a:latin typeface="Times New Roman" panose="02020603050405020304" pitchFamily="18" charset="0"/>
              </a:rPr>
              <a:t>	</a:t>
            </a:r>
          </a:p>
          <a:p>
            <a:pPr eaLnBrk="1" hangingPunct="1">
              <a:lnSpc>
                <a:spcPct val="90000"/>
              </a:lnSpc>
              <a:spcBef>
                <a:spcPct val="20000"/>
              </a:spcBef>
            </a:pPr>
            <a:r>
              <a:rPr lang="en-US" altLang="en-US" sz="3200"/>
              <a:t>         Người đẹp vì lụa, lúa tốt vì phân.</a:t>
            </a:r>
          </a:p>
          <a:p>
            <a:pPr eaLnBrk="1" hangingPunct="1">
              <a:lnSpc>
                <a:spcPct val="90000"/>
              </a:lnSpc>
              <a:spcBef>
                <a:spcPct val="20000"/>
              </a:spcBef>
            </a:pPr>
            <a:r>
              <a:rPr lang="en-US" altLang="en-US" sz="3200" b="1" i="1">
                <a:solidFill>
                  <a:srgbClr val="008000"/>
                </a:solidFill>
                <a:latin typeface="Times New Roman" panose="02020603050405020304" pitchFamily="18" charset="0"/>
              </a:rPr>
              <a:t>.</a:t>
            </a:r>
          </a:p>
        </p:txBody>
      </p:sp>
      <p:sp>
        <p:nvSpPr>
          <p:cNvPr id="17413" name="Rectangle 5"/>
          <p:cNvSpPr>
            <a:spLocks noChangeArrowheads="1"/>
          </p:cNvSpPr>
          <p:nvPr/>
        </p:nvSpPr>
        <p:spPr bwMode="auto">
          <a:xfrm>
            <a:off x="0" y="1143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3300"/>
                </a:solidFill>
                <a:latin typeface="Times New Roman" panose="02020603050405020304" pitchFamily="18" charset="0"/>
              </a:rPr>
              <a:t>I – TÌM HIỂU CHUNG:</a:t>
            </a:r>
            <a:br>
              <a:rPr lang="en-US" altLang="en-US" sz="3200" b="1">
                <a:solidFill>
                  <a:srgbClr val="FF3300"/>
                </a:solidFill>
                <a:latin typeface="Times New Roman" panose="02020603050405020304" pitchFamily="18" charset="0"/>
              </a:rPr>
            </a:br>
            <a:r>
              <a:rPr lang="en-US" altLang="en-US" sz="3200" b="1">
                <a:solidFill>
                  <a:srgbClr val="FF3300"/>
                </a:solidFill>
                <a:latin typeface="Times New Roman" panose="02020603050405020304" pitchFamily="18" charset="0"/>
              </a:rPr>
              <a:t>II – PHÂN TÍCH:</a:t>
            </a:r>
            <a:br>
              <a:rPr lang="en-US" altLang="en-US" sz="3200" b="1">
                <a:solidFill>
                  <a:srgbClr val="FF3300"/>
                </a:solidFill>
                <a:latin typeface="Times New Roman" panose="02020603050405020304" pitchFamily="18" charset="0"/>
              </a:rPr>
            </a:br>
            <a:r>
              <a:rPr lang="en-US" altLang="en-US" sz="3200" b="1">
                <a:solidFill>
                  <a:srgbClr val="0000FF"/>
                </a:solidFill>
                <a:latin typeface="Times New Roman" panose="02020603050405020304" pitchFamily="18" charset="0"/>
              </a:rPr>
              <a:t>1.  </a:t>
            </a:r>
            <a:r>
              <a:rPr lang="en-US" altLang="en-US" sz="3200" b="1" u="sng">
                <a:solidFill>
                  <a:srgbClr val="0000FF"/>
                </a:solidFill>
                <a:latin typeface="Times New Roman" panose="02020603050405020304" pitchFamily="18" charset="0"/>
              </a:rPr>
              <a:t>Những câu tục ngữ về thiên nhiên</a:t>
            </a:r>
            <a:r>
              <a:rPr lang="en-US" altLang="en-US" sz="3200" b="1">
                <a:solidFill>
                  <a:srgbClr val="0000FF"/>
                </a:solidFill>
                <a:latin typeface="Times New Roman" panose="02020603050405020304" pitchFamily="18" charset="0"/>
              </a:rPr>
              <a:t>:</a:t>
            </a:r>
          </a:p>
        </p:txBody>
      </p:sp>
      <p:sp>
        <p:nvSpPr>
          <p:cNvPr id="17414" name="Text Box 6"/>
          <p:cNvSpPr txBox="1">
            <a:spLocks noChangeArrowheads="1"/>
          </p:cNvSpPr>
          <p:nvPr/>
        </p:nvSpPr>
        <p:spPr bwMode="auto">
          <a:xfrm>
            <a:off x="609600" y="3524251"/>
            <a:ext cx="11582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a:latin typeface="Times New Roman" panose="02020603050405020304" pitchFamily="18" charset="0"/>
              </a:rPr>
              <a:t>Nghệ thuật </a:t>
            </a:r>
          </a:p>
          <a:p>
            <a:pPr eaLnBrk="1" hangingPunct="1">
              <a:spcBef>
                <a:spcPct val="50000"/>
              </a:spcBef>
            </a:pPr>
            <a:r>
              <a:rPr lang="en-US" altLang="en-US" sz="3200" b="1">
                <a:latin typeface="Times New Roman" panose="02020603050405020304" pitchFamily="18" charset="0"/>
              </a:rPr>
              <a:t>	+ Câu hai vế, gieo vần.</a:t>
            </a:r>
          </a:p>
          <a:p>
            <a:pPr eaLnBrk="1" hangingPunct="1">
              <a:spcBef>
                <a:spcPct val="50000"/>
              </a:spcBef>
            </a:pPr>
            <a:r>
              <a:rPr lang="en-US" altLang="en-US" sz="3200" b="1">
                <a:latin typeface="Times New Roman" panose="02020603050405020304" pitchFamily="18" charset="0"/>
              </a:rPr>
              <a:t>	+ Kết cấu: nhân-quả.</a:t>
            </a:r>
          </a:p>
          <a:p>
            <a:r>
              <a:rPr lang="en-US" altLang="en-US" sz="3200" b="1" u="sng">
                <a:latin typeface="Times New Roman" panose="02020603050405020304" pitchFamily="18" charset="0"/>
              </a:rPr>
              <a:t>Nội dung</a:t>
            </a:r>
            <a:r>
              <a:rPr lang="en-US" altLang="en-US" sz="3200" b="1">
                <a:latin typeface="Times New Roman" panose="02020603050405020304" pitchFamily="18" charset="0"/>
              </a:rPr>
              <a:t>: </a:t>
            </a:r>
            <a:r>
              <a:rPr lang="en-US" altLang="en-US" sz="3200"/>
              <a:t>Con người đẹp nhờ khoác trên mình bộ quần </a:t>
            </a:r>
          </a:p>
          <a:p>
            <a:r>
              <a:rPr lang="en-US" altLang="en-US" sz="3200"/>
              <a:t>áo mắc tiền, sang trọng, lúa tốt là vì được chăm bón phân.</a:t>
            </a:r>
          </a:p>
          <a:p>
            <a:pPr eaLnBrk="1" hangingPunct="1">
              <a:spcBef>
                <a:spcPct val="50000"/>
              </a:spcBef>
            </a:pPr>
            <a:endParaRPr lang="en-US" altLang="en-US" sz="3200" b="1">
              <a:latin typeface="Times New Roman" panose="02020603050405020304" pitchFamily="18" charset="0"/>
            </a:endParaRPr>
          </a:p>
        </p:txBody>
      </p:sp>
      <p:sp>
        <p:nvSpPr>
          <p:cNvPr id="7" name="Rectangle 5"/>
          <p:cNvSpPr>
            <a:spLocks noChangeArrowheads="1"/>
          </p:cNvSpPr>
          <p:nvPr/>
        </p:nvSpPr>
        <p:spPr bwMode="auto">
          <a:xfrm>
            <a:off x="1102784" y="624417"/>
            <a:ext cx="111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NHỮNG KINH NGHIỆM DÂN GIAN </a:t>
            </a:r>
          </a:p>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VỀ LAO ĐỘNG SẢN XUẤT</a:t>
            </a:r>
          </a:p>
        </p:txBody>
      </p:sp>
    </p:spTree>
    <p:extLst>
      <p:ext uri="{BB962C8B-B14F-4D97-AF65-F5344CB8AC3E}">
        <p14:creationId xmlns:p14="http://schemas.microsoft.com/office/powerpoint/2010/main" val="2111630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p:cTn id="12" dur="1000" fill="hold"/>
                                        <p:tgtEl>
                                          <p:spTgt spid="17413"/>
                                        </p:tgtEl>
                                        <p:attrNameLst>
                                          <p:attrName>ppt_w</p:attrName>
                                        </p:attrNameLst>
                                      </p:cBhvr>
                                      <p:tavLst>
                                        <p:tav tm="0">
                                          <p:val>
                                            <p:fltVal val="0"/>
                                          </p:val>
                                        </p:tav>
                                        <p:tav tm="100000">
                                          <p:val>
                                            <p:strVal val="#ppt_w"/>
                                          </p:val>
                                        </p:tav>
                                      </p:tavLst>
                                    </p:anim>
                                    <p:anim calcmode="lin" valueType="num">
                                      <p:cBhvr>
                                        <p:cTn id="13" dur="1000" fill="hold"/>
                                        <p:tgtEl>
                                          <p:spTgt spid="17413"/>
                                        </p:tgtEl>
                                        <p:attrNameLst>
                                          <p:attrName>ppt_h</p:attrName>
                                        </p:attrNameLst>
                                      </p:cBhvr>
                                      <p:tavLst>
                                        <p:tav tm="0">
                                          <p:val>
                                            <p:fltVal val="0"/>
                                          </p:val>
                                        </p:tav>
                                        <p:tav tm="100000">
                                          <p:val>
                                            <p:strVal val="#ppt_h"/>
                                          </p:val>
                                        </p:tav>
                                      </p:tavLst>
                                    </p:anim>
                                    <p:anim calcmode="lin" valueType="num">
                                      <p:cBhvr>
                                        <p:cTn id="14" dur="1000" fill="hold"/>
                                        <p:tgtEl>
                                          <p:spTgt spid="17413"/>
                                        </p:tgtEl>
                                        <p:attrNameLst>
                                          <p:attrName>style.rotation</p:attrName>
                                        </p:attrNameLst>
                                      </p:cBhvr>
                                      <p:tavLst>
                                        <p:tav tm="0">
                                          <p:val>
                                            <p:fltVal val="360"/>
                                          </p:val>
                                        </p:tav>
                                        <p:tav tm="100000">
                                          <p:val>
                                            <p:fltVal val="0"/>
                                          </p:val>
                                        </p:tav>
                                      </p:tavLst>
                                    </p:anim>
                                    <p:animEffect transition="in" filter="fade">
                                      <p:cBhvr>
                                        <p:cTn id="15" dur="1000"/>
                                        <p:tgtEl>
                                          <p:spTgt spid="17413"/>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17412">
                                            <p:txEl>
                                              <p:pRg st="0" end="0"/>
                                            </p:txEl>
                                          </p:spTgt>
                                        </p:tgtEl>
                                        <p:attrNameLst>
                                          <p:attrName>style.visibility</p:attrName>
                                        </p:attrNameLst>
                                      </p:cBhvr>
                                      <p:to>
                                        <p:strVal val="visible"/>
                                      </p:to>
                                    </p:set>
                                    <p:animEffect transition="in" filter="checkerboard(across)">
                                      <p:cBhvr>
                                        <p:cTn id="19" dur="500"/>
                                        <p:tgtEl>
                                          <p:spTgt spid="17412">
                                            <p:txEl>
                                              <p:pRg st="0" end="0"/>
                                            </p:txEl>
                                          </p:spTgt>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17412">
                                            <p:txEl>
                                              <p:pRg st="1" end="1"/>
                                            </p:txEl>
                                          </p:spTgt>
                                        </p:tgtEl>
                                        <p:attrNameLst>
                                          <p:attrName>style.visibility</p:attrName>
                                        </p:attrNameLst>
                                      </p:cBhvr>
                                      <p:to>
                                        <p:strVal val="visible"/>
                                      </p:to>
                                    </p:set>
                                    <p:animEffect transition="in" filter="checkerboard(across)">
                                      <p:cBhvr>
                                        <p:cTn id="23" dur="500"/>
                                        <p:tgtEl>
                                          <p:spTgt spid="17412">
                                            <p:txEl>
                                              <p:pRg st="1" end="1"/>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7412">
                                            <p:txEl>
                                              <p:pRg st="2" end="2"/>
                                            </p:txEl>
                                          </p:spTgt>
                                        </p:tgtEl>
                                        <p:attrNameLst>
                                          <p:attrName>style.visibility</p:attrName>
                                        </p:attrNameLst>
                                      </p:cBhvr>
                                      <p:to>
                                        <p:strVal val="visible"/>
                                      </p:to>
                                    </p:set>
                                    <p:animEffect transition="in" filter="checkerboard(across)">
                                      <p:cBhvr>
                                        <p:cTn id="26" dur="500"/>
                                        <p:tgtEl>
                                          <p:spTgt spid="17412">
                                            <p:txEl>
                                              <p:pRg st="2" end="2"/>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17414">
                                            <p:txEl>
                                              <p:pRg st="0" end="0"/>
                                            </p:txEl>
                                          </p:spTgt>
                                        </p:tgtEl>
                                        <p:attrNameLst>
                                          <p:attrName>style.visibility</p:attrName>
                                        </p:attrNameLst>
                                      </p:cBhvr>
                                      <p:to>
                                        <p:strVal val="visible"/>
                                      </p:to>
                                    </p:set>
                                    <p:animEffect transition="in" filter="diamond(in)">
                                      <p:cBhvr>
                                        <p:cTn id="29" dur="500"/>
                                        <p:tgtEl>
                                          <p:spTgt spid="17414">
                                            <p:txEl>
                                              <p:pRg st="0" end="0"/>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17414">
                                            <p:txEl>
                                              <p:pRg st="1" end="1"/>
                                            </p:txEl>
                                          </p:spTgt>
                                        </p:tgtEl>
                                        <p:attrNameLst>
                                          <p:attrName>style.visibility</p:attrName>
                                        </p:attrNameLst>
                                      </p:cBhvr>
                                      <p:to>
                                        <p:strVal val="visible"/>
                                      </p:to>
                                    </p:set>
                                    <p:animEffect transition="in" filter="diamond(in)">
                                      <p:cBhvr>
                                        <p:cTn id="32" dur="500"/>
                                        <p:tgtEl>
                                          <p:spTgt spid="17414">
                                            <p:txEl>
                                              <p:pRg st="1" end="1"/>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17414">
                                            <p:txEl>
                                              <p:pRg st="2" end="2"/>
                                            </p:txEl>
                                          </p:spTgt>
                                        </p:tgtEl>
                                        <p:attrNameLst>
                                          <p:attrName>style.visibility</p:attrName>
                                        </p:attrNameLst>
                                      </p:cBhvr>
                                      <p:to>
                                        <p:strVal val="visible"/>
                                      </p:to>
                                    </p:set>
                                    <p:animEffect transition="in" filter="diamond(in)">
                                      <p:cBhvr>
                                        <p:cTn id="35" dur="500"/>
                                        <p:tgtEl>
                                          <p:spTgt spid="17414">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17414">
                                            <p:txEl>
                                              <p:pRg st="3" end="3"/>
                                            </p:txEl>
                                          </p:spTgt>
                                        </p:tgtEl>
                                        <p:attrNameLst>
                                          <p:attrName>style.visibility</p:attrName>
                                        </p:attrNameLst>
                                      </p:cBhvr>
                                      <p:to>
                                        <p:strVal val="visible"/>
                                      </p:to>
                                    </p:set>
                                    <p:animEffect transition="in" filter="diamond(in)">
                                      <p:cBhvr>
                                        <p:cTn id="40" dur="500"/>
                                        <p:tgtEl>
                                          <p:spTgt spid="17414">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17414">
                                            <p:txEl>
                                              <p:pRg st="4" end="4"/>
                                            </p:txEl>
                                          </p:spTgt>
                                        </p:tgtEl>
                                        <p:attrNameLst>
                                          <p:attrName>style.visibility</p:attrName>
                                        </p:attrNameLst>
                                      </p:cBhvr>
                                      <p:to>
                                        <p:strVal val="visible"/>
                                      </p:to>
                                    </p:set>
                                    <p:animEffect transition="in" filter="diamond(in)">
                                      <p:cBhvr>
                                        <p:cTn id="45" dur="500"/>
                                        <p:tgtEl>
                                          <p:spTgt spid="17414">
                                            <p:txEl>
                                              <p:pRg st="4" end="4"/>
                                            </p:txEl>
                                          </p:spTgt>
                                        </p:tgtEl>
                                      </p:cBhvr>
                                    </p:animEffect>
                                  </p:childTnLst>
                                </p:cTn>
                              </p:par>
                            </p:childTnLst>
                          </p:cTn>
                        </p:par>
                        <p:par>
                          <p:cTn id="46" fill="hold" nodeType="afterGroup">
                            <p:stCondLst>
                              <p:cond delay="500"/>
                            </p:stCondLst>
                            <p:childTnLst>
                              <p:par>
                                <p:cTn id="47" presetID="2" presetClass="entr" presetSubtype="1"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1"/>
            <a:ext cx="1727200"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667" b="1">
                <a:solidFill>
                  <a:schemeClr val="tx2"/>
                </a:solidFill>
                <a:effectLst>
                  <a:outerShdw blurRad="38100" dist="38100" dir="2700000" algn="tl">
                    <a:srgbClr val="C0C0C0"/>
                  </a:outerShdw>
                </a:effectLst>
                <a:latin typeface="Arial" charset="0"/>
              </a:rPr>
              <a:t>Tiết 73:</a:t>
            </a:r>
          </a:p>
        </p:txBody>
      </p:sp>
      <p:sp>
        <p:nvSpPr>
          <p:cNvPr id="35844" name="Rectangle 4"/>
          <p:cNvSpPr>
            <a:spLocks noChangeArrowheads="1"/>
          </p:cNvSpPr>
          <p:nvPr/>
        </p:nvSpPr>
        <p:spPr bwMode="auto">
          <a:xfrm>
            <a:off x="609600" y="2417233"/>
            <a:ext cx="1087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8275" indent="-1682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3200" b="1" i="1">
                <a:solidFill>
                  <a:srgbClr val="008000"/>
                </a:solidFill>
                <a:latin typeface="Times New Roman" panose="02020603050405020304" pitchFamily="18" charset="0"/>
              </a:rPr>
              <a:t> </a:t>
            </a:r>
            <a:r>
              <a:rPr lang="en-US" altLang="en-US" sz="3200" b="1" i="1" u="sng">
                <a:solidFill>
                  <a:srgbClr val="008000"/>
                </a:solidFill>
                <a:latin typeface="Times New Roman" panose="02020603050405020304" pitchFamily="18" charset="0"/>
              </a:rPr>
              <a:t>Câu 3:</a:t>
            </a:r>
            <a:r>
              <a:rPr lang="en-US" altLang="en-US" sz="3200" b="1" i="1">
                <a:solidFill>
                  <a:srgbClr val="008000"/>
                </a:solidFill>
                <a:latin typeface="Times New Roman" panose="02020603050405020304" pitchFamily="18" charset="0"/>
              </a:rPr>
              <a:t>	 </a:t>
            </a:r>
          </a:p>
          <a:p>
            <a:pPr eaLnBrk="1" hangingPunct="1">
              <a:lnSpc>
                <a:spcPct val="80000"/>
              </a:lnSpc>
              <a:spcBef>
                <a:spcPct val="20000"/>
              </a:spcBef>
            </a:pPr>
            <a:r>
              <a:rPr lang="en-US" altLang="en-US" sz="3200" b="1" i="1">
                <a:solidFill>
                  <a:srgbClr val="008000"/>
                </a:solidFill>
                <a:latin typeface="Times New Roman" panose="02020603050405020304" pitchFamily="18" charset="0"/>
              </a:rPr>
              <a:t>		</a:t>
            </a:r>
            <a:r>
              <a:rPr lang="en-US" altLang="en-US" sz="3200" b="1"/>
              <a:t> Nhai kỹ no lâu, cày sâu tốt lúa</a:t>
            </a:r>
            <a:r>
              <a:rPr lang="en-US" altLang="en-US" sz="3200"/>
              <a:t>.</a:t>
            </a:r>
            <a:endParaRPr lang="en-US" altLang="en-US" sz="3200" b="1" i="1">
              <a:solidFill>
                <a:srgbClr val="008000"/>
              </a:solidFill>
              <a:latin typeface="Times New Roman" panose="02020603050405020304" pitchFamily="18" charset="0"/>
            </a:endParaRPr>
          </a:p>
        </p:txBody>
      </p:sp>
      <p:sp>
        <p:nvSpPr>
          <p:cNvPr id="35845" name="Rectangle 5"/>
          <p:cNvSpPr>
            <a:spLocks noChangeArrowheads="1"/>
          </p:cNvSpPr>
          <p:nvPr/>
        </p:nvSpPr>
        <p:spPr bwMode="auto">
          <a:xfrm>
            <a:off x="0" y="889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3300"/>
                </a:solidFill>
                <a:latin typeface="Times New Roman" panose="02020603050405020304" pitchFamily="18" charset="0"/>
              </a:rPr>
              <a:t>I – TÌM HIỂU CHUNG:</a:t>
            </a:r>
            <a:br>
              <a:rPr lang="en-US" altLang="en-US" sz="3200" b="1">
                <a:solidFill>
                  <a:srgbClr val="FF3300"/>
                </a:solidFill>
                <a:latin typeface="Times New Roman" panose="02020603050405020304" pitchFamily="18" charset="0"/>
              </a:rPr>
            </a:br>
            <a:r>
              <a:rPr lang="en-US" altLang="en-US" sz="3200" b="1">
                <a:solidFill>
                  <a:srgbClr val="FF3300"/>
                </a:solidFill>
                <a:latin typeface="Times New Roman" panose="02020603050405020304" pitchFamily="18" charset="0"/>
              </a:rPr>
              <a:t>II – PHÂN TÍCH:</a:t>
            </a:r>
            <a:br>
              <a:rPr lang="en-US" altLang="en-US" sz="3200" b="1">
                <a:solidFill>
                  <a:srgbClr val="FF3300"/>
                </a:solidFill>
                <a:latin typeface="Times New Roman" panose="02020603050405020304" pitchFamily="18" charset="0"/>
              </a:rPr>
            </a:br>
            <a:r>
              <a:rPr lang="en-US" altLang="en-US" sz="3200" b="1">
                <a:solidFill>
                  <a:srgbClr val="0000FF"/>
                </a:solidFill>
                <a:latin typeface="Times New Roman" panose="02020603050405020304" pitchFamily="18" charset="0"/>
              </a:rPr>
              <a:t>1.  </a:t>
            </a:r>
            <a:r>
              <a:rPr lang="en-US" altLang="en-US" sz="3200" b="1" u="sng">
                <a:solidFill>
                  <a:srgbClr val="0000FF"/>
                </a:solidFill>
                <a:latin typeface="Times New Roman" panose="02020603050405020304" pitchFamily="18" charset="0"/>
              </a:rPr>
              <a:t>Những câu tục ngữ về thiên nhiên</a:t>
            </a:r>
            <a:r>
              <a:rPr lang="en-US" altLang="en-US" sz="3200" b="1">
                <a:solidFill>
                  <a:srgbClr val="0000FF"/>
                </a:solidFill>
                <a:latin typeface="Times New Roman" panose="02020603050405020304" pitchFamily="18" charset="0"/>
              </a:rPr>
              <a:t>:</a:t>
            </a:r>
          </a:p>
        </p:txBody>
      </p:sp>
      <p:sp>
        <p:nvSpPr>
          <p:cNvPr id="35846" name="Text Box 6"/>
          <p:cNvSpPr txBox="1">
            <a:spLocks noChangeArrowheads="1"/>
          </p:cNvSpPr>
          <p:nvPr/>
        </p:nvSpPr>
        <p:spPr bwMode="auto">
          <a:xfrm>
            <a:off x="0" y="3175001"/>
            <a:ext cx="121920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a:latin typeface="Times New Roman" panose="02020603050405020304" pitchFamily="18" charset="0"/>
              </a:rPr>
              <a:t>Nghệ thuật</a:t>
            </a:r>
            <a:r>
              <a:rPr lang="en-US" altLang="en-US" sz="3200" b="1">
                <a:latin typeface="Times New Roman" panose="02020603050405020304" pitchFamily="18" charset="0"/>
              </a:rPr>
              <a:t>:</a:t>
            </a:r>
          </a:p>
          <a:p>
            <a:pPr eaLnBrk="1" hangingPunct="1">
              <a:spcBef>
                <a:spcPct val="50000"/>
              </a:spcBef>
            </a:pPr>
            <a:r>
              <a:rPr lang="en-US" altLang="en-US" sz="3200" b="1">
                <a:latin typeface="Times New Roman" panose="02020603050405020304" pitchFamily="18" charset="0"/>
              </a:rPr>
              <a:t>	+ Hình thức: Câu hai vế, gieo vần, </a:t>
            </a:r>
          </a:p>
          <a:p>
            <a:pPr eaLnBrk="1" hangingPunct="1">
              <a:spcBef>
                <a:spcPct val="50000"/>
              </a:spcBef>
            </a:pPr>
            <a:r>
              <a:rPr lang="en-US" altLang="en-US" sz="3200" b="1">
                <a:latin typeface="Times New Roman" panose="02020603050405020304" pitchFamily="18" charset="0"/>
              </a:rPr>
              <a:t>	+ Kết cấu: nhân-quả.</a:t>
            </a:r>
          </a:p>
          <a:p>
            <a:r>
              <a:rPr lang="en-US" altLang="en-US" sz="3200" b="1" u="sng">
                <a:latin typeface="Times New Roman" panose="02020603050405020304" pitchFamily="18" charset="0"/>
              </a:rPr>
              <a:t>Nội dung</a:t>
            </a:r>
            <a:r>
              <a:rPr lang="en-US" altLang="en-US" sz="3200" b="1">
                <a:latin typeface="Times New Roman" panose="02020603050405020304" pitchFamily="18" charset="0"/>
              </a:rPr>
              <a:t>: </a:t>
            </a:r>
            <a:r>
              <a:rPr lang="en-US" altLang="en-US" sz="3200" b="1"/>
              <a:t>Cày sâu thì lúa tốt, vì đất có tơi xốp lúa mới dễ hút</a:t>
            </a:r>
            <a:endParaRPr lang="en-US" altLang="en-US" sz="3200"/>
          </a:p>
          <a:p>
            <a:r>
              <a:rPr lang="en-US" altLang="en-US" sz="3200" b="1"/>
              <a:t> màu; ví như cơm nhai kỹ thì ruột hấp thụ được </a:t>
            </a:r>
            <a:endParaRPr lang="en-US" altLang="en-US" sz="3200"/>
          </a:p>
          <a:p>
            <a:r>
              <a:rPr lang="en-US" altLang="en-US" sz="3200" b="1"/>
              <a:t>nhiều.</a:t>
            </a:r>
            <a:endParaRPr lang="en-US" altLang="en-US" sz="3200"/>
          </a:p>
          <a:p>
            <a:pPr eaLnBrk="1" hangingPunct="1">
              <a:spcBef>
                <a:spcPct val="50000"/>
              </a:spcBef>
            </a:pPr>
            <a:endParaRPr lang="en-US" altLang="en-US" sz="3200" b="1">
              <a:latin typeface="Times New Roman" panose="02020603050405020304" pitchFamily="18" charset="0"/>
            </a:endParaRPr>
          </a:p>
        </p:txBody>
      </p:sp>
      <p:cxnSp>
        <p:nvCxnSpPr>
          <p:cNvPr id="14342" name="Straight Connector 2"/>
          <p:cNvCxnSpPr>
            <a:cxnSpLocks noChangeShapeType="1"/>
          </p:cNvCxnSpPr>
          <p:nvPr/>
        </p:nvCxnSpPr>
        <p:spPr bwMode="auto">
          <a:xfrm>
            <a:off x="3556000" y="2438400"/>
            <a:ext cx="6096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3" name="Straight Connector 4"/>
          <p:cNvCxnSpPr>
            <a:cxnSpLocks noChangeShapeType="1"/>
          </p:cNvCxnSpPr>
          <p:nvPr/>
        </p:nvCxnSpPr>
        <p:spPr bwMode="auto">
          <a:xfrm>
            <a:off x="6908800" y="2438400"/>
            <a:ext cx="5080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5"/>
          <p:cNvSpPr>
            <a:spLocks noChangeArrowheads="1"/>
          </p:cNvSpPr>
          <p:nvPr/>
        </p:nvSpPr>
        <p:spPr bwMode="auto">
          <a:xfrm>
            <a:off x="1102784" y="624417"/>
            <a:ext cx="111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NHỮNG KINH NGHIỆM DÂN GIAN </a:t>
            </a:r>
          </a:p>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VỀ LAO ĐỘNG SẢN XUẤT</a:t>
            </a:r>
          </a:p>
        </p:txBody>
      </p:sp>
    </p:spTree>
    <p:extLst>
      <p:ext uri="{BB962C8B-B14F-4D97-AF65-F5344CB8AC3E}">
        <p14:creationId xmlns:p14="http://schemas.microsoft.com/office/powerpoint/2010/main" val="689968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35845"/>
                                        </p:tgtEl>
                                        <p:attrNameLst>
                                          <p:attrName>style.visibility</p:attrName>
                                        </p:attrNameLst>
                                      </p:cBhvr>
                                      <p:to>
                                        <p:strVal val="visible"/>
                                      </p:to>
                                    </p:set>
                                    <p:anim calcmode="lin" valueType="num">
                                      <p:cBhvr>
                                        <p:cTn id="12" dur="1000" fill="hold"/>
                                        <p:tgtEl>
                                          <p:spTgt spid="35845"/>
                                        </p:tgtEl>
                                        <p:attrNameLst>
                                          <p:attrName>ppt_w</p:attrName>
                                        </p:attrNameLst>
                                      </p:cBhvr>
                                      <p:tavLst>
                                        <p:tav tm="0">
                                          <p:val>
                                            <p:fltVal val="0"/>
                                          </p:val>
                                        </p:tav>
                                        <p:tav tm="100000">
                                          <p:val>
                                            <p:strVal val="#ppt_w"/>
                                          </p:val>
                                        </p:tav>
                                      </p:tavLst>
                                    </p:anim>
                                    <p:anim calcmode="lin" valueType="num">
                                      <p:cBhvr>
                                        <p:cTn id="13" dur="1000" fill="hold"/>
                                        <p:tgtEl>
                                          <p:spTgt spid="35845"/>
                                        </p:tgtEl>
                                        <p:attrNameLst>
                                          <p:attrName>ppt_h</p:attrName>
                                        </p:attrNameLst>
                                      </p:cBhvr>
                                      <p:tavLst>
                                        <p:tav tm="0">
                                          <p:val>
                                            <p:fltVal val="0"/>
                                          </p:val>
                                        </p:tav>
                                        <p:tav tm="100000">
                                          <p:val>
                                            <p:strVal val="#ppt_h"/>
                                          </p:val>
                                        </p:tav>
                                      </p:tavLst>
                                    </p:anim>
                                    <p:anim calcmode="lin" valueType="num">
                                      <p:cBhvr>
                                        <p:cTn id="14" dur="1000" fill="hold"/>
                                        <p:tgtEl>
                                          <p:spTgt spid="35845"/>
                                        </p:tgtEl>
                                        <p:attrNameLst>
                                          <p:attrName>style.rotation</p:attrName>
                                        </p:attrNameLst>
                                      </p:cBhvr>
                                      <p:tavLst>
                                        <p:tav tm="0">
                                          <p:val>
                                            <p:fltVal val="360"/>
                                          </p:val>
                                        </p:tav>
                                        <p:tav tm="100000">
                                          <p:val>
                                            <p:fltVal val="0"/>
                                          </p:val>
                                        </p:tav>
                                      </p:tavLst>
                                    </p:anim>
                                    <p:animEffect transition="in" filter="fade">
                                      <p:cBhvr>
                                        <p:cTn id="15" dur="1000"/>
                                        <p:tgtEl>
                                          <p:spTgt spid="358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5844">
                                            <p:txEl>
                                              <p:pRg st="0" end="0"/>
                                            </p:txEl>
                                          </p:spTgt>
                                        </p:tgtEl>
                                        <p:attrNameLst>
                                          <p:attrName>style.visibility</p:attrName>
                                        </p:attrNameLst>
                                      </p:cBhvr>
                                      <p:to>
                                        <p:strVal val="visible"/>
                                      </p:to>
                                    </p:set>
                                    <p:animEffect transition="in" filter="checkerboard(across)">
                                      <p:cBhvr>
                                        <p:cTn id="20" dur="500"/>
                                        <p:tgtEl>
                                          <p:spTgt spid="35844">
                                            <p:txEl>
                                              <p:pRg st="0" end="0"/>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5844">
                                            <p:txEl>
                                              <p:pRg st="1" end="1"/>
                                            </p:txEl>
                                          </p:spTgt>
                                        </p:tgtEl>
                                        <p:attrNameLst>
                                          <p:attrName>style.visibility</p:attrName>
                                        </p:attrNameLst>
                                      </p:cBhvr>
                                      <p:to>
                                        <p:strVal val="visible"/>
                                      </p:to>
                                    </p:set>
                                    <p:animEffect transition="in" filter="checkerboard(across)">
                                      <p:cBhvr>
                                        <p:cTn id="23" dur="500"/>
                                        <p:tgtEl>
                                          <p:spTgt spid="3584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35846">
                                            <p:txEl>
                                              <p:pRg st="0" end="0"/>
                                            </p:txEl>
                                          </p:spTgt>
                                        </p:tgtEl>
                                        <p:attrNameLst>
                                          <p:attrName>style.visibility</p:attrName>
                                        </p:attrNameLst>
                                      </p:cBhvr>
                                      <p:to>
                                        <p:strVal val="visible"/>
                                      </p:to>
                                    </p:set>
                                    <p:animEffect transition="in" filter="diamond(in)">
                                      <p:cBhvr>
                                        <p:cTn id="28" dur="500"/>
                                        <p:tgtEl>
                                          <p:spTgt spid="35846">
                                            <p:txEl>
                                              <p:pRg st="0" end="0"/>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35846">
                                            <p:txEl>
                                              <p:pRg st="1" end="1"/>
                                            </p:txEl>
                                          </p:spTgt>
                                        </p:tgtEl>
                                        <p:attrNameLst>
                                          <p:attrName>style.visibility</p:attrName>
                                        </p:attrNameLst>
                                      </p:cBhvr>
                                      <p:to>
                                        <p:strVal val="visible"/>
                                      </p:to>
                                    </p:set>
                                    <p:animEffect transition="in" filter="diamond(in)">
                                      <p:cBhvr>
                                        <p:cTn id="31" dur="500"/>
                                        <p:tgtEl>
                                          <p:spTgt spid="35846">
                                            <p:txEl>
                                              <p:pRg st="1" end="1"/>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35846">
                                            <p:txEl>
                                              <p:pRg st="2" end="2"/>
                                            </p:txEl>
                                          </p:spTgt>
                                        </p:tgtEl>
                                        <p:attrNameLst>
                                          <p:attrName>style.visibility</p:attrName>
                                        </p:attrNameLst>
                                      </p:cBhvr>
                                      <p:to>
                                        <p:strVal val="visible"/>
                                      </p:to>
                                    </p:set>
                                    <p:animEffect transition="in" filter="diamond(in)">
                                      <p:cBhvr>
                                        <p:cTn id="34" dur="500"/>
                                        <p:tgtEl>
                                          <p:spTgt spid="35846">
                                            <p:txEl>
                                              <p:pRg st="2" end="2"/>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5846">
                                            <p:txEl>
                                              <p:pRg st="3" end="3"/>
                                            </p:txEl>
                                          </p:spTgt>
                                        </p:tgtEl>
                                        <p:attrNameLst>
                                          <p:attrName>style.visibility</p:attrName>
                                        </p:attrNameLst>
                                      </p:cBhvr>
                                      <p:to>
                                        <p:strVal val="visible"/>
                                      </p:to>
                                    </p:set>
                                    <p:animEffect transition="in" filter="diamond(in)">
                                      <p:cBhvr>
                                        <p:cTn id="37" dur="500"/>
                                        <p:tgtEl>
                                          <p:spTgt spid="35846">
                                            <p:txEl>
                                              <p:pRg st="3" end="3"/>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35846">
                                            <p:txEl>
                                              <p:pRg st="4" end="4"/>
                                            </p:txEl>
                                          </p:spTgt>
                                        </p:tgtEl>
                                        <p:attrNameLst>
                                          <p:attrName>style.visibility</p:attrName>
                                        </p:attrNameLst>
                                      </p:cBhvr>
                                      <p:to>
                                        <p:strVal val="visible"/>
                                      </p:to>
                                    </p:set>
                                    <p:animEffect transition="in" filter="diamond(in)">
                                      <p:cBhvr>
                                        <p:cTn id="40" dur="500"/>
                                        <p:tgtEl>
                                          <p:spTgt spid="35846">
                                            <p:txEl>
                                              <p:pRg st="4" end="4"/>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35846">
                                            <p:txEl>
                                              <p:pRg st="5" end="5"/>
                                            </p:txEl>
                                          </p:spTgt>
                                        </p:tgtEl>
                                        <p:attrNameLst>
                                          <p:attrName>style.visibility</p:attrName>
                                        </p:attrNameLst>
                                      </p:cBhvr>
                                      <p:to>
                                        <p:strVal val="visible"/>
                                      </p:to>
                                    </p:set>
                                    <p:animEffect transition="in" filter="diamond(in)">
                                      <p:cBhvr>
                                        <p:cTn id="43" dur="500"/>
                                        <p:tgtEl>
                                          <p:spTgt spid="35846">
                                            <p:txEl>
                                              <p:pRg st="5" end="5"/>
                                            </p:txEl>
                                          </p:spTgt>
                                        </p:tgtEl>
                                      </p:cBhvr>
                                    </p:animEffect>
                                  </p:childTnLst>
                                </p:cTn>
                              </p:par>
                            </p:childTnLst>
                          </p:cTn>
                        </p:par>
                        <p:par>
                          <p:cTn id="44" fill="hold" nodeType="afterGroup">
                            <p:stCondLst>
                              <p:cond delay="500"/>
                            </p:stCondLst>
                            <p:childTnLst>
                              <p:par>
                                <p:cTn id="45" presetID="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1727200"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667" b="1" dirty="0" err="1">
                <a:solidFill>
                  <a:schemeClr val="tx2"/>
                </a:solidFill>
                <a:effectLst>
                  <a:outerShdw blurRad="38100" dist="38100" dir="2700000" algn="tl">
                    <a:srgbClr val="C0C0C0"/>
                  </a:outerShdw>
                </a:effectLst>
                <a:latin typeface="Arial" charset="0"/>
              </a:rPr>
              <a:t>Tiết</a:t>
            </a:r>
            <a:r>
              <a:rPr lang="en-US" sz="2667" b="1" dirty="0">
                <a:solidFill>
                  <a:schemeClr val="tx2"/>
                </a:solidFill>
                <a:effectLst>
                  <a:outerShdw blurRad="38100" dist="38100" dir="2700000" algn="tl">
                    <a:srgbClr val="C0C0C0"/>
                  </a:outerShdw>
                </a:effectLst>
                <a:latin typeface="Arial" charset="0"/>
              </a:rPr>
              <a:t> :</a:t>
            </a:r>
          </a:p>
        </p:txBody>
      </p:sp>
      <p:sp>
        <p:nvSpPr>
          <p:cNvPr id="23556" name="Rectangle 4"/>
          <p:cNvSpPr>
            <a:spLocks noChangeArrowheads="1"/>
          </p:cNvSpPr>
          <p:nvPr/>
        </p:nvSpPr>
        <p:spPr bwMode="auto">
          <a:xfrm>
            <a:off x="101600" y="9525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3300"/>
                </a:solidFill>
                <a:latin typeface="Times New Roman" panose="02020603050405020304" pitchFamily="18" charset="0"/>
              </a:rPr>
              <a:t>I – TÌM HIỂU CHUNG:</a:t>
            </a:r>
            <a:br>
              <a:rPr lang="en-US" altLang="en-US" sz="3200" b="1">
                <a:solidFill>
                  <a:srgbClr val="FF3300"/>
                </a:solidFill>
                <a:latin typeface="Times New Roman" panose="02020603050405020304" pitchFamily="18" charset="0"/>
              </a:rPr>
            </a:br>
            <a:r>
              <a:rPr lang="en-US" altLang="en-US" sz="3200" b="1">
                <a:solidFill>
                  <a:srgbClr val="FF3300"/>
                </a:solidFill>
                <a:latin typeface="Times New Roman" panose="02020603050405020304" pitchFamily="18" charset="0"/>
              </a:rPr>
              <a:t>II – PHÂN TÍCH:</a:t>
            </a:r>
            <a:br>
              <a:rPr lang="en-US" altLang="en-US" sz="3200" b="1">
                <a:solidFill>
                  <a:srgbClr val="FF3300"/>
                </a:solidFill>
                <a:latin typeface="Times New Roman" panose="02020603050405020304" pitchFamily="18" charset="0"/>
              </a:rPr>
            </a:br>
            <a:r>
              <a:rPr lang="en-US" altLang="en-US" sz="3200" b="1">
                <a:solidFill>
                  <a:srgbClr val="0000FF"/>
                </a:solidFill>
                <a:latin typeface="Times New Roman" panose="02020603050405020304" pitchFamily="18" charset="0"/>
              </a:rPr>
              <a:t>1.  </a:t>
            </a:r>
            <a:r>
              <a:rPr lang="en-US" altLang="en-US" sz="3200" b="1" u="sng">
                <a:solidFill>
                  <a:srgbClr val="0000FF"/>
                </a:solidFill>
                <a:latin typeface="Times New Roman" panose="02020603050405020304" pitchFamily="18" charset="0"/>
              </a:rPr>
              <a:t>Những câu tục ngữ về thiên nhiên</a:t>
            </a:r>
            <a:r>
              <a:rPr lang="en-US" altLang="en-US" sz="3200" b="1">
                <a:solidFill>
                  <a:srgbClr val="0000FF"/>
                </a:solidFill>
                <a:latin typeface="Times New Roman" panose="02020603050405020304" pitchFamily="18" charset="0"/>
              </a:rPr>
              <a:t>:</a:t>
            </a:r>
          </a:p>
        </p:txBody>
      </p:sp>
      <p:sp>
        <p:nvSpPr>
          <p:cNvPr id="23557" name="Rectangle 5"/>
          <p:cNvSpPr>
            <a:spLocks noChangeArrowheads="1"/>
          </p:cNvSpPr>
          <p:nvPr/>
        </p:nvSpPr>
        <p:spPr bwMode="auto">
          <a:xfrm>
            <a:off x="711200" y="2247900"/>
            <a:ext cx="10871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8275" indent="-1682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solidFill>
                  <a:srgbClr val="008000"/>
                </a:solidFill>
                <a:latin typeface="Times New Roman" panose="02020603050405020304" pitchFamily="18" charset="0"/>
              </a:rPr>
              <a:t> </a:t>
            </a:r>
            <a:r>
              <a:rPr lang="en-US" altLang="en-US" sz="3200" b="1" i="1" u="sng">
                <a:solidFill>
                  <a:srgbClr val="008000"/>
                </a:solidFill>
                <a:latin typeface="Times New Roman" panose="02020603050405020304" pitchFamily="18" charset="0"/>
              </a:rPr>
              <a:t>Câu 4</a:t>
            </a:r>
            <a:r>
              <a:rPr lang="en-US" altLang="en-US" sz="3200" b="1" i="1">
                <a:solidFill>
                  <a:srgbClr val="008000"/>
                </a:solidFill>
                <a:latin typeface="Times New Roman" panose="02020603050405020304" pitchFamily="18" charset="0"/>
              </a:rPr>
              <a:t>: </a:t>
            </a:r>
            <a:r>
              <a:rPr lang="en-US" altLang="en-US" sz="3200"/>
              <a:t>Khoai ruộng lạ, mạ ruộng quen.</a:t>
            </a:r>
            <a:endParaRPr lang="en-US" altLang="en-US" sz="3200" b="1" i="1">
              <a:solidFill>
                <a:srgbClr val="008000"/>
              </a:solidFill>
              <a:latin typeface="Times New Roman" panose="02020603050405020304" pitchFamily="18" charset="0"/>
            </a:endParaRPr>
          </a:p>
        </p:txBody>
      </p:sp>
      <p:sp>
        <p:nvSpPr>
          <p:cNvPr id="23558" name="Text Box 6"/>
          <p:cNvSpPr txBox="1">
            <a:spLocks noChangeArrowheads="1"/>
          </p:cNvSpPr>
          <p:nvPr/>
        </p:nvSpPr>
        <p:spPr bwMode="auto">
          <a:xfrm>
            <a:off x="711200" y="2895600"/>
            <a:ext cx="11480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a:latin typeface="Times New Roman" panose="02020603050405020304" pitchFamily="18" charset="0"/>
              </a:rPr>
              <a:t>Nghệ thuật </a:t>
            </a:r>
          </a:p>
          <a:p>
            <a:pPr eaLnBrk="1" hangingPunct="1">
              <a:spcBef>
                <a:spcPct val="50000"/>
              </a:spcBef>
            </a:pPr>
            <a:r>
              <a:rPr lang="en-US" altLang="en-US" sz="3200" b="1">
                <a:latin typeface="Times New Roman" panose="02020603050405020304" pitchFamily="18" charset="0"/>
              </a:rPr>
              <a:t>	+ Hình thức: Câu 2 vế, gieo vần. </a:t>
            </a:r>
          </a:p>
          <a:p>
            <a:pPr eaLnBrk="1" hangingPunct="1">
              <a:spcBef>
                <a:spcPct val="50000"/>
              </a:spcBef>
            </a:pPr>
            <a:r>
              <a:rPr lang="en-US" altLang="en-US" sz="3200" b="1">
                <a:latin typeface="Times New Roman" panose="02020603050405020304" pitchFamily="18" charset="0"/>
              </a:rPr>
              <a:t>	+ kết cấu: nhân-quả.</a:t>
            </a:r>
          </a:p>
          <a:p>
            <a:r>
              <a:rPr lang="en-US" altLang="en-US" sz="3200" b="1" u="sng">
                <a:latin typeface="Times New Roman" panose="02020603050405020304" pitchFamily="18" charset="0"/>
              </a:rPr>
              <a:t>Nội dung</a:t>
            </a:r>
            <a:r>
              <a:rPr lang="en-US" altLang="en-US" sz="3200" b="1">
                <a:latin typeface="Times New Roman" panose="02020603050405020304" pitchFamily="18" charset="0"/>
              </a:rPr>
              <a:t>: </a:t>
            </a:r>
            <a:r>
              <a:rPr lang="en-US" altLang="en-US" sz="3200"/>
              <a:t>Một kinh nghiệm trồng trọt, khoai trồng ruộng lạ mới tốt, nhưng mạ thì phải gieo ở ruộng quen mới tốt.</a:t>
            </a:r>
            <a:endParaRPr lang="en-US" altLang="en-US" sz="3200" b="1">
              <a:latin typeface="Times New Roman" panose="02020603050405020304" pitchFamily="18" charset="0"/>
            </a:endParaRPr>
          </a:p>
          <a:p>
            <a:pPr eaLnBrk="1" hangingPunct="1">
              <a:spcBef>
                <a:spcPct val="50000"/>
              </a:spcBef>
            </a:pPr>
            <a:endParaRPr lang="en-US" altLang="en-US" sz="3200" b="1">
              <a:latin typeface="Times New Roman" panose="02020603050405020304" pitchFamily="18" charset="0"/>
            </a:endParaRPr>
          </a:p>
        </p:txBody>
      </p:sp>
      <p:sp>
        <p:nvSpPr>
          <p:cNvPr id="7" name="Rectangle 5"/>
          <p:cNvSpPr>
            <a:spLocks noChangeArrowheads="1"/>
          </p:cNvSpPr>
          <p:nvPr/>
        </p:nvSpPr>
        <p:spPr bwMode="auto">
          <a:xfrm>
            <a:off x="1117600" y="533400"/>
            <a:ext cx="111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NHỮNG KINH NGHIỆM DÂN GIAN </a:t>
            </a:r>
          </a:p>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VỀ LAO ĐỘNG SẢN XUẤT</a:t>
            </a:r>
          </a:p>
        </p:txBody>
      </p:sp>
    </p:spTree>
    <p:extLst>
      <p:ext uri="{BB962C8B-B14F-4D97-AF65-F5344CB8AC3E}">
        <p14:creationId xmlns:p14="http://schemas.microsoft.com/office/powerpoint/2010/main" val="115218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p:cTn id="12" dur="1000" fill="hold"/>
                                        <p:tgtEl>
                                          <p:spTgt spid="23556"/>
                                        </p:tgtEl>
                                        <p:attrNameLst>
                                          <p:attrName>ppt_w</p:attrName>
                                        </p:attrNameLst>
                                      </p:cBhvr>
                                      <p:tavLst>
                                        <p:tav tm="0">
                                          <p:val>
                                            <p:fltVal val="0"/>
                                          </p:val>
                                        </p:tav>
                                        <p:tav tm="100000">
                                          <p:val>
                                            <p:strVal val="#ppt_w"/>
                                          </p:val>
                                        </p:tav>
                                      </p:tavLst>
                                    </p:anim>
                                    <p:anim calcmode="lin" valueType="num">
                                      <p:cBhvr>
                                        <p:cTn id="13" dur="1000" fill="hold"/>
                                        <p:tgtEl>
                                          <p:spTgt spid="23556"/>
                                        </p:tgtEl>
                                        <p:attrNameLst>
                                          <p:attrName>ppt_h</p:attrName>
                                        </p:attrNameLst>
                                      </p:cBhvr>
                                      <p:tavLst>
                                        <p:tav tm="0">
                                          <p:val>
                                            <p:fltVal val="0"/>
                                          </p:val>
                                        </p:tav>
                                        <p:tav tm="100000">
                                          <p:val>
                                            <p:strVal val="#ppt_h"/>
                                          </p:val>
                                        </p:tav>
                                      </p:tavLst>
                                    </p:anim>
                                    <p:anim calcmode="lin" valueType="num">
                                      <p:cBhvr>
                                        <p:cTn id="14" dur="1000" fill="hold"/>
                                        <p:tgtEl>
                                          <p:spTgt spid="23556"/>
                                        </p:tgtEl>
                                        <p:attrNameLst>
                                          <p:attrName>style.rotation</p:attrName>
                                        </p:attrNameLst>
                                      </p:cBhvr>
                                      <p:tavLst>
                                        <p:tav tm="0">
                                          <p:val>
                                            <p:fltVal val="360"/>
                                          </p:val>
                                        </p:tav>
                                        <p:tav tm="100000">
                                          <p:val>
                                            <p:fltVal val="0"/>
                                          </p:val>
                                        </p:tav>
                                      </p:tavLst>
                                    </p:anim>
                                    <p:animEffect transition="in" filter="fade">
                                      <p:cBhvr>
                                        <p:cTn id="15" dur="1000"/>
                                        <p:tgtEl>
                                          <p:spTgt spid="2355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3557">
                                            <p:txEl>
                                              <p:pRg st="0" end="0"/>
                                            </p:txEl>
                                          </p:spTgt>
                                        </p:tgtEl>
                                        <p:attrNameLst>
                                          <p:attrName>style.visibility</p:attrName>
                                        </p:attrNameLst>
                                      </p:cBhvr>
                                      <p:to>
                                        <p:strVal val="visible"/>
                                      </p:to>
                                    </p:set>
                                    <p:animEffect transition="in" filter="checkerboard(across)">
                                      <p:cBhvr>
                                        <p:cTn id="20" dur="500"/>
                                        <p:tgtEl>
                                          <p:spTgt spid="23557">
                                            <p:txEl>
                                              <p:pRg st="0" end="0"/>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23558">
                                            <p:txEl>
                                              <p:pRg st="0" end="0"/>
                                            </p:txEl>
                                          </p:spTgt>
                                        </p:tgtEl>
                                        <p:attrNameLst>
                                          <p:attrName>style.visibility</p:attrName>
                                        </p:attrNameLst>
                                      </p:cBhvr>
                                      <p:to>
                                        <p:strVal val="visible"/>
                                      </p:to>
                                    </p:set>
                                    <p:animEffect transition="in" filter="diamond(in)">
                                      <p:cBhvr>
                                        <p:cTn id="23" dur="500"/>
                                        <p:tgtEl>
                                          <p:spTgt spid="23558">
                                            <p:txEl>
                                              <p:pRg st="0" end="0"/>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23558">
                                            <p:txEl>
                                              <p:pRg st="1" end="1"/>
                                            </p:txEl>
                                          </p:spTgt>
                                        </p:tgtEl>
                                        <p:attrNameLst>
                                          <p:attrName>style.visibility</p:attrName>
                                        </p:attrNameLst>
                                      </p:cBhvr>
                                      <p:to>
                                        <p:strVal val="visible"/>
                                      </p:to>
                                    </p:set>
                                    <p:animEffect transition="in" filter="diamond(in)">
                                      <p:cBhvr>
                                        <p:cTn id="26" dur="500"/>
                                        <p:tgtEl>
                                          <p:spTgt spid="23558">
                                            <p:txEl>
                                              <p:pRg st="1" end="1"/>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23558">
                                            <p:txEl>
                                              <p:pRg st="2" end="2"/>
                                            </p:txEl>
                                          </p:spTgt>
                                        </p:tgtEl>
                                        <p:attrNameLst>
                                          <p:attrName>style.visibility</p:attrName>
                                        </p:attrNameLst>
                                      </p:cBhvr>
                                      <p:to>
                                        <p:strVal val="visible"/>
                                      </p:to>
                                    </p:set>
                                    <p:animEffect transition="in" filter="diamond(in)">
                                      <p:cBhvr>
                                        <p:cTn id="29" dur="500"/>
                                        <p:tgtEl>
                                          <p:spTgt spid="23558">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23558">
                                            <p:txEl>
                                              <p:pRg st="3" end="3"/>
                                            </p:txEl>
                                          </p:spTgt>
                                        </p:tgtEl>
                                        <p:attrNameLst>
                                          <p:attrName>style.visibility</p:attrName>
                                        </p:attrNameLst>
                                      </p:cBhvr>
                                      <p:to>
                                        <p:strVal val="visible"/>
                                      </p:to>
                                    </p:set>
                                    <p:animEffect transition="in" filter="diamond(in)">
                                      <p:cBhvr>
                                        <p:cTn id="34" dur="500"/>
                                        <p:tgtEl>
                                          <p:spTgt spid="23558">
                                            <p:txEl>
                                              <p:pRg st="3" end="3"/>
                                            </p:txEl>
                                          </p:spTgt>
                                        </p:tgtEl>
                                      </p:cBhvr>
                                    </p:animEffect>
                                  </p:childTnLst>
                                </p:cTn>
                              </p:par>
                            </p:childTnLst>
                          </p:cTn>
                        </p:par>
                        <p:par>
                          <p:cTn id="35" fill="hold" nodeType="afterGroup">
                            <p:stCondLst>
                              <p:cond delay="500"/>
                            </p:stCondLst>
                            <p:childTnLst>
                              <p:par>
                                <p:cTn id="36" presetID="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1727200"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667" b="1" dirty="0" err="1">
                <a:solidFill>
                  <a:schemeClr val="tx2"/>
                </a:solidFill>
                <a:effectLst>
                  <a:outerShdw blurRad="38100" dist="38100" dir="2700000" algn="tl">
                    <a:srgbClr val="C0C0C0"/>
                  </a:outerShdw>
                </a:effectLst>
                <a:latin typeface="Arial" charset="0"/>
              </a:rPr>
              <a:t>Tiết</a:t>
            </a:r>
            <a:r>
              <a:rPr lang="en-US" sz="2667" b="1" dirty="0">
                <a:solidFill>
                  <a:schemeClr val="tx2"/>
                </a:solidFill>
                <a:effectLst>
                  <a:outerShdw blurRad="38100" dist="38100" dir="2700000" algn="tl">
                    <a:srgbClr val="C0C0C0"/>
                  </a:outerShdw>
                </a:effectLst>
                <a:latin typeface="Arial" charset="0"/>
              </a:rPr>
              <a:t> :</a:t>
            </a:r>
          </a:p>
        </p:txBody>
      </p:sp>
      <p:sp>
        <p:nvSpPr>
          <p:cNvPr id="37891" name="Rectangle 3"/>
          <p:cNvSpPr>
            <a:spLocks noChangeArrowheads="1"/>
          </p:cNvSpPr>
          <p:nvPr/>
        </p:nvSpPr>
        <p:spPr bwMode="auto">
          <a:xfrm>
            <a:off x="0" y="757767"/>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3300"/>
                </a:solidFill>
                <a:latin typeface="Times New Roman" panose="02020603050405020304" pitchFamily="18" charset="0"/>
              </a:rPr>
              <a:t>I – TÌM HIỂU CHUNG:</a:t>
            </a:r>
            <a:br>
              <a:rPr lang="en-US" altLang="en-US" sz="3200" b="1">
                <a:solidFill>
                  <a:srgbClr val="FF3300"/>
                </a:solidFill>
                <a:latin typeface="Times New Roman" panose="02020603050405020304" pitchFamily="18" charset="0"/>
              </a:rPr>
            </a:br>
            <a:r>
              <a:rPr lang="en-US" altLang="en-US" sz="3200" b="1">
                <a:solidFill>
                  <a:srgbClr val="FF3300"/>
                </a:solidFill>
                <a:latin typeface="Times New Roman" panose="02020603050405020304" pitchFamily="18" charset="0"/>
              </a:rPr>
              <a:t>II – PHÂN TÍCH:</a:t>
            </a:r>
            <a:br>
              <a:rPr lang="en-US" altLang="en-US" sz="3200" b="1">
                <a:solidFill>
                  <a:srgbClr val="FF3300"/>
                </a:solidFill>
                <a:latin typeface="Times New Roman" panose="02020603050405020304" pitchFamily="18" charset="0"/>
              </a:rPr>
            </a:br>
            <a:r>
              <a:rPr lang="en-US" altLang="en-US" sz="3200" b="1">
                <a:solidFill>
                  <a:srgbClr val="0000FF"/>
                </a:solidFill>
                <a:latin typeface="Times New Roman" panose="02020603050405020304" pitchFamily="18" charset="0"/>
              </a:rPr>
              <a:t>1.  </a:t>
            </a:r>
            <a:r>
              <a:rPr lang="en-US" altLang="en-US" sz="3200" b="1" u="sng">
                <a:solidFill>
                  <a:srgbClr val="0000FF"/>
                </a:solidFill>
                <a:latin typeface="Times New Roman" panose="02020603050405020304" pitchFamily="18" charset="0"/>
              </a:rPr>
              <a:t>Những câu tục ngữ về thiên nhiên</a:t>
            </a:r>
            <a:r>
              <a:rPr lang="en-US" altLang="en-US" sz="3200" b="1">
                <a:solidFill>
                  <a:srgbClr val="0000FF"/>
                </a:solidFill>
                <a:latin typeface="Times New Roman" panose="02020603050405020304" pitchFamily="18" charset="0"/>
              </a:rPr>
              <a:t>:</a:t>
            </a:r>
          </a:p>
        </p:txBody>
      </p:sp>
      <p:sp>
        <p:nvSpPr>
          <p:cNvPr id="37894" name="Rectangle 6"/>
          <p:cNvSpPr>
            <a:spLocks noChangeArrowheads="1"/>
          </p:cNvSpPr>
          <p:nvPr/>
        </p:nvSpPr>
        <p:spPr bwMode="auto">
          <a:xfrm>
            <a:off x="304800" y="2133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4361" indent="-224361">
              <a:spcBef>
                <a:spcPct val="20000"/>
              </a:spcBef>
              <a:defRPr/>
            </a:pPr>
            <a:r>
              <a:rPr lang="en-US" sz="3200" b="1" i="1" u="sng" dirty="0" err="1">
                <a:solidFill>
                  <a:srgbClr val="008000"/>
                </a:solidFill>
                <a:latin typeface="Times New Roman" pitchFamily="18" charset="0"/>
              </a:rPr>
              <a:t>Câu</a:t>
            </a:r>
            <a:r>
              <a:rPr lang="en-US" sz="3200" b="1" i="1" u="sng" dirty="0">
                <a:solidFill>
                  <a:srgbClr val="008000"/>
                </a:solidFill>
                <a:latin typeface="Times New Roman" pitchFamily="18" charset="0"/>
              </a:rPr>
              <a:t> 5</a:t>
            </a:r>
            <a:r>
              <a:rPr lang="en-US" sz="3200" b="1" i="1" dirty="0">
                <a:solidFill>
                  <a:srgbClr val="008000"/>
                </a:solidFill>
                <a:latin typeface="Times New Roman" pitchFamily="18" charset="0"/>
              </a:rPr>
              <a:t>:	 </a:t>
            </a:r>
          </a:p>
          <a:p>
            <a:pPr eaLnBrk="1" fontAlgn="b" hangingPunct="1">
              <a:defRPr/>
            </a:pPr>
            <a:r>
              <a:rPr lang="en-US" sz="3200" b="1" i="1" dirty="0">
                <a:solidFill>
                  <a:srgbClr val="008000"/>
                </a:solidFill>
                <a:latin typeface="Times New Roman" pitchFamily="18" charset="0"/>
              </a:rPr>
              <a:t>     </a:t>
            </a:r>
            <a:r>
              <a:rPr lang="en-US" sz="3200" dirty="0" err="1"/>
              <a:t>Mưa</a:t>
            </a:r>
            <a:r>
              <a:rPr lang="en-US" sz="3200" dirty="0"/>
              <a:t> </a:t>
            </a:r>
            <a:r>
              <a:rPr lang="en-US" sz="3200" dirty="0" err="1"/>
              <a:t>tháng</a:t>
            </a:r>
            <a:r>
              <a:rPr lang="en-US" sz="3200" dirty="0"/>
              <a:t> </a:t>
            </a:r>
            <a:r>
              <a:rPr lang="en-US" sz="3200" dirty="0" err="1"/>
              <a:t>Tư</a:t>
            </a:r>
            <a:r>
              <a:rPr lang="en-US" sz="3200" dirty="0"/>
              <a:t> </a:t>
            </a:r>
            <a:r>
              <a:rPr lang="en-US" sz="3200" dirty="0" err="1"/>
              <a:t>hư</a:t>
            </a:r>
            <a:r>
              <a:rPr lang="en-US" sz="3200" dirty="0"/>
              <a:t> </a:t>
            </a:r>
            <a:r>
              <a:rPr lang="en-US" sz="3200" dirty="0" err="1"/>
              <a:t>đất</a:t>
            </a:r>
            <a:r>
              <a:rPr lang="en-US" sz="3200" dirty="0"/>
              <a:t>, </a:t>
            </a:r>
            <a:r>
              <a:rPr lang="en-US" sz="3200" dirty="0" err="1"/>
              <a:t>mưa</a:t>
            </a:r>
            <a:r>
              <a:rPr lang="en-US" sz="3200" dirty="0"/>
              <a:t> </a:t>
            </a:r>
            <a:r>
              <a:rPr lang="en-US" sz="3200" dirty="0" err="1"/>
              <a:t>tháng</a:t>
            </a:r>
            <a:r>
              <a:rPr lang="en-US" sz="3200" dirty="0"/>
              <a:t> Ba </a:t>
            </a:r>
            <a:r>
              <a:rPr lang="en-US" sz="3200" dirty="0" err="1"/>
              <a:t>hoa</a:t>
            </a:r>
            <a:r>
              <a:rPr lang="en-US" sz="3200" dirty="0"/>
              <a:t> </a:t>
            </a:r>
            <a:r>
              <a:rPr lang="en-US" sz="3200" dirty="0" err="1"/>
              <a:t>đất</a:t>
            </a:r>
            <a:r>
              <a:rPr lang="en-US" sz="3200" dirty="0"/>
              <a:t>. </a:t>
            </a:r>
            <a:endParaRPr lang="en-US" sz="3200" b="1" i="1" dirty="0">
              <a:solidFill>
                <a:srgbClr val="008000"/>
              </a:solidFill>
              <a:latin typeface="Times New Roman" pitchFamily="18" charset="0"/>
            </a:endParaRPr>
          </a:p>
        </p:txBody>
      </p:sp>
      <p:sp>
        <p:nvSpPr>
          <p:cNvPr id="37898" name="Text Box 10"/>
          <p:cNvSpPr txBox="1">
            <a:spLocks noChangeArrowheads="1"/>
          </p:cNvSpPr>
          <p:nvPr/>
        </p:nvSpPr>
        <p:spPr bwMode="auto">
          <a:xfrm>
            <a:off x="304800" y="3119967"/>
            <a:ext cx="11582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u="sng">
                <a:latin typeface="Times New Roman" panose="02020603050405020304" pitchFamily="18" charset="0"/>
                <a:cs typeface="Times New Roman" panose="02020603050405020304" pitchFamily="18" charset="0"/>
              </a:rPr>
              <a:t>Nghệ thuật </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	+Hình thức: 	Gieo vần, 2 vế.</a:t>
            </a:r>
          </a:p>
          <a:p>
            <a:r>
              <a:rPr lang="en-US" altLang="en-US" sz="3200" u="sng">
                <a:latin typeface="Times New Roman" panose="02020603050405020304" pitchFamily="18" charset="0"/>
                <a:cs typeface="Times New Roman" panose="02020603050405020304" pitchFamily="18" charset="0"/>
              </a:rPr>
              <a:t>Nội dung</a:t>
            </a:r>
            <a:r>
              <a:rPr lang="en-US" altLang="en-US" sz="3200">
                <a:latin typeface="Times New Roman" panose="02020603050405020304" pitchFamily="18" charset="0"/>
                <a:cs typeface="Times New Roman" panose="02020603050405020304" pitchFamily="18" charset="0"/>
              </a:rPr>
              <a:t>: Kinh nghiệm trong trồng trọt của ông cha ta : thường thì đến tháng ba âm lịch hoa màu rất cần nước nên cơn mưa lúc này rất có ích cho hoa màu nhưng đến thángtư lúc ấy cây trồng đang trong quá trình phát triển ít cần nước nên những cơn mưa lớn tháng tư sẽ làm hư đất, hư cây trồng. </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a:t>
            </a:r>
          </a:p>
        </p:txBody>
      </p:sp>
      <p:sp>
        <p:nvSpPr>
          <p:cNvPr id="7" name="Rectangle 5"/>
          <p:cNvSpPr>
            <a:spLocks noChangeArrowheads="1"/>
          </p:cNvSpPr>
          <p:nvPr/>
        </p:nvSpPr>
        <p:spPr bwMode="auto">
          <a:xfrm>
            <a:off x="1109133" y="529167"/>
            <a:ext cx="111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NHỮNG KINH NGHIỆM DÂN GIAN </a:t>
            </a:r>
          </a:p>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VỀ LAO ĐỘNG SẢN XUẤT</a:t>
            </a:r>
          </a:p>
        </p:txBody>
      </p:sp>
    </p:spTree>
    <p:extLst>
      <p:ext uri="{BB962C8B-B14F-4D97-AF65-F5344CB8AC3E}">
        <p14:creationId xmlns:p14="http://schemas.microsoft.com/office/powerpoint/2010/main" val="2116774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p:cTn id="12" dur="1000" fill="hold"/>
                                        <p:tgtEl>
                                          <p:spTgt spid="37891"/>
                                        </p:tgtEl>
                                        <p:attrNameLst>
                                          <p:attrName>ppt_w</p:attrName>
                                        </p:attrNameLst>
                                      </p:cBhvr>
                                      <p:tavLst>
                                        <p:tav tm="0">
                                          <p:val>
                                            <p:fltVal val="0"/>
                                          </p:val>
                                        </p:tav>
                                        <p:tav tm="100000">
                                          <p:val>
                                            <p:strVal val="#ppt_w"/>
                                          </p:val>
                                        </p:tav>
                                      </p:tavLst>
                                    </p:anim>
                                    <p:anim calcmode="lin" valueType="num">
                                      <p:cBhvr>
                                        <p:cTn id="13" dur="1000" fill="hold"/>
                                        <p:tgtEl>
                                          <p:spTgt spid="37891"/>
                                        </p:tgtEl>
                                        <p:attrNameLst>
                                          <p:attrName>ppt_h</p:attrName>
                                        </p:attrNameLst>
                                      </p:cBhvr>
                                      <p:tavLst>
                                        <p:tav tm="0">
                                          <p:val>
                                            <p:fltVal val="0"/>
                                          </p:val>
                                        </p:tav>
                                        <p:tav tm="100000">
                                          <p:val>
                                            <p:strVal val="#ppt_h"/>
                                          </p:val>
                                        </p:tav>
                                      </p:tavLst>
                                    </p:anim>
                                    <p:anim calcmode="lin" valueType="num">
                                      <p:cBhvr>
                                        <p:cTn id="14" dur="1000" fill="hold"/>
                                        <p:tgtEl>
                                          <p:spTgt spid="37891"/>
                                        </p:tgtEl>
                                        <p:attrNameLst>
                                          <p:attrName>style.rotation</p:attrName>
                                        </p:attrNameLst>
                                      </p:cBhvr>
                                      <p:tavLst>
                                        <p:tav tm="0">
                                          <p:val>
                                            <p:fltVal val="360"/>
                                          </p:val>
                                        </p:tav>
                                        <p:tav tm="100000">
                                          <p:val>
                                            <p:fltVal val="0"/>
                                          </p:val>
                                        </p:tav>
                                      </p:tavLst>
                                    </p:anim>
                                    <p:animEffect transition="in" filter="fade">
                                      <p:cBhvr>
                                        <p:cTn id="15" dur="1000"/>
                                        <p:tgtEl>
                                          <p:spTgt spid="378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7894">
                                            <p:txEl>
                                              <p:pRg st="0" end="0"/>
                                            </p:txEl>
                                          </p:spTgt>
                                        </p:tgtEl>
                                        <p:attrNameLst>
                                          <p:attrName>style.visibility</p:attrName>
                                        </p:attrNameLst>
                                      </p:cBhvr>
                                      <p:to>
                                        <p:strVal val="visible"/>
                                      </p:to>
                                    </p:set>
                                    <p:animEffect transition="in" filter="checkerboard(across)">
                                      <p:cBhvr>
                                        <p:cTn id="20" dur="500"/>
                                        <p:tgtEl>
                                          <p:spTgt spid="37894">
                                            <p:txEl>
                                              <p:pRg st="0" end="0"/>
                                            </p:txEl>
                                          </p:spTgt>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37894">
                                            <p:txEl>
                                              <p:pRg st="1" end="1"/>
                                            </p:txEl>
                                          </p:spTgt>
                                        </p:tgtEl>
                                        <p:attrNameLst>
                                          <p:attrName>style.visibility</p:attrName>
                                        </p:attrNameLst>
                                      </p:cBhvr>
                                      <p:to>
                                        <p:strVal val="visible"/>
                                      </p:to>
                                    </p:set>
                                    <p:animEffect transition="in" filter="checkerboard(across)">
                                      <p:cBhvr>
                                        <p:cTn id="24" dur="500"/>
                                        <p:tgtEl>
                                          <p:spTgt spid="3789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37898">
                                            <p:txEl>
                                              <p:pRg st="0" end="0"/>
                                            </p:txEl>
                                          </p:spTgt>
                                        </p:tgtEl>
                                        <p:attrNameLst>
                                          <p:attrName>style.visibility</p:attrName>
                                        </p:attrNameLst>
                                      </p:cBhvr>
                                      <p:to>
                                        <p:strVal val="visible"/>
                                      </p:to>
                                    </p:set>
                                    <p:animEffect transition="in" filter="diamond(in)">
                                      <p:cBhvr>
                                        <p:cTn id="29" dur="500"/>
                                        <p:tgtEl>
                                          <p:spTgt spid="37898">
                                            <p:txEl>
                                              <p:pRg st="0" end="0"/>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37898">
                                            <p:txEl>
                                              <p:pRg st="1" end="1"/>
                                            </p:txEl>
                                          </p:spTgt>
                                        </p:tgtEl>
                                        <p:attrNameLst>
                                          <p:attrName>style.visibility</p:attrName>
                                        </p:attrNameLst>
                                      </p:cBhvr>
                                      <p:to>
                                        <p:strVal val="visible"/>
                                      </p:to>
                                    </p:set>
                                    <p:animEffect transition="in" filter="diamond(in)">
                                      <p:cBhvr>
                                        <p:cTn id="32" dur="500"/>
                                        <p:tgtEl>
                                          <p:spTgt spid="3789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37898">
                                            <p:txEl>
                                              <p:pRg st="2" end="2"/>
                                            </p:txEl>
                                          </p:spTgt>
                                        </p:tgtEl>
                                        <p:attrNameLst>
                                          <p:attrName>style.visibility</p:attrName>
                                        </p:attrNameLst>
                                      </p:cBhvr>
                                      <p:to>
                                        <p:strVal val="visible"/>
                                      </p:to>
                                    </p:set>
                                    <p:animEffect transition="in" filter="diamond(in)">
                                      <p:cBhvr>
                                        <p:cTn id="37" dur="500"/>
                                        <p:tgtEl>
                                          <p:spTgt spid="37898">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37898">
                                            <p:txEl>
                                              <p:pRg st="3" end="3"/>
                                            </p:txEl>
                                          </p:spTgt>
                                        </p:tgtEl>
                                        <p:attrNameLst>
                                          <p:attrName>style.visibility</p:attrName>
                                        </p:attrNameLst>
                                      </p:cBhvr>
                                      <p:to>
                                        <p:strVal val="visible"/>
                                      </p:to>
                                    </p:set>
                                    <p:animEffect transition="in" filter="diamond(in)">
                                      <p:cBhvr>
                                        <p:cTn id="42" dur="500"/>
                                        <p:tgtEl>
                                          <p:spTgt spid="37898">
                                            <p:txEl>
                                              <p:pRg st="3" end="3"/>
                                            </p:txEl>
                                          </p:spTgt>
                                        </p:tgtEl>
                                      </p:cBhvr>
                                    </p:animEffect>
                                  </p:childTnLst>
                                </p:cTn>
                              </p:par>
                            </p:childTnLst>
                          </p:cTn>
                        </p:par>
                        <p:par>
                          <p:cTn id="43" fill="hold" nodeType="afterGroup">
                            <p:stCondLst>
                              <p:cond delay="500"/>
                            </p:stCondLst>
                            <p:childTnLst>
                              <p:par>
                                <p:cTn id="44" presetID="2" presetClass="entr" presetSubtype="1"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1727200"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667" b="1" dirty="0" err="1">
                <a:solidFill>
                  <a:schemeClr val="tx2"/>
                </a:solidFill>
                <a:effectLst>
                  <a:outerShdw blurRad="38100" dist="38100" dir="2700000" algn="tl">
                    <a:srgbClr val="C0C0C0"/>
                  </a:outerShdw>
                </a:effectLst>
                <a:latin typeface="Arial" charset="0"/>
              </a:rPr>
              <a:t>Tiết</a:t>
            </a:r>
            <a:r>
              <a:rPr lang="en-US" sz="2667" b="1" dirty="0">
                <a:solidFill>
                  <a:schemeClr val="tx2"/>
                </a:solidFill>
                <a:effectLst>
                  <a:outerShdw blurRad="38100" dist="38100" dir="2700000" algn="tl">
                    <a:srgbClr val="C0C0C0"/>
                  </a:outerShdw>
                </a:effectLst>
                <a:latin typeface="Arial" charset="0"/>
              </a:rPr>
              <a:t> :</a:t>
            </a:r>
          </a:p>
        </p:txBody>
      </p:sp>
      <p:sp>
        <p:nvSpPr>
          <p:cNvPr id="31750" name="Rectangle 6"/>
          <p:cNvSpPr>
            <a:spLocks noChangeArrowheads="1"/>
          </p:cNvSpPr>
          <p:nvPr/>
        </p:nvSpPr>
        <p:spPr bwMode="auto">
          <a:xfrm>
            <a:off x="508000" y="1676400"/>
            <a:ext cx="1097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u="sng">
                <a:solidFill>
                  <a:srgbClr val="008000"/>
                </a:solidFill>
                <a:latin typeface="Times New Roman" panose="02020603050405020304" pitchFamily="18" charset="0"/>
              </a:rPr>
              <a:t>Câu 6</a:t>
            </a:r>
            <a:r>
              <a:rPr lang="en-US" altLang="en-US" sz="3200" b="1" i="1">
                <a:solidFill>
                  <a:srgbClr val="008000"/>
                </a:solidFill>
                <a:latin typeface="Times New Roman" panose="02020603050405020304" pitchFamily="18" charset="0"/>
              </a:rPr>
              <a:t>:	                      </a:t>
            </a:r>
            <a:r>
              <a:rPr lang="en-US" altLang="en-US" sz="3200"/>
              <a:t>Lú́a chiêm né́p ở đầu bờ,</a:t>
            </a:r>
          </a:p>
          <a:p>
            <a:r>
              <a:rPr lang="en-US" altLang="en-US" sz="3200"/>
              <a:t>                       Hễ̃ nghe tiếng sấm, phất cờ mà lên</a:t>
            </a:r>
            <a:r>
              <a:rPr lang="en-US" altLang="en-US" sz="3200" b="1" i="1">
                <a:solidFill>
                  <a:srgbClr val="008000"/>
                </a:solidFill>
                <a:latin typeface="Times New Roman" panose="02020603050405020304" pitchFamily="18" charset="0"/>
              </a:rPr>
              <a:t>.</a:t>
            </a:r>
          </a:p>
        </p:txBody>
      </p:sp>
      <p:sp>
        <p:nvSpPr>
          <p:cNvPr id="31751" name="Text Box 7"/>
          <p:cNvSpPr txBox="1">
            <a:spLocks noChangeArrowheads="1"/>
          </p:cNvSpPr>
          <p:nvPr/>
        </p:nvSpPr>
        <p:spPr bwMode="auto">
          <a:xfrm>
            <a:off x="304800" y="2971801"/>
            <a:ext cx="11582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28700">
              <a:defRPr>
                <a:solidFill>
                  <a:schemeClr val="tx1"/>
                </a:solidFill>
                <a:latin typeface="Arial" panose="020B0604020202020204" pitchFamily="34" charset="0"/>
              </a:defRPr>
            </a:lvl1pPr>
            <a:lvl2pPr marL="742950" indent="-285750" defTabSz="1028700">
              <a:defRPr>
                <a:solidFill>
                  <a:schemeClr val="tx1"/>
                </a:solidFill>
                <a:latin typeface="Arial" panose="020B0604020202020204" pitchFamily="34" charset="0"/>
              </a:defRPr>
            </a:lvl2pPr>
            <a:lvl3pPr marL="1143000" indent="-228600" defTabSz="1028700">
              <a:defRPr>
                <a:solidFill>
                  <a:schemeClr val="tx1"/>
                </a:solidFill>
                <a:latin typeface="Arial" panose="020B0604020202020204" pitchFamily="34" charset="0"/>
              </a:defRPr>
            </a:lvl3pPr>
            <a:lvl4pPr marL="1600200" indent="-228600" defTabSz="1028700">
              <a:defRPr>
                <a:solidFill>
                  <a:schemeClr val="tx1"/>
                </a:solidFill>
                <a:latin typeface="Arial" panose="020B0604020202020204" pitchFamily="34" charset="0"/>
              </a:defRPr>
            </a:lvl4pPr>
            <a:lvl5pPr marL="2057400" indent="-228600" defTabSz="1028700">
              <a:defRPr>
                <a:solidFill>
                  <a:schemeClr val="tx1"/>
                </a:solidFill>
                <a:latin typeface="Arial" panose="020B0604020202020204" pitchFamily="34" charset="0"/>
              </a:defRPr>
            </a:lvl5pPr>
            <a:lvl6pPr marL="2514600" indent="-228600" defTabSz="1028700" eaLnBrk="0" fontAlgn="base" hangingPunct="0">
              <a:spcBef>
                <a:spcPct val="0"/>
              </a:spcBef>
              <a:spcAft>
                <a:spcPct val="0"/>
              </a:spcAft>
              <a:defRPr>
                <a:solidFill>
                  <a:schemeClr val="tx1"/>
                </a:solidFill>
                <a:latin typeface="Arial" panose="020B0604020202020204" pitchFamily="34" charset="0"/>
              </a:defRPr>
            </a:lvl6pPr>
            <a:lvl7pPr marL="2971800" indent="-228600" defTabSz="1028700" eaLnBrk="0" fontAlgn="base" hangingPunct="0">
              <a:spcBef>
                <a:spcPct val="0"/>
              </a:spcBef>
              <a:spcAft>
                <a:spcPct val="0"/>
              </a:spcAft>
              <a:defRPr>
                <a:solidFill>
                  <a:schemeClr val="tx1"/>
                </a:solidFill>
                <a:latin typeface="Arial" panose="020B0604020202020204" pitchFamily="34" charset="0"/>
              </a:defRPr>
            </a:lvl7pPr>
            <a:lvl8pPr marL="3429000" indent="-228600" defTabSz="1028700" eaLnBrk="0" fontAlgn="base" hangingPunct="0">
              <a:spcBef>
                <a:spcPct val="0"/>
              </a:spcBef>
              <a:spcAft>
                <a:spcPct val="0"/>
              </a:spcAft>
              <a:defRPr>
                <a:solidFill>
                  <a:schemeClr val="tx1"/>
                </a:solidFill>
                <a:latin typeface="Arial" panose="020B0604020202020204" pitchFamily="34" charset="0"/>
              </a:defRPr>
            </a:lvl8pPr>
            <a:lvl9pPr marL="3886200" indent="-228600" defTabSz="10287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u="sng">
                <a:latin typeface="Times New Roman" panose="02020603050405020304" pitchFamily="18" charset="0"/>
                <a:cs typeface="Times New Roman" panose="02020603050405020304" pitchFamily="18" charset="0"/>
              </a:rPr>
              <a:t>Nghệ thuật </a:t>
            </a:r>
          </a:p>
          <a:p>
            <a:pPr eaLnBrk="1" hangingPunct="1">
              <a:spcBef>
                <a:spcPct val="50000"/>
              </a:spcBef>
            </a:pPr>
            <a:r>
              <a:rPr lang="en-US" altLang="en-US" sz="3200">
                <a:latin typeface="Times New Roman" panose="02020603050405020304" pitchFamily="18" charset="0"/>
                <a:cs typeface="Times New Roman" panose="02020603050405020304" pitchFamily="18" charset="0"/>
              </a:rPr>
              <a:t>+Hình thức: 	Gieo vần, thơ lục bát, nhân hóa.</a:t>
            </a:r>
          </a:p>
          <a:p>
            <a:r>
              <a:rPr lang="en-US" altLang="en-US" sz="3200" u="sng">
                <a:latin typeface="Times New Roman" panose="02020603050405020304" pitchFamily="18" charset="0"/>
                <a:cs typeface="Times New Roman" panose="02020603050405020304" pitchFamily="18" charset="0"/>
              </a:rPr>
              <a:t>Nội dung</a:t>
            </a:r>
            <a:r>
              <a:rPr lang="en-US" altLang="en-US" sz="3200">
                <a:latin typeface="Times New Roman" panose="02020603050405020304" pitchFamily="18" charset="0"/>
                <a:cs typeface="Times New Roman" panose="02020603050405020304" pitchFamily="18" charset="0"/>
              </a:rPr>
              <a:t>: Trồng lúa vào vụ chiêm  (vụ lúa trong mùa hè thường khô hạn và thiếu nước) nên cây lúa chỉ đật tầm ngang bờ ruộng thôi.Hễ nghe sấm động (có sấm động dẫn đến mưa dông) cây lúa sẽ trổ bông </a:t>
            </a:r>
          </a:p>
          <a:p>
            <a:r>
              <a:rPr lang="en-US" altLang="en-US" sz="3200">
                <a:latin typeface="Times New Roman" panose="02020603050405020304" pitchFamily="18" charset="0"/>
                <a:cs typeface="Times New Roman" panose="02020603050405020304" pitchFamily="18" charset="0"/>
              </a:rPr>
              <a:t>và cho mùa màng bội thu.</a:t>
            </a:r>
          </a:p>
          <a:p>
            <a:endParaRPr lang="en-US" altLang="en-US" sz="320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109133" y="624417"/>
            <a:ext cx="111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NHỮNG KINH NGHIỆM DÂN GIAN </a:t>
            </a:r>
          </a:p>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VỀ LAO ĐỘNG SẢN XUẤT</a:t>
            </a:r>
          </a:p>
        </p:txBody>
      </p:sp>
    </p:spTree>
    <p:extLst>
      <p:ext uri="{BB962C8B-B14F-4D97-AF65-F5344CB8AC3E}">
        <p14:creationId xmlns:p14="http://schemas.microsoft.com/office/powerpoint/2010/main" val="4154298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31750">
                                            <p:txEl>
                                              <p:pRg st="0" end="0"/>
                                            </p:txEl>
                                          </p:spTgt>
                                        </p:tgtEl>
                                        <p:attrNameLst>
                                          <p:attrName>style.visibility</p:attrName>
                                        </p:attrNameLst>
                                      </p:cBhvr>
                                      <p:to>
                                        <p:strVal val="visible"/>
                                      </p:to>
                                    </p:set>
                                    <p:animEffect transition="in" filter="checkerboard(across)">
                                      <p:cBhvr>
                                        <p:cTn id="12" dur="500"/>
                                        <p:tgtEl>
                                          <p:spTgt spid="31750">
                                            <p:txEl>
                                              <p:pRg st="0" end="0"/>
                                            </p:txEl>
                                          </p:spTgt>
                                        </p:tgtEl>
                                      </p:cBhvr>
                                    </p:animEffect>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31750">
                                            <p:txEl>
                                              <p:pRg st="1" end="1"/>
                                            </p:txEl>
                                          </p:spTgt>
                                        </p:tgtEl>
                                        <p:attrNameLst>
                                          <p:attrName>style.visibility</p:attrName>
                                        </p:attrNameLst>
                                      </p:cBhvr>
                                      <p:to>
                                        <p:strVal val="visible"/>
                                      </p:to>
                                    </p:set>
                                    <p:animEffect transition="in" filter="checkerboard(across)">
                                      <p:cBhvr>
                                        <p:cTn id="16" dur="500"/>
                                        <p:tgtEl>
                                          <p:spTgt spid="31750">
                                            <p:txEl>
                                              <p:pRg st="1" end="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1751">
                                            <p:txEl>
                                              <p:pRg st="0" end="0"/>
                                            </p:txEl>
                                          </p:spTgt>
                                        </p:tgtEl>
                                        <p:attrNameLst>
                                          <p:attrName>style.visibility</p:attrName>
                                        </p:attrNameLst>
                                      </p:cBhvr>
                                      <p:to>
                                        <p:strVal val="visible"/>
                                      </p:to>
                                    </p:set>
                                    <p:animEffect transition="in" filter="diamond(in)">
                                      <p:cBhvr>
                                        <p:cTn id="19" dur="500"/>
                                        <p:tgtEl>
                                          <p:spTgt spid="31751">
                                            <p:txEl>
                                              <p:pRg st="0" end="0"/>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1751">
                                            <p:txEl>
                                              <p:pRg st="1" end="1"/>
                                            </p:txEl>
                                          </p:spTgt>
                                        </p:tgtEl>
                                        <p:attrNameLst>
                                          <p:attrName>style.visibility</p:attrName>
                                        </p:attrNameLst>
                                      </p:cBhvr>
                                      <p:to>
                                        <p:strVal val="visible"/>
                                      </p:to>
                                    </p:set>
                                    <p:animEffect transition="in" filter="diamond(in)">
                                      <p:cBhvr>
                                        <p:cTn id="22" dur="500"/>
                                        <p:tgtEl>
                                          <p:spTgt spid="3175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1751">
                                            <p:txEl>
                                              <p:pRg st="2" end="2"/>
                                            </p:txEl>
                                          </p:spTgt>
                                        </p:tgtEl>
                                        <p:attrNameLst>
                                          <p:attrName>style.visibility</p:attrName>
                                        </p:attrNameLst>
                                      </p:cBhvr>
                                      <p:to>
                                        <p:strVal val="visible"/>
                                      </p:to>
                                    </p:set>
                                    <p:animEffect transition="in" filter="diamond(in)">
                                      <p:cBhvr>
                                        <p:cTn id="27" dur="500"/>
                                        <p:tgtEl>
                                          <p:spTgt spid="3175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31751">
                                            <p:txEl>
                                              <p:pRg st="3" end="3"/>
                                            </p:txEl>
                                          </p:spTgt>
                                        </p:tgtEl>
                                        <p:attrNameLst>
                                          <p:attrName>style.visibility</p:attrName>
                                        </p:attrNameLst>
                                      </p:cBhvr>
                                      <p:to>
                                        <p:strVal val="visible"/>
                                      </p:to>
                                    </p:set>
                                    <p:animEffect transition="in" filter="diamond(in)">
                                      <p:cBhvr>
                                        <p:cTn id="32" dur="500"/>
                                        <p:tgtEl>
                                          <p:spTgt spid="31751">
                                            <p:txEl>
                                              <p:pRg st="3" end="3"/>
                                            </p:txEl>
                                          </p:spTgt>
                                        </p:tgtEl>
                                      </p:cBhvr>
                                    </p:animEffect>
                                  </p:childTnLst>
                                </p:cTn>
                              </p:par>
                            </p:childTnLst>
                          </p:cTn>
                        </p:par>
                        <p:par>
                          <p:cTn id="33" fill="hold" nodeType="afterGroup">
                            <p:stCondLst>
                              <p:cond delay="500"/>
                            </p:stCondLst>
                            <p:childTnLst>
                              <p:par>
                                <p:cTn id="34" presetID="2" presetClass="entr" presetSubtype="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1727200"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667" b="1" dirty="0" err="1">
                <a:solidFill>
                  <a:schemeClr val="tx2"/>
                </a:solidFill>
                <a:effectLst>
                  <a:outerShdw blurRad="38100" dist="38100" dir="2700000" algn="tl">
                    <a:srgbClr val="C0C0C0"/>
                  </a:outerShdw>
                </a:effectLst>
                <a:latin typeface="Times New Roman" pitchFamily="18" charset="0"/>
              </a:rPr>
              <a:t>Tiết</a:t>
            </a:r>
            <a:r>
              <a:rPr lang="en-US" sz="2667" b="1" dirty="0">
                <a:solidFill>
                  <a:schemeClr val="tx2"/>
                </a:solidFill>
                <a:effectLst>
                  <a:outerShdw blurRad="38100" dist="38100" dir="2700000" algn="tl">
                    <a:srgbClr val="C0C0C0"/>
                  </a:outerShdw>
                </a:effectLst>
                <a:latin typeface="Times New Roman" pitchFamily="18" charset="0"/>
              </a:rPr>
              <a:t> :</a:t>
            </a:r>
          </a:p>
        </p:txBody>
      </p:sp>
      <p:sp>
        <p:nvSpPr>
          <p:cNvPr id="21507" name="Rectangle 4"/>
          <p:cNvSpPr>
            <a:spLocks noGrp="1" noChangeArrowheads="1"/>
          </p:cNvSpPr>
          <p:nvPr>
            <p:ph type="title"/>
          </p:nvPr>
        </p:nvSpPr>
        <p:spPr>
          <a:xfrm>
            <a:off x="57151" y="762000"/>
            <a:ext cx="10972800" cy="838200"/>
          </a:xfrm>
        </p:spPr>
        <p:txBody>
          <a:bodyPr>
            <a:normAutofit fontScale="90000"/>
          </a:bodyPr>
          <a:lstStyle/>
          <a:p>
            <a:pPr algn="l" eaLnBrk="1" hangingPunct="1"/>
            <a:r>
              <a:rPr lang="en-US" altLang="en-US" sz="3200" b="1">
                <a:solidFill>
                  <a:srgbClr val="FF3300"/>
                </a:solidFill>
                <a:latin typeface="Times New Roman" panose="02020603050405020304" pitchFamily="18" charset="0"/>
              </a:rPr>
              <a:t>I – TÌM HIỂU CHUNG:</a:t>
            </a:r>
            <a:br>
              <a:rPr lang="en-US" altLang="en-US" sz="3200" b="1">
                <a:solidFill>
                  <a:srgbClr val="FF3300"/>
                </a:solidFill>
                <a:latin typeface="Times New Roman" panose="02020603050405020304" pitchFamily="18" charset="0"/>
              </a:rPr>
            </a:br>
            <a:r>
              <a:rPr lang="en-US" altLang="en-US" sz="3200" b="1">
                <a:solidFill>
                  <a:srgbClr val="FF3300"/>
                </a:solidFill>
                <a:latin typeface="Times New Roman" panose="02020603050405020304" pitchFamily="18" charset="0"/>
              </a:rPr>
              <a:t>II – PHÂN TÍCH:</a:t>
            </a:r>
          </a:p>
        </p:txBody>
      </p:sp>
      <p:sp>
        <p:nvSpPr>
          <p:cNvPr id="44038" name="Rectangle 6"/>
          <p:cNvSpPr>
            <a:spLocks noChangeArrowheads="1"/>
          </p:cNvSpPr>
          <p:nvPr/>
        </p:nvSpPr>
        <p:spPr bwMode="auto">
          <a:xfrm>
            <a:off x="57152" y="1528234"/>
            <a:ext cx="33527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FF3300"/>
                </a:solidFill>
                <a:latin typeface="Times New Roman" panose="02020603050405020304" pitchFamily="18" charset="0"/>
              </a:rPr>
              <a:t>III – TỔNG KẾT:</a:t>
            </a:r>
          </a:p>
        </p:txBody>
      </p:sp>
      <p:sp>
        <p:nvSpPr>
          <p:cNvPr id="44039" name="Rectangle 7"/>
          <p:cNvSpPr>
            <a:spLocks noChangeArrowheads="1"/>
          </p:cNvSpPr>
          <p:nvPr/>
        </p:nvSpPr>
        <p:spPr bwMode="auto">
          <a:xfrm>
            <a:off x="57151" y="2133600"/>
            <a:ext cx="12192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solidFill>
                  <a:srgbClr val="0000FF"/>
                </a:solidFill>
                <a:latin typeface="Times New Roman" panose="02020603050405020304" pitchFamily="18" charset="0"/>
              </a:rPr>
              <a:t>1. Nghệ thuật: </a:t>
            </a:r>
            <a:endParaRPr lang="en-US" altLang="en-US" sz="3200" b="1">
              <a:latin typeface="Times New Roman" panose="02020603050405020304" pitchFamily="18" charset="0"/>
            </a:endParaRPr>
          </a:p>
          <a:p>
            <a:pPr eaLnBrk="1" hangingPunct="1">
              <a:spcBef>
                <a:spcPct val="20000"/>
              </a:spcBef>
            </a:pPr>
            <a:r>
              <a:rPr lang="en-US" altLang="en-US" sz="3200" b="1">
                <a:latin typeface="Times New Roman" panose="02020603050405020304" pitchFamily="18" charset="0"/>
              </a:rPr>
              <a:t>- Cách diễn đạt ngắn gọn, cô đúc.</a:t>
            </a:r>
          </a:p>
          <a:p>
            <a:pPr eaLnBrk="1" hangingPunct="1">
              <a:spcBef>
                <a:spcPct val="20000"/>
              </a:spcBef>
            </a:pPr>
            <a:r>
              <a:rPr lang="en-US" altLang="en-US" sz="3200" b="1">
                <a:latin typeface="Times New Roman" panose="02020603050405020304" pitchFamily="18" charset="0"/>
              </a:rPr>
              <a:t>- Kết cấu diễn đạt theo kiểu đối xứng, nhân quả, hiện tượng và ứng xử cần thiết.</a:t>
            </a:r>
          </a:p>
          <a:p>
            <a:pPr eaLnBrk="1" hangingPunct="1">
              <a:spcBef>
                <a:spcPct val="20000"/>
              </a:spcBef>
            </a:pPr>
            <a:r>
              <a:rPr lang="en-US" altLang="en-US" sz="3200" b="1">
                <a:latin typeface="Times New Roman" panose="02020603050405020304" pitchFamily="18" charset="0"/>
              </a:rPr>
              <a:t>- Tạo vần, nhịp cho câu văn dễ nhớ, dễ vận dụng.</a:t>
            </a:r>
          </a:p>
        </p:txBody>
      </p:sp>
      <p:sp>
        <p:nvSpPr>
          <p:cNvPr id="44040" name="Rectangle 8"/>
          <p:cNvSpPr>
            <a:spLocks noChangeArrowheads="1"/>
          </p:cNvSpPr>
          <p:nvPr/>
        </p:nvSpPr>
        <p:spPr bwMode="auto">
          <a:xfrm>
            <a:off x="93133" y="4953000"/>
            <a:ext cx="12192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a:solidFill>
                  <a:srgbClr val="0000FF"/>
                </a:solidFill>
                <a:latin typeface="Times New Roman" panose="02020603050405020304" pitchFamily="18" charset="0"/>
              </a:rPr>
              <a:t>2. Nội dung:</a:t>
            </a:r>
          </a:p>
          <a:p>
            <a:pPr eaLnBrk="1" hangingPunct="1">
              <a:spcBef>
                <a:spcPct val="20000"/>
              </a:spcBef>
            </a:pPr>
            <a:r>
              <a:rPr lang="en-US" altLang="en-US" sz="3200" b="1">
                <a:latin typeface="Times New Roman" panose="02020603050405020304" pitchFamily="18" charset="0"/>
              </a:rPr>
              <a:t>		Tục ngữ về lao động sản xuất  là những kinh nghiệm từ quan sát và là bài học quý giá của nhân dân ta.</a:t>
            </a:r>
          </a:p>
        </p:txBody>
      </p:sp>
      <p:sp>
        <p:nvSpPr>
          <p:cNvPr id="8" name="Rectangle 5"/>
          <p:cNvSpPr>
            <a:spLocks noChangeArrowheads="1"/>
          </p:cNvSpPr>
          <p:nvPr/>
        </p:nvSpPr>
        <p:spPr bwMode="auto">
          <a:xfrm>
            <a:off x="1109133" y="548217"/>
            <a:ext cx="111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NHỮNG KINH NGHIỆM DÂN GIAN </a:t>
            </a:r>
          </a:p>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VỀ LAO ĐỘNG SẢN XUẤT</a:t>
            </a:r>
          </a:p>
        </p:txBody>
      </p:sp>
    </p:spTree>
    <p:extLst>
      <p:ext uri="{BB962C8B-B14F-4D97-AF65-F5344CB8AC3E}">
        <p14:creationId xmlns:p14="http://schemas.microsoft.com/office/powerpoint/2010/main" val="2050697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additive="base">
                                        <p:cTn id="13" dur="1000" fill="hold"/>
                                        <p:tgtEl>
                                          <p:spTgt spid="44038"/>
                                        </p:tgtEl>
                                        <p:attrNameLst>
                                          <p:attrName>ppt_x</p:attrName>
                                        </p:attrNameLst>
                                      </p:cBhvr>
                                      <p:tavLst>
                                        <p:tav tm="0">
                                          <p:val>
                                            <p:strVal val="1+#ppt_w/2"/>
                                          </p:val>
                                        </p:tav>
                                        <p:tav tm="100000">
                                          <p:val>
                                            <p:strVal val="#ppt_x"/>
                                          </p:val>
                                        </p:tav>
                                      </p:tavLst>
                                    </p:anim>
                                    <p:anim calcmode="lin" valueType="num">
                                      <p:cBhvr additive="base">
                                        <p:cTn id="14" dur="10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44039"/>
                                        </p:tgtEl>
                                        <p:attrNameLst>
                                          <p:attrName>style.visibility</p:attrName>
                                        </p:attrNameLst>
                                      </p:cBhvr>
                                      <p:to>
                                        <p:strVal val="visible"/>
                                      </p:to>
                                    </p:set>
                                    <p:anim calcmode="lin" valueType="num">
                                      <p:cBhvr>
                                        <p:cTn id="19" dur="500" fill="hold"/>
                                        <p:tgtEl>
                                          <p:spTgt spid="4403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4039"/>
                                        </p:tgtEl>
                                        <p:attrNameLst>
                                          <p:attrName>ppt_y</p:attrName>
                                        </p:attrNameLst>
                                      </p:cBhvr>
                                      <p:tavLst>
                                        <p:tav tm="0">
                                          <p:val>
                                            <p:strVal val="#ppt_y"/>
                                          </p:val>
                                        </p:tav>
                                        <p:tav tm="100000">
                                          <p:val>
                                            <p:strVal val="#ppt_y"/>
                                          </p:val>
                                        </p:tav>
                                      </p:tavLst>
                                    </p:anim>
                                    <p:anim calcmode="lin" valueType="num">
                                      <p:cBhvr>
                                        <p:cTn id="21" dur="500" fill="hold"/>
                                        <p:tgtEl>
                                          <p:spTgt spid="4403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403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40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44040"/>
                                        </p:tgtEl>
                                        <p:attrNameLst>
                                          <p:attrName>style.visibility</p:attrName>
                                        </p:attrNameLst>
                                      </p:cBhvr>
                                      <p:to>
                                        <p:strVal val="visible"/>
                                      </p:to>
                                    </p:set>
                                    <p:anim calcmode="lin" valueType="num">
                                      <p:cBhvr>
                                        <p:cTn id="28" dur="1000" fill="hold"/>
                                        <p:tgtEl>
                                          <p:spTgt spid="44040"/>
                                        </p:tgtEl>
                                        <p:attrNameLst>
                                          <p:attrName>ppt_w</p:attrName>
                                        </p:attrNameLst>
                                      </p:cBhvr>
                                      <p:tavLst>
                                        <p:tav tm="0">
                                          <p:val>
                                            <p:fltVal val="0"/>
                                          </p:val>
                                        </p:tav>
                                        <p:tav tm="100000">
                                          <p:val>
                                            <p:strVal val="#ppt_w"/>
                                          </p:val>
                                        </p:tav>
                                      </p:tavLst>
                                    </p:anim>
                                    <p:anim calcmode="lin" valueType="num">
                                      <p:cBhvr>
                                        <p:cTn id="29" dur="1000" fill="hold"/>
                                        <p:tgtEl>
                                          <p:spTgt spid="44040"/>
                                        </p:tgtEl>
                                        <p:attrNameLst>
                                          <p:attrName>ppt_h</p:attrName>
                                        </p:attrNameLst>
                                      </p:cBhvr>
                                      <p:tavLst>
                                        <p:tav tm="0">
                                          <p:val>
                                            <p:fltVal val="0"/>
                                          </p:val>
                                        </p:tav>
                                        <p:tav tm="100000">
                                          <p:val>
                                            <p:strVal val="#ppt_h"/>
                                          </p:val>
                                        </p:tav>
                                      </p:tavLst>
                                    </p:anim>
                                    <p:anim calcmode="lin" valueType="num">
                                      <p:cBhvr>
                                        <p:cTn id="30" dur="1000" fill="hold"/>
                                        <p:tgtEl>
                                          <p:spTgt spid="44040"/>
                                        </p:tgtEl>
                                        <p:attrNameLst>
                                          <p:attrName>style.rotation</p:attrName>
                                        </p:attrNameLst>
                                      </p:cBhvr>
                                      <p:tavLst>
                                        <p:tav tm="0">
                                          <p:val>
                                            <p:fltVal val="90"/>
                                          </p:val>
                                        </p:tav>
                                        <p:tav tm="100000">
                                          <p:val>
                                            <p:fltVal val="0"/>
                                          </p:val>
                                        </p:tav>
                                      </p:tavLst>
                                    </p:anim>
                                    <p:animEffect transition="in" filter="fade">
                                      <p:cBhvr>
                                        <p:cTn id="31" dur="1000"/>
                                        <p:tgtEl>
                                          <p:spTgt spid="44040"/>
                                        </p:tgtEl>
                                      </p:cBhvr>
                                    </p:animEffect>
                                  </p:childTnLst>
                                </p:cTn>
                              </p:par>
                            </p:childTnLst>
                          </p:cTn>
                        </p:par>
                        <p:par>
                          <p:cTn id="32" fill="hold" nodeType="afterGroup">
                            <p:stCondLst>
                              <p:cond delay="5450"/>
                            </p:stCondLst>
                            <p:childTnLst>
                              <p:par>
                                <p:cTn id="33" presetID="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8" grpId="0"/>
      <p:bldP spid="44039" grpId="0"/>
      <p:bldP spid="4404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4" name="Rectangle 3"/>
          <p:cNvSpPr/>
          <p:nvPr/>
        </p:nvSpPr>
        <p:spPr>
          <a:xfrm>
            <a:off x="3737153" y="0"/>
            <a:ext cx="3857083" cy="522259"/>
          </a:xfrm>
          <a:prstGeom prst="rect">
            <a:avLst/>
          </a:prstGeom>
        </p:spPr>
        <p:txBody>
          <a:bodyPr wrap="none">
            <a:spAutoFit/>
          </a:bodyPr>
          <a:lstStyle/>
          <a:p>
            <a:pPr algn="ctr">
              <a:lnSpc>
                <a:spcPct val="107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KẾ HOẠCH HỌC TẬP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550024" y="692630"/>
            <a:ext cx="8641975" cy="1277850"/>
          </a:xfrm>
          <a:prstGeom prst="rect">
            <a:avLst/>
          </a:prstGeom>
        </p:spPr>
        <p:txBody>
          <a:bodyPr wrap="square">
            <a:spAutoFit/>
          </a:bodyPr>
          <a:lstStyle/>
          <a:p>
            <a:pPr algn="just">
              <a:lnSpc>
                <a:spcPct val="107000"/>
              </a:lnSpc>
              <a:spcAft>
                <a:spcPts val="0"/>
              </a:spcAft>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(8.0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0" y="2057402"/>
          <a:ext cx="12192000" cy="4756150"/>
        </p:xfrm>
        <a:graphic>
          <a:graphicData uri="http://schemas.openxmlformats.org/drawingml/2006/table">
            <a:tbl>
              <a:tblPr firstRow="1" firstCol="1" bandRow="1">
                <a:tableStyleId>{5C22544A-7EE6-4342-B048-85BDC9FD1C3A}</a:tableStyleId>
              </a:tblPr>
              <a:tblGrid>
                <a:gridCol w="1094595">
                  <a:extLst>
                    <a:ext uri="{9D8B030D-6E8A-4147-A177-3AD203B41FA5}">
                      <a16:colId xmlns:a16="http://schemas.microsoft.com/office/drawing/2014/main" val="20000"/>
                    </a:ext>
                  </a:extLst>
                </a:gridCol>
                <a:gridCol w="4687431">
                  <a:extLst>
                    <a:ext uri="{9D8B030D-6E8A-4147-A177-3AD203B41FA5}">
                      <a16:colId xmlns:a16="http://schemas.microsoft.com/office/drawing/2014/main" val="20001"/>
                    </a:ext>
                  </a:extLst>
                </a:gridCol>
                <a:gridCol w="3362589">
                  <a:extLst>
                    <a:ext uri="{9D8B030D-6E8A-4147-A177-3AD203B41FA5}">
                      <a16:colId xmlns:a16="http://schemas.microsoft.com/office/drawing/2014/main" val="20002"/>
                    </a:ext>
                  </a:extLst>
                </a:gridCol>
                <a:gridCol w="3047385">
                  <a:extLst>
                    <a:ext uri="{9D8B030D-6E8A-4147-A177-3AD203B41FA5}">
                      <a16:colId xmlns:a16="http://schemas.microsoft.com/office/drawing/2014/main" val="20003"/>
                    </a:ext>
                  </a:extLst>
                </a:gridCol>
              </a:tblGrid>
              <a:tr h="883861">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Những việc cần làm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Cách thức thực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10000"/>
                  </a:ext>
                </a:extLst>
              </a:tr>
              <a:tr h="3123361">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5/9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31/5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nchor="ctr">
                    <a:solidFill>
                      <a:schemeClr val="accent5">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Ôn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GV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chép</a:t>
                      </a:r>
                      <a:r>
                        <a:rPr lang="en-US" sz="28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nhớ</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SGK</a:t>
                      </a:r>
                    </a:p>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SGK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dàn</a:t>
                      </a:r>
                      <a:r>
                        <a:rPr lang="en-US" sz="2800" dirty="0">
                          <a:effectLst/>
                          <a:latin typeface="Times New Roman" panose="02020603050405020304" pitchFamily="18" charset="0"/>
                          <a:cs typeface="Times New Roman" panose="02020603050405020304" pitchFamily="18" charset="0"/>
                        </a:rPr>
                        <a:t> ý chi </a:t>
                      </a:r>
                      <a:r>
                        <a:rPr lang="en-US" sz="2800" dirty="0" err="1">
                          <a:effectLst/>
                          <a:latin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accent5">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Học nhóm, tự học, hỏi thầy cô, bạn bè những kiến thức chưa nắm rõ, không hiểu.</a:t>
                      </a: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Chủ động tìm kiếm các kiến thức mở rộng trên internet, sách học tốt.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accent5">
                        <a:lumMod val="40000"/>
                        <a:lumOff val="60000"/>
                      </a:schemeClr>
                    </a:solidFill>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nắm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Nắm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mở</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SGK.</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999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a:extLst>
              <a:ext uri="{FF2B5EF4-FFF2-40B4-BE49-F238E27FC236}">
                <a16:creationId xmlns:a16="http://schemas.microsoft.com/office/drawing/2014/main" id="{5DEEEC08-14ED-489B-BE4A-608792C91A96}"/>
              </a:ext>
            </a:extLst>
          </p:cNvPr>
          <p:cNvSpPr/>
          <p:nvPr/>
        </p:nvSpPr>
        <p:spPr>
          <a:xfrm flipV="1">
            <a:off x="0" y="0"/>
            <a:ext cx="4618495" cy="6858000"/>
          </a:xfrm>
          <a:prstGeom prst="rtTriangle">
            <a:avLst/>
          </a:prstGeom>
          <a:solidFill>
            <a:srgbClr val="F6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BEAF6002-C11D-440A-B8A2-09C0ECB79CE0}"/>
              </a:ext>
            </a:extLst>
          </p:cNvPr>
          <p:cNvPicPr>
            <a:picLocks noChangeAspect="1"/>
          </p:cNvPicPr>
          <p:nvPr/>
        </p:nvPicPr>
        <p:blipFill rotWithShape="1">
          <a:blip r:embed="rId2">
            <a:extLst>
              <a:ext uri="{28A0092B-C50C-407E-A947-70E740481C1C}">
                <a14:useLocalDpi xmlns:a14="http://schemas.microsoft.com/office/drawing/2010/main" val="0"/>
              </a:ext>
            </a:extLst>
          </a:blip>
          <a:srcRect b="29566"/>
          <a:stretch/>
        </p:blipFill>
        <p:spPr>
          <a:xfrm rot="16200000">
            <a:off x="2569218" y="-2698440"/>
            <a:ext cx="6933598" cy="12192000"/>
          </a:xfrm>
          <a:prstGeom prst="rect">
            <a:avLst/>
          </a:prstGeom>
        </p:spPr>
      </p:pic>
      <p:sp>
        <p:nvSpPr>
          <p:cNvPr id="7" name="矩形 6">
            <a:extLst>
              <a:ext uri="{FF2B5EF4-FFF2-40B4-BE49-F238E27FC236}">
                <a16:creationId xmlns:a16="http://schemas.microsoft.com/office/drawing/2014/main" id="{35FAF119-8440-4BDA-9136-146B411106C8}"/>
              </a:ext>
            </a:extLst>
          </p:cNvPr>
          <p:cNvSpPr/>
          <p:nvPr/>
        </p:nvSpPr>
        <p:spPr>
          <a:xfrm>
            <a:off x="0" y="0"/>
            <a:ext cx="12179118" cy="6857999"/>
          </a:xfrm>
          <a:prstGeom prst="rect">
            <a:avLst/>
          </a:prstGeom>
          <a:solidFill>
            <a:schemeClr val="bg1"/>
          </a:solidFill>
          <a:ln>
            <a:noFill/>
          </a:ln>
          <a:effectLst>
            <a:outerShdw blurRad="165100" sx="103000" sy="103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2" name="矩形 11">
            <a:extLst>
              <a:ext uri="{FF2B5EF4-FFF2-40B4-BE49-F238E27FC236}">
                <a16:creationId xmlns:a16="http://schemas.microsoft.com/office/drawing/2014/main" id="{5EA4D77D-5B80-448F-B45E-D5AF4F90F41E}"/>
              </a:ext>
            </a:extLst>
          </p:cNvPr>
          <p:cNvSpPr/>
          <p:nvPr/>
        </p:nvSpPr>
        <p:spPr>
          <a:xfrm>
            <a:off x="1306049" y="85108"/>
            <a:ext cx="781204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Câu</a:t>
            </a:r>
            <a:r>
              <a:rPr kumimoji="0" lang="en-US" altLang="zh-CN" sz="3200" b="1" i="0" u="none" strike="noStrike" kern="1200" cap="none" spc="0" normalizeH="0" noProof="0" dirty="0" smtClean="0">
                <a:ln>
                  <a:noFill/>
                </a:ln>
                <a:solidFill>
                  <a:srgbClr val="FF000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noProof="0" dirty="0" smtClean="0">
                <a:ln>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Ý </a:t>
            </a:r>
            <a:r>
              <a:rPr kumimoji="0" lang="en-US" altLang="zh-CN" sz="3200" b="1" i="0" u="none" strike="noStrike" kern="1200" cap="none" spc="0" normalizeH="0" noProof="0" dirty="0" err="1" smtClean="0">
                <a:ln>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nghĩa</a:t>
            </a:r>
            <a:r>
              <a:rPr kumimoji="0" lang="en-US" altLang="zh-CN" sz="3200" b="1" i="0" u="none" strike="noStrike" kern="1200" cap="none" spc="0" normalizeH="0" noProof="0" dirty="0" smtClean="0">
                <a:ln>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a:t>
            </a:r>
            <a:r>
              <a:rPr kumimoji="0" lang="en-US" altLang="zh-CN" sz="3200" b="1" i="0" u="none" strike="noStrike" kern="1200" cap="none" spc="0" normalizeH="0" noProof="0" dirty="0" err="1" smtClean="0">
                <a:ln>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của</a:t>
            </a:r>
            <a:r>
              <a:rPr kumimoji="0" lang="en-US" altLang="zh-CN" sz="3200" b="1" i="0" u="none" strike="noStrike" kern="1200" cap="none" spc="0" normalizeH="0" noProof="0" dirty="0" smtClean="0">
                <a:ln>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 tri </a:t>
            </a:r>
            <a:r>
              <a:rPr kumimoji="0" lang="en-US" altLang="zh-CN" sz="3200" b="1" i="0" u="none" strike="noStrike" kern="1200" cap="none" spc="0" normalizeH="0" noProof="0" dirty="0" err="1" smtClean="0">
                <a:ln>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thức</a:t>
            </a:r>
            <a:endPar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20" name="图片 13">
            <a:extLst>
              <a:ext uri="{FF2B5EF4-FFF2-40B4-BE49-F238E27FC236}">
                <a16:creationId xmlns:a16="http://schemas.microsoft.com/office/drawing/2014/main" id="{B90E86F1-7008-4FC7-817C-0DBD9BC955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293715" y="124278"/>
            <a:ext cx="718619" cy="774250"/>
          </a:xfrm>
          <a:prstGeom prst="rect">
            <a:avLst/>
          </a:prstGeom>
        </p:spPr>
      </p:pic>
      <p:pic>
        <p:nvPicPr>
          <p:cNvPr id="27" name="图片 41">
            <a:extLst>
              <a:ext uri="{FF2B5EF4-FFF2-40B4-BE49-F238E27FC236}">
                <a16:creationId xmlns:a16="http://schemas.microsoft.com/office/drawing/2014/main" id="{CEEF1630-C837-4849-8436-FA664412ED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4428" y="124278"/>
            <a:ext cx="2852827" cy="1197220"/>
          </a:xfrm>
          <a:prstGeom prst="rect">
            <a:avLst/>
          </a:prstGeom>
        </p:spPr>
      </p:pic>
      <p:sp>
        <p:nvSpPr>
          <p:cNvPr id="15" name="文本框 16">
            <a:extLst>
              <a:ext uri="{FF2B5EF4-FFF2-40B4-BE49-F238E27FC236}">
                <a16:creationId xmlns:a16="http://schemas.microsoft.com/office/drawing/2014/main" id="{FC3EF83E-037A-456D-97B8-3E4BD6EF02EB}"/>
              </a:ext>
            </a:extLst>
          </p:cNvPr>
          <p:cNvSpPr txBox="1"/>
          <p:nvPr/>
        </p:nvSpPr>
        <p:spPr bwMode="auto">
          <a:xfrm>
            <a:off x="149902" y="1347710"/>
            <a:ext cx="11923469" cy="1077218"/>
          </a:xfrm>
          <a:prstGeom prst="rect">
            <a:avLst/>
          </a:prstGeom>
          <a:noFill/>
        </p:spPr>
        <p:txBody>
          <a:bodyPr wrap="square">
            <a:spAutoFit/>
            <a:scene3d>
              <a:camera prst="orthographicFront"/>
              <a:lightRig rig="threePt" dir="t"/>
            </a:scene3d>
            <a:sp3d contourW="12700"/>
          </a:bodyPr>
          <a:lstStyle/>
          <a:p>
            <a:pPr algn="just"/>
            <a:r>
              <a:rPr lang="en-US" sz="3200" dirty="0">
                <a:latin typeface="Times New Roman" pitchFamily="18" charset="0"/>
                <a:cs typeface="Times New Roman" pitchFamily="18" charset="0"/>
              </a:rPr>
              <a:t>- Tri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nâng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ích</a:t>
            </a:r>
            <a:r>
              <a:rPr lang="en-US" sz="3200" dirty="0" smtClean="0">
                <a:latin typeface="Times New Roman" pitchFamily="18" charset="0"/>
                <a:cs typeface="Times New Roman"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8" name="文本框 16">
            <a:extLst>
              <a:ext uri="{FF2B5EF4-FFF2-40B4-BE49-F238E27FC236}">
                <a16:creationId xmlns:a16="http://schemas.microsoft.com/office/drawing/2014/main" id="{B0E404EA-216E-4B2E-838A-D39CCDCBFB29}"/>
              </a:ext>
            </a:extLst>
          </p:cNvPr>
          <p:cNvSpPr txBox="1"/>
          <p:nvPr/>
        </p:nvSpPr>
        <p:spPr bwMode="auto">
          <a:xfrm>
            <a:off x="149902" y="2551837"/>
            <a:ext cx="12042098" cy="1077218"/>
          </a:xfrm>
          <a:prstGeom prst="rect">
            <a:avLst/>
          </a:prstGeom>
          <a:noFill/>
        </p:spPr>
        <p:txBody>
          <a:bodyPr wrap="square">
            <a:spAutoFit/>
            <a:scene3d>
              <a:camera prst="orthographicFront"/>
              <a:lightRig rig="threePt" dir="t"/>
            </a:scene3d>
            <a:sp3d contourW="12700"/>
          </a:bodyPr>
          <a:lstStyle/>
          <a:p>
            <a:pPr algn="just">
              <a:defRPr/>
            </a:pPr>
            <a:r>
              <a:rPr lang="en-US" sz="3200" dirty="0">
                <a:latin typeface="Times New Roman" pitchFamily="18" charset="0"/>
                <a:cs typeface="Times New Roman" pitchFamily="18" charset="0"/>
              </a:rPr>
              <a:t>- Tri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tri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endParaRPr lang="vi-VN" sz="3200" dirty="0">
              <a:latin typeface="Times New Roman" panose="02020603050405020304" pitchFamily="18" charset="0"/>
              <a:cs typeface="Times New Roman" pitchFamily="18" charset="0"/>
            </a:endParaRPr>
          </a:p>
        </p:txBody>
      </p:sp>
      <p:sp>
        <p:nvSpPr>
          <p:cNvPr id="24" name="文本框 16">
            <a:extLst>
              <a:ext uri="{FF2B5EF4-FFF2-40B4-BE49-F238E27FC236}">
                <a16:creationId xmlns:a16="http://schemas.microsoft.com/office/drawing/2014/main" id="{E5E08D7C-10D0-48D5-AC90-85A373CB0A56}"/>
              </a:ext>
            </a:extLst>
          </p:cNvPr>
          <p:cNvSpPr txBox="1"/>
          <p:nvPr/>
        </p:nvSpPr>
        <p:spPr bwMode="auto">
          <a:xfrm>
            <a:off x="-59985" y="3787001"/>
            <a:ext cx="12133355" cy="1569660"/>
          </a:xfrm>
          <a:prstGeom prst="rect">
            <a:avLst/>
          </a:prstGeom>
          <a:noFill/>
        </p:spPr>
        <p:txBody>
          <a:bodyPr wrap="square">
            <a:spAutoFit/>
            <a:scene3d>
              <a:camera prst="orthographicFront"/>
              <a:lightRig rig="threePt" dir="t"/>
            </a:scene3d>
            <a:sp3d contourW="12700"/>
          </a:bodyPr>
          <a:lstStyle/>
          <a:p>
            <a:pPr algn="just"/>
            <a:r>
              <a:rPr lang="en-US" sz="3200" dirty="0">
                <a:latin typeface="Times New Roman" pitchFamily="18" charset="0"/>
                <a:cs typeface="Times New Roman" pitchFamily="18" charset="0"/>
              </a:rPr>
              <a:t>- Tri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gạn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smtClean="0">
                <a:latin typeface="Times New Roman" pitchFamily="18" charset="0"/>
                <a:cs typeface="Times New Roman" pitchFamily="18" charset="0"/>
              </a:rPr>
              <a:t>.</a:t>
            </a:r>
            <a:endParaRPr kumimoji="0" lang="en-US" sz="32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22" name="文本框 16">
            <a:extLst>
              <a:ext uri="{FF2B5EF4-FFF2-40B4-BE49-F238E27FC236}">
                <a16:creationId xmlns:a16="http://schemas.microsoft.com/office/drawing/2014/main" id="{E5E08D7C-10D0-48D5-AC90-85A373CB0A56}"/>
              </a:ext>
            </a:extLst>
          </p:cNvPr>
          <p:cNvSpPr txBox="1"/>
          <p:nvPr/>
        </p:nvSpPr>
        <p:spPr bwMode="auto">
          <a:xfrm>
            <a:off x="94014" y="5475387"/>
            <a:ext cx="11923470" cy="584775"/>
          </a:xfrm>
          <a:prstGeom prst="rect">
            <a:avLst/>
          </a:prstGeom>
          <a:noFill/>
        </p:spPr>
        <p:txBody>
          <a:bodyPr wrap="square">
            <a:spAutoFit/>
            <a:scene3d>
              <a:camera prst="orthographicFront"/>
              <a:lightRig rig="threePt" dir="t"/>
            </a:scene3d>
            <a:sp3d contourW="12700"/>
          </a:bodyPr>
          <a:lstStyle/>
          <a:p>
            <a:pPr algn="just"/>
            <a:r>
              <a:rPr lang="en-US" sz="3200" dirty="0" smtClean="0">
                <a:latin typeface="Times New Roman" pitchFamily="18" charset="0"/>
                <a:cs typeface="Times New Roman" pitchFamily="18" charset="0"/>
              </a:rPr>
              <a:t>- Tri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smtClean="0">
                <a:latin typeface="Times New Roman" pitchFamily="18" charset="0"/>
                <a:cs typeface="Times New Roman" pitchFamily="18" charset="0"/>
              </a:rPr>
              <a:t>.</a:t>
            </a:r>
            <a:endParaRPr kumimoji="0" lang="en-US" sz="3200" b="0" i="0" u="none" strike="noStrike" kern="1200" cap="none" spc="0" normalizeH="0" baseline="0" noProof="0" dirty="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67225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9" y="3946526"/>
            <a:ext cx="947737" cy="2809875"/>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5489576"/>
            <a:ext cx="4343400" cy="525463"/>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739" y="3903663"/>
            <a:ext cx="2930525" cy="21971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964" y="4292601"/>
            <a:ext cx="5006975" cy="52546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1738" y="3878264"/>
            <a:ext cx="2525712"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0176" y="3076576"/>
            <a:ext cx="4187825" cy="52546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1739" y="3068638"/>
            <a:ext cx="4352925" cy="137001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7051" y="1731964"/>
            <a:ext cx="26638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7050" y="1714500"/>
            <a:ext cx="1809750" cy="6985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7050" y="1422401"/>
            <a:ext cx="2362200" cy="56832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6725" y="68263"/>
            <a:ext cx="3257550" cy="192246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1413" y="1636713"/>
            <a:ext cx="1008062" cy="28003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3448051"/>
            <a:ext cx="2362200" cy="146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6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3390350" y="3090637"/>
            <a:ext cx="5411299" cy="995209"/>
          </a:xfrm>
          <a:prstGeom prst="rect">
            <a:avLst/>
          </a:prstGeom>
          <a:noFill/>
        </p:spPr>
        <p:txBody>
          <a:bodyPr wrap="square" rtlCol="0">
            <a:spAutoFit/>
          </a:bodyPr>
          <a:lstStyle/>
          <a:p>
            <a:pPr algn="ctr"/>
            <a:r>
              <a:rPr lang="en-US" sz="5867" b="1" dirty="0" smtClean="0">
                <a:solidFill>
                  <a:srgbClr val="C00000"/>
                </a:solidFill>
                <a:latin typeface="Times New Roman" panose="02020603050405020304" pitchFamily="18" charset="0"/>
                <a:cs typeface="Times New Roman" panose="02020603050405020304" pitchFamily="18" charset="0"/>
              </a:rPr>
              <a:t>VẬN DỤNG</a:t>
            </a:r>
            <a:endParaRPr lang="en-US" sz="5867"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997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7" name="矩形 6">
            <a:extLst>
              <a:ext uri="{FF2B5EF4-FFF2-40B4-BE49-F238E27FC236}">
                <a16:creationId xmlns:a16="http://schemas.microsoft.com/office/drawing/2014/main" id="{35FAF119-8440-4BDA-9136-146B411106C8}"/>
              </a:ext>
            </a:extLst>
          </p:cNvPr>
          <p:cNvSpPr/>
          <p:nvPr/>
        </p:nvSpPr>
        <p:spPr>
          <a:xfrm>
            <a:off x="568270" y="407071"/>
            <a:ext cx="11055460" cy="5980976"/>
          </a:xfrm>
          <a:prstGeom prst="rect">
            <a:avLst/>
          </a:prstGeom>
          <a:solidFill>
            <a:schemeClr val="bg1"/>
          </a:solidFill>
          <a:ln>
            <a:noFill/>
          </a:ln>
          <a:effectLst>
            <a:outerShdw blurRad="165100" sx="103000" sy="103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20" name="图片 13">
            <a:extLst>
              <a:ext uri="{FF2B5EF4-FFF2-40B4-BE49-F238E27FC236}">
                <a16:creationId xmlns:a16="http://schemas.microsoft.com/office/drawing/2014/main" id="{B90E86F1-7008-4FC7-817C-0DBD9BC955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42890" y="499668"/>
            <a:ext cx="718619" cy="774250"/>
          </a:xfrm>
          <a:prstGeom prst="rect">
            <a:avLst/>
          </a:prstGeom>
        </p:spPr>
      </p:pic>
      <p:cxnSp>
        <p:nvCxnSpPr>
          <p:cNvPr id="23" name="Straight Connector 22">
            <a:extLst>
              <a:ext uri="{FF2B5EF4-FFF2-40B4-BE49-F238E27FC236}">
                <a16:creationId xmlns:a16="http://schemas.microsoft.com/office/drawing/2014/main" id="{EFD5AD55-D90E-4ED7-BA7C-539F6CFFF0DB}"/>
              </a:ext>
            </a:extLst>
          </p:cNvPr>
          <p:cNvCxnSpPr>
            <a:cxnSpLocks/>
          </p:cNvCxnSpPr>
          <p:nvPr/>
        </p:nvCxnSpPr>
        <p:spPr>
          <a:xfrm>
            <a:off x="1807140" y="1321498"/>
            <a:ext cx="476186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7" name="图片 41">
            <a:extLst>
              <a:ext uri="{FF2B5EF4-FFF2-40B4-BE49-F238E27FC236}">
                <a16:creationId xmlns:a16="http://schemas.microsoft.com/office/drawing/2014/main" id="{CEEF1630-C837-4849-8436-FA664412ED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7977" y="596737"/>
            <a:ext cx="2852827" cy="1197220"/>
          </a:xfrm>
          <a:prstGeom prst="rect">
            <a:avLst/>
          </a:prstGeom>
        </p:spPr>
      </p:pic>
      <p:pic>
        <p:nvPicPr>
          <p:cNvPr id="10" name="图片 8">
            <a:extLst>
              <a:ext uri="{FF2B5EF4-FFF2-40B4-BE49-F238E27FC236}">
                <a16:creationId xmlns:a16="http://schemas.microsoft.com/office/drawing/2014/main" id="{7D8F76FB-95A4-451F-A4FB-91A25BA3DF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4628" y="1273918"/>
            <a:ext cx="5568946" cy="5568946"/>
          </a:xfrm>
          <a:prstGeom prst="rect">
            <a:avLst/>
          </a:prstGeom>
        </p:spPr>
      </p:pic>
      <p:sp>
        <p:nvSpPr>
          <p:cNvPr id="11" name="Rectangle 10">
            <a:extLst>
              <a:ext uri="{FF2B5EF4-FFF2-40B4-BE49-F238E27FC236}">
                <a16:creationId xmlns:a16="http://schemas.microsoft.com/office/drawing/2014/main" id="{BBB6403A-A780-42B7-8E4F-07770174AF01}"/>
              </a:ext>
            </a:extLst>
          </p:cNvPr>
          <p:cNvSpPr/>
          <p:nvPr/>
        </p:nvSpPr>
        <p:spPr>
          <a:xfrm>
            <a:off x="4566989" y="2731388"/>
            <a:ext cx="3686134" cy="2677656"/>
          </a:xfrm>
          <a:prstGeom prst="rect">
            <a:avLst/>
          </a:prstGeom>
        </p:spPr>
        <p:txBody>
          <a:bodyPr wrap="square">
            <a:spAutoFit/>
          </a:bodyPr>
          <a:lstStyle/>
          <a:p>
            <a:pPr algn="just"/>
            <a:r>
              <a:rPr lang="en-US" sz="2800" b="1" dirty="0" err="1" smtClean="0">
                <a:latin typeface="Times New Roman" panose="02020603050405020304" pitchFamily="18" charset="0"/>
                <a:cs typeface="Times New Roman" panose="02020603050405020304" pitchFamily="18" charset="0"/>
              </a:rPr>
              <a:t>Hãy</a:t>
            </a:r>
            <a:r>
              <a:rPr lang="vi-VN" sz="2800" b="1" dirty="0" smtClean="0">
                <a:latin typeface="Times New Roman" panose="02020603050405020304" pitchFamily="18" charset="0"/>
                <a:cs typeface="Times New Roman" panose="02020603050405020304" pitchFamily="18" charset="0"/>
              </a:rPr>
              <a:t> tìm đọc thêm các văn 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vi-VN" sz="2800" b="1" dirty="0" smtClean="0">
                <a:latin typeface="Times New Roman" panose="02020603050405020304" pitchFamily="18" charset="0"/>
                <a:cs typeface="Times New Roman" panose="02020603050405020304" pitchFamily="18" charset="0"/>
              </a:rPr>
              <a:t> để hiểu thêm đặc điểm thể loại và có thêm kiến thức văn học phong phú.</a:t>
            </a:r>
            <a:endParaRPr lang="en-US" sz="2800" b="1" dirty="0">
              <a:latin typeface="Times New Roman" panose="02020603050405020304" pitchFamily="18" charset="0"/>
              <a:cs typeface="Times New Roman" panose="02020603050405020304" pitchFamily="18" charset="0"/>
            </a:endParaRPr>
          </a:p>
        </p:txBody>
      </p:sp>
      <p:pic>
        <p:nvPicPr>
          <p:cNvPr id="13" name="图片 8">
            <a:extLst>
              <a:ext uri="{FF2B5EF4-FFF2-40B4-BE49-F238E27FC236}">
                <a16:creationId xmlns:a16="http://schemas.microsoft.com/office/drawing/2014/main" id="{666856B6-B0F1-4BC8-9176-BAC6AAC9C7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544" y="2887737"/>
            <a:ext cx="3500310" cy="3500310"/>
          </a:xfrm>
          <a:prstGeom prst="rect">
            <a:avLst/>
          </a:prstGeom>
        </p:spPr>
      </p:pic>
    </p:spTree>
    <p:extLst>
      <p:ext uri="{BB962C8B-B14F-4D97-AF65-F5344CB8AC3E}">
        <p14:creationId xmlns:p14="http://schemas.microsoft.com/office/powerpoint/2010/main" val="412879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455;p1"/>
          <p:cNvSpPr>
            <a:spLocks noChangeArrowheads="1"/>
          </p:cNvSpPr>
          <p:nvPr/>
        </p:nvSpPr>
        <p:spPr bwMode="auto">
          <a:xfrm>
            <a:off x="2343151" y="1143001"/>
            <a:ext cx="7473949" cy="143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rgbClr val="6D3B13"/>
              </a:buClr>
              <a:buSzPts val="4400"/>
              <a:buFont typeface="Garamond" panose="02020404030301010803" pitchFamily="18" charset="0"/>
              <a:buNone/>
            </a:pPr>
            <a:r>
              <a:rPr lang="en-US" altLang="en-US" sz="3733" b="1">
                <a:solidFill>
                  <a:srgbClr val="6D3B13"/>
                </a:solidFill>
                <a:latin typeface="Garamond" panose="02020404030301010803" pitchFamily="18" charset="0"/>
                <a:ea typeface="Garamond" panose="02020404030301010803" pitchFamily="18" charset="0"/>
                <a:cs typeface="Garamond" panose="02020404030301010803" pitchFamily="18" charset="0"/>
                <a:sym typeface="Garamond" panose="02020404030301010803" pitchFamily="18" charset="0"/>
              </a:rPr>
              <a:t>BÀI 7</a:t>
            </a:r>
            <a:endParaRPr lang="en-US" altLang="en-US" sz="1333"/>
          </a:p>
          <a:p>
            <a:pPr algn="ctr">
              <a:buClr>
                <a:srgbClr val="6D3B13"/>
              </a:buClr>
              <a:buSzPts val="4400"/>
              <a:buFont typeface="Garamond" panose="02020404030301010803" pitchFamily="18" charset="0"/>
              <a:buNone/>
            </a:pPr>
            <a:r>
              <a:rPr lang="en-US" altLang="en-US" sz="4800" b="1">
                <a:solidFill>
                  <a:srgbClr val="6D3B13"/>
                </a:solidFill>
                <a:latin typeface="Garamond" panose="02020404030301010803" pitchFamily="18" charset="0"/>
                <a:ea typeface="Garamond" panose="02020404030301010803" pitchFamily="18" charset="0"/>
                <a:cs typeface="Garamond" panose="02020404030301010803" pitchFamily="18" charset="0"/>
                <a:sym typeface="Garamond" panose="02020404030301010803" pitchFamily="18" charset="0"/>
              </a:rPr>
              <a:t>TRÍ TUỆ DÂN GIAN</a:t>
            </a:r>
          </a:p>
        </p:txBody>
      </p:sp>
      <p:pic>
        <p:nvPicPr>
          <p:cNvPr id="2051" name="Google Shape;456;p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1" y="4605867"/>
            <a:ext cx="2738967" cy="27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Google Shape;458;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44516" t="-8069" r="50000" b="100000"/>
          <a:stretch>
            <a:fillRect/>
          </a:stretch>
        </p:blipFill>
        <p:spPr bwMode="auto">
          <a:xfrm>
            <a:off x="1314451" y="4552952"/>
            <a:ext cx="162983" cy="17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Google Shape;459;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r="55484"/>
          <a:stretch>
            <a:fillRect/>
          </a:stretch>
        </p:blipFill>
        <p:spPr bwMode="auto">
          <a:xfrm>
            <a:off x="0" y="3735917"/>
            <a:ext cx="2186517" cy="312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Google Shape;460;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94746" r="3262" b="97101"/>
          <a:stretch>
            <a:fillRect/>
          </a:stretch>
        </p:blipFill>
        <p:spPr bwMode="auto">
          <a:xfrm>
            <a:off x="8989485" y="232834"/>
            <a:ext cx="86783" cy="9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Google Shape;461;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8570" t="15564" r="11389" b="84354"/>
          <a:stretch>
            <a:fillRect/>
          </a:stretch>
        </p:blipFill>
        <p:spPr bwMode="auto">
          <a:xfrm>
            <a:off x="8718551" y="719667"/>
            <a:ext cx="2116" cy="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Google Shape;462;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4004" t="32951" r="15955" b="66966"/>
          <a:stretch>
            <a:fillRect/>
          </a:stretch>
        </p:blipFill>
        <p:spPr bwMode="auto">
          <a:xfrm>
            <a:off x="8519585" y="1261534"/>
            <a:ext cx="2116" cy="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Google Shape;463;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97731" t="-4732" r="761" b="102173"/>
          <a:stretch>
            <a:fillRect/>
          </a:stretch>
        </p:blipFill>
        <p:spPr bwMode="auto">
          <a:xfrm>
            <a:off x="9120717" y="86785"/>
            <a:ext cx="65616" cy="7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Google Shape;464;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97107" t="-2173" r="2267" b="101112"/>
          <a:stretch>
            <a:fillRect/>
          </a:stretch>
        </p:blipFill>
        <p:spPr bwMode="auto">
          <a:xfrm>
            <a:off x="9093200" y="165100"/>
            <a:ext cx="27517" cy="3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Google Shape;465;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96452" t="-1112" r="2892" b="100000"/>
          <a:stretch>
            <a:fillRect/>
          </a:stretch>
        </p:blipFill>
        <p:spPr bwMode="auto">
          <a:xfrm>
            <a:off x="9065685" y="198967"/>
            <a:ext cx="27516" cy="3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Google Shape;466;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10024534" y="3782484"/>
            <a:ext cx="2190751" cy="312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Google Shape;467;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69881" t="60358" r="29938" b="39488"/>
          <a:stretch>
            <a:fillRect/>
          </a:stretch>
        </p:blipFill>
        <p:spPr bwMode="auto">
          <a:xfrm>
            <a:off x="7901518" y="2118785"/>
            <a:ext cx="6349" cy="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Google Shape;468;p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44516" t="100000" r="50000" b="-8035"/>
          <a:stretch>
            <a:fillRect/>
          </a:stretch>
        </p:blipFill>
        <p:spPr bwMode="auto">
          <a:xfrm>
            <a:off x="1314451" y="6858000"/>
            <a:ext cx="1629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Google Shape;470;p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20133"/>
            <a:ext cx="2402417" cy="180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Google Shape;471;p1"/>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6367" y="67733"/>
            <a:ext cx="2338917"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Google Shape;472;p1"/>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1000" y="-294217"/>
            <a:ext cx="1771651" cy="15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9"/>
          <p:cNvSpPr txBox="1">
            <a:spLocks noChangeArrowheads="1"/>
          </p:cNvSpPr>
          <p:nvPr/>
        </p:nvSpPr>
        <p:spPr bwMode="auto">
          <a:xfrm>
            <a:off x="2995084" y="2427818"/>
            <a:ext cx="7078133" cy="214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4800" b="1">
                <a:solidFill>
                  <a:srgbClr val="0000FF"/>
                </a:solidFill>
                <a:latin typeface="Times New Roman" panose="02020603050405020304" pitchFamily="18" charset="0"/>
                <a:ea typeface="微软雅黑 Light" panose="020B0502040204020203" pitchFamily="34" charset="-122"/>
                <a:cs typeface="Times New Roman" panose="02020603050405020304" pitchFamily="18" charset="0"/>
              </a:rPr>
              <a:t>Văn bản 1 :</a:t>
            </a:r>
          </a:p>
          <a:p>
            <a:pPr algn="ctr"/>
            <a:r>
              <a:rPr lang="en-US" altLang="en-US" sz="4267" b="1">
                <a:ea typeface="微软雅黑 Light" panose="020B0502040204020203" pitchFamily="34" charset="-122"/>
                <a:cs typeface="Times New Roman" panose="02020603050405020304" pitchFamily="18" charset="0"/>
              </a:rPr>
              <a:t>NHỮNG KINH NGHIỆM DÂN GIAN VỀ THỜI TIẾT </a:t>
            </a:r>
            <a:endParaRPr lang="en-US" altLang="en-US" sz="4267">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3858571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50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5000"/>
                                        <p:tgtEl>
                                          <p:spTgt spid="472"/>
                                        </p:tgtEl>
                                        <p:attrNameLst>
                                          <p:attrName>ppt_x</p:attrName>
                                        </p:attrNameLst>
                                      </p:cBhvr>
                                      <p:tavLst>
                                        <p:tav tm="0">
                                          <p:val>
                                            <p:strVal val="#ppt_x-1"/>
                                          </p:val>
                                        </p:tav>
                                        <p:tav tm="100000">
                                          <p:val>
                                            <p:strVal val="#ppt_x"/>
                                          </p:val>
                                        </p:tav>
                                      </p:tavLst>
                                    </p:anim>
                                  </p:childTnLst>
                                </p:cTn>
                              </p:par>
                            </p:childTnLst>
                          </p:cTn>
                        </p:par>
                        <p:par>
                          <p:cTn id="8" fill="hold" nodeType="afterGroup">
                            <p:stCondLst>
                              <p:cond delay="5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20"/>
                                        </p:tgtEl>
                                        <p:attrNameLst>
                                          <p:attrName>style.visibility</p:attrName>
                                        </p:attrNameLst>
                                      </p:cBhvr>
                                      <p:to>
                                        <p:strVal val="visible"/>
                                      </p:to>
                                    </p:set>
                                    <p:set>
                                      <p:cBhvr>
                                        <p:cTn id="11" dur="455" fill="hold">
                                          <p:stCondLst>
                                            <p:cond delay="0"/>
                                          </p:stCondLst>
                                        </p:cTn>
                                        <p:tgtEl>
                                          <p:spTgt spid="20"/>
                                        </p:tgtEl>
                                        <p:attrNameLst>
                                          <p:attrName>style.rotation</p:attrName>
                                        </p:attrNameLst>
                                      </p:cBhvr>
                                      <p:to>
                                        <p:strVal val="-45.0"/>
                                      </p:to>
                                    </p:set>
                                    <p:anim calcmode="lin" valueType="num">
                                      <p:cBhvr>
                                        <p:cTn id="12"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16" fill="hold" nodeType="afterGroup">
                            <p:stCondLst>
                              <p:cond delay="28500"/>
                            </p:stCondLst>
                            <p:childTnLst>
                              <p:par>
                                <p:cTn id="17" presetID="32" presetClass="emph" presetSubtype="0" fill="hold" grpId="1" nodeType="afterEffect">
                                  <p:stCondLst>
                                    <p:cond delay="0"/>
                                  </p:stCondLst>
                                  <p:iterate type="lt">
                                    <p:tmPct val="0"/>
                                  </p:iterate>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759200" y="1458385"/>
            <a:ext cx="7010400" cy="637116"/>
          </a:xfrm>
          <a:ln>
            <a:solidFill>
              <a:srgbClr val="00B050"/>
            </a:solidFill>
            <a:miter lim="800000"/>
            <a:headEnd/>
            <a:tailEnd/>
          </a:ln>
        </p:spPr>
        <p:txBody>
          <a:bodyPr/>
          <a:lstStyle/>
          <a:p>
            <a:r>
              <a:rPr lang="en-US" altLang="en-US" sz="3733" b="1">
                <a:solidFill>
                  <a:srgbClr val="0000FF"/>
                </a:solidFill>
                <a:latin typeface="Times New Roman" panose="02020603050405020304" pitchFamily="18" charset="0"/>
                <a:cs typeface="Times New Roman" panose="02020603050405020304" pitchFamily="18" charset="0"/>
              </a:rPr>
              <a:t>Phân biệt thành ngữ và tục ngữ</a:t>
            </a:r>
            <a:endParaRPr lang="en-US" altLang="en-US" sz="3733">
              <a:solidFill>
                <a:srgbClr val="0000FF"/>
              </a:solidFill>
              <a:latin typeface="Times New Roman" panose="02020603050405020304" pitchFamily="18" charset="0"/>
              <a:cs typeface="Times New Roman" panose="02020603050405020304" pitchFamily="18" charset="0"/>
            </a:endParaRPr>
          </a:p>
        </p:txBody>
      </p:sp>
      <p:pic>
        <p:nvPicPr>
          <p:cNvPr id="19459" name="Picture 6" descr="C:\Users\ADMIN\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284" y="5640918"/>
            <a:ext cx="3045883" cy="126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
          <p:cNvSpPr txBox="1">
            <a:spLocks noChangeArrowheads="1"/>
          </p:cNvSpPr>
          <p:nvPr/>
        </p:nvSpPr>
        <p:spPr bwMode="auto">
          <a:xfrm>
            <a:off x="647701" y="1397001"/>
            <a:ext cx="2468033" cy="6669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67" b="1" u="sng">
                <a:solidFill>
                  <a:srgbClr val="006600"/>
                </a:solidFill>
                <a:latin typeface="Times New Roman" panose="02020603050405020304" pitchFamily="18" charset="0"/>
                <a:cs typeface="Times New Roman" panose="02020603050405020304" pitchFamily="18" charset="0"/>
              </a:rPr>
              <a:t>Luyện tập</a:t>
            </a:r>
            <a:r>
              <a:rPr lang="en-US" altLang="en-US" sz="2667">
                <a:latin typeface="Times New Roman" panose="02020603050405020304" pitchFamily="18" charset="0"/>
                <a:cs typeface="Times New Roman" panose="02020603050405020304" pitchFamily="18" charset="0"/>
              </a:rPr>
              <a:t>:</a:t>
            </a:r>
          </a:p>
          <a:p>
            <a:endParaRPr lang="en-US" altLang="en-US" sz="1067">
              <a:latin typeface="Times New Roman" panose="02020603050405020304" pitchFamily="18" charset="0"/>
              <a:cs typeface="Times New Roman" panose="02020603050405020304" pitchFamily="18" charset="0"/>
            </a:endParaRPr>
          </a:p>
        </p:txBody>
      </p:sp>
      <p:pic>
        <p:nvPicPr>
          <p:cNvPr id="19461" name="Picture 6" descr="C:\Users\ADMIN\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 y="5640918"/>
            <a:ext cx="2840567" cy="126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C:\Users\ADMIN\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585" y="5592234"/>
            <a:ext cx="3043767" cy="126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C:\Users\ADMIN\Desk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03703">
            <a:off x="7744885" y="4815417"/>
            <a:ext cx="2501900" cy="103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descr="C:\Users\ADMIN\Deskto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034" y="5056718"/>
            <a:ext cx="4516967" cy="187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2" descr="Blue tissue paper"/>
          <p:cNvSpPr txBox="1">
            <a:spLocks noChangeArrowheads="1"/>
          </p:cNvSpPr>
          <p:nvPr/>
        </p:nvSpPr>
        <p:spPr bwMode="auto">
          <a:xfrm>
            <a:off x="306917" y="177800"/>
            <a:ext cx="11478683" cy="914400"/>
          </a:xfrm>
          <a:prstGeom prst="rect">
            <a:avLst/>
          </a:prstGeom>
          <a:blipFill dpi="0" rotWithShape="1">
            <a:blip r:embed="rId6">
              <a:alphaModFix amt="80000"/>
            </a:blip>
            <a:srcRect/>
            <a:tile tx="0" ty="0" sx="100000" sy="100000" flip="none" algn="tl"/>
          </a:blip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u="sng">
                <a:solidFill>
                  <a:srgbClr val="0033CC"/>
                </a:solidFill>
                <a:latin typeface="Times New Roman" panose="02020603050405020304" pitchFamily="18" charset="0"/>
                <a:cs typeface="Times New Roman" panose="02020603050405020304" pitchFamily="18" charset="0"/>
              </a:rPr>
              <a:t>TIẾT:  </a:t>
            </a:r>
            <a:r>
              <a:rPr lang="en-US" altLang="en-US" sz="3200" b="1">
                <a:solidFill>
                  <a:srgbClr val="FF0000"/>
                </a:solidFill>
                <a:ea typeface="微软雅黑 Light" panose="020B0502040204020203" pitchFamily="34" charset="-122"/>
                <a:cs typeface="Times New Roman" panose="02020603050405020304" pitchFamily="18" charset="0"/>
              </a:rPr>
              <a:t>NHỮNG KINH NGHIỆM DÂN GIAN VỀ THỜI TIẾT </a:t>
            </a:r>
            <a:endParaRPr lang="en-US" altLang="en-US" sz="3200">
              <a:solidFill>
                <a:srgbClr val="FF0000"/>
              </a:solidFill>
              <a:ea typeface="微软雅黑 Light" panose="020B0502040204020203" pitchFamily="34" charset="-122"/>
              <a:cs typeface="Times New Roman" panose="02020603050405020304" pitchFamily="18" charset="0"/>
            </a:endParaRPr>
          </a:p>
        </p:txBody>
      </p:sp>
      <p:graphicFrame>
        <p:nvGraphicFramePr>
          <p:cNvPr id="11" name="Table 10"/>
          <p:cNvGraphicFramePr>
            <a:graphicFrameLocks noGrp="1"/>
          </p:cNvGraphicFramePr>
          <p:nvPr/>
        </p:nvGraphicFramePr>
        <p:xfrm>
          <a:off x="711201" y="2387600"/>
          <a:ext cx="10407652" cy="3200400"/>
        </p:xfrm>
        <a:graphic>
          <a:graphicData uri="http://schemas.openxmlformats.org/drawingml/2006/table">
            <a:tbl>
              <a:tblPr firstRow="1" bandRow="1">
                <a:tableStyleId>{93296810-A885-4BE3-A3E7-6D5BEEA58F35}</a:tableStyleId>
              </a:tblPr>
              <a:tblGrid>
                <a:gridCol w="3469217">
                  <a:extLst>
                    <a:ext uri="{9D8B030D-6E8A-4147-A177-3AD203B41FA5}">
                      <a16:colId xmlns:a16="http://schemas.microsoft.com/office/drawing/2014/main" val="20000"/>
                    </a:ext>
                  </a:extLst>
                </a:gridCol>
                <a:gridCol w="3469217">
                  <a:extLst>
                    <a:ext uri="{9D8B030D-6E8A-4147-A177-3AD203B41FA5}">
                      <a16:colId xmlns:a16="http://schemas.microsoft.com/office/drawing/2014/main" val="20001"/>
                    </a:ext>
                  </a:extLst>
                </a:gridCol>
                <a:gridCol w="3469217">
                  <a:extLst>
                    <a:ext uri="{9D8B030D-6E8A-4147-A177-3AD203B41FA5}">
                      <a16:colId xmlns:a16="http://schemas.microsoft.com/office/drawing/2014/main" val="20002"/>
                    </a:ext>
                  </a:extLst>
                </a:gridCol>
              </a:tblGrid>
              <a:tr h="457200">
                <a:tc>
                  <a:txBody>
                    <a:bodyPr/>
                    <a:lstStyle/>
                    <a:p>
                      <a:pPr algn="ctr"/>
                      <a:r>
                        <a:rPr lang="en-US" sz="2400" baseline="0" dirty="0" smtClean="0">
                          <a:solidFill>
                            <a:srgbClr val="FF0000"/>
                          </a:solidFill>
                          <a:latin typeface="Times New Roman" panose="02020603050405020304" pitchFamily="18" charset="0"/>
                          <a:cs typeface="Times New Roman" panose="02020603050405020304" pitchFamily="18" charset="0"/>
                        </a:rPr>
                        <a:t>ĐẶC ĐIỂM</a:t>
                      </a:r>
                      <a:endParaRPr lang="en-US" sz="2400" dirty="0">
                        <a:solidFill>
                          <a:srgbClr val="FF0000"/>
                        </a:solidFill>
                        <a:latin typeface="Times New Roman" panose="02020603050405020304" pitchFamily="18" charset="0"/>
                        <a:cs typeface="Times New Roman" panose="02020603050405020304" pitchFamily="18" charset="0"/>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rgbClr val="FF0000"/>
                          </a:solidFill>
                          <a:latin typeface="Times New Roman" panose="02020603050405020304" pitchFamily="18" charset="0"/>
                          <a:cs typeface="Times New Roman" panose="02020603050405020304" pitchFamily="18" charset="0"/>
                        </a:rPr>
                        <a:t>TỤC</a:t>
                      </a:r>
                      <a:r>
                        <a:rPr lang="en-US" sz="2400" baseline="0" dirty="0" smtClean="0">
                          <a:solidFill>
                            <a:srgbClr val="FF0000"/>
                          </a:solidFill>
                          <a:latin typeface="Times New Roman" panose="02020603050405020304" pitchFamily="18" charset="0"/>
                          <a:cs typeface="Times New Roman" panose="02020603050405020304" pitchFamily="18" charset="0"/>
                        </a:rPr>
                        <a:t> NGỮ </a:t>
                      </a:r>
                      <a:endParaRPr lang="en-US" sz="2400" dirty="0">
                        <a:solidFill>
                          <a:srgbClr val="FF0000"/>
                        </a:solidFill>
                        <a:latin typeface="Times New Roman" panose="02020603050405020304" pitchFamily="18" charset="0"/>
                        <a:cs typeface="Times New Roman" panose="02020603050405020304" pitchFamily="18" charset="0"/>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rgbClr val="FF0000"/>
                          </a:solidFill>
                          <a:latin typeface="Times New Roman" panose="02020603050405020304" pitchFamily="18" charset="0"/>
                          <a:cs typeface="Times New Roman" panose="02020603050405020304" pitchFamily="18" charset="0"/>
                        </a:rPr>
                        <a:t>THÀNH</a:t>
                      </a:r>
                      <a:r>
                        <a:rPr lang="en-US" sz="2400" baseline="0" dirty="0" smtClean="0">
                          <a:solidFill>
                            <a:srgbClr val="FF0000"/>
                          </a:solidFill>
                          <a:latin typeface="Times New Roman" panose="02020603050405020304" pitchFamily="18" charset="0"/>
                          <a:cs typeface="Times New Roman" panose="02020603050405020304" pitchFamily="18" charset="0"/>
                        </a:rPr>
                        <a:t> NGỮ</a:t>
                      </a:r>
                      <a:endParaRPr lang="en-US" sz="2400" dirty="0">
                        <a:solidFill>
                          <a:srgbClr val="FF0000"/>
                        </a:solidFill>
                        <a:latin typeface="Times New Roman" panose="02020603050405020304" pitchFamily="18" charset="0"/>
                        <a:cs typeface="Times New Roman" panose="02020603050405020304" pitchFamily="18" charset="0"/>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88717">
                <a:tc>
                  <a:txBody>
                    <a:bodyPr/>
                    <a:lstStyle/>
                    <a:p>
                      <a:pPr algn="ctr"/>
                      <a:r>
                        <a:rPr lang="en-US" sz="2400" b="1" dirty="0" smtClean="0">
                          <a:solidFill>
                            <a:srgbClr val="0000FF"/>
                          </a:solidFill>
                          <a:latin typeface="Times New Roman" panose="02020603050405020304" pitchFamily="18" charset="0"/>
                          <a:cs typeface="Times New Roman" panose="02020603050405020304" pitchFamily="18" charset="0"/>
                        </a:rPr>
                        <a:t>GIỐNG</a:t>
                      </a:r>
                      <a:r>
                        <a:rPr lang="en-US" sz="2400" b="1" baseline="0" dirty="0" smtClean="0">
                          <a:solidFill>
                            <a:srgbClr val="0000FF"/>
                          </a:solidFill>
                          <a:latin typeface="Times New Roman" panose="02020603050405020304" pitchFamily="18" charset="0"/>
                          <a:cs typeface="Times New Roman" panose="02020603050405020304" pitchFamily="18" charset="0"/>
                        </a:rPr>
                        <a:t> NHAU</a:t>
                      </a:r>
                      <a:endParaRPr lang="en-US" sz="2400" b="1" dirty="0">
                        <a:solidFill>
                          <a:srgbClr val="0000FF"/>
                        </a:solidFill>
                        <a:latin typeface="Times New Roman" panose="02020603050405020304" pitchFamily="18" charset="0"/>
                        <a:cs typeface="Times New Roman" panose="02020603050405020304" pitchFamily="18" charset="0"/>
                      </a:endParaRPr>
                    </a:p>
                  </a:txBody>
                  <a:tcPr marL="91437" marR="914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r>
                        <a:rPr lang="en-US" altLang="en-US" sz="2400" b="1" dirty="0" err="1" smtClean="0">
                          <a:solidFill>
                            <a:srgbClr val="003300"/>
                          </a:solidFill>
                          <a:latin typeface="Times New Roman" panose="02020603050405020304" pitchFamily="18" charset="0"/>
                          <a:cs typeface="Times New Roman" panose="02020603050405020304" pitchFamily="18" charset="0"/>
                        </a:rPr>
                        <a:t>Thuộc</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th</a:t>
                      </a:r>
                      <a:r>
                        <a:rPr lang="en-US" altLang="en-US" sz="2400" b="1" dirty="0" err="1" smtClean="0">
                          <a:solidFill>
                            <a:srgbClr val="003300"/>
                          </a:solidFill>
                          <a:latin typeface="Times New Roman" panose="02020603050405020304" pitchFamily="18" charset="0"/>
                          <a:cs typeface="Times New Roman" panose="02020603050405020304" pitchFamily="18" charset="0"/>
                        </a:rPr>
                        <a:t>ể</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loại</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văn</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học</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dân</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gian</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có</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cấu</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tạo</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cô</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định</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diễn</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đạt</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một</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nội</a:t>
                      </a:r>
                      <a:r>
                        <a:rPr lang="en-US" altLang="en-US" sz="2400" b="1" dirty="0" smtClean="0">
                          <a:solidFill>
                            <a:srgbClr val="003300"/>
                          </a:solidFill>
                          <a:latin typeface="Times New Roman" panose="02020603050405020304" pitchFamily="18" charset="0"/>
                          <a:cs typeface="Times New Roman" panose="02020603050405020304" pitchFamily="18" charset="0"/>
                        </a:rPr>
                        <a:t> dung </a:t>
                      </a:r>
                      <a:r>
                        <a:rPr lang="en-US" altLang="en-US" sz="2400" b="1" dirty="0" err="1" smtClean="0">
                          <a:solidFill>
                            <a:srgbClr val="003300"/>
                          </a:solidFill>
                          <a:latin typeface="Times New Roman" panose="02020603050405020304" pitchFamily="18" charset="0"/>
                          <a:cs typeface="Times New Roman" panose="02020603050405020304" pitchFamily="18" charset="0"/>
                        </a:rPr>
                        <a:t>đầy</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đủ</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giàu</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hình</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ảnh</a:t>
                      </a:r>
                      <a:r>
                        <a:rPr lang="en-US" altLang="en-US" sz="2400" b="1" dirty="0" smtClean="0">
                          <a:solidFill>
                            <a:srgbClr val="003300"/>
                          </a:solidFill>
                          <a:latin typeface="Times New Roman" panose="02020603050405020304" pitchFamily="18" charset="0"/>
                          <a:cs typeface="Times New Roman" panose="02020603050405020304" pitchFamily="18" charset="0"/>
                        </a:rPr>
                        <a:t>.</a:t>
                      </a:r>
                      <a:endParaRPr lang="en-US" sz="2400" b="1" dirty="0">
                        <a:solidFill>
                          <a:srgbClr val="003300"/>
                        </a:solidFill>
                        <a:latin typeface="Times New Roman" panose="02020603050405020304" pitchFamily="18" charset="0"/>
                        <a:cs typeface="Times New Roman" panose="02020603050405020304" pitchFamily="18" charset="0"/>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54483">
                <a:tc>
                  <a:txBody>
                    <a:bodyPr/>
                    <a:lstStyle/>
                    <a:p>
                      <a:pPr algn="ctr"/>
                      <a:r>
                        <a:rPr lang="en-US" sz="2400" b="1" dirty="0" smtClean="0">
                          <a:solidFill>
                            <a:srgbClr val="0000FF"/>
                          </a:solidFill>
                          <a:latin typeface="Times New Roman" panose="02020603050405020304" pitchFamily="18" charset="0"/>
                          <a:cs typeface="Times New Roman" panose="02020603050405020304" pitchFamily="18" charset="0"/>
                        </a:rPr>
                        <a:t>KHÁC</a:t>
                      </a:r>
                      <a:r>
                        <a:rPr lang="en-US" sz="2400" b="1" baseline="0" dirty="0" smtClean="0">
                          <a:solidFill>
                            <a:srgbClr val="0000FF"/>
                          </a:solidFill>
                          <a:latin typeface="Times New Roman" panose="02020603050405020304" pitchFamily="18" charset="0"/>
                          <a:cs typeface="Times New Roman" panose="02020603050405020304" pitchFamily="18" charset="0"/>
                        </a:rPr>
                        <a:t> NHAU </a:t>
                      </a:r>
                      <a:endParaRPr lang="en-US" sz="2400" b="1" dirty="0">
                        <a:solidFill>
                          <a:srgbClr val="0000FF"/>
                        </a:solidFill>
                        <a:latin typeface="Times New Roman" panose="02020603050405020304" pitchFamily="18" charset="0"/>
                        <a:cs typeface="Times New Roman" panose="02020603050405020304" pitchFamily="18" charset="0"/>
                      </a:endParaRPr>
                    </a:p>
                  </a:txBody>
                  <a:tcPr marL="91437" marR="914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err="1" smtClean="0">
                          <a:solidFill>
                            <a:srgbClr val="003300"/>
                          </a:solidFill>
                          <a:latin typeface="Times New Roman" panose="02020603050405020304" pitchFamily="18" charset="0"/>
                          <a:cs typeface="Times New Roman" panose="02020603050405020304" pitchFamily="18" charset="0"/>
                        </a:rPr>
                        <a:t>Tục</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ngữ</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đúc</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kết</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những</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kinh</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nghiệm</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của</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nhân</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dân</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về</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mọi</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mặt</a:t>
                      </a:r>
                      <a:r>
                        <a:rPr lang="en-US" altLang="en-US" sz="2400" b="1" dirty="0" smtClean="0">
                          <a:solidFill>
                            <a:srgbClr val="003300"/>
                          </a:solidFill>
                          <a:latin typeface="Times New Roman" panose="02020603050405020304" pitchFamily="18" charset="0"/>
                          <a:cs typeface="Times New Roman" panose="02020603050405020304" pitchFamily="18" charset="0"/>
                        </a:rPr>
                        <a:t>.</a:t>
                      </a: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en-US" sz="2400" b="1" dirty="0" err="1" smtClean="0">
                          <a:solidFill>
                            <a:srgbClr val="003300"/>
                          </a:solidFill>
                          <a:latin typeface="Times New Roman" panose="02020603050405020304" pitchFamily="18" charset="0"/>
                          <a:cs typeface="Times New Roman" panose="02020603050405020304" pitchFamily="18" charset="0"/>
                        </a:rPr>
                        <a:t>Thành</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ngữ</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làm</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cho</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lời</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ăn</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tiếng</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nói</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thêm</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hấp</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baseline="0" dirty="0" err="1" smtClean="0">
                          <a:solidFill>
                            <a:srgbClr val="003300"/>
                          </a:solidFill>
                          <a:latin typeface="Times New Roman" panose="02020603050405020304" pitchFamily="18" charset="0"/>
                          <a:cs typeface="Times New Roman" panose="02020603050405020304" pitchFamily="18" charset="0"/>
                        </a:rPr>
                        <a:t>dẫn</a:t>
                      </a:r>
                      <a:r>
                        <a:rPr lang="en-US" altLang="en-US" sz="2400" b="1" baseline="0"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sinh</a:t>
                      </a:r>
                      <a:r>
                        <a:rPr lang="en-US" altLang="en-US" sz="2400" b="1" dirty="0" smtClean="0">
                          <a:solidFill>
                            <a:srgbClr val="003300"/>
                          </a:solidFill>
                          <a:latin typeface="Times New Roman" panose="02020603050405020304" pitchFamily="18" charset="0"/>
                          <a:cs typeface="Times New Roman" panose="02020603050405020304" pitchFamily="18" charset="0"/>
                        </a:rPr>
                        <a:t> </a:t>
                      </a:r>
                      <a:r>
                        <a:rPr lang="en-US" altLang="en-US" sz="2400" b="1" dirty="0" err="1" smtClean="0">
                          <a:solidFill>
                            <a:srgbClr val="003300"/>
                          </a:solidFill>
                          <a:latin typeface="Times New Roman" panose="02020603050405020304" pitchFamily="18" charset="0"/>
                          <a:cs typeface="Times New Roman" panose="02020603050405020304" pitchFamily="18" charset="0"/>
                        </a:rPr>
                        <a:t>động</a:t>
                      </a:r>
                      <a:r>
                        <a:rPr lang="en-US" altLang="en-US" sz="2400" b="1" dirty="0" smtClean="0">
                          <a:solidFill>
                            <a:srgbClr val="003300"/>
                          </a:solidFill>
                          <a:latin typeface="Times New Roman" panose="02020603050405020304" pitchFamily="18" charset="0"/>
                          <a:cs typeface="Times New Roman" panose="02020603050405020304" pitchFamily="18" charset="0"/>
                        </a:rPr>
                        <a:t>.</a:t>
                      </a:r>
                      <a:endParaRPr lang="en-US" sz="2400" b="1" dirty="0">
                        <a:solidFill>
                          <a:srgbClr val="003300"/>
                        </a:solidFill>
                        <a:latin typeface="Times New Roman" panose="02020603050405020304" pitchFamily="18" charset="0"/>
                        <a:cs typeface="Times New Roman" panose="02020603050405020304" pitchFamily="18" charset="0"/>
                      </a:endParaRPr>
                    </a:p>
                  </a:txBody>
                  <a:tcPr marL="91437" marR="914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00139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830</Words>
  <Application>Microsoft Office PowerPoint</Application>
  <PresentationFormat>Widescreen</PresentationFormat>
  <Paragraphs>140</Paragraphs>
  <Slides>25</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SimSun</vt:lpstr>
      <vt:lpstr>SimSun</vt:lpstr>
      <vt:lpstr>微软雅黑 Light</vt:lpstr>
      <vt:lpstr>.VnBahamasBH</vt:lpstr>
      <vt:lpstr>Arial</vt:lpstr>
      <vt:lpstr>Calibri</vt:lpstr>
      <vt:lpstr>Calibri Light</vt:lpstr>
      <vt:lpstr>等线</vt:lpstr>
      <vt:lpstr>Garamond</vt:lpstr>
      <vt:lpstr>Times New Roman</vt:lpstr>
      <vt:lpstr>Wingdings</vt:lpstr>
      <vt:lpstr>Wingdings 3</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 thành ngữ và tục ngữ</vt:lpstr>
      <vt:lpstr>TIẾT:   NHỮNG KINH NGHIỆM DÂN GIAN VỀ THỜI TIẾT  </vt:lpstr>
      <vt:lpstr>PowerPoint Presentation</vt:lpstr>
      <vt:lpstr>PowerPoint Presentation</vt:lpstr>
      <vt:lpstr>PowerPoint Presentation</vt:lpstr>
      <vt:lpstr>TIẾT:              NHỮNG KINH NGHIỆM DÂN GIAN VỀ THỜI TIẾT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 TÌM HIỂU CHUNG: II – PHÂN TÍCH: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2022-06-27T07:49:17Z</dcterms:created>
  <dcterms:modified xsi:type="dcterms:W3CDTF">2023-03-11T11:37:12Z</dcterms:modified>
</cp:coreProperties>
</file>