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32"/>
  </p:notesMasterIdLst>
  <p:sldIdLst>
    <p:sldId id="470" r:id="rId3"/>
    <p:sldId id="471" r:id="rId4"/>
    <p:sldId id="524" r:id="rId5"/>
    <p:sldId id="557" r:id="rId6"/>
    <p:sldId id="560" r:id="rId7"/>
    <p:sldId id="580" r:id="rId8"/>
    <p:sldId id="574" r:id="rId9"/>
    <p:sldId id="575" r:id="rId10"/>
    <p:sldId id="576" r:id="rId11"/>
    <p:sldId id="577" r:id="rId12"/>
    <p:sldId id="578" r:id="rId13"/>
    <p:sldId id="579" r:id="rId14"/>
    <p:sldId id="567" r:id="rId15"/>
    <p:sldId id="581" r:id="rId16"/>
    <p:sldId id="582" r:id="rId17"/>
    <p:sldId id="583" r:id="rId18"/>
    <p:sldId id="584" r:id="rId19"/>
    <p:sldId id="585" r:id="rId20"/>
    <p:sldId id="586" r:id="rId21"/>
    <p:sldId id="587" r:id="rId22"/>
    <p:sldId id="588" r:id="rId23"/>
    <p:sldId id="590" r:id="rId24"/>
    <p:sldId id="591" r:id="rId25"/>
    <p:sldId id="592" r:id="rId26"/>
    <p:sldId id="593" r:id="rId27"/>
    <p:sldId id="594" r:id="rId28"/>
    <p:sldId id="595" r:id="rId29"/>
    <p:sldId id="596" r:id="rId30"/>
    <p:sldId id="597" r:id="rId31"/>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25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E461C-C99A-4EF1-95D9-6E0469D77722}"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0302-9B6D-49B7-BFFC-DCE1AFC924EA}" type="slidenum">
              <a:rPr lang="en-US" smtClean="0"/>
              <a:t>‹#›</a:t>
            </a:fld>
            <a:endParaRPr lang="en-US"/>
          </a:p>
        </p:txBody>
      </p:sp>
    </p:spTree>
    <p:extLst>
      <p:ext uri="{BB962C8B-B14F-4D97-AF65-F5344CB8AC3E}">
        <p14:creationId xmlns:p14="http://schemas.microsoft.com/office/powerpoint/2010/main" val="421127747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9503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FC60AB3-488D-AA4C-8903-044F85DE5C46}" type="slidenum">
              <a:rPr lang="en-US" altLang="zh-CN" smtClean="0"/>
              <a:pPr/>
              <a:t>29</a:t>
            </a:fld>
            <a:endParaRPr kumimoji="1" lang="zh-CN" altLang="en-US"/>
          </a:p>
        </p:txBody>
      </p:sp>
    </p:spTree>
    <p:extLst>
      <p:ext uri="{BB962C8B-B14F-4D97-AF65-F5344CB8AC3E}">
        <p14:creationId xmlns:p14="http://schemas.microsoft.com/office/powerpoint/2010/main" val="155751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5" indent="0" algn="ctr">
              <a:buNone/>
              <a:defRPr>
                <a:solidFill>
                  <a:schemeClr val="tx1">
                    <a:tint val="75000"/>
                  </a:schemeClr>
                </a:solidFill>
              </a:defRPr>
            </a:lvl3pPr>
            <a:lvl4pPr marL="1371291" indent="0" algn="ctr">
              <a:buNone/>
              <a:defRPr>
                <a:solidFill>
                  <a:schemeClr val="tx1">
                    <a:tint val="75000"/>
                  </a:schemeClr>
                </a:solidFill>
              </a:defRPr>
            </a:lvl4pPr>
            <a:lvl5pPr marL="1828388" indent="0" algn="ctr">
              <a:buNone/>
              <a:defRPr>
                <a:solidFill>
                  <a:schemeClr val="tx1">
                    <a:tint val="75000"/>
                  </a:schemeClr>
                </a:solidFill>
              </a:defRPr>
            </a:lvl5pPr>
            <a:lvl6pPr marL="2285486" indent="0" algn="ctr">
              <a:buNone/>
              <a:defRPr>
                <a:solidFill>
                  <a:schemeClr val="tx1">
                    <a:tint val="75000"/>
                  </a:schemeClr>
                </a:solidFill>
              </a:defRPr>
            </a:lvl6pPr>
            <a:lvl7pPr marL="2742583"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0340575"/>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00"/>
            </a:lvl1pPr>
            <a:lvl2pPr marL="457097" indent="0">
              <a:buNone/>
              <a:defRPr sz="2800"/>
            </a:lvl2pPr>
            <a:lvl3pPr marL="914195" indent="0">
              <a:buNone/>
              <a:defRPr sz="2400"/>
            </a:lvl3pPr>
            <a:lvl4pPr marL="1371291" indent="0">
              <a:buNone/>
              <a:defRPr sz="2000"/>
            </a:lvl4pPr>
            <a:lvl5pPr marL="1828388" indent="0">
              <a:buNone/>
              <a:defRPr sz="2000"/>
            </a:lvl5pPr>
            <a:lvl6pPr marL="2285486" indent="0">
              <a:buNone/>
              <a:defRPr sz="2000"/>
            </a:lvl6pPr>
            <a:lvl7pPr marL="2742583" indent="0">
              <a:buNone/>
              <a:defRPr sz="2000"/>
            </a:lvl7pPr>
            <a:lvl8pPr marL="3199680" indent="0">
              <a:buNone/>
              <a:defRPr sz="2000"/>
            </a:lvl8pPr>
            <a:lvl9pPr marL="3656777" indent="0">
              <a:buNone/>
              <a:defRPr sz="2000"/>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097" indent="0">
              <a:buNone/>
              <a:defRPr sz="1200"/>
            </a:lvl2pPr>
            <a:lvl3pPr marL="914195" indent="0">
              <a:buNone/>
              <a:defRPr sz="110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588055"/>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8072990"/>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307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5906"/>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 y="3458195"/>
            <a:ext cx="9144011" cy="1685306"/>
          </a:xfrm>
          <a:prstGeom prst="rect">
            <a:avLst/>
          </a:prstGeom>
        </p:spPr>
      </p:pic>
    </p:spTree>
    <p:extLst>
      <p:ext uri="{BB962C8B-B14F-4D97-AF65-F5344CB8AC3E}">
        <p14:creationId xmlns:p14="http://schemas.microsoft.com/office/powerpoint/2010/main" val="2085935292"/>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 y="3458195"/>
            <a:ext cx="9144011" cy="1685306"/>
          </a:xfrm>
          <a:prstGeom prst="rect">
            <a:avLst/>
          </a:prstGeom>
        </p:spPr>
      </p:pic>
    </p:spTree>
    <p:extLst>
      <p:ext uri="{BB962C8B-B14F-4D97-AF65-F5344CB8AC3E}">
        <p14:creationId xmlns:p14="http://schemas.microsoft.com/office/powerpoint/2010/main" val="656137713"/>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246222500"/>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4"/>
            <a:ext cx="7886700" cy="994172"/>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6" name="页脚占位符 5"/>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311189363"/>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a:prstGeom prst="rect">
            <a:avLst/>
          </a:prstGeom>
        </p:spPr>
        <p:txBody>
          <a:bodyPr lIns="68580" tIns="34290" rIns="68580" bIns="34290"/>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a:prstGeom prst="rect">
            <a:avLst/>
          </a:prstGeom>
        </p:spPr>
        <p:txBody>
          <a:bodyPr lIns="68580" tIns="34290" rIns="68580" bIns="34290" anchor="b"/>
          <a:lstStyle>
            <a:lvl1pPr marL="0" indent="0">
              <a:buNone/>
              <a:defRPr sz="1800" b="1"/>
            </a:lvl1pPr>
            <a:lvl2pPr marL="342797" indent="0">
              <a:buNone/>
              <a:defRPr sz="1500" b="1"/>
            </a:lvl2pPr>
            <a:lvl3pPr marL="685595" indent="0">
              <a:buNone/>
              <a:defRPr sz="1400"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1" y="1260872"/>
            <a:ext cx="3887391" cy="617934"/>
          </a:xfrm>
          <a:prstGeom prst="rect">
            <a:avLst/>
          </a:prstGeom>
        </p:spPr>
        <p:txBody>
          <a:bodyPr lIns="68580" tIns="34290" rIns="68580" bIns="34290" anchor="b"/>
          <a:lstStyle>
            <a:lvl1pPr marL="0" indent="0">
              <a:buNone/>
              <a:defRPr sz="1800" b="1"/>
            </a:lvl1pPr>
            <a:lvl2pPr marL="342797" indent="0">
              <a:buNone/>
              <a:defRPr sz="1500" b="1"/>
            </a:lvl2pPr>
            <a:lvl3pPr marL="685595" indent="0">
              <a:buNone/>
              <a:defRPr sz="1400"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1" y="1878806"/>
            <a:ext cx="3887391" cy="2763441"/>
          </a:xfrm>
          <a:prstGeom prst="rect">
            <a:avLst/>
          </a:prstGeom>
        </p:spPr>
        <p:txBody>
          <a:bodyPr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8" name="页脚占位符 7"/>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547385958"/>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4"/>
            <a:ext cx="7886700" cy="994172"/>
          </a:xfrm>
          <a:prstGeom prst="rect">
            <a:avLst/>
          </a:prstGeom>
        </p:spPr>
        <p:txBody>
          <a:bodyPr lIns="68580" tIns="34290" rIns="68580" bIns="34290"/>
          <a:lstStyle/>
          <a:p>
            <a:r>
              <a:rPr lang="zh-CN" altLang="en-US"/>
              <a:t>单击此处编辑母版标题样式</a:t>
            </a:r>
          </a:p>
        </p:txBody>
      </p:sp>
      <p:sp>
        <p:nvSpPr>
          <p:cNvPr id="3" name="日期占位符 2"/>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4" name="页脚占位符 3"/>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19167540"/>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5514022"/>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3" name="页脚占位符 2"/>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46817495"/>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a:prstGeom prst="rect">
            <a:avLst/>
          </a:prstGeom>
        </p:spPr>
        <p:txBody>
          <a:bodyPr lIns="68580" tIns="34290" rIns="68580" bIns="34290"/>
          <a:lstStyle>
            <a:lvl1pPr marL="0" indent="0">
              <a:buNone/>
              <a:defRPr sz="1200"/>
            </a:lvl1pPr>
            <a:lvl2pPr marL="342797" indent="0">
              <a:buNone/>
              <a:defRPr sz="1100"/>
            </a:lvl2pPr>
            <a:lvl3pPr marL="685595" indent="0">
              <a:buNone/>
              <a:defRPr sz="900"/>
            </a:lvl3pPr>
            <a:lvl4pPr marL="1028392" indent="0">
              <a:buNone/>
              <a:defRPr sz="800"/>
            </a:lvl4pPr>
            <a:lvl5pPr marL="1371188" indent="0">
              <a:buNone/>
              <a:defRPr sz="800"/>
            </a:lvl5pPr>
            <a:lvl6pPr marL="1713986" indent="0">
              <a:buNone/>
              <a:defRPr sz="800"/>
            </a:lvl6pPr>
            <a:lvl7pPr marL="2056783" indent="0">
              <a:buNone/>
              <a:defRPr sz="800"/>
            </a:lvl7pPr>
            <a:lvl8pPr marL="2399580" indent="0">
              <a:buNone/>
              <a:defRPr sz="800"/>
            </a:lvl8pPr>
            <a:lvl9pPr marL="274237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6" name="页脚占位符 5"/>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25484042"/>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a:prstGeom prst="rect">
            <a:avLst/>
          </a:prstGeom>
        </p:spPr>
        <p:txBody>
          <a:bodyPr lIns="68580" tIns="34290" rIns="68580" bIns="34290"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a:prstGeom prst="rect">
            <a:avLst/>
          </a:prstGeom>
        </p:spPr>
        <p:txBody>
          <a:bodyPr lIns="68580" tIns="34290" rIns="68580" bIns="34290"/>
          <a:lstStyle>
            <a:lvl1pPr marL="0" indent="0">
              <a:buNone/>
              <a:defRPr sz="2400"/>
            </a:lvl1pPr>
            <a:lvl2pPr marL="342797" indent="0">
              <a:buNone/>
              <a:defRPr sz="2100"/>
            </a:lvl2pPr>
            <a:lvl3pPr marL="685595" indent="0">
              <a:buNone/>
              <a:defRPr sz="1800"/>
            </a:lvl3pPr>
            <a:lvl4pPr marL="1028392" indent="0">
              <a:buNone/>
              <a:defRPr sz="1500"/>
            </a:lvl4pPr>
            <a:lvl5pPr marL="1371188"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a:prstGeom prst="rect">
            <a:avLst/>
          </a:prstGeom>
        </p:spPr>
        <p:txBody>
          <a:bodyPr lIns="68580" tIns="34290" rIns="68580" bIns="34290"/>
          <a:lstStyle>
            <a:lvl1pPr marL="0" indent="0">
              <a:buNone/>
              <a:defRPr sz="1200"/>
            </a:lvl1pPr>
            <a:lvl2pPr marL="342797" indent="0">
              <a:buNone/>
              <a:defRPr sz="1100"/>
            </a:lvl2pPr>
            <a:lvl3pPr marL="685595" indent="0">
              <a:buNone/>
              <a:defRPr sz="900"/>
            </a:lvl3pPr>
            <a:lvl4pPr marL="1028392" indent="0">
              <a:buNone/>
              <a:defRPr sz="800"/>
            </a:lvl4pPr>
            <a:lvl5pPr marL="1371188" indent="0">
              <a:buNone/>
              <a:defRPr sz="800"/>
            </a:lvl5pPr>
            <a:lvl6pPr marL="1713986" indent="0">
              <a:buNone/>
              <a:defRPr sz="800"/>
            </a:lvl6pPr>
            <a:lvl7pPr marL="2056783" indent="0">
              <a:buNone/>
              <a:defRPr sz="800"/>
            </a:lvl7pPr>
            <a:lvl8pPr marL="2399580" indent="0">
              <a:buNone/>
              <a:defRPr sz="800"/>
            </a:lvl8pPr>
            <a:lvl9pPr marL="274237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6" name="页脚占位符 5"/>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20630168"/>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1" y="273844"/>
            <a:ext cx="7886700" cy="994172"/>
          </a:xfrm>
          <a:prstGeom prst="rect">
            <a:avLst/>
          </a:prstGeom>
        </p:spPr>
        <p:txBody>
          <a:bodyPr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1" y="1369219"/>
            <a:ext cx="7886700" cy="3263504"/>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5" name="页脚占位符 4"/>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04796035"/>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lIns="68580" tIns="34290" rIns="68580" bIns="34290"/>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lIns="68580" tIns="34290" rIns="68580" bIns="3429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1" y="4767263"/>
            <a:ext cx="2057400" cy="273844"/>
          </a:xfrm>
          <a:prstGeom prst="rect">
            <a:avLst/>
          </a:prstGeom>
        </p:spPr>
        <p:txBody>
          <a:bodyPr lIns="68580" tIns="34290" rIns="68580" bIns="34290"/>
          <a:lstStyle/>
          <a:p>
            <a:fld id="{263D3F9F-ACD9-488C-83AD-AED08AE1FCA5}" type="datetimeFigureOut">
              <a:rPr lang="zh-CN" altLang="en-US" smtClean="0"/>
              <a:t>2023/3/11</a:t>
            </a:fld>
            <a:endParaRPr lang="zh-CN" altLang="en-US"/>
          </a:p>
        </p:txBody>
      </p:sp>
      <p:sp>
        <p:nvSpPr>
          <p:cNvPr id="5" name="页脚占位符 4"/>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2236378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3"/>
            <a:ext cx="6858000" cy="1790700"/>
          </a:xfrm>
          <a:prstGeom prst="rect">
            <a:avLst/>
          </a:prstGeom>
        </p:spPr>
        <p:txBody>
          <a:bodyPr lIns="68580" tIns="34290" rIns="68580" bIns="34290"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1" y="2701528"/>
            <a:ext cx="6858000" cy="1241822"/>
          </a:xfrm>
          <a:prstGeom prst="rect">
            <a:avLst/>
          </a:prstGeom>
        </p:spPr>
        <p:txBody>
          <a:bodyPr lIns="68580" tIns="34290" rIns="68580" bIns="34290"/>
          <a:lstStyle>
            <a:lvl1pPr marL="0" indent="0" algn="ctr">
              <a:buNone/>
              <a:defRPr sz="1800"/>
            </a:lvl1pPr>
            <a:lvl2pPr marL="342797" indent="0" algn="ctr">
              <a:buNone/>
              <a:defRPr sz="1500"/>
            </a:lvl2pPr>
            <a:lvl3pPr marL="685595" indent="0" algn="ctr">
              <a:buNone/>
              <a:defRPr sz="1400"/>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1" y="4767263"/>
            <a:ext cx="2057400" cy="273844"/>
          </a:xfrm>
          <a:prstGeom prst="rect">
            <a:avLst/>
          </a:prstGeom>
        </p:spPr>
        <p:txBody>
          <a:bodyPr lIns="68580" tIns="34290" rIns="68580" bIns="34290"/>
          <a:lstStyle/>
          <a:p>
            <a:fld id="{3E26BC15-B161-4C75-9B3A-128C91250747}" type="datetimeFigureOut">
              <a:rPr lang="zh-CN" altLang="en-US" smtClean="0"/>
              <a:t>2023/3/11</a:t>
            </a:fld>
            <a:endParaRPr lang="zh-CN" altLang="en-US"/>
          </a:p>
        </p:txBody>
      </p:sp>
      <p:sp>
        <p:nvSpPr>
          <p:cNvPr id="5" name="页脚占位符 4"/>
          <p:cNvSpPr>
            <a:spLocks noGrp="1"/>
          </p:cNvSpPr>
          <p:nvPr>
            <p:ph type="ftr" sz="quarter" idx="11"/>
          </p:nvPr>
        </p:nvSpPr>
        <p:spPr>
          <a:xfrm>
            <a:off x="3028951" y="4767263"/>
            <a:ext cx="3086100" cy="273844"/>
          </a:xfrm>
          <a:prstGeom prst="rect">
            <a:avLst/>
          </a:prstGeom>
        </p:spPr>
        <p:txBody>
          <a:bodyPr lIns="68580" tIns="34290" rIns="68580" bIns="34290"/>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lIns="68580" tIns="34290" rIns="68580" bIns="34290"/>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32340228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5" y="2180036"/>
            <a:ext cx="7772400" cy="1125140"/>
          </a:xfrm>
        </p:spPr>
        <p:txBody>
          <a:bodyPr anchor="b"/>
          <a:lstStyle>
            <a:lvl1pPr marL="0" indent="0">
              <a:buNone/>
              <a:defRPr sz="2000">
                <a:solidFill>
                  <a:schemeClr val="tx1">
                    <a:tint val="75000"/>
                  </a:schemeClr>
                </a:solidFill>
              </a:defRPr>
            </a:lvl1pPr>
            <a:lvl2pPr marL="457097" indent="0">
              <a:buNone/>
              <a:defRPr sz="1800">
                <a:solidFill>
                  <a:schemeClr val="tx1">
                    <a:tint val="75000"/>
                  </a:schemeClr>
                </a:solidFill>
              </a:defRPr>
            </a:lvl2pPr>
            <a:lvl3pPr marL="914195" indent="0">
              <a:buNone/>
              <a:defRPr sz="1700">
                <a:solidFill>
                  <a:schemeClr val="tx1">
                    <a:tint val="75000"/>
                  </a:schemeClr>
                </a:solidFill>
              </a:defRPr>
            </a:lvl3pPr>
            <a:lvl4pPr marL="1371291" indent="0">
              <a:buNone/>
              <a:defRPr sz="1400">
                <a:solidFill>
                  <a:schemeClr val="tx1">
                    <a:tint val="75000"/>
                  </a:schemeClr>
                </a:solidFill>
              </a:defRPr>
            </a:lvl4pPr>
            <a:lvl5pPr marL="1828388" indent="0">
              <a:buNone/>
              <a:defRPr sz="1400">
                <a:solidFill>
                  <a:schemeClr val="tx1">
                    <a:tint val="75000"/>
                  </a:schemeClr>
                </a:solidFill>
              </a:defRPr>
            </a:lvl5pPr>
            <a:lvl6pPr marL="2285486" indent="0">
              <a:buNone/>
              <a:defRPr sz="1400">
                <a:solidFill>
                  <a:schemeClr val="tx1">
                    <a:tint val="75000"/>
                  </a:schemeClr>
                </a:solidFill>
              </a:defRPr>
            </a:lvl6pPr>
            <a:lvl7pPr marL="2742583" indent="0">
              <a:buNone/>
              <a:defRPr sz="1400">
                <a:solidFill>
                  <a:schemeClr val="tx1">
                    <a:tint val="75000"/>
                  </a:schemeClr>
                </a:solidFill>
              </a:defRPr>
            </a:lvl7pPr>
            <a:lvl8pPr marL="3199680" indent="0">
              <a:buNone/>
              <a:defRPr sz="1400">
                <a:solidFill>
                  <a:schemeClr val="tx1">
                    <a:tint val="75000"/>
                  </a:schemeClr>
                </a:solidFill>
              </a:defRPr>
            </a:lvl8pPr>
            <a:lvl9pPr marL="365677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7263032"/>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0954432"/>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400" b="1"/>
            </a:lvl1pPr>
            <a:lvl2pPr marL="457097" indent="0">
              <a:buNone/>
              <a:defRPr sz="2000" b="1"/>
            </a:lvl2pPr>
            <a:lvl3pPr marL="914195" indent="0">
              <a:buNone/>
              <a:defRPr sz="1800" b="1"/>
            </a:lvl3pPr>
            <a:lvl4pPr marL="1371291" indent="0">
              <a:buNone/>
              <a:defRPr sz="1700" b="1"/>
            </a:lvl4pPr>
            <a:lvl5pPr marL="1828388" indent="0">
              <a:buNone/>
              <a:defRPr sz="1700" b="1"/>
            </a:lvl5pPr>
            <a:lvl6pPr marL="2285486" indent="0">
              <a:buNone/>
              <a:defRPr sz="1700" b="1"/>
            </a:lvl6pPr>
            <a:lvl7pPr marL="2742583" indent="0">
              <a:buNone/>
              <a:defRPr sz="1700" b="1"/>
            </a:lvl7pPr>
            <a:lvl8pPr marL="3199680" indent="0">
              <a:buNone/>
              <a:defRPr sz="1700" b="1"/>
            </a:lvl8pPr>
            <a:lvl9pPr marL="3656777"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097" indent="0">
              <a:buNone/>
              <a:defRPr sz="2000" b="1"/>
            </a:lvl2pPr>
            <a:lvl3pPr marL="914195" indent="0">
              <a:buNone/>
              <a:defRPr sz="1800" b="1"/>
            </a:lvl3pPr>
            <a:lvl4pPr marL="1371291" indent="0">
              <a:buNone/>
              <a:defRPr sz="1700" b="1"/>
            </a:lvl4pPr>
            <a:lvl5pPr marL="1828388" indent="0">
              <a:buNone/>
              <a:defRPr sz="1700" b="1"/>
            </a:lvl5pPr>
            <a:lvl6pPr marL="2285486" indent="0">
              <a:buNone/>
              <a:defRPr sz="1700" b="1"/>
            </a:lvl6pPr>
            <a:lvl7pPr marL="2742583" indent="0">
              <a:buNone/>
              <a:defRPr sz="1700" b="1"/>
            </a:lvl7pPr>
            <a:lvl8pPr marL="3199680" indent="0">
              <a:buNone/>
              <a:defRPr sz="1700" b="1"/>
            </a:lvl8pPr>
            <a:lvl9pPr marL="3656777"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900149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280556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36419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6766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9"/>
            <a:ext cx="3008313" cy="3518297"/>
          </a:xfrm>
        </p:spPr>
        <p:txBody>
          <a:bodyPr/>
          <a:lstStyle>
            <a:lvl1pPr marL="0" indent="0">
              <a:buNone/>
              <a:defRPr sz="1400"/>
            </a:lvl1pPr>
            <a:lvl2pPr marL="457097" indent="0">
              <a:buNone/>
              <a:defRPr sz="1200"/>
            </a:lvl2pPr>
            <a:lvl3pPr marL="914195" indent="0">
              <a:buNone/>
              <a:defRPr sz="1100"/>
            </a:lvl3pPr>
            <a:lvl4pPr marL="1371291" indent="0">
              <a:buNone/>
              <a:defRPr sz="900"/>
            </a:lvl4pPr>
            <a:lvl5pPr marL="1828388" indent="0">
              <a:buNone/>
              <a:defRPr sz="900"/>
            </a:lvl5pPr>
            <a:lvl6pPr marL="2285486" indent="0">
              <a:buNone/>
              <a:defRPr sz="900"/>
            </a:lvl6pPr>
            <a:lvl7pPr marL="2742583"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85477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68577" tIns="34289" rIns="68577" bIns="34289"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2"/>
            <a:ext cx="8229600" cy="3394472"/>
          </a:xfrm>
          <a:prstGeom prst="rect">
            <a:avLst/>
          </a:prstGeom>
        </p:spPr>
        <p:txBody>
          <a:bodyPr vert="horz" lIns="68577" tIns="34289" rIns="6857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68577" tIns="34289" rIns="68577" bIns="34289"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3/11/2023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68577" tIns="34289" rIns="68577" bIns="34289"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68577" tIns="34289" rIns="68577" bIns="34289"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680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hf hdr="0" ftr="0" dt="0"/>
  <p:txStyles>
    <p:titleStyle>
      <a:lvl1pPr algn="ctr" defTabSz="914195" rtl="0" eaLnBrk="1" latinLnBrk="0" hangingPunct="1">
        <a:spcBef>
          <a:spcPct val="0"/>
        </a:spcBef>
        <a:buNone/>
        <a:defRPr sz="4400" kern="1200">
          <a:solidFill>
            <a:schemeClr val="tx1"/>
          </a:solidFill>
          <a:latin typeface="+mj-lt"/>
          <a:ea typeface="+mj-ea"/>
          <a:cs typeface="+mj-cs"/>
        </a:defRPr>
      </a:lvl1pPr>
    </p:titleStyle>
    <p:bodyStyle>
      <a:lvl1pPr marL="342824" indent="-342824" algn="l" defTabSz="91419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3" indent="-285686" algn="l" defTabSz="91419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43" indent="-228548" algn="l" defTabSz="91419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40"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37"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34"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2"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6" indent="-228548" algn="l" defTabSz="91419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5" rtl="0" eaLnBrk="1" latinLnBrk="0" hangingPunct="1">
        <a:defRPr sz="1800" kern="1200">
          <a:solidFill>
            <a:schemeClr val="tx1"/>
          </a:solidFill>
          <a:latin typeface="+mn-lt"/>
          <a:ea typeface="+mn-ea"/>
          <a:cs typeface="+mn-cs"/>
        </a:defRPr>
      </a:lvl1pPr>
      <a:lvl2pPr marL="457097"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1"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6"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7" algn="l" defTabSz="9141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16536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spd="slow" advClick="0">
    <p:push dir="u"/>
  </p:transition>
  <p:txStyles>
    <p:titleStyle>
      <a:lvl1pPr algn="l" defTabSz="68559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82"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95" rtl="0" eaLnBrk="1" latinLnBrk="0" hangingPunct="1">
        <a:defRPr sz="1400" kern="1200">
          <a:solidFill>
            <a:schemeClr val="tx1"/>
          </a:solidFill>
          <a:latin typeface="+mn-lt"/>
          <a:ea typeface="+mn-ea"/>
          <a:cs typeface="+mn-cs"/>
        </a:defRPr>
      </a:lvl1pPr>
      <a:lvl2pPr marL="342797" algn="l" defTabSz="685595" rtl="0" eaLnBrk="1" latinLnBrk="0" hangingPunct="1">
        <a:defRPr sz="1400" kern="1200">
          <a:solidFill>
            <a:schemeClr val="tx1"/>
          </a:solidFill>
          <a:latin typeface="+mn-lt"/>
          <a:ea typeface="+mn-ea"/>
          <a:cs typeface="+mn-cs"/>
        </a:defRPr>
      </a:lvl2pPr>
      <a:lvl3pPr marL="685595" algn="l" defTabSz="685595" rtl="0" eaLnBrk="1" latinLnBrk="0" hangingPunct="1">
        <a:defRPr sz="1400" kern="1200">
          <a:solidFill>
            <a:schemeClr val="tx1"/>
          </a:solidFill>
          <a:latin typeface="+mn-lt"/>
          <a:ea typeface="+mn-ea"/>
          <a:cs typeface="+mn-cs"/>
        </a:defRPr>
      </a:lvl3pPr>
      <a:lvl4pPr marL="1028392" algn="l" defTabSz="685595" rtl="0" eaLnBrk="1" latinLnBrk="0" hangingPunct="1">
        <a:defRPr sz="1400" kern="1200">
          <a:solidFill>
            <a:schemeClr val="tx1"/>
          </a:solidFill>
          <a:latin typeface="+mn-lt"/>
          <a:ea typeface="+mn-ea"/>
          <a:cs typeface="+mn-cs"/>
        </a:defRPr>
      </a:lvl4pPr>
      <a:lvl5pPr marL="1371188" algn="l" defTabSz="685595" rtl="0" eaLnBrk="1" latinLnBrk="0" hangingPunct="1">
        <a:defRPr sz="1400" kern="1200">
          <a:solidFill>
            <a:schemeClr val="tx1"/>
          </a:solidFill>
          <a:latin typeface="+mn-lt"/>
          <a:ea typeface="+mn-ea"/>
          <a:cs typeface="+mn-cs"/>
        </a:defRPr>
      </a:lvl5pPr>
      <a:lvl6pPr marL="1713986" algn="l" defTabSz="685595" rtl="0" eaLnBrk="1" latinLnBrk="0" hangingPunct="1">
        <a:defRPr sz="1400" kern="1200">
          <a:solidFill>
            <a:schemeClr val="tx1"/>
          </a:solidFill>
          <a:latin typeface="+mn-lt"/>
          <a:ea typeface="+mn-ea"/>
          <a:cs typeface="+mn-cs"/>
        </a:defRPr>
      </a:lvl6pPr>
      <a:lvl7pPr marL="2056783" algn="l" defTabSz="685595" rtl="0" eaLnBrk="1" latinLnBrk="0" hangingPunct="1">
        <a:defRPr sz="1400" kern="1200">
          <a:solidFill>
            <a:schemeClr val="tx1"/>
          </a:solidFill>
          <a:latin typeface="+mn-lt"/>
          <a:ea typeface="+mn-ea"/>
          <a:cs typeface="+mn-cs"/>
        </a:defRPr>
      </a:lvl7pPr>
      <a:lvl8pPr marL="2399580" algn="l" defTabSz="685595" rtl="0" eaLnBrk="1" latinLnBrk="0" hangingPunct="1">
        <a:defRPr sz="1400" kern="1200">
          <a:solidFill>
            <a:schemeClr val="tx1"/>
          </a:solidFill>
          <a:latin typeface="+mn-lt"/>
          <a:ea typeface="+mn-ea"/>
          <a:cs typeface="+mn-cs"/>
        </a:defRPr>
      </a:lvl8pPr>
      <a:lvl9pPr marL="2742377" algn="l" defTabSz="68559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NULL"/></Relationships>
</file>

<file path=ppt/slides/_rels/slide15.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NULL"/></Relationships>
</file>

<file path=ppt/slides/_rels/slide18.xml.rels><?xml version="1.0" encoding="UTF-8" standalone="yes"?>
<Relationships xmlns="http://schemas.openxmlformats.org/package/2006/relationships"><Relationship Id="rId18" Type="http://schemas.openxmlformats.org/officeDocument/2006/relationships/image" Target="../media/image23.emf"/><Relationship Id="rId17" Type="http://schemas.openxmlformats.org/officeDocument/2006/relationships/image" Target="NULL"/><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NULL"/><Relationship Id="rId4" Type="http://schemas.openxmlformats.org/officeDocument/2006/relationships/image" Target="../media/image25.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image" Target="../media/image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image" Target="../media/image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5.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7.tiff"/><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BABA815-2EC0-4698-B31D-75D66391D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5" y="-105099"/>
            <a:ext cx="9140694" cy="5141640"/>
          </a:xfrm>
          <a:prstGeom prst="rect">
            <a:avLst/>
          </a:prstGeom>
        </p:spPr>
      </p:pic>
      <p:grpSp>
        <p:nvGrpSpPr>
          <p:cNvPr id="15" name="组合 14">
            <a:extLst>
              <a:ext uri="{FF2B5EF4-FFF2-40B4-BE49-F238E27FC236}">
                <a16:creationId xmlns:a16="http://schemas.microsoft.com/office/drawing/2014/main" id="{9F928D08-CBC1-47DA-8C48-8196F1B2EEA6}"/>
              </a:ext>
            </a:extLst>
          </p:cNvPr>
          <p:cNvGrpSpPr/>
          <p:nvPr/>
        </p:nvGrpSpPr>
        <p:grpSpPr>
          <a:xfrm>
            <a:off x="2936716" y="2829221"/>
            <a:ext cx="3221426" cy="136671"/>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TextBox 1">
            <a:extLst>
              <a:ext uri="{FF2B5EF4-FFF2-40B4-BE49-F238E27FC236}">
                <a16:creationId xmlns:a16="http://schemas.microsoft.com/office/drawing/2014/main" id="{DD8C6575-801C-4F6E-839C-957AA570E83A}"/>
              </a:ext>
            </a:extLst>
          </p:cNvPr>
          <p:cNvSpPr txBox="1"/>
          <p:nvPr/>
        </p:nvSpPr>
        <p:spPr>
          <a:xfrm>
            <a:off x="3594825" y="244329"/>
            <a:ext cx="1680455" cy="530915"/>
          </a:xfrm>
          <a:prstGeom prst="rect">
            <a:avLst/>
          </a:prstGeom>
          <a:noFill/>
        </p:spPr>
        <p:txBody>
          <a:bodyPr wrap="square" lIns="68580" tIns="34290" rIns="68580" bIns="34290" rtlCol="0">
            <a:spAutoFit/>
          </a:bodyPr>
          <a:lstStyle/>
          <a:p>
            <a:pPr defTabSz="685663"/>
            <a:r>
              <a:rPr lang="en-US" sz="3000" b="1" smtClean="0">
                <a:solidFill>
                  <a:srgbClr val="FFBF53">
                    <a:lumMod val="50000"/>
                  </a:srgbClr>
                </a:solidFill>
                <a:latin typeface="Times New Roman" panose="02020603050405020304" pitchFamily="18" charset="0"/>
                <a:cs typeface="Times New Roman" panose="02020603050405020304" pitchFamily="18" charset="0"/>
              </a:rPr>
              <a:t>BÀI 7</a:t>
            </a:r>
            <a:endParaRPr lang="en-US" sz="3000" b="1" dirty="0">
              <a:solidFill>
                <a:srgbClr val="FFBF53">
                  <a:lumMod val="50000"/>
                </a:srgbClr>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877874D-0A72-48B5-A4C2-63E4B1A9DBF2}"/>
              </a:ext>
            </a:extLst>
          </p:cNvPr>
          <p:cNvSpPr txBox="1"/>
          <p:nvPr/>
        </p:nvSpPr>
        <p:spPr>
          <a:xfrm>
            <a:off x="1444049" y="1327100"/>
            <a:ext cx="5614153" cy="900247"/>
          </a:xfrm>
          <a:prstGeom prst="rect">
            <a:avLst/>
          </a:prstGeom>
          <a:noFill/>
        </p:spPr>
        <p:txBody>
          <a:bodyPr wrap="square" lIns="68580" tIns="34290" rIns="68580" bIns="34290" rtlCol="0">
            <a:spAutoFit/>
          </a:bodyPr>
          <a:lstStyle/>
          <a:p>
            <a:pPr algn="ctr" defTabSz="685663"/>
            <a:r>
              <a:rPr lang="vi-VN" sz="2700" b="1" dirty="0">
                <a:solidFill>
                  <a:srgbClr val="002060"/>
                </a:solidFill>
                <a:latin typeface="Times New Roman" panose="02020603050405020304" pitchFamily="18" charset="0"/>
                <a:cs typeface="Times New Roman" panose="02020603050405020304" pitchFamily="18" charset="0"/>
              </a:rPr>
              <a:t>VIẾT BÀI </a:t>
            </a:r>
            <a:r>
              <a:rPr lang="vi-VN" sz="2700" b="1">
                <a:solidFill>
                  <a:srgbClr val="002060"/>
                </a:solidFill>
                <a:latin typeface="Times New Roman" panose="02020603050405020304" pitchFamily="18" charset="0"/>
                <a:cs typeface="Times New Roman" panose="02020603050405020304" pitchFamily="18" charset="0"/>
              </a:rPr>
              <a:t>VĂN NGHỊ LUẬN VỀ MỘT VẤN ĐỀ TRONG ĐỜI SỐNG</a:t>
            </a:r>
            <a:endParaRPr lang="vi-VN" sz="27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7"/>
            <a:ext cx="9135663" cy="3076564"/>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Thân bài: </a:t>
            </a:r>
          </a:p>
          <a:p>
            <a:pPr indent="342900" algn="just"/>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Từ xưa tới giờ, đất nước ta đã gặp phải những khó khăn rất lớn, từ những thảm hoạ thiên nhiên như lụt lội, bão bùng đến những cuộc chiến tranh do con người tạo ra nhưng nhờ sự cố gắng, chịu đựng, vượt khó mà chúng ta đã khắc phục được những trở ngại đó. Và trong học tập thì điều đó lại càng được khẳng định rõ nét hơn. Những em bé chập chững bước vào lớp một, tập toẹ đánh vần, viết chữ đến những năm tháng tiếp theo lên lớp, phải kiên trì cần cù mới mong đạt được kết quả tốt trên con đường học tập của mình.</a:t>
            </a:r>
            <a:endParaRPr lang="vi-VN" sz="2100">
              <a:latin typeface="Times New Roman" panose="02020603050405020304" pitchFamily="18" charset="0"/>
              <a:ea typeface="Times New Roman" panose="02020603050405020304" pitchFamily="18" charset="0"/>
            </a:endParaRPr>
          </a:p>
          <a:p>
            <a:pPr algn="just">
              <a:lnSpc>
                <a:spcPct val="107000"/>
              </a:lnSpc>
              <a:spcAft>
                <a:spcPts val="600"/>
              </a:spcAft>
            </a:pP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0467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7"/>
            <a:ext cx="9135663" cy="3722894"/>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Thân bài: </a:t>
            </a:r>
          </a:p>
          <a:p>
            <a:pPr indent="342900" algn="just"/>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Trong đường đời cũng vậy, những danh nhân, thương gia, thi sĩ, nhà nho, nhà văn nổi tiếng cũng từng phải vất vả, hi sinh, sử dụng những kiến thức mình có nhưng không thể thiếu đi và phải luôn gắn liền với sự kiên trì, chuyên cần, sáng tạo mới có thể thành đạt.</a:t>
            </a:r>
            <a:endParaRPr lang="vi-VN" sz="2100">
              <a:latin typeface="Times New Roman" panose="02020603050405020304" pitchFamily="18" charset="0"/>
              <a:ea typeface="Times New Roman" panose="02020603050405020304" pitchFamily="18" charset="0"/>
            </a:endParaRPr>
          </a:p>
          <a:p>
            <a:pPr algn="just"/>
            <a:r>
              <a:rPr lang="en-US" sz="2100">
                <a:solidFill>
                  <a:srgbClr val="000000"/>
                </a:solidFill>
                <a:latin typeface="Times New Roman" panose="02020603050405020304" pitchFamily="18" charset="0"/>
                <a:ea typeface="Times New Roman" panose="02020603050405020304" pitchFamily="18" charset="0"/>
              </a:rPr>
              <a:t>	Những tấm gương chăm học, những tấm gương chịu khó như Bác Hồ là một điển hình rõ nét nhất. Bác đã phải vất vả làm việc, chịu khó học tiếng nước ngoài, đi bôn ba khắp nơi để tìm đường cứu nước. Thật hiếm ai như vậy! Và cũng nhờ những sự nỗ lực đó mà đất nước ta mới được tự hào về một danh nhân, một vị lãnh tụ vĩ đại nổi tiếng mà khắp năm, châu bốn bể đều biết tới.</a:t>
            </a:r>
            <a:endParaRPr lang="vi-VN" sz="2100">
              <a:latin typeface="Times New Roman" panose="02020603050405020304" pitchFamily="18" charset="0"/>
              <a:ea typeface="Times New Roman" panose="02020603050405020304" pitchFamily="18" charset="0"/>
            </a:endParaRPr>
          </a:p>
          <a:p>
            <a:pPr algn="just">
              <a:lnSpc>
                <a:spcPct val="107000"/>
              </a:lnSpc>
              <a:spcAft>
                <a:spcPts val="600"/>
              </a:spcAft>
            </a:pP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4699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7"/>
            <a:ext cx="9135663" cy="4046060"/>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Kết bài: </a:t>
            </a:r>
          </a:p>
          <a:p>
            <a:pPr indent="342900" algn="just"/>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Câu tục ngữ trên với hình thức ngôn từ dân dã nhưng thật ngắn gọn súc tích, bao hàm những ý nghĩa sâu xa. Đó chính là những đúc kết lâu đời trong quá trình lao động, kinh nghiệm chiến đấu, sản xuất và cả trong đời thường cuộc sống của ông cha ta. Nó như một bài học quý báu, một thông điệp hữu dụng, một lời dạy chân tình rằng: “Hãy biết tu dưỡng, rèn luyện những đức tính, phẩm chất kiên trì, nhẫn nại, chịu khó, cần cù, sáng tạo, kết hợp với khả năng vốn có của bản thân để làm nên một sức mạnh vô địch vượt mọi gian truân, vất vả trong cuộc sống, những trở ngại éo le nhất mà đi tới thành công, thắng lợi”. Nào chúng ta hãy bắt đầu bằng những việc nhỏ nhất như học tập chăm chỉ, lao động cần cù để trở thành con ngoan trò giỏi, trở thành chủ nhân tương lai của đất nước nhé!</a:t>
            </a:r>
            <a:endParaRPr lang="vi-VN" sz="2100">
              <a:latin typeface="Times New Roman" panose="02020603050405020304" pitchFamily="18" charset="0"/>
              <a:ea typeface="Times New Roman" panose="02020603050405020304" pitchFamily="18" charset="0"/>
            </a:endParaRPr>
          </a:p>
          <a:p>
            <a:pPr algn="just">
              <a:lnSpc>
                <a:spcPct val="107000"/>
              </a:lnSpc>
              <a:spcAft>
                <a:spcPts val="600"/>
              </a:spcAft>
            </a:pP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5807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283129" y="945929"/>
            <a:ext cx="8261656" cy="1657004"/>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31234" y="3841116"/>
            <a:ext cx="1377794" cy="974978"/>
          </a:xfrm>
          <a:prstGeom prst="rect">
            <a:avLst/>
          </a:prstGeom>
        </p:spPr>
      </p:pic>
      <p:sp>
        <p:nvSpPr>
          <p:cNvPr id="2" name="Rectangle 1">
            <a:extLst>
              <a:ext uri="{FF2B5EF4-FFF2-40B4-BE49-F238E27FC236}">
                <a16:creationId xmlns:a16="http://schemas.microsoft.com/office/drawing/2014/main" id="{26927DBB-6E79-4F87-A7E2-B1AF9FC2FF95}"/>
              </a:ext>
            </a:extLst>
          </p:cNvPr>
          <p:cNvSpPr/>
          <p:nvPr/>
        </p:nvSpPr>
        <p:spPr>
          <a:xfrm>
            <a:off x="1283226" y="1293697"/>
            <a:ext cx="6763981" cy="900247"/>
          </a:xfrm>
          <a:prstGeom prst="rect">
            <a:avLst/>
          </a:prstGeom>
        </p:spPr>
        <p:txBody>
          <a:bodyPr wrap="square" lIns="68580" tIns="34290" rIns="68580" bIns="34290">
            <a:spAutoFit/>
          </a:bodyPr>
          <a:lstStyle/>
          <a:p>
            <a:pPr indent="431006" algn="just"/>
            <a:r>
              <a:rPr lang="en-US" sz="1800" b="1" i="1">
                <a:solidFill>
                  <a:srgbClr val="7030A0"/>
                </a:solidFill>
              </a:rPr>
              <a:t>Viết bài văn nghị luận (khoảng </a:t>
            </a:r>
            <a:r>
              <a:rPr lang="en-US" sz="1800" b="1" i="1" smtClean="0">
                <a:solidFill>
                  <a:srgbClr val="7030A0"/>
                </a:solidFill>
              </a:rPr>
              <a:t>400 </a:t>
            </a:r>
            <a:r>
              <a:rPr lang="en-US" sz="1800" b="1" i="1">
                <a:solidFill>
                  <a:srgbClr val="7030A0"/>
                </a:solidFill>
              </a:rPr>
              <a:t>chữ) bàn về câu nói của nhà văn Nga Maksim Gorky: “Nơi lạnh nhất không phải là Bắc Cực mà là nơi thiếu vắng tình thương”</a:t>
            </a:r>
            <a:endParaRPr lang="vi-VN" sz="1800" b="1" i="1">
              <a:solidFill>
                <a:srgbClr val="7030A0"/>
              </a:solidFill>
            </a:endParaRPr>
          </a:p>
        </p:txBody>
      </p:sp>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54" y="3042707"/>
            <a:ext cx="1040270" cy="1974612"/>
          </a:xfrm>
          <a:prstGeom prst="rect">
            <a:avLst/>
          </a:prstGeom>
          <a:noFill/>
          <a:ln>
            <a:noFill/>
          </a:ln>
        </p:spPr>
      </p:pic>
      <p:sp>
        <p:nvSpPr>
          <p:cNvPr id="16" name="文本框 41">
            <a:extLst>
              <a:ext uri="{FF2B5EF4-FFF2-40B4-BE49-F238E27FC236}">
                <a16:creationId xmlns:a16="http://schemas.microsoft.com/office/drawing/2014/main" id="{5B099D9A-4075-406C-A1F6-B7AAA8071D6D}"/>
              </a:ext>
            </a:extLst>
          </p:cNvPr>
          <p:cNvSpPr txBox="1"/>
          <p:nvPr/>
        </p:nvSpPr>
        <p:spPr>
          <a:xfrm>
            <a:off x="908065" y="62789"/>
            <a:ext cx="5323875" cy="576985"/>
          </a:xfrm>
          <a:prstGeom prst="rect">
            <a:avLst/>
          </a:prstGeom>
          <a:noFill/>
        </p:spPr>
        <p:txBody>
          <a:bodyPr vert="horz" wrap="square" lIns="68580" tIns="34290" rIns="68580" bIns="34290" rtlCol="0">
            <a:spAutoFit/>
          </a:bodyPr>
          <a:lstStyle/>
          <a:p>
            <a:pPr defTabSz="685663">
              <a:defRPr/>
            </a:pPr>
            <a:r>
              <a:rPr lang="en-US" altLang="zh-CN" sz="3300" b="1">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vi-VN" altLang="zh-CN" sz="3300" b="1" dirty="0">
              <a:ln w="12700">
                <a:noFill/>
              </a:ln>
              <a:solidFill>
                <a:srgbClr val="FFBF53">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90033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arn(inVertical)">
                                      <p:cBhvr>
                                        <p:cTn id="72" dur="500"/>
                                        <p:tgtEl>
                                          <p:spTgt spid="2"/>
                                        </p:tgtEl>
                                      </p:cBhvr>
                                    </p:animEffect>
                                  </p:childTnLst>
                                </p:cTn>
                              </p:par>
                              <p:par>
                                <p:cTn id="73" presetID="16" presetClass="entr" presetSubtype="21"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barn(inVertical)">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P spid="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p:nvPr/>
        </p:nvGrpSpPr>
        <p:grpSpPr>
          <a:xfrm>
            <a:off x="838208" y="2285573"/>
            <a:ext cx="2895592" cy="2857927"/>
            <a:chOff x="0" y="0"/>
            <a:chExt cx="5790779" cy="6288437"/>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067" y="0"/>
              <a:ext cx="2734650" cy="3320647"/>
            </a:xfrm>
            <a:prstGeom prst="rect">
              <a:avLst/>
            </a:prstGeom>
          </p:spPr>
        </p:pic>
        <p:pic>
          <p:nvPicPr>
            <p:cNvPr id="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2329950"/>
              <a:ext cx="5790779" cy="3958487"/>
            </a:xfrm>
            <a:prstGeom prst="rect">
              <a:avLst/>
            </a:prstGeom>
          </p:spPr>
        </p:pic>
      </p:grpSp>
      <p:grpSp>
        <p:nvGrpSpPr>
          <p:cNvPr id="6" name="Group 22"/>
          <p:cNvGrpSpPr/>
          <p:nvPr/>
        </p:nvGrpSpPr>
        <p:grpSpPr>
          <a:xfrm>
            <a:off x="5943600" y="2343150"/>
            <a:ext cx="3163450" cy="2800351"/>
            <a:chOff x="0" y="0"/>
            <a:chExt cx="5699999" cy="6583461"/>
          </a:xfrm>
        </p:grpSpPr>
        <p:pic>
          <p:nvPicPr>
            <p:cNvPr id="7" name="Picture 2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887681"/>
              <a:ext cx="5699999" cy="4695780"/>
            </a:xfrm>
            <a:prstGeom prst="rect">
              <a:avLst/>
            </a:prstGeom>
          </p:spPr>
        </p:pic>
        <p:pic>
          <p:nvPicPr>
            <p:cNvPr id="8"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82240" y="0"/>
              <a:ext cx="2335518" cy="2508857"/>
            </a:xfrm>
            <a:prstGeom prst="rect">
              <a:avLst/>
            </a:prstGeom>
          </p:spPr>
        </p:pic>
      </p:grpSp>
      <p:sp>
        <p:nvSpPr>
          <p:cNvPr id="9" name="Rounded Rectangular Callout 8"/>
          <p:cNvSpPr/>
          <p:nvPr/>
        </p:nvSpPr>
        <p:spPr>
          <a:xfrm>
            <a:off x="1585456" y="285750"/>
            <a:ext cx="6186943" cy="1999823"/>
          </a:xfrm>
          <a:prstGeom prst="wedgeRoundRectCallou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ounded Rectangular Callout 9"/>
          <p:cNvSpPr/>
          <p:nvPr/>
        </p:nvSpPr>
        <p:spPr>
          <a:xfrm>
            <a:off x="1717383" y="371474"/>
            <a:ext cx="5882144" cy="1828373"/>
          </a:xfrm>
          <a:prstGeom prst="wedgeRoundRectCallout">
            <a:avLst/>
          </a:prstGeom>
          <a:solidFill>
            <a:schemeClr val="accent4">
              <a:lumMod val="40000"/>
              <a:lumOff val="60000"/>
            </a:schemeClr>
          </a:solid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3600" i="1" dirty="0" smtClean="0">
              <a:latin typeface="Times New Roman" pitchFamily="18" charset="0"/>
              <a:cs typeface="Times New Roman" pitchFamily="18" charset="0"/>
            </a:endParaRPr>
          </a:p>
          <a:p>
            <a:pPr algn="ctr"/>
            <a:r>
              <a:rPr lang="de-DE" sz="3600" i="1" dirty="0" smtClean="0">
                <a:latin typeface="Times New Roman" pitchFamily="18" charset="0"/>
                <a:cs typeface="Times New Roman" pitchFamily="18" charset="0"/>
              </a:rPr>
              <a:t>Trong buổi thảo luận, em đã từng bắt gặp những trường hợp nào khiến cho cuộc thảo luận rơi vào thất bại?</a:t>
            </a:r>
            <a:endParaRPr lang="en-US" sz="3600" dirty="0" smtClean="0">
              <a:latin typeface="Times New Roman" pitchFamily="18" charset="0"/>
              <a:cs typeface="Times New Roman" pitchFamily="18" charset="0"/>
            </a:endParaRPr>
          </a:p>
          <a:p>
            <a:pPr algn="ct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39737702"/>
      </p:ext>
    </p:extLst>
  </p:cSld>
  <p:clrMapOvr>
    <a:masterClrMapping/>
  </p:clrMapOvr>
  <p:transition spd="slow" advClick="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7800" y="2171701"/>
            <a:ext cx="6172200" cy="2971800"/>
          </a:xfrm>
          <a:prstGeom prst="rect">
            <a:avLst/>
          </a:prstGeom>
        </p:spPr>
      </p:pic>
      <p:sp>
        <p:nvSpPr>
          <p:cNvPr id="3" name="Flowchart: Predefined Process 2"/>
          <p:cNvSpPr/>
          <p:nvPr/>
        </p:nvSpPr>
        <p:spPr>
          <a:xfrm>
            <a:off x="0" y="200451"/>
            <a:ext cx="9144000" cy="1971249"/>
          </a:xfrm>
          <a:prstGeom prst="flowChartPredefined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1066800" y="285750"/>
            <a:ext cx="7239000" cy="1938992"/>
          </a:xfrm>
          <a:prstGeom prst="rect">
            <a:avLst/>
          </a:prstGeom>
          <a:noFill/>
        </p:spPr>
        <p:txBody>
          <a:bodyPr wrap="square" lIns="91430" tIns="45720" rIns="91430" bIns="45720">
            <a:spAutoFit/>
          </a:bodyPr>
          <a:lstStyle/>
          <a:p>
            <a:pPr algn="just"/>
            <a:r>
              <a:rPr lang="en-US" sz="4000" b="1" u="sng"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Nói</a:t>
            </a:r>
            <a:r>
              <a:rPr lang="en-US" sz="4000" b="1" u="sng"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000" b="1" u="sng"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và</a:t>
            </a:r>
            <a:r>
              <a:rPr lang="en-US" sz="4000" b="1" u="sng"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4000" b="1" u="sng"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nghe</a:t>
            </a:r>
            <a:r>
              <a:rPr lang="en-US" sz="4000" b="1" u="sng"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a:t>
            </a:r>
          </a:p>
          <a:p>
            <a:pPr algn="just"/>
            <a:r>
              <a:rPr lang="en-US" sz="4000" b="1" cap="all" dirty="0" smtClean="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XÂY </a:t>
            </a:r>
            <a:r>
              <a:rPr lang="en-US" sz="4000" b="1" cap="all" dirty="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DỰNG VÀ </a:t>
            </a:r>
            <a:r>
              <a:rPr lang="en-US" sz="4000" b="1" cap="all" dirty="0" smtClean="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TÔN </a:t>
            </a:r>
            <a:r>
              <a:rPr lang="en-US" sz="4000" b="1" cap="all" dirty="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TRỌNG </a:t>
            </a:r>
            <a:endParaRPr lang="en-US" sz="4000" b="1" cap="all" dirty="0" smtClean="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endParaRPr>
          </a:p>
          <a:p>
            <a:pPr algn="ctr"/>
            <a:r>
              <a:rPr lang="en-US" sz="4000" b="1" cap="all" dirty="0" smtClean="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Ý </a:t>
            </a:r>
            <a:r>
              <a:rPr lang="en-US" sz="4000" b="1" cap="all" dirty="0">
                <a:ln w="9000" cmpd="sng">
                  <a:solidFill>
                    <a:srgbClr val="8064A2">
                      <a:shade val="50000"/>
                      <a:satMod val="120000"/>
                    </a:srgbClr>
                  </a:solidFill>
                  <a:prstDash val="solid"/>
                </a:ln>
                <a:solidFill>
                  <a:srgbClr val="FFC000"/>
                </a:solidFill>
                <a:effectLst>
                  <a:reflection blurRad="12700" stA="28000" endPos="45000" dist="1000" dir="5400000" sy="-100000" algn="bl" rotWithShape="0"/>
                </a:effectLst>
                <a:latin typeface="Times New Roman" pitchFamily="18" charset="0"/>
                <a:cs typeface="Times New Roman" pitchFamily="18" charset="0"/>
              </a:rPr>
              <a:t>KIẾN KHÁC BIỆT</a:t>
            </a:r>
          </a:p>
        </p:txBody>
      </p:sp>
    </p:spTree>
    <p:extLst>
      <p:ext uri="{BB962C8B-B14F-4D97-AF65-F5344CB8AC3E}">
        <p14:creationId xmlns:p14="http://schemas.microsoft.com/office/powerpoint/2010/main" val="1829717707"/>
      </p:ext>
    </p:extLst>
  </p:cSld>
  <p:clrMapOvr>
    <a:masterClrMapping/>
  </p:clrMapOvr>
  <p:transition spd="slow" advClick="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324601" y="8530"/>
            <a:ext cx="2075663" cy="3354606"/>
          </a:xfrm>
          <a:prstGeom prst="rect">
            <a:avLst/>
          </a:prstGeom>
        </p:spPr>
      </p:pic>
      <p:pic>
        <p:nvPicPr>
          <p:cNvPr id="3" name="Picture 3"/>
          <p:cNvPicPr>
            <a:picLocks noChangeAspect="1"/>
          </p:cNvPicPr>
          <p:nvPr/>
        </p:nvPicPr>
        <p:blipFill>
          <a:blip r:embed="rId3"/>
          <a:srcRect/>
          <a:stretch>
            <a:fillRect/>
          </a:stretch>
        </p:blipFill>
        <p:spPr>
          <a:xfrm>
            <a:off x="7086601" y="807726"/>
            <a:ext cx="2315953" cy="4369723"/>
          </a:xfrm>
          <a:prstGeom prst="rect">
            <a:avLst/>
          </a:prstGeom>
        </p:spPr>
      </p:pic>
      <p:pic>
        <p:nvPicPr>
          <p:cNvPr id="4" name="Picture 4"/>
          <p:cNvPicPr>
            <a:picLocks noChangeAspect="1"/>
          </p:cNvPicPr>
          <p:nvPr/>
        </p:nvPicPr>
        <p:blipFill>
          <a:blip r:embed="rId4"/>
          <a:srcRect/>
          <a:stretch>
            <a:fillRect/>
          </a:stretch>
        </p:blipFill>
        <p:spPr>
          <a:xfrm>
            <a:off x="4908157" y="1828800"/>
            <a:ext cx="2832886" cy="3900703"/>
          </a:xfrm>
          <a:prstGeom prst="rect">
            <a:avLst/>
          </a:prstGeom>
        </p:spPr>
      </p:pic>
      <p:sp>
        <p:nvSpPr>
          <p:cNvPr id="18" name="Vertical Scroll 17"/>
          <p:cNvSpPr/>
          <p:nvPr/>
        </p:nvSpPr>
        <p:spPr>
          <a:xfrm>
            <a:off x="0" y="228600"/>
            <a:ext cx="5410200" cy="4629150"/>
          </a:xfrm>
          <a:prstGeom prst="verticalScroll">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7"/>
          <p:cNvSpPr txBox="1"/>
          <p:nvPr/>
        </p:nvSpPr>
        <p:spPr>
          <a:xfrm>
            <a:off x="789564" y="914400"/>
            <a:ext cx="3831072" cy="3662541"/>
          </a:xfrm>
          <a:prstGeom prst="rect">
            <a:avLst/>
          </a:prstGeom>
        </p:spPr>
        <p:txBody>
          <a:bodyPr wrap="square" lIns="0" tIns="0" rIns="0" bIns="0" rtlCol="0" anchor="t">
            <a:spAutoFit/>
          </a:bodyPr>
          <a:lstStyle/>
          <a:p>
            <a:pPr algn="just"/>
            <a:r>
              <a:rPr lang="nl-NL" sz="3400" b="1" dirty="0">
                <a:latin typeface="Times New Roman" pitchFamily="18" charset="0"/>
                <a:cs typeface="Times New Roman" pitchFamily="18" charset="0"/>
              </a:rPr>
              <a:t>Chủ đề trao đổi: </a:t>
            </a:r>
            <a:r>
              <a:rPr lang="nl-NL" sz="3400" dirty="0">
                <a:latin typeface="Times New Roman" pitchFamily="18" charset="0"/>
                <a:cs typeface="Times New Roman" pitchFamily="18" charset="0"/>
              </a:rPr>
              <a:t>Trao đổi ý kiến về hai câu tục ngữ: “</a:t>
            </a:r>
            <a:r>
              <a:rPr lang="nl-NL" sz="3400" i="1" dirty="0">
                <a:latin typeface="Times New Roman" pitchFamily="18" charset="0"/>
                <a:cs typeface="Times New Roman" pitchFamily="18" charset="0"/>
              </a:rPr>
              <a:t>Một giọt máu đào hơn ao nước lã”, “Bán anh em xa mua láng giềng gần”.</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36258382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489614"/>
            <a:ext cx="3886200" cy="1247471"/>
          </a:xfrm>
          <a:prstGeom prst="rect">
            <a:avLst/>
          </a:prstGeom>
        </p:spPr>
      </p:pic>
      <p:sp>
        <p:nvSpPr>
          <p:cNvPr id="3" name="Cloud Callout 2"/>
          <p:cNvSpPr/>
          <p:nvPr/>
        </p:nvSpPr>
        <p:spPr>
          <a:xfrm>
            <a:off x="4419600" y="227524"/>
            <a:ext cx="4495800" cy="1771650"/>
          </a:xfrm>
          <a:prstGeom prst="cloud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dirty="0" err="1" smtClean="0">
                <a:solidFill>
                  <a:sysClr val="windowText" lastClr="000000"/>
                </a:solidFill>
                <a:latin typeface="Times New Roman" pitchFamily="18" charset="0"/>
                <a:cs typeface="Times New Roman" pitchFamily="18" charset="0"/>
              </a:rPr>
              <a:t>Hoạt</a:t>
            </a:r>
            <a:r>
              <a:rPr lang="en-US" sz="3200" dirty="0" smtClean="0">
                <a:solidFill>
                  <a:sysClr val="windowText" lastClr="000000"/>
                </a:solidFill>
                <a:latin typeface="Times New Roman" pitchFamily="18" charset="0"/>
                <a:cs typeface="Times New Roman" pitchFamily="18" charset="0"/>
              </a:rPr>
              <a:t> </a:t>
            </a:r>
            <a:r>
              <a:rPr lang="en-US" sz="3200" dirty="0" err="1" smtClean="0">
                <a:solidFill>
                  <a:sysClr val="windowText" lastClr="000000"/>
                </a:solidFill>
                <a:latin typeface="Times New Roman" pitchFamily="18" charset="0"/>
                <a:cs typeface="Times New Roman" pitchFamily="18" charset="0"/>
              </a:rPr>
              <a:t>động</a:t>
            </a:r>
            <a:r>
              <a:rPr lang="en-US" sz="3200" dirty="0" smtClean="0">
                <a:solidFill>
                  <a:sysClr val="windowText" lastClr="000000"/>
                </a:solidFill>
                <a:latin typeface="Times New Roman" pitchFamily="18" charset="0"/>
                <a:cs typeface="Times New Roman" pitchFamily="18" charset="0"/>
              </a:rPr>
              <a:t> </a:t>
            </a:r>
            <a:r>
              <a:rPr lang="en-US" sz="3200" dirty="0" err="1" smtClean="0">
                <a:solidFill>
                  <a:sysClr val="windowText" lastClr="000000"/>
                </a:solidFill>
                <a:latin typeface="Times New Roman" pitchFamily="18" charset="0"/>
                <a:cs typeface="Times New Roman" pitchFamily="18" charset="0"/>
              </a:rPr>
              <a:t>cá</a:t>
            </a:r>
            <a:r>
              <a:rPr lang="en-US" sz="3200" dirty="0" smtClean="0">
                <a:solidFill>
                  <a:sysClr val="windowText" lastClr="000000"/>
                </a:solidFill>
                <a:latin typeface="Times New Roman" pitchFamily="18" charset="0"/>
                <a:cs typeface="Times New Roman" pitchFamily="18" charset="0"/>
              </a:rPr>
              <a:t> </a:t>
            </a:r>
            <a:r>
              <a:rPr lang="en-US" sz="3200" dirty="0" err="1" smtClean="0">
                <a:solidFill>
                  <a:sysClr val="windowText" lastClr="000000"/>
                </a:solidFill>
                <a:latin typeface="Times New Roman" pitchFamily="18" charset="0"/>
                <a:cs typeface="Times New Roman" pitchFamily="18" charset="0"/>
              </a:rPr>
              <a:t>nhân</a:t>
            </a:r>
            <a:r>
              <a:rPr lang="en-US" sz="3200" dirty="0" smtClean="0">
                <a:solidFill>
                  <a:sysClr val="windowText" lastClr="000000"/>
                </a:solidFill>
                <a:latin typeface="Times New Roman" pitchFamily="18" charset="0"/>
                <a:cs typeface="Times New Roman" pitchFamily="18" charset="0"/>
              </a:rPr>
              <a:t> 7 </a:t>
            </a:r>
            <a:r>
              <a:rPr lang="en-US" sz="3200" dirty="0" err="1" smtClean="0">
                <a:solidFill>
                  <a:sysClr val="windowText" lastClr="000000"/>
                </a:solidFill>
                <a:latin typeface="Times New Roman" pitchFamily="18" charset="0"/>
                <a:cs typeface="Times New Roman" pitchFamily="18" charset="0"/>
              </a:rPr>
              <a:t>phút</a:t>
            </a:r>
            <a:endParaRPr lang="en-US" sz="3200" dirty="0">
              <a:solidFill>
                <a:sysClr val="windowText" lastClr="0000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nvPr>
        </p:nvGraphicFramePr>
        <p:xfrm>
          <a:off x="609600" y="2343150"/>
          <a:ext cx="7924800" cy="2228849"/>
        </p:xfrm>
        <a:graphic>
          <a:graphicData uri="http://schemas.openxmlformats.org/drawingml/2006/table">
            <a:tbl>
              <a:tblPr firstRow="1" firstCol="1" bandRow="1">
                <a:tableStyleId>{5A111915-BE36-4E01-A7E5-04B1672EAD32}</a:tableStyleId>
              </a:tblPr>
              <a:tblGrid>
                <a:gridCol w="3962021">
                  <a:extLst>
                    <a:ext uri="{9D8B030D-6E8A-4147-A177-3AD203B41FA5}">
                      <a16:colId xmlns:a16="http://schemas.microsoft.com/office/drawing/2014/main" val="20000"/>
                    </a:ext>
                  </a:extLst>
                </a:gridCol>
                <a:gridCol w="3962779">
                  <a:extLst>
                    <a:ext uri="{9D8B030D-6E8A-4147-A177-3AD203B41FA5}">
                      <a16:colId xmlns:a16="http://schemas.microsoft.com/office/drawing/2014/main" val="20001"/>
                    </a:ext>
                  </a:extLst>
                </a:gridCol>
              </a:tblGrid>
              <a:tr h="501779">
                <a:tc gridSpan="2">
                  <a:txBody>
                    <a:bodyPr/>
                    <a:lstStyle/>
                    <a:p>
                      <a:pPr algn="ctr">
                        <a:lnSpc>
                          <a:spcPct val="150000"/>
                        </a:lnSpc>
                        <a:spcAft>
                          <a:spcPts val="0"/>
                        </a:spcAft>
                      </a:pPr>
                      <a:r>
                        <a:rPr lang="nl-NL" sz="1800">
                          <a:effectLst/>
                          <a:latin typeface="Times New Roman" pitchFamily="18" charset="0"/>
                          <a:cs typeface="Times New Roman" pitchFamily="18" charset="0"/>
                        </a:rPr>
                        <a:t>PHIẾU HỌC TẬP SỐ 1</a:t>
                      </a:r>
                      <a:endParaRPr lang="en-US" sz="1800">
                        <a:effectLst/>
                        <a:latin typeface="Times New Roman" pitchFamily="18" charset="0"/>
                        <a:ea typeface="Times New Roman"/>
                        <a:cs typeface="Times New Roman" pitchFamily="18" charset="0"/>
                      </a:endParaRPr>
                    </a:p>
                  </a:txBody>
                  <a:tcPr marL="42636" marR="42636" marT="0" marB="0" anchor="ctr">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75690">
                <a:tc>
                  <a:txBody>
                    <a:bodyPr/>
                    <a:lstStyle/>
                    <a:p>
                      <a:pPr algn="ctr">
                        <a:lnSpc>
                          <a:spcPct val="150000"/>
                        </a:lnSpc>
                        <a:spcAft>
                          <a:spcPts val="0"/>
                        </a:spcAft>
                      </a:pPr>
                      <a:r>
                        <a:rPr lang="nl-NL" sz="1800">
                          <a:effectLst/>
                          <a:latin typeface="Times New Roman" pitchFamily="18" charset="0"/>
                          <a:cs typeface="Times New Roman" pitchFamily="18" charset="0"/>
                        </a:rPr>
                        <a:t>Ý kiến của tôi</a:t>
                      </a:r>
                      <a:endParaRPr lang="en-US" sz="180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gn="ctr">
                        <a:lnSpc>
                          <a:spcPct val="150000"/>
                        </a:lnSpc>
                        <a:spcAft>
                          <a:spcPts val="0"/>
                        </a:spcAft>
                      </a:pPr>
                      <a:r>
                        <a:rPr lang="nl-NL" sz="1800">
                          <a:effectLst/>
                          <a:latin typeface="Times New Roman" pitchFamily="18" charset="0"/>
                          <a:cs typeface="Times New Roman" pitchFamily="18" charset="0"/>
                        </a:rPr>
                        <a:t>Lí do</a:t>
                      </a:r>
                      <a:endParaRPr lang="en-US" sz="180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575690">
                <a:tc>
                  <a:txBody>
                    <a:bodyPr/>
                    <a:lstStyle/>
                    <a:p>
                      <a:pPr>
                        <a:lnSpc>
                          <a:spcPct val="150000"/>
                        </a:lnSpc>
                        <a:spcAft>
                          <a:spcPts val="0"/>
                        </a:spcAft>
                      </a:pPr>
                      <a:r>
                        <a:rPr lang="nl-NL" sz="1800">
                          <a:effectLst/>
                          <a:latin typeface="Times New Roman" pitchFamily="18" charset="0"/>
                          <a:cs typeface="Times New Roman" pitchFamily="18" charset="0"/>
                        </a:rPr>
                        <a:t> </a:t>
                      </a:r>
                      <a:endParaRPr lang="en-US" sz="180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nSpc>
                          <a:spcPct val="150000"/>
                        </a:lnSpc>
                        <a:spcAft>
                          <a:spcPts val="0"/>
                        </a:spcAft>
                      </a:pPr>
                      <a:r>
                        <a:rPr lang="nl-NL" sz="1800">
                          <a:effectLst/>
                          <a:latin typeface="Times New Roman" pitchFamily="18" charset="0"/>
                          <a:cs typeface="Times New Roman" pitchFamily="18" charset="0"/>
                        </a:rPr>
                        <a:t> </a:t>
                      </a:r>
                      <a:endParaRPr lang="en-US" sz="180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575690">
                <a:tc>
                  <a:txBody>
                    <a:bodyPr/>
                    <a:lstStyle/>
                    <a:p>
                      <a:pPr>
                        <a:lnSpc>
                          <a:spcPct val="150000"/>
                        </a:lnSpc>
                        <a:spcAft>
                          <a:spcPts val="0"/>
                        </a:spcAft>
                      </a:pPr>
                      <a:r>
                        <a:rPr lang="nl-NL" sz="1800">
                          <a:effectLst/>
                          <a:latin typeface="Times New Roman" pitchFamily="18" charset="0"/>
                          <a:cs typeface="Times New Roman" pitchFamily="18" charset="0"/>
                        </a:rPr>
                        <a:t> </a:t>
                      </a:r>
                      <a:endParaRPr lang="en-US" sz="180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nSpc>
                          <a:spcPct val="150000"/>
                        </a:lnSpc>
                        <a:spcAft>
                          <a:spcPts val="0"/>
                        </a:spcAft>
                      </a:pPr>
                      <a:r>
                        <a:rPr lang="nl-NL" sz="1800" dirty="0">
                          <a:effectLst/>
                          <a:latin typeface="Times New Roman" pitchFamily="18" charset="0"/>
                          <a:cs typeface="Times New Roman" pitchFamily="18" charset="0"/>
                        </a:rPr>
                        <a:t> </a:t>
                      </a:r>
                      <a:endParaRPr lang="en-US" sz="1800" dirty="0">
                        <a:effectLst/>
                        <a:latin typeface="Times New Roman" pitchFamily="18" charset="0"/>
                        <a:ea typeface="Times New Roman"/>
                        <a:cs typeface="Times New Roman" pitchFamily="18" charset="0"/>
                      </a:endParaRPr>
                    </a:p>
                  </a:txBody>
                  <a:tcPr marL="42636" marR="42636"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073036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9600" y="227524"/>
            <a:ext cx="4267200" cy="2001326"/>
          </a:xfrm>
          <a:prstGeom prst="rect">
            <a:avLst/>
          </a:prstGeom>
        </p:spPr>
      </p:pic>
      <p:sp>
        <p:nvSpPr>
          <p:cNvPr id="6" name="Rectangle 7"/>
          <p:cNvSpPr>
            <a:spLocks noChangeArrowheads="1"/>
          </p:cNvSpPr>
          <p:nvPr/>
        </p:nvSpPr>
        <p:spPr bwMode="auto">
          <a:xfrm>
            <a:off x="2686435" y="2178813"/>
            <a:ext cx="3848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1" tIns="45720" rIns="91431" bIns="45720" numCol="1" anchor="ctr" anchorCtr="0" compatLnSpc="1">
            <a:prstTxWarp prst="textNoShape">
              <a:avLst/>
            </a:prstTxWarp>
            <a:spAutoFit/>
          </a:bodyPr>
          <a:lstStyle/>
          <a:p>
            <a:pPr algn="ctr" defTabSz="914337" fontAlgn="base">
              <a:spcBef>
                <a:spcPct val="0"/>
              </a:spcBef>
              <a:spcAft>
                <a:spcPct val="0"/>
              </a:spcAft>
            </a:pPr>
            <a:r>
              <a:rPr lang="nl-NL" sz="2800" b="1" dirty="0">
                <a:latin typeface="Times New Roman" pitchFamily="18" charset="0"/>
                <a:ea typeface="Times New Roman" pitchFamily="18" charset="0"/>
                <a:cs typeface="Times New Roman" pitchFamily="18" charset="0"/>
              </a:rPr>
              <a:t>PHIẾU HỌC TẬP SỐ 2</a:t>
            </a:r>
            <a:endParaRPr lang="nl-NL" sz="2800" dirty="0">
              <a:latin typeface="Arial" pitchFamily="34" charset="0"/>
              <a:cs typeface="Arial" pitchFamily="34" charset="0"/>
            </a:endParaRPr>
          </a:p>
        </p:txBody>
      </p:sp>
      <p:pic>
        <p:nvPicPr>
          <p:cNvPr id="7" name="Picture 9"/>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a:fillRect/>
          </a:stretch>
        </p:blipFill>
        <p:spPr bwMode="auto">
          <a:xfrm>
            <a:off x="381000" y="26289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0718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34444" y="907881"/>
            <a:ext cx="1022523" cy="332773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1876658"/>
            <a:ext cx="1052776" cy="332773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89782" y="1301412"/>
            <a:ext cx="1089078" cy="332773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311277" y="1815762"/>
            <a:ext cx="1089078" cy="3327738"/>
          </a:xfrm>
          <a:prstGeom prst="rect">
            <a:avLst/>
          </a:prstGeom>
        </p:spPr>
      </p:pic>
      <p:grpSp>
        <p:nvGrpSpPr>
          <p:cNvPr id="9" name="Group 9"/>
          <p:cNvGrpSpPr/>
          <p:nvPr/>
        </p:nvGrpSpPr>
        <p:grpSpPr>
          <a:xfrm>
            <a:off x="1905000" y="1158355"/>
            <a:ext cx="5321012" cy="2628899"/>
            <a:chOff x="0" y="0"/>
            <a:chExt cx="10673075" cy="1333683"/>
          </a:xfrm>
        </p:grpSpPr>
        <p:grpSp>
          <p:nvGrpSpPr>
            <p:cNvPr id="10" name="Group 10"/>
            <p:cNvGrpSpPr/>
            <p:nvPr/>
          </p:nvGrpSpPr>
          <p:grpSpPr>
            <a:xfrm>
              <a:off x="0" y="0"/>
              <a:ext cx="10673075" cy="1333683"/>
              <a:chOff x="0" y="0"/>
              <a:chExt cx="9987613" cy="1248029"/>
            </a:xfrm>
          </p:grpSpPr>
          <p:sp>
            <p:nvSpPr>
              <p:cNvPr id="11" name="Freeform 11"/>
              <p:cNvSpPr/>
              <p:nvPr/>
            </p:nvSpPr>
            <p:spPr>
              <a:xfrm>
                <a:off x="0" y="0"/>
                <a:ext cx="9988883" cy="1248029"/>
              </a:xfrm>
              <a:custGeom>
                <a:avLst/>
                <a:gdLst/>
                <a:ahLst/>
                <a:cxnLst/>
                <a:rect l="l" t="t" r="r" b="b"/>
                <a:pathLst>
                  <a:path w="9988883" h="1248029">
                    <a:moveTo>
                      <a:pt x="9435163" y="1248029"/>
                    </a:moveTo>
                    <a:lnTo>
                      <a:pt x="553720" y="1248029"/>
                    </a:lnTo>
                    <a:cubicBezTo>
                      <a:pt x="247650" y="1248029"/>
                      <a:pt x="0" y="968640"/>
                      <a:pt x="0" y="624744"/>
                    </a:cubicBezTo>
                    <a:cubicBezTo>
                      <a:pt x="0" y="279415"/>
                      <a:pt x="247650" y="0"/>
                      <a:pt x="553720" y="0"/>
                    </a:cubicBezTo>
                    <a:lnTo>
                      <a:pt x="9435163" y="0"/>
                    </a:lnTo>
                    <a:cubicBezTo>
                      <a:pt x="9741233" y="0"/>
                      <a:pt x="9988883" y="279415"/>
                      <a:pt x="9988883" y="624744"/>
                    </a:cubicBezTo>
                    <a:cubicBezTo>
                      <a:pt x="9987613" y="968640"/>
                      <a:pt x="9739963" y="1248029"/>
                      <a:pt x="9435163" y="1248029"/>
                    </a:cubicBezTo>
                    <a:close/>
                  </a:path>
                </a:pathLst>
              </a:custGeom>
              <a:solidFill>
                <a:srgbClr val="F4C073"/>
              </a:solidFill>
            </p:spPr>
          </p:sp>
        </p:grpSp>
        <p:sp>
          <p:nvSpPr>
            <p:cNvPr id="12" name="TextBox 12"/>
            <p:cNvSpPr txBox="1"/>
            <p:nvPr/>
          </p:nvSpPr>
          <p:spPr>
            <a:xfrm>
              <a:off x="491648" y="333466"/>
              <a:ext cx="9599227" cy="136622"/>
            </a:xfrm>
            <a:prstGeom prst="rect">
              <a:avLst/>
            </a:prstGeom>
          </p:spPr>
          <p:txBody>
            <a:bodyPr lIns="0" tIns="0" rIns="0" bIns="0" rtlCol="0" anchor="t">
              <a:spAutoFit/>
            </a:bodyPr>
            <a:lstStyle/>
            <a:p>
              <a:pPr algn="ctr" defTabSz="512060">
                <a:lnSpc>
                  <a:spcPts val="2058"/>
                </a:lnSpc>
              </a:pPr>
              <a:endParaRPr lang="en-US" sz="1500" dirty="0">
                <a:solidFill>
                  <a:srgbClr val="11100E"/>
                </a:solidFill>
                <a:latin typeface="Public Sans"/>
              </a:endParaRPr>
            </a:p>
          </p:txBody>
        </p:sp>
      </p:grpSp>
      <p:sp>
        <p:nvSpPr>
          <p:cNvPr id="13" name="Rectangle 12"/>
          <p:cNvSpPr/>
          <p:nvPr/>
        </p:nvSpPr>
        <p:spPr>
          <a:xfrm>
            <a:off x="1905000" y="1526079"/>
            <a:ext cx="5474576" cy="1446550"/>
          </a:xfrm>
          <a:prstGeom prst="rect">
            <a:avLst/>
          </a:prstGeom>
        </p:spPr>
        <p:txBody>
          <a:bodyPr wrap="none">
            <a:spAutoFit/>
          </a:bodyPr>
          <a:lstStyle/>
          <a:p>
            <a:r>
              <a:rPr lang="nl-NL" sz="8800" b="1" dirty="0">
                <a:latin typeface="Times New Roman" pitchFamily="18" charset="0"/>
                <a:cs typeface="Times New Roman" pitchFamily="18" charset="0"/>
              </a:rPr>
              <a:t>Thực hành</a:t>
            </a:r>
            <a:endParaRPr lang="en-US" sz="8800" dirty="0">
              <a:latin typeface="Times New Roman" pitchFamily="18" charset="0"/>
              <a:cs typeface="Times New Roman" pitchFamily="18" charset="0"/>
            </a:endParaRPr>
          </a:p>
        </p:txBody>
      </p:sp>
      <p:cxnSp>
        <p:nvCxnSpPr>
          <p:cNvPr id="7" name="Straight Connector 6"/>
          <p:cNvCxnSpPr/>
          <p:nvPr/>
        </p:nvCxnSpPr>
        <p:spPr>
          <a:xfrm>
            <a:off x="2438400" y="2686050"/>
            <a:ext cx="430145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07409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86284D-B57D-4787-9CFE-598548A20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grpSp>
        <p:nvGrpSpPr>
          <p:cNvPr id="12" name="组合 11">
            <a:extLst>
              <a:ext uri="{FF2B5EF4-FFF2-40B4-BE49-F238E27FC236}">
                <a16:creationId xmlns:a16="http://schemas.microsoft.com/office/drawing/2014/main" id="{F7669892-921E-4C06-8E87-4D7BEE52D011}"/>
              </a:ext>
            </a:extLst>
          </p:cNvPr>
          <p:cNvGrpSpPr/>
          <p:nvPr/>
        </p:nvGrpSpPr>
        <p:grpSpPr>
          <a:xfrm>
            <a:off x="2429372" y="909872"/>
            <a:ext cx="4285258" cy="1755423"/>
            <a:chOff x="3238500" y="1789966"/>
            <a:chExt cx="5715000" cy="2341106"/>
          </a:xfrm>
        </p:grpSpPr>
        <p:sp>
          <p:nvSpPr>
            <p:cNvPr id="13" name="文本框 283">
              <a:extLst>
                <a:ext uri="{FF2B5EF4-FFF2-40B4-BE49-F238E27FC236}">
                  <a16:creationId xmlns:a16="http://schemas.microsoft.com/office/drawing/2014/main" id="{192A6D67-F623-4427-AD7F-F91A32D1486D}"/>
                </a:ext>
              </a:extLst>
            </p:cNvPr>
            <p:cNvSpPr txBox="1"/>
            <p:nvPr/>
          </p:nvSpPr>
          <p:spPr>
            <a:xfrm>
              <a:off x="3249664" y="3002296"/>
              <a:ext cx="5253081" cy="1128776"/>
            </a:xfrm>
            <a:prstGeom prst="rect">
              <a:avLst/>
            </a:prstGeom>
            <a:noFill/>
          </p:spPr>
          <p:txBody>
            <a:bodyPr wrap="none" rtlCol="0">
              <a:spAutoFit/>
            </a:bodyPr>
            <a:lstStyle/>
            <a:p>
              <a:pPr algn="ctr" defTabSz="685663"/>
              <a:r>
                <a:rPr lang="en-US" altLang="zh-CN" sz="49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KHỞI ĐỘNG</a:t>
              </a:r>
              <a:endParaRPr lang="zh-CN" altLang="en-US" sz="49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14" name="组合 13">
              <a:extLst>
                <a:ext uri="{FF2B5EF4-FFF2-40B4-BE49-F238E27FC236}">
                  <a16:creationId xmlns:a16="http://schemas.microsoft.com/office/drawing/2014/main" id="{5F37DA67-2B19-40B2-8914-1F2B01AE222F}"/>
                </a:ext>
              </a:extLst>
            </p:cNvPr>
            <p:cNvGrpSpPr/>
            <p:nvPr/>
          </p:nvGrpSpPr>
          <p:grpSpPr>
            <a:xfrm>
              <a:off x="3238500" y="2919354"/>
              <a:ext cx="5715000" cy="1155700"/>
              <a:chOff x="3200400" y="2919354"/>
              <a:chExt cx="5715000" cy="1155700"/>
            </a:xfrm>
          </p:grpSpPr>
          <p:cxnSp>
            <p:nvCxnSpPr>
              <p:cNvPr id="16" name="直接连接符 15">
                <a:extLst>
                  <a:ext uri="{FF2B5EF4-FFF2-40B4-BE49-F238E27FC236}">
                    <a16:creationId xmlns:a16="http://schemas.microsoft.com/office/drawing/2014/main" id="{18B1C8CB-7B25-480F-BD9C-857ACA24BCE1}"/>
                  </a:ext>
                </a:extLst>
              </p:cNvPr>
              <p:cNvCxnSpPr/>
              <p:nvPr/>
            </p:nvCxnSpPr>
            <p:spPr>
              <a:xfrm>
                <a:off x="3200400" y="29193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3C1D5F9-47DE-4F73-9961-26EC5267FC8E}"/>
                  </a:ext>
                </a:extLst>
              </p:cNvPr>
              <p:cNvCxnSpPr/>
              <p:nvPr/>
            </p:nvCxnSpPr>
            <p:spPr>
              <a:xfrm>
                <a:off x="3200400" y="4075054"/>
                <a:ext cx="5715000"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文本框 283">
              <a:extLst>
                <a:ext uri="{FF2B5EF4-FFF2-40B4-BE49-F238E27FC236}">
                  <a16:creationId xmlns:a16="http://schemas.microsoft.com/office/drawing/2014/main" id="{9C6ACA75-01C4-483A-8EA7-A8C0D2092203}"/>
                </a:ext>
              </a:extLst>
            </p:cNvPr>
            <p:cNvSpPr txBox="1"/>
            <p:nvPr/>
          </p:nvSpPr>
          <p:spPr>
            <a:xfrm>
              <a:off x="5996632" y="1789966"/>
              <a:ext cx="246365" cy="1128776"/>
            </a:xfrm>
            <a:prstGeom prst="rect">
              <a:avLst/>
            </a:prstGeom>
            <a:noFill/>
          </p:spPr>
          <p:txBody>
            <a:bodyPr wrap="none" rtlCol="0">
              <a:spAutoFit/>
            </a:bodyPr>
            <a:lstStyle/>
            <a:p>
              <a:pPr algn="ctr" defTabSz="685663"/>
              <a:endParaRPr lang="zh-CN" altLang="en-US" sz="4900" b="1" spc="45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grpSp>
    </p:spTree>
    <p:extLst>
      <p:ext uri="{BB962C8B-B14F-4D97-AF65-F5344CB8AC3E}">
        <p14:creationId xmlns:p14="http://schemas.microsoft.com/office/powerpoint/2010/main" val="804804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1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250"/>
                                        <p:tgtEl>
                                          <p:spTgt spid="12"/>
                                        </p:tgtEl>
                                        <p:attrNameLst>
                                          <p:attrName>ppt_y</p:attrName>
                                        </p:attrNameLst>
                                      </p:cBhvr>
                                      <p:tavLst>
                                        <p:tav tm="0">
                                          <p:val>
                                            <p:strVal val="#ppt_y+#ppt_h*1.125000"/>
                                          </p:val>
                                        </p:tav>
                                        <p:tav tm="100000">
                                          <p:val>
                                            <p:strVal val="#ppt_y"/>
                                          </p:val>
                                        </p:tav>
                                      </p:tavLst>
                                    </p:anim>
                                    <p:animEffect transition="in" filter="wipe(up)">
                                      <p:cBhvr>
                                        <p:cTn id="12"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3272" y="3096542"/>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50039" y="32341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7831111" y="2022518"/>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1295400" y="-1085874"/>
            <a:ext cx="6648230" cy="432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7515507" y="2402056"/>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2472036" y="1175854"/>
            <a:ext cx="4591596" cy="1107996"/>
          </a:xfrm>
          <a:prstGeom prst="rect">
            <a:avLst/>
          </a:prstGeom>
          <a:noFill/>
        </p:spPr>
        <p:txBody>
          <a:bodyPr wrap="square" rtlCol="0">
            <a:spAutoFit/>
          </a:bodyPr>
          <a:lstStyle/>
          <a:p>
            <a:pPr algn="ctr" defTabSz="914400">
              <a:defRPr/>
            </a:pPr>
            <a:r>
              <a:rPr lang="en-US" altLang="zh-CN" sz="6600" b="1" dirty="0" err="1">
                <a:solidFill>
                  <a:srgbClr val="FF0000"/>
                </a:solidFill>
                <a:latin typeface="Times New Roman" panose="02020603050405020304" pitchFamily="18" charset="0"/>
                <a:cs typeface="Times New Roman" panose="02020603050405020304" pitchFamily="18" charset="0"/>
              </a:rPr>
              <a:t>Luyện</a:t>
            </a:r>
            <a:r>
              <a:rPr lang="en-US" altLang="zh-CN" sz="6600" b="1" dirty="0">
                <a:solidFill>
                  <a:srgbClr val="FF0000"/>
                </a:solidFill>
                <a:latin typeface="Times New Roman" panose="02020603050405020304" pitchFamily="18" charset="0"/>
                <a:cs typeface="Times New Roman" panose="02020603050405020304" pitchFamily="18" charset="0"/>
              </a:rPr>
              <a:t> </a:t>
            </a:r>
            <a:r>
              <a:rPr lang="en-US" altLang="zh-CN" sz="6600" b="1" dirty="0" err="1" smtClean="0">
                <a:solidFill>
                  <a:srgbClr val="FF0000"/>
                </a:solidFill>
                <a:latin typeface="Times New Roman" panose="02020603050405020304" pitchFamily="18" charset="0"/>
                <a:cs typeface="Times New Roman" panose="02020603050405020304" pitchFamily="18" charset="0"/>
              </a:rPr>
              <a:t>tập</a:t>
            </a:r>
            <a:endParaRPr lang="en-US" altLang="zh-CN" sz="6600" b="1" dirty="0">
              <a:solidFill>
                <a:srgbClr val="FF0000"/>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7063632" y="-46408"/>
            <a:ext cx="1759996" cy="734428"/>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7391" y="-259142"/>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6434" y="359435"/>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2" name="Rectangle 1"/>
          <p:cNvSpPr/>
          <p:nvPr/>
        </p:nvSpPr>
        <p:spPr>
          <a:xfrm>
            <a:off x="972384" y="2368503"/>
            <a:ext cx="7162800" cy="280076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4400" i="1" dirty="0">
                <a:solidFill>
                  <a:srgbClr val="000000"/>
                </a:solidFill>
                <a:latin typeface="Times New Roman" pitchFamily="18" charset="0"/>
                <a:cs typeface="Times New Roman" pitchFamily="18" charset="0"/>
              </a:rPr>
              <a:t>Qua </a:t>
            </a:r>
            <a:r>
              <a:rPr lang="en-US" sz="4400" i="1" dirty="0" err="1">
                <a:solidFill>
                  <a:srgbClr val="000000"/>
                </a:solidFill>
                <a:latin typeface="Times New Roman" pitchFamily="18" charset="0"/>
                <a:cs typeface="Times New Roman" pitchFamily="18" charset="0"/>
              </a:rPr>
              <a:t>buổi</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thảo</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luận</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vừa</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rồi</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em</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rút</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ra</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được</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những</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kinh</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nghiệm</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gì</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trong</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quá</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trình</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thảo</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luận</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trao</a:t>
            </a:r>
            <a:r>
              <a:rPr lang="en-US" sz="4400" i="1" dirty="0">
                <a:solidFill>
                  <a:srgbClr val="000000"/>
                </a:solidFill>
                <a:latin typeface="Times New Roman" pitchFamily="18" charset="0"/>
                <a:cs typeface="Times New Roman" pitchFamily="18" charset="0"/>
              </a:rPr>
              <a:t> </a:t>
            </a:r>
            <a:r>
              <a:rPr lang="en-US" sz="4400" i="1" dirty="0" err="1">
                <a:solidFill>
                  <a:srgbClr val="000000"/>
                </a:solidFill>
                <a:latin typeface="Times New Roman" pitchFamily="18" charset="0"/>
                <a:cs typeface="Times New Roman" pitchFamily="18" charset="0"/>
              </a:rPr>
              <a:t>đổi</a:t>
            </a:r>
            <a:r>
              <a:rPr lang="en-US" sz="4400" i="1" dirty="0">
                <a:solidFill>
                  <a:srgbClr val="000000"/>
                </a:solidFill>
                <a:latin typeface="Times New Roman" pitchFamily="18" charset="0"/>
                <a:cs typeface="Times New Roman" pitchFamily="18" charset="0"/>
              </a:rPr>
              <a:t>?</a:t>
            </a:r>
            <a:endParaRPr lang="en-US" sz="4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9463001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3272" y="3096542"/>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50039" y="323412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7831111" y="2022518"/>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1295475" y="-1069668"/>
            <a:ext cx="6572030" cy="4091402"/>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7515507" y="2402056"/>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7063632" y="-46408"/>
            <a:ext cx="1759996" cy="734428"/>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7391" y="-259142"/>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6434" y="359435"/>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zh-CN" altLang="en-US">
              <a:solidFill>
                <a:srgbClr val="FFFFFF"/>
              </a:solidFill>
            </a:endParaRPr>
          </a:p>
        </p:txBody>
      </p:sp>
      <p:sp>
        <p:nvSpPr>
          <p:cNvPr id="3" name="Rectangle 2"/>
          <p:cNvSpPr/>
          <p:nvPr/>
        </p:nvSpPr>
        <p:spPr>
          <a:xfrm>
            <a:off x="405505" y="1451076"/>
            <a:ext cx="8349358" cy="1569660"/>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nl-NL" sz="3200" dirty="0" smtClean="0">
                <a:solidFill>
                  <a:srgbClr val="000000"/>
                </a:solidFill>
                <a:latin typeface="Times New Roman" pitchFamily="18" charset="0"/>
                <a:cs typeface="Times New Roman" pitchFamily="18" charset="0"/>
              </a:rPr>
              <a:t>Em hãy </a:t>
            </a:r>
            <a:r>
              <a:rPr lang="nl-NL" sz="3200" dirty="0">
                <a:solidFill>
                  <a:srgbClr val="000000"/>
                </a:solidFill>
                <a:latin typeface="Times New Roman" pitchFamily="18" charset="0"/>
                <a:cs typeface="Times New Roman" pitchFamily="18" charset="0"/>
              </a:rPr>
              <a:t>trao đổi </a:t>
            </a:r>
            <a:r>
              <a:rPr lang="nl-NL" sz="3200" dirty="0" smtClean="0">
                <a:solidFill>
                  <a:srgbClr val="000000"/>
                </a:solidFill>
                <a:latin typeface="Times New Roman" pitchFamily="18" charset="0"/>
                <a:cs typeface="Times New Roman" pitchFamily="18" charset="0"/>
              </a:rPr>
              <a:t>với phụ huynh về </a:t>
            </a:r>
            <a:r>
              <a:rPr lang="nl-NL" sz="3200" dirty="0">
                <a:solidFill>
                  <a:srgbClr val="000000"/>
                </a:solidFill>
                <a:latin typeface="Times New Roman" pitchFamily="18" charset="0"/>
                <a:cs typeface="Times New Roman" pitchFamily="18" charset="0"/>
              </a:rPr>
              <a:t>chủ đề “</a:t>
            </a:r>
            <a:r>
              <a:rPr lang="nl-NL" sz="3200" b="1" dirty="0">
                <a:solidFill>
                  <a:srgbClr val="000000"/>
                </a:solidFill>
                <a:latin typeface="Times New Roman" pitchFamily="18" charset="0"/>
                <a:cs typeface="Times New Roman" pitchFamily="18" charset="0"/>
              </a:rPr>
              <a:t>việc chơi game của học sinh hiện nay</a:t>
            </a:r>
            <a:r>
              <a:rPr lang="nl-NL" sz="3200" dirty="0" smtClean="0">
                <a:solidFill>
                  <a:srgbClr val="000000"/>
                </a:solidFill>
                <a:latin typeface="Times New Roman" pitchFamily="18" charset="0"/>
                <a:cs typeface="Times New Roman" pitchFamily="18" charset="0"/>
              </a:rPr>
              <a:t>” theo phiếu nhiệm vụ sau:</a:t>
            </a:r>
            <a:endParaRPr lang="en-US" sz="3200" dirty="0">
              <a:solidFill>
                <a:srgbClr val="000000"/>
              </a:solidFill>
              <a:latin typeface="Times New Roman" pitchFamily="18" charset="0"/>
              <a:cs typeface="Times New Roman" pitchFamily="18" charset="0"/>
            </a:endParaRPr>
          </a:p>
        </p:txBody>
      </p:sp>
      <p:sp>
        <p:nvSpPr>
          <p:cNvPr id="15" name="文本框 17">
            <a:extLst>
              <a:ext uri="{FF2B5EF4-FFF2-40B4-BE49-F238E27FC236}">
                <a16:creationId xmlns:a16="http://schemas.microsoft.com/office/drawing/2014/main" id="{813D66B9-4A09-462C-AA26-03692FE6AEA6}"/>
              </a:ext>
            </a:extLst>
          </p:cNvPr>
          <p:cNvSpPr txBox="1"/>
          <p:nvPr/>
        </p:nvSpPr>
        <p:spPr>
          <a:xfrm>
            <a:off x="2406104" y="467088"/>
            <a:ext cx="4591596" cy="1107996"/>
          </a:xfrm>
          <a:prstGeom prst="rect">
            <a:avLst/>
          </a:prstGeom>
          <a:noFill/>
        </p:spPr>
        <p:txBody>
          <a:bodyPr wrap="square" rtlCol="0">
            <a:spAutoFit/>
          </a:bodyPr>
          <a:lstStyle/>
          <a:p>
            <a:pPr algn="ctr" defTabSz="914400">
              <a:defRPr/>
            </a:pPr>
            <a:r>
              <a:rPr lang="en-US" altLang="zh-CN" sz="6600" b="1" dirty="0" err="1" smtClean="0">
                <a:solidFill>
                  <a:srgbClr val="FF0000"/>
                </a:solidFill>
                <a:latin typeface="Times New Roman" panose="02020603050405020304" pitchFamily="18" charset="0"/>
                <a:cs typeface="Times New Roman" panose="02020603050405020304" pitchFamily="18" charset="0"/>
              </a:rPr>
              <a:t>Vận</a:t>
            </a:r>
            <a:r>
              <a:rPr lang="en-US" altLang="zh-CN" sz="6600" b="1" dirty="0" smtClean="0">
                <a:solidFill>
                  <a:srgbClr val="FF0000"/>
                </a:solidFill>
                <a:latin typeface="Times New Roman" panose="02020603050405020304" pitchFamily="18" charset="0"/>
                <a:cs typeface="Times New Roman" panose="02020603050405020304" pitchFamily="18" charset="0"/>
              </a:rPr>
              <a:t> </a:t>
            </a:r>
            <a:r>
              <a:rPr lang="en-US" altLang="zh-CN" sz="6600" b="1" dirty="0" err="1" smtClean="0">
                <a:solidFill>
                  <a:srgbClr val="FF0000"/>
                </a:solidFill>
                <a:latin typeface="Times New Roman" panose="02020603050405020304" pitchFamily="18" charset="0"/>
                <a:cs typeface="Times New Roman" panose="02020603050405020304" pitchFamily="18" charset="0"/>
              </a:rPr>
              <a:t>dụng</a:t>
            </a:r>
            <a:endParaRPr lang="en-US" altLang="zh-CN" sz="6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nvPr>
        </p:nvGraphicFramePr>
        <p:xfrm>
          <a:off x="405504" y="2995943"/>
          <a:ext cx="8349358" cy="2400300"/>
        </p:xfrm>
        <a:graphic>
          <a:graphicData uri="http://schemas.openxmlformats.org/drawingml/2006/table">
            <a:tbl>
              <a:tblPr firstRow="1" firstCol="1" bandRow="1">
                <a:tableStyleId>{912C8C85-51F0-491E-9774-3900AFEF0FD7}</a:tableStyleId>
              </a:tblPr>
              <a:tblGrid>
                <a:gridCol w="4061330">
                  <a:extLst>
                    <a:ext uri="{9D8B030D-6E8A-4147-A177-3AD203B41FA5}">
                      <a16:colId xmlns:a16="http://schemas.microsoft.com/office/drawing/2014/main" val="20000"/>
                    </a:ext>
                  </a:extLst>
                </a:gridCol>
                <a:gridCol w="4288028">
                  <a:extLst>
                    <a:ext uri="{9D8B030D-6E8A-4147-A177-3AD203B41FA5}">
                      <a16:colId xmlns:a16="http://schemas.microsoft.com/office/drawing/2014/main" val="20001"/>
                    </a:ext>
                  </a:extLst>
                </a:gridCol>
              </a:tblGrid>
              <a:tr h="417570">
                <a:tc gridSpan="2">
                  <a:txBody>
                    <a:bodyPr/>
                    <a:lstStyle/>
                    <a:p>
                      <a:pPr algn="ctr">
                        <a:lnSpc>
                          <a:spcPct val="150000"/>
                        </a:lnSpc>
                        <a:spcAft>
                          <a:spcPts val="0"/>
                        </a:spcAft>
                      </a:pPr>
                      <a:r>
                        <a:rPr lang="nl-NL" sz="2100" dirty="0">
                          <a:effectLst/>
                          <a:latin typeface="Times New Roman" pitchFamily="18" charset="0"/>
                          <a:cs typeface="Times New Roman" pitchFamily="18" charset="0"/>
                        </a:rPr>
                        <a:t>PHIẾU THỰC HIỆN NHIỆM VỤ Ở NHÀ</a:t>
                      </a:r>
                      <a:endParaRPr lang="en-US" sz="2100" dirty="0">
                        <a:effectLst/>
                        <a:latin typeface="Times New Roman" pitchFamily="18" charset="0"/>
                        <a:ea typeface="Times New Roman"/>
                        <a:cs typeface="Times New Roman" pitchFamily="18" charset="0"/>
                      </a:endParaRPr>
                    </a:p>
                  </a:txBody>
                  <a:tcPr marL="68580" marR="68580" marT="0" marB="0" anchor="ctr">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17570">
                <a:tc>
                  <a:txBody>
                    <a:bodyPr/>
                    <a:lstStyle/>
                    <a:p>
                      <a:pPr algn="ctr">
                        <a:lnSpc>
                          <a:spcPct val="150000"/>
                        </a:lnSpc>
                        <a:spcAft>
                          <a:spcPts val="0"/>
                        </a:spcAft>
                      </a:pPr>
                      <a:r>
                        <a:rPr lang="nl-NL" sz="2100">
                          <a:effectLst/>
                          <a:latin typeface="Times New Roman" pitchFamily="18" charset="0"/>
                          <a:cs typeface="Times New Roman" pitchFamily="18" charset="0"/>
                        </a:rPr>
                        <a:t>Ý kiến của tôi</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gn="ctr">
                        <a:lnSpc>
                          <a:spcPct val="150000"/>
                        </a:lnSpc>
                        <a:spcAft>
                          <a:spcPts val="0"/>
                        </a:spcAft>
                      </a:pPr>
                      <a:r>
                        <a:rPr lang="nl-NL" sz="2100" dirty="0">
                          <a:effectLst/>
                          <a:latin typeface="Times New Roman" pitchFamily="18" charset="0"/>
                          <a:cs typeface="Times New Roman" pitchFamily="18" charset="0"/>
                        </a:rPr>
                        <a:t>Ý kiến của phụ huynh</a:t>
                      </a:r>
                      <a:endParaRPr lang="en-US" sz="2100" dirty="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417570">
                <a:tc>
                  <a:txBody>
                    <a:bodyPr/>
                    <a:lstStyle/>
                    <a:p>
                      <a:pPr>
                        <a:lnSpc>
                          <a:spcPct val="150000"/>
                        </a:lnSpc>
                        <a:spcAft>
                          <a:spcPts val="0"/>
                        </a:spcAft>
                      </a:pPr>
                      <a:r>
                        <a:rPr lang="nl-NL" sz="2100">
                          <a:effectLst/>
                          <a:latin typeface="Times New Roman" pitchFamily="18" charset="0"/>
                          <a:cs typeface="Times New Roman" pitchFamily="18" charset="0"/>
                        </a:rPr>
                        <a:t> </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nSpc>
                          <a:spcPct val="150000"/>
                        </a:lnSpc>
                        <a:spcAft>
                          <a:spcPts val="0"/>
                        </a:spcAft>
                      </a:pPr>
                      <a:r>
                        <a:rPr lang="nl-NL" sz="2100">
                          <a:effectLst/>
                          <a:latin typeface="Times New Roman" pitchFamily="18" charset="0"/>
                          <a:cs typeface="Times New Roman" pitchFamily="18" charset="0"/>
                        </a:rPr>
                        <a:t> </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417570">
                <a:tc>
                  <a:txBody>
                    <a:bodyPr/>
                    <a:lstStyle/>
                    <a:p>
                      <a:pPr>
                        <a:lnSpc>
                          <a:spcPct val="150000"/>
                        </a:lnSpc>
                        <a:spcAft>
                          <a:spcPts val="0"/>
                        </a:spcAft>
                      </a:pPr>
                      <a:r>
                        <a:rPr lang="nl-NL" sz="2100">
                          <a:effectLst/>
                          <a:latin typeface="Times New Roman" pitchFamily="18" charset="0"/>
                          <a:cs typeface="Times New Roman" pitchFamily="18" charset="0"/>
                        </a:rPr>
                        <a:t> </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nSpc>
                          <a:spcPct val="150000"/>
                        </a:lnSpc>
                        <a:spcAft>
                          <a:spcPts val="0"/>
                        </a:spcAft>
                      </a:pPr>
                      <a:r>
                        <a:rPr lang="nl-NL" sz="2100">
                          <a:effectLst/>
                          <a:latin typeface="Times New Roman" pitchFamily="18" charset="0"/>
                          <a:cs typeface="Times New Roman" pitchFamily="18" charset="0"/>
                        </a:rPr>
                        <a:t> </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r h="417570">
                <a:tc>
                  <a:txBody>
                    <a:bodyPr/>
                    <a:lstStyle/>
                    <a:p>
                      <a:pPr>
                        <a:lnSpc>
                          <a:spcPct val="150000"/>
                        </a:lnSpc>
                        <a:spcAft>
                          <a:spcPts val="0"/>
                        </a:spcAft>
                      </a:pPr>
                      <a:r>
                        <a:rPr lang="nl-NL" sz="2100">
                          <a:effectLst/>
                          <a:latin typeface="Times New Roman" pitchFamily="18" charset="0"/>
                          <a:cs typeface="Times New Roman" pitchFamily="18" charset="0"/>
                        </a:rPr>
                        <a:t> </a:t>
                      </a:r>
                      <a:endParaRPr lang="en-US" sz="210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tc>
                  <a:txBody>
                    <a:bodyPr/>
                    <a:lstStyle/>
                    <a:p>
                      <a:pPr>
                        <a:lnSpc>
                          <a:spcPct val="150000"/>
                        </a:lnSpc>
                        <a:spcAft>
                          <a:spcPts val="0"/>
                        </a:spcAft>
                      </a:pPr>
                      <a:r>
                        <a:rPr lang="nl-NL" sz="2100" dirty="0">
                          <a:effectLst/>
                          <a:latin typeface="Times New Roman" pitchFamily="18" charset="0"/>
                          <a:cs typeface="Times New Roman" pitchFamily="18" charset="0"/>
                        </a:rPr>
                        <a:t> </a:t>
                      </a:r>
                      <a:endParaRPr lang="en-US" sz="2100" dirty="0">
                        <a:effectLst/>
                        <a:latin typeface="Times New Roman" pitchFamily="18" charset="0"/>
                        <a:ea typeface="Times New Roman"/>
                        <a:cs typeface="Times New Roman" pitchFamily="18" charset="0"/>
                      </a:endParaRPr>
                    </a:p>
                  </a:txBody>
                  <a:tcPr marL="68580" marR="68580" marT="0" marB="0">
                    <a:lnL w="76200" cap="flat" cmpd="sng" algn="ctr">
                      <a:solidFill>
                        <a:schemeClr val="accent6"/>
                      </a:solidFill>
                      <a:prstDash val="solid"/>
                      <a:round/>
                      <a:headEnd type="none" w="med" len="med"/>
                      <a:tailEnd type="none" w="med" len="med"/>
                    </a:lnL>
                    <a:lnR w="76200" cap="flat" cmpd="sng" algn="ctr">
                      <a:solidFill>
                        <a:schemeClr val="accent6"/>
                      </a:solidFill>
                      <a:prstDash val="solid"/>
                      <a:round/>
                      <a:headEnd type="none" w="med" len="med"/>
                      <a:tailEnd type="none" w="med" len="med"/>
                    </a:lnR>
                    <a:lnT w="76200" cap="flat" cmpd="sng" algn="ctr">
                      <a:solidFill>
                        <a:schemeClr val="accent6"/>
                      </a:solidFill>
                      <a:prstDash val="solid"/>
                      <a:round/>
                      <a:headEnd type="none" w="med" len="med"/>
                      <a:tailEnd type="none" w="med" len="med"/>
                    </a:lnT>
                    <a:lnB w="762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0997796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1" y="1314450"/>
            <a:ext cx="2121093" cy="707886"/>
          </a:xfrm>
          <a:prstGeom prst="rect">
            <a:avLst/>
          </a:prstGeom>
        </p:spPr>
        <p:txBody>
          <a:bodyPr wrap="none">
            <a:spAutoFit/>
          </a:bodyPr>
          <a:lstStyle/>
          <a:p>
            <a:r>
              <a:rPr lang="vi-VN" sz="4000" b="1" dirty="0">
                <a:latin typeface="Times New Roman" pitchFamily="18" charset="0"/>
                <a:cs typeface="Times New Roman" pitchFamily="18" charset="0"/>
              </a:rPr>
              <a:t>ÔN TẬP</a:t>
            </a:r>
            <a:endParaRPr lang="en-US" sz="4000" dirty="0">
              <a:latin typeface="Times New Roman" pitchFamily="18" charset="0"/>
              <a:cs typeface="Times New Roman" pitchFamily="18" charset="0"/>
            </a:endParaRPr>
          </a:p>
        </p:txBody>
      </p:sp>
      <p:sp>
        <p:nvSpPr>
          <p:cNvPr id="4" name="TextBox 3"/>
          <p:cNvSpPr txBox="1"/>
          <p:nvPr/>
        </p:nvSpPr>
        <p:spPr>
          <a:xfrm>
            <a:off x="3807824" y="550472"/>
            <a:ext cx="32766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BÀI 7</a:t>
            </a:r>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2228850"/>
            <a:ext cx="4646023" cy="154306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2948">
            <a:off x="-20200" y="3551069"/>
            <a:ext cx="1610040" cy="120753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1" y="458177"/>
            <a:ext cx="1641373" cy="123103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658" y="-128227"/>
            <a:ext cx="1641373" cy="123103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71789">
            <a:off x="7515217" y="-97063"/>
            <a:ext cx="1738449" cy="130383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812087" y="3208348"/>
            <a:ext cx="3040664" cy="2103318"/>
          </a:xfrm>
          <a:prstGeom prst="rect">
            <a:avLst/>
          </a:prstGeom>
        </p:spPr>
      </p:pic>
    </p:spTree>
    <p:extLst>
      <p:ext uri="{BB962C8B-B14F-4D97-AF65-F5344CB8AC3E}">
        <p14:creationId xmlns:p14="http://schemas.microsoft.com/office/powerpoint/2010/main" val="1841037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385" y="342667"/>
            <a:ext cx="1620957" cy="646331"/>
          </a:xfrm>
          <a:prstGeom prst="rect">
            <a:avLst/>
          </a:prstGeom>
        </p:spPr>
        <p:txBody>
          <a:bodyPr wrap="none">
            <a:spAutoFit/>
          </a:bodyPr>
          <a:lstStyle/>
          <a:p>
            <a:r>
              <a:rPr lang="de-DE" sz="3600" b="1" dirty="0">
                <a:latin typeface="Times New Roman" pitchFamily="18" charset="0"/>
                <a:cs typeface="Times New Roman" pitchFamily="18" charset="0"/>
              </a:rPr>
              <a:t>Câu 1: </a:t>
            </a:r>
            <a:endParaRPr lang="en-US" sz="3600" dirty="0">
              <a:latin typeface="Times New Roman" pitchFamily="18" charset="0"/>
              <a:cs typeface="Times New Roman" pitchFamily="18" charset="0"/>
            </a:endParaRPr>
          </a:p>
        </p:txBody>
      </p:sp>
      <p:sp>
        <p:nvSpPr>
          <p:cNvPr id="3" name="Rectangle 2"/>
          <p:cNvSpPr/>
          <p:nvPr/>
        </p:nvSpPr>
        <p:spPr>
          <a:xfrm>
            <a:off x="2971800" y="1200034"/>
            <a:ext cx="3570208" cy="646331"/>
          </a:xfrm>
          <a:prstGeom prst="rect">
            <a:avLst/>
          </a:prstGeom>
        </p:spPr>
        <p:txBody>
          <a:bodyPr wrap="none">
            <a:spAutoFit/>
          </a:bodyPr>
          <a:lstStyle/>
          <a:p>
            <a:r>
              <a:rPr lang="en-US" sz="3600" dirty="0" err="1">
                <a:latin typeface="Times New Roman" pitchFamily="18" charset="0"/>
                <a:cs typeface="Times New Roman" pitchFamily="18" charset="0"/>
              </a:rPr>
              <a:t>Phiếu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1</a:t>
            </a:r>
          </a:p>
        </p:txBody>
      </p:sp>
      <p:graphicFrame>
        <p:nvGraphicFramePr>
          <p:cNvPr id="4" name="Table 3"/>
          <p:cNvGraphicFramePr>
            <a:graphicFrameLocks noGrp="1"/>
          </p:cNvGraphicFramePr>
          <p:nvPr>
            <p:extLst/>
          </p:nvPr>
        </p:nvGraphicFramePr>
        <p:xfrm>
          <a:off x="685800" y="2057399"/>
          <a:ext cx="7848600" cy="2743201"/>
        </p:xfrm>
        <a:graphic>
          <a:graphicData uri="http://schemas.openxmlformats.org/drawingml/2006/table">
            <a:tbl>
              <a:tblPr firstRow="1" firstCol="1" bandRow="1">
                <a:tableStyleId>{5C22544A-7EE6-4342-B048-85BDC9FD1C3A}</a:tableStyleId>
              </a:tblPr>
              <a:tblGrid>
                <a:gridCol w="2691074">
                  <a:extLst>
                    <a:ext uri="{9D8B030D-6E8A-4147-A177-3AD203B41FA5}">
                      <a16:colId xmlns:a16="http://schemas.microsoft.com/office/drawing/2014/main" val="20000"/>
                    </a:ext>
                  </a:extLst>
                </a:gridCol>
                <a:gridCol w="2585370">
                  <a:extLst>
                    <a:ext uri="{9D8B030D-6E8A-4147-A177-3AD203B41FA5}">
                      <a16:colId xmlns:a16="http://schemas.microsoft.com/office/drawing/2014/main" val="20001"/>
                    </a:ext>
                  </a:extLst>
                </a:gridCol>
                <a:gridCol w="2572156">
                  <a:extLst>
                    <a:ext uri="{9D8B030D-6E8A-4147-A177-3AD203B41FA5}">
                      <a16:colId xmlns:a16="http://schemas.microsoft.com/office/drawing/2014/main" val="20002"/>
                    </a:ext>
                  </a:extLst>
                </a:gridCol>
              </a:tblGrid>
              <a:tr h="342901">
                <a:tc>
                  <a:txBody>
                    <a:bodyPr/>
                    <a:lstStyle/>
                    <a:p>
                      <a:pPr marL="0" marR="0" algn="ctr">
                        <a:lnSpc>
                          <a:spcPct val="107000"/>
                        </a:lnSpc>
                        <a:spcBef>
                          <a:spcPts val="0"/>
                        </a:spcBef>
                        <a:spcAft>
                          <a:spcPts val="0"/>
                        </a:spcAft>
                      </a:pPr>
                      <a:r>
                        <a:rPr lang="de-DE" sz="2100" dirty="0">
                          <a:solidFill>
                            <a:srgbClr val="FFFF00"/>
                          </a:solidFill>
                          <a:effectLst/>
                          <a:latin typeface="Times New Roman" pitchFamily="18" charset="0"/>
                          <a:cs typeface="Times New Roman" pitchFamily="18" charset="0"/>
                        </a:rPr>
                        <a:t>Văn bản</a:t>
                      </a:r>
                      <a:endParaRPr lang="en-US" sz="2100" dirty="0">
                        <a:solidFill>
                          <a:srgbClr val="FFFF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07000"/>
                        </a:lnSpc>
                        <a:spcBef>
                          <a:spcPts val="0"/>
                        </a:spcBef>
                        <a:spcAft>
                          <a:spcPts val="0"/>
                        </a:spcAft>
                      </a:pPr>
                      <a:r>
                        <a:rPr lang="de-DE" sz="2100" dirty="0">
                          <a:solidFill>
                            <a:srgbClr val="FFFF00"/>
                          </a:solidFill>
                          <a:effectLst/>
                          <a:latin typeface="Times New Roman" pitchFamily="18" charset="0"/>
                          <a:cs typeface="Times New Roman" pitchFamily="18" charset="0"/>
                        </a:rPr>
                        <a:t>Nội dung </a:t>
                      </a:r>
                      <a:endParaRPr lang="en-US" sz="2100" dirty="0">
                        <a:solidFill>
                          <a:srgbClr val="FFFF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07000"/>
                        </a:lnSpc>
                        <a:spcBef>
                          <a:spcPts val="0"/>
                        </a:spcBef>
                        <a:spcAft>
                          <a:spcPts val="0"/>
                        </a:spcAft>
                      </a:pPr>
                      <a:r>
                        <a:rPr lang="de-DE" sz="2100" dirty="0">
                          <a:solidFill>
                            <a:srgbClr val="FFFF00"/>
                          </a:solidFill>
                          <a:effectLst/>
                          <a:latin typeface="Times New Roman" pitchFamily="18" charset="0"/>
                          <a:cs typeface="Times New Roman" pitchFamily="18" charset="0"/>
                        </a:rPr>
                        <a:t>Thể loại</a:t>
                      </a:r>
                      <a:endParaRPr lang="en-US" sz="2100" dirty="0">
                        <a:solidFill>
                          <a:srgbClr val="FFFF00"/>
                        </a:solidFill>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0"/>
                  </a:ext>
                </a:extLst>
              </a:tr>
              <a:tr h="1028701">
                <a:tc>
                  <a:txBody>
                    <a:bodyPr/>
                    <a:lstStyle/>
                    <a:p>
                      <a:pPr marL="0" marR="0" algn="l">
                        <a:lnSpc>
                          <a:spcPct val="107000"/>
                        </a:lnSpc>
                        <a:spcBef>
                          <a:spcPts val="0"/>
                        </a:spcBef>
                        <a:spcAft>
                          <a:spcPts val="0"/>
                        </a:spcAft>
                      </a:pPr>
                      <a:r>
                        <a:rPr lang="de-DE" sz="1500" dirty="0">
                          <a:solidFill>
                            <a:schemeClr val="tx1"/>
                          </a:solidFill>
                          <a:effectLst/>
                          <a:latin typeface="Times New Roman" pitchFamily="18" charset="0"/>
                          <a:cs typeface="Times New Roman" pitchFamily="18" charset="0"/>
                        </a:rPr>
                        <a:t>Những kinh nghiệm dân gian về thời tiết</a:t>
                      </a:r>
                      <a:endParaRPr lang="en-US" sz="15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07000"/>
                        </a:lnSpc>
                        <a:spcBef>
                          <a:spcPts val="0"/>
                        </a:spcBef>
                        <a:spcAft>
                          <a:spcPts val="0"/>
                        </a:spcAft>
                      </a:pPr>
                      <a:r>
                        <a:rPr lang="de-DE" sz="1400">
                          <a:effectLst/>
                          <a:latin typeface="Times New Roman" pitchFamily="18" charset="0"/>
                          <a:cs typeface="Times New Roman" pitchFamily="18" charset="0"/>
                        </a:rPr>
                        <a:t> </a:t>
                      </a:r>
                      <a:endParaRPr lang="en-US" sz="14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07000"/>
                        </a:lnSpc>
                        <a:spcBef>
                          <a:spcPts val="0"/>
                        </a:spcBef>
                        <a:spcAft>
                          <a:spcPts val="0"/>
                        </a:spcAft>
                      </a:pPr>
                      <a:r>
                        <a:rPr lang="de-DE" sz="1400">
                          <a:effectLst/>
                          <a:latin typeface="Times New Roman" pitchFamily="18" charset="0"/>
                          <a:cs typeface="Times New Roman" pitchFamily="18" charset="0"/>
                        </a:rPr>
                        <a:t> </a:t>
                      </a:r>
                      <a:endParaRPr lang="en-US" sz="14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1371599">
                <a:tc>
                  <a:txBody>
                    <a:bodyPr/>
                    <a:lstStyle/>
                    <a:p>
                      <a:pPr marL="0" marR="0" algn="l">
                        <a:lnSpc>
                          <a:spcPct val="107000"/>
                        </a:lnSpc>
                        <a:spcBef>
                          <a:spcPts val="0"/>
                        </a:spcBef>
                        <a:spcAft>
                          <a:spcPts val="0"/>
                        </a:spcAft>
                      </a:pPr>
                      <a:r>
                        <a:rPr lang="de-DE" sz="1500" dirty="0">
                          <a:solidFill>
                            <a:schemeClr val="tx1"/>
                          </a:solidFill>
                          <a:effectLst/>
                          <a:latin typeface="Times New Roman" pitchFamily="18" charset="0"/>
                          <a:cs typeface="Times New Roman" pitchFamily="18" charset="0"/>
                        </a:rPr>
                        <a:t>Những kinh nghiệm dân gian về lao động sản xuất</a:t>
                      </a:r>
                      <a:endParaRPr lang="en-US" sz="1500" dirty="0">
                        <a:solidFill>
                          <a:schemeClr val="tx1"/>
                        </a:solidFill>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07000"/>
                        </a:lnSpc>
                        <a:spcBef>
                          <a:spcPts val="0"/>
                        </a:spcBef>
                        <a:spcAft>
                          <a:spcPts val="0"/>
                        </a:spcAft>
                      </a:pPr>
                      <a:r>
                        <a:rPr lang="de-DE" sz="1400">
                          <a:effectLst/>
                          <a:latin typeface="Times New Roman" pitchFamily="18" charset="0"/>
                          <a:cs typeface="Times New Roman" pitchFamily="18" charset="0"/>
                        </a:rPr>
                        <a:t> </a:t>
                      </a:r>
                      <a:endParaRPr lang="en-US" sz="1400">
                        <a:effectLst/>
                        <a:latin typeface="Times New Roman" pitchFamily="18" charset="0"/>
                        <a:ea typeface="Calibri"/>
                        <a:cs typeface="Times New Roman" pitchFamily="18" charset="0"/>
                      </a:endParaRPr>
                    </a:p>
                  </a:txBody>
                  <a:tcPr marL="68580" marR="68580" marT="0" marB="0"/>
                </a:tc>
                <a:tc>
                  <a:txBody>
                    <a:bodyPr/>
                    <a:lstStyle/>
                    <a:p>
                      <a:pPr marL="0" marR="0" algn="just">
                        <a:lnSpc>
                          <a:spcPct val="107000"/>
                        </a:lnSpc>
                        <a:spcBef>
                          <a:spcPts val="0"/>
                        </a:spcBef>
                        <a:spcAft>
                          <a:spcPts val="0"/>
                        </a:spcAft>
                      </a:pPr>
                      <a:r>
                        <a:rPr lang="de-DE" sz="1400" dirty="0">
                          <a:effectLst/>
                          <a:latin typeface="Times New Roman" pitchFamily="18" charset="0"/>
                          <a:cs typeface="Times New Roman" pitchFamily="18" charset="0"/>
                        </a:rPr>
                        <a:t> </a:t>
                      </a:r>
                      <a:endParaRPr lang="en-US" sz="1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3196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665" y="158674"/>
            <a:ext cx="8229600" cy="830997"/>
          </a:xfrm>
          <a:prstGeom prst="rect">
            <a:avLst/>
          </a:prstGeom>
        </p:spPr>
        <p:txBody>
          <a:bodyPr wrap="square">
            <a:spAutoFit/>
          </a:bodyPr>
          <a:lstStyle/>
          <a:p>
            <a:r>
              <a:rPr lang="de-DE" sz="2400" dirty="0">
                <a:solidFill>
                  <a:srgbClr val="FFFF00"/>
                </a:solidFill>
                <a:latin typeface="Times New Roman" pitchFamily="18" charset="0"/>
                <a:cs typeface="Times New Roman" pitchFamily="18" charset="0"/>
              </a:rPr>
              <a:t>Câu 2:  Hãy xác định số dòng, số chữ, các cặp vần, các vế, biện pháp tu từ trong các câu tục ngữ sau: </a:t>
            </a:r>
            <a:endParaRPr lang="en-US" sz="2400" dirty="0">
              <a:solidFill>
                <a:srgbClr val="FFFF00"/>
              </a:solidFill>
              <a:latin typeface="Times New Roman" pitchFamily="18" charset="0"/>
              <a:cs typeface="Times New Roman" pitchFamily="18" charset="0"/>
            </a:endParaRPr>
          </a:p>
        </p:txBody>
      </p:sp>
      <p:sp>
        <p:nvSpPr>
          <p:cNvPr id="3" name="Rectangle 2"/>
          <p:cNvSpPr/>
          <p:nvPr/>
        </p:nvSpPr>
        <p:spPr>
          <a:xfrm>
            <a:off x="990600" y="1657351"/>
            <a:ext cx="7467600" cy="2062103"/>
          </a:xfrm>
          <a:prstGeom prst="rect">
            <a:avLst/>
          </a:prstGeom>
          <a:ln w="38100">
            <a:solidFill>
              <a:srgbClr val="FFFF00"/>
            </a:solidFill>
            <a:prstDash val="dashDot"/>
          </a:ln>
        </p:spPr>
        <p:txBody>
          <a:bodyPr wrap="square">
            <a:spAutoFit/>
          </a:bodyPr>
          <a:lstStyle/>
          <a:p>
            <a:pPr lvl="0"/>
            <a:r>
              <a:rPr lang="de-DE" sz="3200" b="1" dirty="0" smtClean="0">
                <a:latin typeface="Times New Roman" pitchFamily="18" charset="0"/>
                <a:cs typeface="Times New Roman" pitchFamily="18" charset="0"/>
              </a:rPr>
              <a:t>a. Gần </a:t>
            </a:r>
            <a:r>
              <a:rPr lang="de-DE" sz="3200" b="1" dirty="0">
                <a:latin typeface="Times New Roman" pitchFamily="18" charset="0"/>
                <a:cs typeface="Times New Roman" pitchFamily="18" charset="0"/>
              </a:rPr>
              <a:t>mực thì đen, gần đèn thì rạng</a:t>
            </a:r>
            <a:endParaRPr lang="en-US" sz="3200" b="1" dirty="0">
              <a:latin typeface="Times New Roman" pitchFamily="18" charset="0"/>
              <a:cs typeface="Times New Roman" pitchFamily="18" charset="0"/>
            </a:endParaRPr>
          </a:p>
          <a:p>
            <a:pPr lvl="0"/>
            <a:r>
              <a:rPr lang="de-DE" sz="3200" b="1" dirty="0" smtClean="0">
                <a:latin typeface="Times New Roman" pitchFamily="18" charset="0"/>
                <a:cs typeface="Times New Roman" pitchFamily="18" charset="0"/>
              </a:rPr>
              <a:t>b. Ếch </a:t>
            </a:r>
            <a:r>
              <a:rPr lang="de-DE" sz="3200" b="1" dirty="0">
                <a:latin typeface="Times New Roman" pitchFamily="18" charset="0"/>
                <a:cs typeface="Times New Roman" pitchFamily="18" charset="0"/>
              </a:rPr>
              <a:t>kêu uôm uôm, ao chuôm đầy nước</a:t>
            </a:r>
            <a:endParaRPr lang="en-US" sz="3200" b="1" dirty="0">
              <a:latin typeface="Times New Roman" pitchFamily="18" charset="0"/>
              <a:cs typeface="Times New Roman" pitchFamily="18" charset="0"/>
            </a:endParaRPr>
          </a:p>
          <a:p>
            <a:pPr lvl="0"/>
            <a:r>
              <a:rPr lang="de-DE" sz="3200" b="1" dirty="0" smtClean="0">
                <a:latin typeface="Times New Roman" pitchFamily="18" charset="0"/>
                <a:cs typeface="Times New Roman" pitchFamily="18" charset="0"/>
              </a:rPr>
              <a:t>c.      Én </a:t>
            </a:r>
            <a:r>
              <a:rPr lang="de-DE" sz="3200" b="1" dirty="0">
                <a:latin typeface="Times New Roman" pitchFamily="18" charset="0"/>
                <a:cs typeface="Times New Roman" pitchFamily="18" charset="0"/>
              </a:rPr>
              <a:t>bay thấp, mưa ngập bờ ao</a:t>
            </a:r>
            <a:endParaRPr lang="en-US" sz="3200" b="1" dirty="0">
              <a:latin typeface="Times New Roman" pitchFamily="18" charset="0"/>
              <a:cs typeface="Times New Roman" pitchFamily="18" charset="0"/>
            </a:endParaRPr>
          </a:p>
          <a:p>
            <a:r>
              <a:rPr lang="de-DE" sz="3200" b="1" dirty="0">
                <a:latin typeface="Times New Roman" pitchFamily="18" charset="0"/>
                <a:cs typeface="Times New Roman" pitchFamily="18" charset="0"/>
              </a:rPr>
              <a:t>    </a:t>
            </a:r>
            <a:r>
              <a:rPr lang="de-DE" sz="3200" b="1" dirty="0" smtClean="0">
                <a:latin typeface="Times New Roman" pitchFamily="18" charset="0"/>
                <a:cs typeface="Times New Roman" pitchFamily="18" charset="0"/>
              </a:rPr>
              <a:t>     </a:t>
            </a:r>
            <a:r>
              <a:rPr lang="de-DE" sz="3200" b="1" dirty="0">
                <a:latin typeface="Times New Roman" pitchFamily="18" charset="0"/>
                <a:cs typeface="Times New Roman" pitchFamily="18" charset="0"/>
              </a:rPr>
              <a:t>Én bay cao, mưa rào lại tạnh</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552527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800100"/>
          <a:ext cx="8458198" cy="2693323"/>
        </p:xfrm>
        <a:graphic>
          <a:graphicData uri="http://schemas.openxmlformats.org/drawingml/2006/table">
            <a:tbl>
              <a:tblPr firstRow="1" firstCol="1" bandRow="1">
                <a:tableStyleId>{5C22544A-7EE6-4342-B048-85BDC9FD1C3A}</a:tableStyleId>
              </a:tblPr>
              <a:tblGrid>
                <a:gridCol w="1408547">
                  <a:extLst>
                    <a:ext uri="{9D8B030D-6E8A-4147-A177-3AD203B41FA5}">
                      <a16:colId xmlns:a16="http://schemas.microsoft.com/office/drawing/2014/main" val="20000"/>
                    </a:ext>
                  </a:extLst>
                </a:gridCol>
                <a:gridCol w="1408547">
                  <a:extLst>
                    <a:ext uri="{9D8B030D-6E8A-4147-A177-3AD203B41FA5}">
                      <a16:colId xmlns:a16="http://schemas.microsoft.com/office/drawing/2014/main" val="20001"/>
                    </a:ext>
                  </a:extLst>
                </a:gridCol>
                <a:gridCol w="1410276">
                  <a:extLst>
                    <a:ext uri="{9D8B030D-6E8A-4147-A177-3AD203B41FA5}">
                      <a16:colId xmlns:a16="http://schemas.microsoft.com/office/drawing/2014/main" val="20002"/>
                    </a:ext>
                  </a:extLst>
                </a:gridCol>
                <a:gridCol w="1410276">
                  <a:extLst>
                    <a:ext uri="{9D8B030D-6E8A-4147-A177-3AD203B41FA5}">
                      <a16:colId xmlns:a16="http://schemas.microsoft.com/office/drawing/2014/main" val="20003"/>
                    </a:ext>
                  </a:extLst>
                </a:gridCol>
                <a:gridCol w="1410276">
                  <a:extLst>
                    <a:ext uri="{9D8B030D-6E8A-4147-A177-3AD203B41FA5}">
                      <a16:colId xmlns:a16="http://schemas.microsoft.com/office/drawing/2014/main" val="20004"/>
                    </a:ext>
                  </a:extLst>
                </a:gridCol>
                <a:gridCol w="1410276">
                  <a:extLst>
                    <a:ext uri="{9D8B030D-6E8A-4147-A177-3AD203B41FA5}">
                      <a16:colId xmlns:a16="http://schemas.microsoft.com/office/drawing/2014/main" val="20005"/>
                    </a:ext>
                  </a:extLst>
                </a:gridCol>
              </a:tblGrid>
              <a:tr h="822960">
                <a:tc>
                  <a:txBody>
                    <a:bodyPr/>
                    <a:lstStyle/>
                    <a:p>
                      <a:pPr marL="0" marR="0" algn="ctr">
                        <a:spcBef>
                          <a:spcPts val="0"/>
                        </a:spcBef>
                        <a:spcAft>
                          <a:spcPts val="0"/>
                        </a:spcAft>
                      </a:pPr>
                      <a:r>
                        <a:rPr lang="de-DE" sz="1800" dirty="0">
                          <a:effectLst/>
                          <a:latin typeface="Times New Roman" pitchFamily="18" charset="0"/>
                          <a:cs typeface="Times New Roman" pitchFamily="18" charset="0"/>
                        </a:rPr>
                        <a:t>Câu tục ngữ</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tc>
                  <a:txBody>
                    <a:bodyPr/>
                    <a:lstStyle/>
                    <a:p>
                      <a:pPr marL="0" marR="0" algn="ctr">
                        <a:spcBef>
                          <a:spcPts val="0"/>
                        </a:spcBef>
                        <a:spcAft>
                          <a:spcPts val="0"/>
                        </a:spcAft>
                      </a:pPr>
                      <a:r>
                        <a:rPr lang="de-DE" sz="1800" dirty="0">
                          <a:effectLst/>
                          <a:latin typeface="Times New Roman" pitchFamily="18" charset="0"/>
                          <a:cs typeface="Times New Roman" pitchFamily="18" charset="0"/>
                        </a:rPr>
                        <a:t>Số dòng</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tc>
                  <a:txBody>
                    <a:bodyPr/>
                    <a:lstStyle/>
                    <a:p>
                      <a:pPr marL="0" marR="0" algn="ctr">
                        <a:spcBef>
                          <a:spcPts val="0"/>
                        </a:spcBef>
                        <a:spcAft>
                          <a:spcPts val="0"/>
                        </a:spcAft>
                      </a:pPr>
                      <a:r>
                        <a:rPr lang="de-DE" sz="1800" dirty="0">
                          <a:effectLst/>
                          <a:latin typeface="Times New Roman" pitchFamily="18" charset="0"/>
                          <a:cs typeface="Times New Roman" pitchFamily="18" charset="0"/>
                        </a:rPr>
                        <a:t>Số chữ</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tc>
                  <a:txBody>
                    <a:bodyPr/>
                    <a:lstStyle/>
                    <a:p>
                      <a:pPr marL="0" marR="0" algn="ctr">
                        <a:spcBef>
                          <a:spcPts val="0"/>
                        </a:spcBef>
                        <a:spcAft>
                          <a:spcPts val="0"/>
                        </a:spcAft>
                      </a:pPr>
                      <a:r>
                        <a:rPr lang="de-DE" sz="1800" dirty="0">
                          <a:effectLst/>
                          <a:latin typeface="Times New Roman" pitchFamily="18" charset="0"/>
                          <a:cs typeface="Times New Roman" pitchFamily="18" charset="0"/>
                        </a:rPr>
                        <a:t>Các cặp vần</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tc>
                  <a:txBody>
                    <a:bodyPr/>
                    <a:lstStyle/>
                    <a:p>
                      <a:pPr marL="0" marR="0" algn="ctr">
                        <a:spcBef>
                          <a:spcPts val="0"/>
                        </a:spcBef>
                        <a:spcAft>
                          <a:spcPts val="0"/>
                        </a:spcAft>
                      </a:pPr>
                      <a:r>
                        <a:rPr lang="de-DE" sz="1800" dirty="0">
                          <a:effectLst/>
                          <a:latin typeface="Times New Roman" pitchFamily="18" charset="0"/>
                          <a:cs typeface="Times New Roman" pitchFamily="18" charset="0"/>
                        </a:rPr>
                        <a:t>Các vế</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tc>
                  <a:txBody>
                    <a:bodyPr/>
                    <a:lstStyle/>
                    <a:p>
                      <a:pPr marL="0" marR="0" algn="ctr">
                        <a:spcBef>
                          <a:spcPts val="0"/>
                        </a:spcBef>
                        <a:spcAft>
                          <a:spcPts val="0"/>
                        </a:spcAft>
                      </a:pPr>
                      <a:r>
                        <a:rPr lang="de-DE" sz="1800" dirty="0">
                          <a:effectLst/>
                          <a:latin typeface="Times New Roman" pitchFamily="18" charset="0"/>
                          <a:cs typeface="Times New Roman" pitchFamily="18" charset="0"/>
                        </a:rPr>
                        <a:t>Biện pháp tu từ</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tcPr>
                </a:tc>
                <a:extLst>
                  <a:ext uri="{0D108BD9-81ED-4DB2-BD59-A6C34878D82A}">
                    <a16:rowId xmlns:a16="http://schemas.microsoft.com/office/drawing/2014/main" val="10000"/>
                  </a:ext>
                </a:extLst>
              </a:tr>
              <a:tr h="467591">
                <a:tc>
                  <a:txBody>
                    <a:bodyPr/>
                    <a:lstStyle/>
                    <a:p>
                      <a:pPr marL="0" marR="0" algn="ctr">
                        <a:spcBef>
                          <a:spcPts val="0"/>
                        </a:spcBef>
                        <a:spcAft>
                          <a:spcPts val="0"/>
                        </a:spcAft>
                      </a:pPr>
                      <a:r>
                        <a:rPr lang="de-DE" sz="1800" dirty="0">
                          <a:effectLst/>
                          <a:latin typeface="Times New Roman" pitchFamily="18" charset="0"/>
                          <a:cs typeface="Times New Roman" pitchFamily="18" charset="0"/>
                        </a:rPr>
                        <a:t>a</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5400000" scaled="1"/>
                      <a:tileRect/>
                    </a:gradFill>
                  </a:tcPr>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701386">
                <a:tc>
                  <a:txBody>
                    <a:bodyPr/>
                    <a:lstStyle/>
                    <a:p>
                      <a:pPr marL="0" marR="0" algn="ctr">
                        <a:spcBef>
                          <a:spcPts val="0"/>
                        </a:spcBef>
                        <a:spcAft>
                          <a:spcPts val="0"/>
                        </a:spcAft>
                      </a:pPr>
                      <a:r>
                        <a:rPr lang="de-DE" sz="1800" dirty="0">
                          <a:effectLst/>
                          <a:latin typeface="Times New Roman" pitchFamily="18" charset="0"/>
                          <a:cs typeface="Times New Roman" pitchFamily="18" charset="0"/>
                        </a:rPr>
                        <a:t>b</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5400000" scaled="1"/>
                      <a:tileRect/>
                    </a:gradFill>
                  </a:tcPr>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de-DE" sz="1800">
                          <a:effectLst/>
                          <a:latin typeface="Times New Roman" pitchFamily="18" charset="0"/>
                          <a:cs typeface="Times New Roman" pitchFamily="18" charset="0"/>
                        </a:rPr>
                        <a:t> </a:t>
                      </a:r>
                      <a:endParaRPr lang="en-US" sz="180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701386">
                <a:tc>
                  <a:txBody>
                    <a:bodyPr/>
                    <a:lstStyle/>
                    <a:p>
                      <a:pPr marL="0" marR="0" algn="ctr">
                        <a:spcBef>
                          <a:spcPts val="0"/>
                        </a:spcBef>
                        <a:spcAft>
                          <a:spcPts val="0"/>
                        </a:spcAft>
                      </a:pPr>
                      <a:r>
                        <a:rPr lang="de-DE" sz="1800" dirty="0">
                          <a:effectLst/>
                          <a:latin typeface="Times New Roman" pitchFamily="18" charset="0"/>
                          <a:cs typeface="Times New Roman" pitchFamily="18" charset="0"/>
                        </a:rPr>
                        <a:t>c</a:t>
                      </a:r>
                      <a:endParaRPr lang="en-US" sz="1800" dirty="0">
                        <a:effectLst/>
                        <a:latin typeface="Times New Roman" pitchFamily="18" charset="0"/>
                        <a:ea typeface="Calibri"/>
                        <a:cs typeface="Times New Roman" pitchFamily="18" charset="0"/>
                      </a:endParaRPr>
                    </a:p>
                  </a:txBody>
                  <a:tcPr marL="68580" marR="68580" marT="0" marB="0">
                    <a:gradFill flip="none" rotWithShape="1">
                      <a:gsLst>
                        <a:gs pos="0">
                          <a:srgbClr val="FF33CC">
                            <a:shade val="30000"/>
                            <a:satMod val="115000"/>
                          </a:srgbClr>
                        </a:gs>
                        <a:gs pos="50000">
                          <a:srgbClr val="FF33CC">
                            <a:shade val="67500"/>
                            <a:satMod val="115000"/>
                          </a:srgbClr>
                        </a:gs>
                        <a:gs pos="100000">
                          <a:srgbClr val="FF33CC">
                            <a:shade val="100000"/>
                            <a:satMod val="115000"/>
                          </a:srgbClr>
                        </a:gs>
                      </a:gsLst>
                      <a:lin ang="5400000" scaled="1"/>
                      <a:tileRect/>
                    </a:gradFill>
                  </a:tcPr>
                </a:tc>
                <a:tc>
                  <a:txBody>
                    <a:bodyPr/>
                    <a:lstStyle/>
                    <a:p>
                      <a:pPr marL="0" marR="0" algn="ctr">
                        <a:spcBef>
                          <a:spcPts val="0"/>
                        </a:spcBef>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3" name="Rectangle 2"/>
          <p:cNvSpPr/>
          <p:nvPr/>
        </p:nvSpPr>
        <p:spPr>
          <a:xfrm>
            <a:off x="228600" y="171451"/>
            <a:ext cx="1358064" cy="584775"/>
          </a:xfrm>
          <a:prstGeom prst="rect">
            <a:avLst/>
          </a:prstGeom>
        </p:spPr>
        <p:txBody>
          <a:bodyPr wrap="none">
            <a:spAutoFit/>
          </a:bodyPr>
          <a:lstStyle/>
          <a:p>
            <a:r>
              <a:rPr lang="de-DE" sz="3200" b="1" dirty="0">
                <a:latin typeface="Times New Roman" pitchFamily="18" charset="0"/>
                <a:cs typeface="Times New Roman" pitchFamily="18" charset="0"/>
              </a:rPr>
              <a:t>Câu 2:</a:t>
            </a:r>
            <a:endParaRPr lang="en-US" sz="32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3353693"/>
            <a:ext cx="2553616" cy="1673895"/>
          </a:xfrm>
          <a:prstGeom prst="rect">
            <a:avLst/>
          </a:prstGeom>
        </p:spPr>
      </p:pic>
    </p:spTree>
    <p:extLst>
      <p:ext uri="{BB962C8B-B14F-4D97-AF65-F5344CB8AC3E}">
        <p14:creationId xmlns:p14="http://schemas.microsoft.com/office/powerpoint/2010/main" val="1303854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1077218"/>
          </a:xfrm>
          <a:prstGeom prst="rect">
            <a:avLst/>
          </a:prstGeom>
        </p:spPr>
        <p:txBody>
          <a:bodyPr wrap="square">
            <a:spAutoFit/>
          </a:bodyPr>
          <a:lstStyle/>
          <a:p>
            <a:pPr algn="just">
              <a:spcAft>
                <a:spcPts val="0"/>
              </a:spcAft>
            </a:pPr>
            <a:r>
              <a:rPr lang="de-DE" sz="3200" dirty="0">
                <a:latin typeface="Times New Roman" panose="02020603050405020304" pitchFamily="18" charset="0"/>
                <a:ea typeface="Calibri" panose="020F0502020204030204" pitchFamily="34" charset="0"/>
                <a:cs typeface="Times New Roman" panose="02020603050405020304" pitchFamily="18" charset="0"/>
              </a:rPr>
              <a:t>Câu 3: Thành ngữ và tục ngữ khác nhau như thế nào?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nvPr>
        </p:nvGraphicFramePr>
        <p:xfrm>
          <a:off x="955964" y="1257300"/>
          <a:ext cx="7924800" cy="3086101"/>
        </p:xfrm>
        <a:graphic>
          <a:graphicData uri="http://schemas.openxmlformats.org/drawingml/2006/table">
            <a:tbl>
              <a:tblPr firstRow="1" firstCol="1" bandRow="1">
                <a:tableStyleId>{5C22544A-7EE6-4342-B048-85BDC9FD1C3A}</a:tableStyleId>
              </a:tblPr>
              <a:tblGrid>
                <a:gridCol w="3962400">
                  <a:extLst>
                    <a:ext uri="{9D8B030D-6E8A-4147-A177-3AD203B41FA5}">
                      <a16:colId xmlns:a16="http://schemas.microsoft.com/office/drawing/2014/main" val="1763139522"/>
                    </a:ext>
                  </a:extLst>
                </a:gridCol>
                <a:gridCol w="3962400">
                  <a:extLst>
                    <a:ext uri="{9D8B030D-6E8A-4147-A177-3AD203B41FA5}">
                      <a16:colId xmlns:a16="http://schemas.microsoft.com/office/drawing/2014/main" val="2904324802"/>
                    </a:ext>
                  </a:extLst>
                </a:gridCol>
              </a:tblGrid>
              <a:tr h="407230">
                <a:tc>
                  <a:txBody>
                    <a:bodyPr/>
                    <a:lstStyle/>
                    <a:p>
                      <a:pPr algn="ctr">
                        <a:spcAft>
                          <a:spcPts val="0"/>
                        </a:spcAft>
                      </a:pPr>
                      <a:r>
                        <a:rPr lang="de-DE" sz="2400" dirty="0">
                          <a:solidFill>
                            <a:srgbClr val="FFFF00"/>
                          </a:solidFill>
                          <a:effectLst/>
                          <a:latin typeface="Times New Roman" panose="02020603050405020304" pitchFamily="18" charset="0"/>
                          <a:cs typeface="Times New Roman" panose="02020603050405020304" pitchFamily="18" charset="0"/>
                        </a:rPr>
                        <a:t>Thành ngữ</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tc>
                  <a:txBody>
                    <a:bodyPr/>
                    <a:lstStyle/>
                    <a:p>
                      <a:pPr algn="ctr">
                        <a:spcAft>
                          <a:spcPts val="0"/>
                        </a:spcAft>
                      </a:pPr>
                      <a:r>
                        <a:rPr lang="de-DE" sz="2400" dirty="0">
                          <a:solidFill>
                            <a:srgbClr val="FFFF00"/>
                          </a:solidFill>
                          <a:effectLst/>
                          <a:latin typeface="Times New Roman" panose="02020603050405020304" pitchFamily="18" charset="0"/>
                          <a:cs typeface="Times New Roman" panose="02020603050405020304" pitchFamily="18" charset="0"/>
                        </a:rPr>
                        <a:t>Tục ngữ</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tcPr>
                </a:tc>
                <a:extLst>
                  <a:ext uri="{0D108BD9-81ED-4DB2-BD59-A6C34878D82A}">
                    <a16:rowId xmlns:a16="http://schemas.microsoft.com/office/drawing/2014/main" val="107579367"/>
                  </a:ext>
                </a:extLst>
              </a:tr>
              <a:tr h="1461202">
                <a:tc>
                  <a:txBody>
                    <a:bodyPr/>
                    <a:lstStyle/>
                    <a:p>
                      <a:pPr>
                        <a:spcAft>
                          <a:spcPts val="0"/>
                        </a:spcAft>
                      </a:pP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Là</a:t>
                      </a:r>
                      <a:r>
                        <a:rPr lang="en-US" sz="2100" dirty="0" smtClean="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các</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cụm</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từ</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cố</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định</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tcPr>
                </a:tc>
                <a:tc>
                  <a:txBody>
                    <a:bodyPr/>
                    <a:lstStyle/>
                    <a:p>
                      <a:pPr>
                        <a:spcAft>
                          <a:spcPts val="0"/>
                        </a:spcAft>
                      </a:pP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Là</a:t>
                      </a:r>
                      <a:r>
                        <a:rPr lang="en-US" sz="2100" dirty="0" smtClean="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một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câu</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ngắn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gọn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và</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có</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hoàn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chỉnh</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về</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cấu</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tạo</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ngữ</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pháp</a:t>
                      </a:r>
                      <a:r>
                        <a:rPr lang="en-US" sz="2100" dirty="0">
                          <a:effectLst/>
                          <a:latin typeface="Times New Roman" panose="02020603050405020304" pitchFamily="18" charset="0"/>
                          <a:cs typeface="Times New Roman" panose="02020603050405020304" pitchFamily="18" charset="0"/>
                        </a:rPr>
                        <a:t>. </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r="100000" b="100000"/>
                      </a:path>
                      <a:tileRect l="-100000" t="-100000"/>
                    </a:gradFill>
                  </a:tcPr>
                </a:tc>
                <a:extLst>
                  <a:ext uri="{0D108BD9-81ED-4DB2-BD59-A6C34878D82A}">
                    <a16:rowId xmlns:a16="http://schemas.microsoft.com/office/drawing/2014/main" val="3066523698"/>
                  </a:ext>
                </a:extLst>
              </a:tr>
              <a:tr h="1217669">
                <a:tc>
                  <a:txBody>
                    <a:bodyPr/>
                    <a:lstStyle/>
                    <a:p>
                      <a:pPr>
                        <a:spcAft>
                          <a:spcPts val="0"/>
                        </a:spcAft>
                      </a:pPr>
                      <a:r>
                        <a:rPr lang="en-US" sz="2100" dirty="0" smtClean="0">
                          <a:effectLst/>
                          <a:latin typeface="Times New Roman" panose="02020603050405020304" pitchFamily="18" charset="0"/>
                          <a:cs typeface="Times New Roman" panose="02020603050405020304" pitchFamily="18" charset="0"/>
                        </a:rPr>
                        <a:t>- </a:t>
                      </a:r>
                      <a:r>
                        <a:rPr lang="en-US" sz="2100" dirty="0" err="1" smtClean="0">
                          <a:effectLst/>
                          <a:latin typeface="Times New Roman" panose="02020603050405020304" pitchFamily="18" charset="0"/>
                          <a:cs typeface="Times New Roman" panose="02020603050405020304" pitchFamily="18" charset="0"/>
                        </a:rPr>
                        <a:t>Chưa</a:t>
                      </a:r>
                      <a:r>
                        <a:rPr lang="en-US" sz="2100" dirty="0" smtClean="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diễn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đạt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được</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một</a:t>
                      </a:r>
                      <a:r>
                        <a:rPr lang="en-US" sz="2100" dirty="0">
                          <a:effectLst/>
                          <a:latin typeface="Times New Roman" panose="02020603050405020304" pitchFamily="18" charset="0"/>
                          <a:cs typeface="Times New Roman" panose="02020603050405020304" pitchFamily="18" charset="0"/>
                        </a:rPr>
                        <a:t> ý </a:t>
                      </a:r>
                      <a:r>
                        <a:rPr lang="en-US" sz="2100" dirty="0" err="1">
                          <a:effectLst/>
                          <a:latin typeface="Times New Roman" panose="02020603050405020304" pitchFamily="18" charset="0"/>
                          <a:cs typeface="Times New Roman" panose="02020603050405020304" pitchFamily="18" charset="0"/>
                        </a:rPr>
                        <a:t>trọn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vẹn</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5400000" scaled="1"/>
                      <a:tileRect/>
                    </a:gradFill>
                  </a:tcPr>
                </a:tc>
                <a:tc>
                  <a:txBody>
                    <a:bodyPr/>
                    <a:lstStyle/>
                    <a:p>
                      <a:pPr>
                        <a:spcAft>
                          <a:spcPts val="0"/>
                        </a:spcAft>
                      </a:pPr>
                      <a:r>
                        <a:rPr lang="de-DE"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Diễn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đạt</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được</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một</a:t>
                      </a:r>
                      <a:r>
                        <a:rPr lang="en-US" sz="2100" dirty="0">
                          <a:effectLst/>
                          <a:latin typeface="Times New Roman" panose="02020603050405020304" pitchFamily="18" charset="0"/>
                          <a:cs typeface="Times New Roman" panose="02020603050405020304" pitchFamily="18" charset="0"/>
                        </a:rPr>
                        <a:t> ý, </a:t>
                      </a:r>
                      <a:r>
                        <a:rPr lang="en-US" sz="2100" dirty="0" err="1">
                          <a:effectLst/>
                          <a:latin typeface="Times New Roman" panose="02020603050405020304" pitchFamily="18" charset="0"/>
                          <a:cs typeface="Times New Roman" panose="02020603050405020304" pitchFamily="18" charset="0"/>
                        </a:rPr>
                        <a:t>nội</a:t>
                      </a:r>
                      <a:r>
                        <a:rPr lang="en-US" sz="2100" dirty="0">
                          <a:effectLst/>
                          <a:latin typeface="Times New Roman" panose="02020603050405020304" pitchFamily="18" charset="0"/>
                          <a:cs typeface="Times New Roman" panose="02020603050405020304" pitchFamily="18" charset="0"/>
                        </a:rPr>
                        <a:t> dung </a:t>
                      </a:r>
                      <a:r>
                        <a:rPr lang="en-US" sz="2100" dirty="0" err="1">
                          <a:effectLst/>
                          <a:latin typeface="Times New Roman" panose="02020603050405020304" pitchFamily="18" charset="0"/>
                          <a:cs typeface="Times New Roman" panose="02020603050405020304" pitchFamily="18" charset="0"/>
                        </a:rPr>
                        <a:t>trọn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vẹn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hoàn</a:t>
                      </a:r>
                      <a:r>
                        <a:rPr lang="en-US" sz="2100" dirty="0">
                          <a:effectLst/>
                          <a:latin typeface="Times New Roman" panose="02020603050405020304" pitchFamily="18" charset="0"/>
                          <a:cs typeface="Times New Roman" panose="02020603050405020304" pitchFamily="18" charset="0"/>
                        </a:rPr>
                        <a:t> </a:t>
                      </a:r>
                      <a:r>
                        <a:rPr lang="en-US" sz="2100" dirty="0" err="1">
                          <a:effectLst/>
                          <a:latin typeface="Times New Roman" panose="02020603050405020304" pitchFamily="18" charset="0"/>
                          <a:cs typeface="Times New Roman" panose="02020603050405020304" pitchFamily="18" charset="0"/>
                        </a:rPr>
                        <a:t>chỉnh</a:t>
                      </a:r>
                      <a:r>
                        <a:rPr lang="en-US" sz="2100" dirty="0">
                          <a:effectLst/>
                          <a:latin typeface="Times New Roman" panose="02020603050405020304" pitchFamily="18" charset="0"/>
                          <a:cs typeface="Times New Roman" panose="02020603050405020304" pitchFamily="18" charset="0"/>
                        </a:rPr>
                        <a:t>.</a:t>
                      </a:r>
                      <a:endParaRPr lang="en-US" sz="2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gradFill flip="none" rotWithShape="1">
                      <a:gsLst>
                        <a:gs pos="0">
                          <a:srgbClr val="FF33CC">
                            <a:tint val="66000"/>
                            <a:satMod val="160000"/>
                          </a:srgbClr>
                        </a:gs>
                        <a:gs pos="50000">
                          <a:srgbClr val="FF33CC">
                            <a:tint val="44500"/>
                            <a:satMod val="160000"/>
                          </a:srgbClr>
                        </a:gs>
                        <a:gs pos="100000">
                          <a:srgbClr val="FF33CC">
                            <a:tint val="23500"/>
                            <a:satMod val="160000"/>
                          </a:srgbClr>
                        </a:gs>
                      </a:gsLst>
                      <a:path path="circle">
                        <a:fillToRect r="100000" b="100000"/>
                      </a:path>
                      <a:tileRect l="-100000" t="-100000"/>
                    </a:gradFill>
                  </a:tcPr>
                </a:tc>
                <a:extLst>
                  <a:ext uri="{0D108BD9-81ED-4DB2-BD59-A6C34878D82A}">
                    <a16:rowId xmlns:a16="http://schemas.microsoft.com/office/drawing/2014/main" val="2274186571"/>
                  </a:ext>
                </a:extLst>
              </a:tr>
            </a:tbl>
          </a:graphicData>
        </a:graphic>
      </p:graphicFrame>
    </p:spTree>
    <p:extLst>
      <p:ext uri="{BB962C8B-B14F-4D97-AF65-F5344CB8AC3E}">
        <p14:creationId xmlns:p14="http://schemas.microsoft.com/office/powerpoint/2010/main" val="9955041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85751"/>
            <a:ext cx="8382000" cy="954107"/>
          </a:xfrm>
          <a:prstGeom prst="rect">
            <a:avLst/>
          </a:prstGeom>
        </p:spPr>
        <p:txBody>
          <a:bodyPr wrap="square">
            <a:spAutoFit/>
          </a:bodyPr>
          <a:lstStyle/>
          <a:p>
            <a:pPr algn="just">
              <a:spcAft>
                <a:spcPts val="0"/>
              </a:spcAft>
            </a:pPr>
            <a:r>
              <a:rPr lang="de-DE" sz="2800" b="1" dirty="0">
                <a:latin typeface="Times New Roman" panose="02020603050405020304" pitchFamily="18" charset="0"/>
                <a:ea typeface="Calibri" panose="020F0502020204030204" pitchFamily="34" charset="0"/>
                <a:cs typeface="Times New Roman" panose="02020603050405020304" pitchFamily="18" charset="0"/>
              </a:rPr>
              <a:t>Câu 4:</a:t>
            </a:r>
            <a:r>
              <a:rPr lang="de-DE" sz="2800" dirty="0">
                <a:latin typeface="Times New Roman" panose="02020603050405020304" pitchFamily="18" charset="0"/>
                <a:ea typeface="Calibri" panose="020F0502020204030204" pitchFamily="34" charset="0"/>
                <a:cs typeface="Times New Roman" panose="02020603050405020304" pitchFamily="18" charset="0"/>
              </a:rPr>
              <a:t> Viết 3 câu có sử dụng biện pháp nói quá và 3 câu có sử dụng biện pháp nói giảm nói tránh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nvPr>
        </p:nvGraphicFramePr>
        <p:xfrm>
          <a:off x="990600" y="1485900"/>
          <a:ext cx="7315200" cy="2199276"/>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806364221"/>
                    </a:ext>
                  </a:extLst>
                </a:gridCol>
                <a:gridCol w="3657600">
                  <a:extLst>
                    <a:ext uri="{9D8B030D-6E8A-4147-A177-3AD203B41FA5}">
                      <a16:colId xmlns:a16="http://schemas.microsoft.com/office/drawing/2014/main" val="3528282506"/>
                    </a:ext>
                  </a:extLst>
                </a:gridCol>
              </a:tblGrid>
              <a:tr h="857250">
                <a:tc>
                  <a:txBody>
                    <a:bodyPr/>
                    <a:lstStyle/>
                    <a:p>
                      <a:pPr algn="ctr"/>
                      <a:r>
                        <a:rPr lang="en-US" sz="2400" dirty="0" err="1" smtClean="0">
                          <a:solidFill>
                            <a:srgbClr val="FF0000"/>
                          </a:solidFill>
                        </a:rPr>
                        <a:t>Nói</a:t>
                      </a:r>
                      <a:r>
                        <a:rPr lang="en-US" sz="2400" baseline="0" dirty="0" smtClean="0">
                          <a:solidFill>
                            <a:srgbClr val="FF0000"/>
                          </a:solidFill>
                        </a:rPr>
                        <a:t> </a:t>
                      </a:r>
                      <a:r>
                        <a:rPr lang="en-US" sz="2400" baseline="0" dirty="0" err="1" smtClean="0">
                          <a:solidFill>
                            <a:srgbClr val="FF0000"/>
                          </a:solidFill>
                        </a:rPr>
                        <a:t>quá</a:t>
                      </a:r>
                      <a:endParaRPr lang="en-US" sz="2400" dirty="0">
                        <a:solidFill>
                          <a:srgbClr val="FF0000"/>
                        </a:solidFill>
                      </a:endParaRPr>
                    </a:p>
                  </a:txBody>
                  <a:tcPr marT="34290" marB="3429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tcPr>
                </a:tc>
                <a:tc>
                  <a:txBody>
                    <a:bodyPr/>
                    <a:lstStyle/>
                    <a:p>
                      <a:pPr algn="ctr"/>
                      <a:r>
                        <a:rPr lang="en-US" sz="2400" dirty="0" err="1" smtClean="0">
                          <a:solidFill>
                            <a:srgbClr val="FF0000"/>
                          </a:solidFill>
                        </a:rPr>
                        <a:t>Nói</a:t>
                      </a:r>
                      <a:r>
                        <a:rPr lang="en-US" sz="2400" baseline="0" dirty="0" smtClean="0">
                          <a:solidFill>
                            <a:srgbClr val="FF0000"/>
                          </a:solidFill>
                        </a:rPr>
                        <a:t> </a:t>
                      </a:r>
                      <a:r>
                        <a:rPr lang="en-US" sz="2400" baseline="0" dirty="0" err="1" smtClean="0">
                          <a:solidFill>
                            <a:srgbClr val="FF0000"/>
                          </a:solidFill>
                        </a:rPr>
                        <a:t>giảm</a:t>
                      </a:r>
                      <a:r>
                        <a:rPr lang="en-US" sz="2400" baseline="0" dirty="0" smtClean="0">
                          <a:solidFill>
                            <a:srgbClr val="FF0000"/>
                          </a:solidFill>
                        </a:rPr>
                        <a:t> </a:t>
                      </a:r>
                      <a:r>
                        <a:rPr lang="en-US" sz="2400" baseline="0" dirty="0" err="1" smtClean="0">
                          <a:solidFill>
                            <a:srgbClr val="FF0000"/>
                          </a:solidFill>
                        </a:rPr>
                        <a:t>nói</a:t>
                      </a:r>
                      <a:r>
                        <a:rPr lang="en-US" sz="2400" baseline="0" dirty="0" smtClean="0">
                          <a:solidFill>
                            <a:srgbClr val="FF0000"/>
                          </a:solidFill>
                        </a:rPr>
                        <a:t> </a:t>
                      </a:r>
                      <a:r>
                        <a:rPr lang="en-US" sz="2400" baseline="0" dirty="0" err="1" smtClean="0">
                          <a:solidFill>
                            <a:srgbClr val="FF0000"/>
                          </a:solidFill>
                        </a:rPr>
                        <a:t>tránh</a:t>
                      </a:r>
                      <a:endParaRPr lang="en-US" sz="2400" dirty="0">
                        <a:solidFill>
                          <a:srgbClr val="FF0000"/>
                        </a:solidFill>
                      </a:endParaRPr>
                    </a:p>
                  </a:txBody>
                  <a:tcPr marT="34290" marB="34290">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0800000" scaled="1"/>
                      <a:tileRect/>
                    </a:gradFill>
                  </a:tcPr>
                </a:tc>
                <a:extLst>
                  <a:ext uri="{0D108BD9-81ED-4DB2-BD59-A6C34878D82A}">
                    <a16:rowId xmlns:a16="http://schemas.microsoft.com/office/drawing/2014/main" val="1310763326"/>
                  </a:ext>
                </a:extLst>
              </a:tr>
              <a:tr h="447342">
                <a:tc>
                  <a:txBody>
                    <a:bodyPr/>
                    <a:lstStyle/>
                    <a:p>
                      <a:endParaRPr lang="en-US" sz="1400" dirty="0"/>
                    </a:p>
                  </a:txBody>
                  <a:tcPr marT="34290" marB="3429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tcPr>
                </a:tc>
                <a:tc>
                  <a:txBody>
                    <a:bodyPr/>
                    <a:lstStyle/>
                    <a:p>
                      <a:endParaRPr lang="en-US" sz="1400" dirty="0"/>
                    </a:p>
                  </a:txBody>
                  <a:tcPr marT="34290" marB="34290">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tcPr>
                </a:tc>
                <a:extLst>
                  <a:ext uri="{0D108BD9-81ED-4DB2-BD59-A6C34878D82A}">
                    <a16:rowId xmlns:a16="http://schemas.microsoft.com/office/drawing/2014/main" val="4263742215"/>
                  </a:ext>
                </a:extLst>
              </a:tr>
              <a:tr h="447342">
                <a:tc>
                  <a:txBody>
                    <a:bodyPr/>
                    <a:lstStyle/>
                    <a:p>
                      <a:endParaRPr lang="en-US" sz="1400" dirty="0"/>
                    </a:p>
                  </a:txBody>
                  <a:tcPr marT="34290" marB="34290">
                    <a:lnB w="12700" cmpd="sng">
                      <a:noFill/>
                    </a:lnB>
                    <a:gradFill flip="none" rotWithShape="1">
                      <a:gsLst>
                        <a:gs pos="0">
                          <a:srgbClr val="99FF33">
                            <a:shade val="30000"/>
                            <a:satMod val="115000"/>
                          </a:srgbClr>
                        </a:gs>
                        <a:gs pos="50000">
                          <a:srgbClr val="99FF33">
                            <a:shade val="67500"/>
                            <a:satMod val="115000"/>
                          </a:srgbClr>
                        </a:gs>
                        <a:gs pos="100000">
                          <a:srgbClr val="99FF33">
                            <a:shade val="100000"/>
                            <a:satMod val="115000"/>
                          </a:srgbClr>
                        </a:gs>
                      </a:gsLst>
                      <a:path path="circle">
                        <a:fillToRect t="100000" r="100000"/>
                      </a:path>
                      <a:tileRect l="-100000" b="-100000"/>
                    </a:gradFill>
                  </a:tcPr>
                </a:tc>
                <a:tc>
                  <a:txBody>
                    <a:bodyPr/>
                    <a:lstStyle/>
                    <a:p>
                      <a:endParaRPr lang="en-US" sz="1400" dirty="0"/>
                    </a:p>
                  </a:txBody>
                  <a:tcPr marT="34290" marB="34290">
                    <a:lnB w="12700" cmpd="sng">
                      <a:noFill/>
                    </a:lnB>
                    <a:gradFill flip="none" rotWithShape="1">
                      <a:gsLst>
                        <a:gs pos="0">
                          <a:srgbClr val="99FF33">
                            <a:shade val="30000"/>
                            <a:satMod val="115000"/>
                          </a:srgbClr>
                        </a:gs>
                        <a:gs pos="50000">
                          <a:srgbClr val="99FF33">
                            <a:shade val="67500"/>
                            <a:satMod val="115000"/>
                          </a:srgbClr>
                        </a:gs>
                        <a:gs pos="100000">
                          <a:srgbClr val="99FF33">
                            <a:shade val="100000"/>
                            <a:satMod val="115000"/>
                          </a:srgbClr>
                        </a:gs>
                      </a:gsLst>
                      <a:path path="circle">
                        <a:fillToRect t="100000" r="100000"/>
                      </a:path>
                      <a:tileRect l="-100000" b="-100000"/>
                    </a:gradFill>
                  </a:tcPr>
                </a:tc>
                <a:extLst>
                  <a:ext uri="{0D108BD9-81ED-4DB2-BD59-A6C34878D82A}">
                    <a16:rowId xmlns:a16="http://schemas.microsoft.com/office/drawing/2014/main" val="3705344145"/>
                  </a:ext>
                </a:extLst>
              </a:tr>
              <a:tr h="447342">
                <a:tc>
                  <a:txBody>
                    <a:bodyPr/>
                    <a:lstStyle/>
                    <a:p>
                      <a:endParaRPr lang="en-US" sz="1400" dirty="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tcPr>
                </a:tc>
                <a:tc>
                  <a:txBody>
                    <a:bodyPr/>
                    <a:lstStyle/>
                    <a:p>
                      <a:endParaRPr lang="en-US" sz="1400" dirty="0"/>
                    </a:p>
                  </a:txBody>
                  <a:tcPr marT="34290" marB="34290">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tcPr>
                </a:tc>
                <a:extLst>
                  <a:ext uri="{0D108BD9-81ED-4DB2-BD59-A6C34878D82A}">
                    <a16:rowId xmlns:a16="http://schemas.microsoft.com/office/drawing/2014/main" val="2016705446"/>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10400" y="3118087"/>
            <a:ext cx="3040664" cy="2103318"/>
          </a:xfrm>
          <a:prstGeom prst="rect">
            <a:avLst/>
          </a:prstGeom>
        </p:spPr>
      </p:pic>
    </p:spTree>
    <p:extLst>
      <p:ext uri="{BB962C8B-B14F-4D97-AF65-F5344CB8AC3E}">
        <p14:creationId xmlns:p14="http://schemas.microsoft.com/office/powerpoint/2010/main" val="899897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85750"/>
            <a:ext cx="8001000" cy="461665"/>
          </a:xfrm>
          <a:prstGeom prst="rect">
            <a:avLst/>
          </a:prstGeom>
        </p:spPr>
        <p:txBody>
          <a:bodyPr wrap="square">
            <a:spAutoFit/>
          </a:bodyPr>
          <a:lstStyle/>
          <a:p>
            <a:pPr algn="just">
              <a:spcAft>
                <a:spcPts val="0"/>
              </a:spcAft>
              <a:tabLst>
                <a:tab pos="90170" algn="l"/>
                <a:tab pos="180340" algn="l"/>
                <a:tab pos="270510" algn="l"/>
              </a:tabLst>
            </a:pP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7: Qua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tuệ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62000" y="1371601"/>
            <a:ext cx="7848600" cy="138499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57150">
            <a:solidFill>
              <a:srgbClr val="FF33CC"/>
            </a:solidFill>
            <a:prstDash val="sysDash"/>
          </a:ln>
        </p:spPr>
        <p:txBody>
          <a:bodyPr wrap="square">
            <a:spAutoFit/>
          </a:bodyPr>
          <a:lstStyle/>
          <a:p>
            <a:pPr>
              <a:spcAft>
                <a:spcPts val="0"/>
              </a:spcAft>
            </a:pP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ý: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tàng</a:t>
            </a:r>
            <a:r>
              <a:rPr lang="en-US" sz="2800" dirty="0">
                <a:latin typeface="Times New Roman" panose="02020603050405020304" pitchFamily="18" charset="0"/>
                <a:ea typeface="Calibri" panose="020F0502020204030204" pitchFamily="34" charset="0"/>
                <a:cs typeface="Times New Roman" panose="02020603050405020304" pitchFamily="18" charset="0"/>
              </a:rPr>
              <a:t> tri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710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A3858715-DE12-B04D-995A-7EA23986FE83}"/>
              </a:ext>
            </a:extLst>
          </p:cNvPr>
          <p:cNvPicPr>
            <a:picLocks noChangeAspect="1"/>
          </p:cNvPicPr>
          <p:nvPr/>
        </p:nvPicPr>
        <p:blipFill>
          <a:blip r:embed="rId3"/>
          <a:stretch>
            <a:fillRect/>
          </a:stretch>
        </p:blipFill>
        <p:spPr>
          <a:xfrm>
            <a:off x="0" y="642938"/>
            <a:ext cx="9144000" cy="3857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5" name="Rectangle 34"/>
          <p:cNvSpPr/>
          <p:nvPr/>
        </p:nvSpPr>
        <p:spPr>
          <a:xfrm>
            <a:off x="2312127" y="1318941"/>
            <a:ext cx="6407331" cy="2593793"/>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36" name="Rectangle 35"/>
          <p:cNvSpPr/>
          <p:nvPr/>
        </p:nvSpPr>
        <p:spPr>
          <a:xfrm>
            <a:off x="2414995" y="1375778"/>
            <a:ext cx="6201592" cy="243214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7" name="Rectangle 36"/>
          <p:cNvSpPr/>
          <p:nvPr/>
        </p:nvSpPr>
        <p:spPr>
          <a:xfrm>
            <a:off x="-88175" y="4058750"/>
            <a:ext cx="9326880" cy="44181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8" name="Rectangle 37"/>
          <p:cNvSpPr/>
          <p:nvPr/>
        </p:nvSpPr>
        <p:spPr>
          <a:xfrm>
            <a:off x="5491300" y="698729"/>
            <a:ext cx="611891" cy="562372"/>
          </a:xfrm>
          <a:prstGeom prst="rect">
            <a:avLst/>
          </a:prstGeom>
          <a:solidFill>
            <a:schemeClr val="accent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150" y="730814"/>
            <a:ext cx="549486" cy="517099"/>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7" y="3223779"/>
            <a:ext cx="1929088" cy="1085739"/>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6" y="2623186"/>
            <a:ext cx="4471988" cy="1993106"/>
          </a:xfrm>
          <a:prstGeom prst="rect">
            <a:avLst/>
          </a:prstGeom>
          <a:ln>
            <a:noFill/>
          </a:ln>
          <a:effectLst>
            <a:outerShdw blurRad="292100" dist="139700" dir="2700000" algn="tl" rotWithShape="0">
              <a:srgbClr val="333333">
                <a:alpha val="65000"/>
              </a:srgbClr>
            </a:outerShdw>
          </a:effectLst>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808" y="1333637"/>
            <a:ext cx="1822878" cy="1817135"/>
          </a:xfrm>
          <a:prstGeom prst="rect">
            <a:avLst/>
          </a:prstGeom>
          <a:ln>
            <a:noFill/>
          </a:ln>
          <a:effectLst>
            <a:outerShdw blurRad="190500" algn="tl" rotWithShape="0">
              <a:srgbClr val="000000">
                <a:alpha val="70000"/>
              </a:srgbClr>
            </a:outerShdw>
          </a:effectLst>
        </p:spPr>
      </p:pic>
      <p:sp>
        <p:nvSpPr>
          <p:cNvPr id="44" name="TextBox 43"/>
          <p:cNvSpPr txBox="1"/>
          <p:nvPr/>
        </p:nvSpPr>
        <p:spPr>
          <a:xfrm>
            <a:off x="2227858" y="1403249"/>
            <a:ext cx="6725739" cy="2677656"/>
          </a:xfrm>
          <a:prstGeom prst="rect">
            <a:avLst/>
          </a:prstGeom>
          <a:noFill/>
        </p:spPr>
        <p:txBody>
          <a:bodyPr wrap="square" rtlCol="0">
            <a:spAutoFit/>
          </a:bodyPr>
          <a:lstStyle/>
          <a:p>
            <a:pPr algn="ctr">
              <a:defRPr/>
            </a:pPr>
            <a:r>
              <a:rPr lang="en-US" sz="6600" b="1" smtClean="0">
                <a:solidFill>
                  <a:prstClr val="white"/>
                </a:solidFill>
                <a:latin typeface="SVN-Internation" panose="02040603050506020204" pitchFamily="18" charset="0"/>
                <a:ea typeface="Times New Roman" panose="02020603050405020304" pitchFamily="18" charset="0"/>
              </a:rPr>
              <a:t>CẢM ƠN</a:t>
            </a:r>
            <a:endParaRPr lang="en-US" sz="6600" b="1" dirty="0">
              <a:solidFill>
                <a:prstClr val="white"/>
              </a:solidFill>
              <a:latin typeface="SVN-Internation" panose="02040603050506020204" pitchFamily="18" charset="0"/>
              <a:ea typeface="Times New Roman" panose="02020603050405020304" pitchFamily="18" charset="0"/>
            </a:endParaRPr>
          </a:p>
          <a:p>
            <a:pPr algn="ctr">
              <a:defRPr/>
            </a:pPr>
            <a:r>
              <a:rPr lang="en-US" sz="6600" b="1" dirty="0">
                <a:solidFill>
                  <a:prstClr val="white"/>
                </a:solidFill>
                <a:latin typeface="SVN-Internation" panose="02040603050506020204" pitchFamily="18" charset="0"/>
                <a:ea typeface="Times New Roman" panose="02020603050405020304" pitchFamily="18" charset="0"/>
              </a:rPr>
              <a:t> </a:t>
            </a:r>
            <a:r>
              <a:rPr lang="en-US" sz="3600" dirty="0" err="1">
                <a:solidFill>
                  <a:prstClr val="white"/>
                </a:solidFill>
                <a:latin typeface="SVN-Internation" panose="02040603050506020204" pitchFamily="18" charset="0"/>
              </a:rPr>
              <a:t>Chúc</a:t>
            </a:r>
            <a:r>
              <a:rPr lang="en-US" sz="3600" dirty="0">
                <a:solidFill>
                  <a:prstClr val="white"/>
                </a:solidFill>
                <a:latin typeface="SVN-Internation" panose="02040603050506020204" pitchFamily="18" charset="0"/>
              </a:rPr>
              <a:t> </a:t>
            </a:r>
            <a:r>
              <a:rPr lang="en-US" sz="3600" dirty="0" err="1">
                <a:solidFill>
                  <a:prstClr val="white"/>
                </a:solidFill>
                <a:latin typeface="SVN-Internation" panose="02040603050506020204" pitchFamily="18" charset="0"/>
              </a:rPr>
              <a:t>các</a:t>
            </a:r>
            <a:r>
              <a:rPr lang="en-US" sz="3600" dirty="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em</a:t>
            </a:r>
            <a:r>
              <a:rPr lang="en-US" sz="3600" dirty="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nhiều</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sức</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khỏe</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và</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học</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tập</a:t>
            </a:r>
            <a:r>
              <a:rPr lang="en-US" sz="3600" dirty="0" smtClean="0">
                <a:solidFill>
                  <a:prstClr val="white"/>
                </a:solidFill>
                <a:latin typeface="SVN-Internation" panose="02040603050506020204" pitchFamily="18" charset="0"/>
              </a:rPr>
              <a:t> </a:t>
            </a:r>
            <a:r>
              <a:rPr lang="en-US" sz="3600" dirty="0" err="1" smtClean="0">
                <a:solidFill>
                  <a:prstClr val="white"/>
                </a:solidFill>
                <a:latin typeface="SVN-Internation" panose="02040603050506020204" pitchFamily="18" charset="0"/>
              </a:rPr>
              <a:t>tốt</a:t>
            </a:r>
            <a:r>
              <a:rPr lang="en-US" sz="3600" dirty="0" smtClean="0">
                <a:solidFill>
                  <a:prstClr val="white"/>
                </a:solidFill>
                <a:latin typeface="SVN-Internation" panose="02040603050506020204" pitchFamily="18" charset="0"/>
              </a:rPr>
              <a:t> !</a:t>
            </a:r>
            <a:endParaRPr lang="en-US" sz="6600" dirty="0">
              <a:solidFill>
                <a:prstClr val="white"/>
              </a:solidFill>
              <a:latin typeface="SVN-Internation" panose="02040603050506020204" pitchFamily="18" charset="0"/>
            </a:endParaRPr>
          </a:p>
        </p:txBody>
      </p:sp>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221236" y="3123989"/>
            <a:ext cx="2280498" cy="1577489"/>
          </a:xfrm>
          <a:prstGeom prst="rect">
            <a:avLst/>
          </a:prstGeom>
        </p:spPr>
      </p:pic>
    </p:spTree>
    <p:extLst>
      <p:ext uri="{BB962C8B-B14F-4D97-AF65-F5344CB8AC3E}">
        <p14:creationId xmlns:p14="http://schemas.microsoft.com/office/powerpoint/2010/main" val="2474658851"/>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4"/>
                                        </p:tgtEl>
                                        <p:attrNameLst>
                                          <p:attrName>style.visibility</p:attrName>
                                        </p:attrNameLst>
                                      </p:cBhvr>
                                      <p:to>
                                        <p:strVal val="visible"/>
                                      </p:to>
                                    </p:set>
                                    <p:anim by="(-#ppt_w*2)" calcmode="lin" valueType="num">
                                      <p:cBhvr rctx="PPT">
                                        <p:cTn id="7" dur="500" autoRev="1" fill="hold">
                                          <p:stCondLst>
                                            <p:cond delay="0"/>
                                          </p:stCondLst>
                                        </p:cTn>
                                        <p:tgtEl>
                                          <p:spTgt spid="44"/>
                                        </p:tgtEl>
                                        <p:attrNameLst>
                                          <p:attrName>ppt_w</p:attrName>
                                        </p:attrNameLst>
                                      </p:cBhvr>
                                    </p:anim>
                                    <p:anim by="(#ppt_w*0.50)" calcmode="lin" valueType="num">
                                      <p:cBhvr>
                                        <p:cTn id="8" dur="500" decel="50000" autoRev="1" fill="hold">
                                          <p:stCondLst>
                                            <p:cond delay="0"/>
                                          </p:stCondLst>
                                        </p:cTn>
                                        <p:tgtEl>
                                          <p:spTgt spid="44"/>
                                        </p:tgtEl>
                                        <p:attrNameLst>
                                          <p:attrName>ppt_x</p:attrName>
                                        </p:attrNameLst>
                                      </p:cBhvr>
                                    </p:anim>
                                    <p:anim from="(-#ppt_h/2)" to="(#ppt_y)" calcmode="lin" valueType="num">
                                      <p:cBhvr>
                                        <p:cTn id="9" dur="1000" fill="hold">
                                          <p:stCondLst>
                                            <p:cond delay="0"/>
                                          </p:stCondLst>
                                        </p:cTn>
                                        <p:tgtEl>
                                          <p:spTgt spid="44"/>
                                        </p:tgtEl>
                                        <p:attrNameLst>
                                          <p:attrName>ppt_y</p:attrName>
                                        </p:attrNameLst>
                                      </p:cBhvr>
                                    </p:anim>
                                    <p:animRot by="21600000">
                                      <p:cBhvr>
                                        <p:cTn id="10" dur="1000" fill="hold">
                                          <p:stCondLst>
                                            <p:cond delay="0"/>
                                          </p:stCondLst>
                                        </p:cTn>
                                        <p:tgtEl>
                                          <p:spTgt spid="44"/>
                                        </p:tgtEl>
                                        <p:attrNameLst>
                                          <p:attrName>r</p:attrName>
                                        </p:attrNameLst>
                                      </p:cBhvr>
                                    </p:animRot>
                                  </p:childTnLst>
                                </p:cTn>
                              </p:par>
                              <p:par>
                                <p:cTn id="11" presetID="16" presetClass="entr" presetSubtype="21" fill="hold" nodeType="withEffect">
                                  <p:stCondLst>
                                    <p:cond delay="800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34D0F5-FA5A-41F0-9878-836D4D32385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3</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33C1BA83-95E3-4F3F-B768-EA277A0CDC62}"/>
              </a:ext>
            </a:extLst>
          </p:cNvPr>
          <p:cNvSpPr txBox="1"/>
          <p:nvPr/>
        </p:nvSpPr>
        <p:spPr>
          <a:xfrm>
            <a:off x="1057013" y="116699"/>
            <a:ext cx="6921388" cy="1177245"/>
          </a:xfrm>
          <a:prstGeom prst="rect">
            <a:avLst/>
          </a:prstGeom>
          <a:noFill/>
        </p:spPr>
        <p:txBody>
          <a:bodyPr wrap="square" lIns="68580" tIns="34290" rIns="68580" bIns="34290" rtlCol="0">
            <a:spAutoFit/>
          </a:bodyPr>
          <a:lstStyle/>
          <a:p>
            <a:pPr algn="ctr"/>
            <a:r>
              <a:rPr lang="en-US" sz="2400" b="1">
                <a:latin typeface="Times New Roman" panose="02020603050405020304" pitchFamily="18" charset="0"/>
                <a:cs typeface="Times New Roman" panose="02020603050405020304" pitchFamily="18" charset="0"/>
              </a:rPr>
              <a:t>Hãy nêu ra một số câu tục ngữ hoặc danh ngôn bàn về một vấn đề trong cuộc sống mà em đã từng đọc qua hoặc yêu thích. </a:t>
            </a:r>
            <a:endParaRPr lang="vi-VN" sz="2400" b="1">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5E0C7EE-8315-42AD-8770-5858A5061700}"/>
              </a:ext>
            </a:extLst>
          </p:cNvPr>
          <p:cNvSpPr/>
          <p:nvPr/>
        </p:nvSpPr>
        <p:spPr>
          <a:xfrm>
            <a:off x="4897085" y="1623854"/>
            <a:ext cx="3539806" cy="1082181"/>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vi-VN" sz="1700" b="1" i="1">
                <a:cs typeface="Times New Roman" panose="02020603050405020304" pitchFamily="18" charset="0"/>
              </a:rPr>
              <a:t>Cái khó ló cái khôn</a:t>
            </a:r>
            <a:endParaRPr lang="en-US" sz="1700" b="1" i="1" dirty="0">
              <a:cs typeface="Times New Roman" panose="02020603050405020304" pitchFamily="18" charset="0"/>
            </a:endParaRPr>
          </a:p>
        </p:txBody>
      </p:sp>
      <p:sp>
        <p:nvSpPr>
          <p:cNvPr id="8" name="Rectangle: Rounded Corners 6">
            <a:extLst>
              <a:ext uri="{FF2B5EF4-FFF2-40B4-BE49-F238E27FC236}">
                <a16:creationId xmlns:a16="http://schemas.microsoft.com/office/drawing/2014/main" id="{27B45310-478D-D926-2763-A966451EE189}"/>
              </a:ext>
            </a:extLst>
          </p:cNvPr>
          <p:cNvSpPr/>
          <p:nvPr/>
        </p:nvSpPr>
        <p:spPr>
          <a:xfrm>
            <a:off x="428017" y="1496880"/>
            <a:ext cx="3539806" cy="1082181"/>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pPr algn="ctr"/>
            <a:r>
              <a:rPr lang="vi-VN" sz="1700" b="1" i="1">
                <a:cs typeface="Times New Roman" panose="02020603050405020304" pitchFamily="18" charset="0"/>
              </a:rPr>
              <a:t>Có chí thì nên</a:t>
            </a:r>
            <a:endParaRPr lang="en-US" sz="1700" b="1" i="1" dirty="0">
              <a:cs typeface="Times New Roman" panose="02020603050405020304" pitchFamily="18" charset="0"/>
            </a:endParaRPr>
          </a:p>
        </p:txBody>
      </p:sp>
      <p:sp>
        <p:nvSpPr>
          <p:cNvPr id="9" name="Rectangle: Rounded Corners 6">
            <a:extLst>
              <a:ext uri="{FF2B5EF4-FFF2-40B4-BE49-F238E27FC236}">
                <a16:creationId xmlns:a16="http://schemas.microsoft.com/office/drawing/2014/main" id="{92FBC228-FB98-2C8B-BD55-7E9838A835FE}"/>
              </a:ext>
            </a:extLst>
          </p:cNvPr>
          <p:cNvSpPr/>
          <p:nvPr/>
        </p:nvSpPr>
        <p:spPr>
          <a:xfrm>
            <a:off x="497227" y="3035945"/>
            <a:ext cx="4285234" cy="1082181"/>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r>
              <a:rPr lang="vi-VN" sz="1700" b="1" i="1"/>
              <a:t>“Hãy quay về phía mặt trời và bạn sẽ không thấy bóng tối” – Helen Keller</a:t>
            </a:r>
          </a:p>
        </p:txBody>
      </p:sp>
      <p:sp>
        <p:nvSpPr>
          <p:cNvPr id="10" name="Rectangle: Rounded Corners 6">
            <a:extLst>
              <a:ext uri="{FF2B5EF4-FFF2-40B4-BE49-F238E27FC236}">
                <a16:creationId xmlns:a16="http://schemas.microsoft.com/office/drawing/2014/main" id="{C0A476FA-3B40-E711-1CA3-FD8AC2AA13C5}"/>
              </a:ext>
            </a:extLst>
          </p:cNvPr>
          <p:cNvSpPr/>
          <p:nvPr/>
        </p:nvSpPr>
        <p:spPr>
          <a:xfrm>
            <a:off x="5362320" y="3232930"/>
            <a:ext cx="3539806" cy="1082181"/>
          </a:xfrm>
          <a:prstGeom prst="roundRect">
            <a:avLst/>
          </a:prstGeom>
          <a:ln w="57150">
            <a:prstDash val="dash"/>
          </a:ln>
        </p:spPr>
        <p:style>
          <a:lnRef idx="2">
            <a:schemeClr val="accent5"/>
          </a:lnRef>
          <a:fillRef idx="1">
            <a:schemeClr val="lt1"/>
          </a:fillRef>
          <a:effectRef idx="0">
            <a:schemeClr val="accent5"/>
          </a:effectRef>
          <a:fontRef idx="minor">
            <a:schemeClr val="dk1"/>
          </a:fontRef>
        </p:style>
        <p:txBody>
          <a:bodyPr lIns="68580" tIns="34290" rIns="68580" bIns="34290" rtlCol="0" anchor="ctr"/>
          <a:lstStyle/>
          <a:p>
            <a:r>
              <a:rPr lang="vi-VN" sz="1700" b="1" i="1"/>
              <a:t>“Muốn đi nhanh thì đi một mình muốn đi xa thì đi cùng nhau” - Warren Buffett</a:t>
            </a:r>
          </a:p>
        </p:txBody>
      </p:sp>
    </p:spTree>
    <p:extLst>
      <p:ext uri="{BB962C8B-B14F-4D97-AF65-F5344CB8AC3E}">
        <p14:creationId xmlns:p14="http://schemas.microsoft.com/office/powerpoint/2010/main" val="96306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685663">
              <a:defRPr/>
            </a:pPr>
            <a:fld id="{601EE9E8-4134-49B0-9AA7-3089E6521627}" type="slidenum">
              <a:rPr lang="en-US">
                <a:solidFill>
                  <a:prstClr val="black">
                    <a:tint val="75000"/>
                  </a:prstClr>
                </a:solidFill>
              </a:rPr>
              <a:pPr defTabSz="685663">
                <a:defRPr/>
              </a:pPr>
              <a:t>4</a:t>
            </a:fld>
            <a:endParaRPr lang="en-US" dirty="0">
              <a:solidFill>
                <a:prstClr val="black">
                  <a:tint val="75000"/>
                </a:prstClr>
              </a:solidFill>
            </a:endParaRPr>
          </a:p>
        </p:txBody>
      </p:sp>
      <p:grpSp>
        <p:nvGrpSpPr>
          <p:cNvPr id="4" name="组合 44">
            <a:extLst>
              <a:ext uri="{FF2B5EF4-FFF2-40B4-BE49-F238E27FC236}">
                <a16:creationId xmlns:a16="http://schemas.microsoft.com/office/drawing/2014/main" id="{468826E0-7A31-44C3-B4BF-CB0C0E7DFDF2}"/>
              </a:ext>
            </a:extLst>
          </p:cNvPr>
          <p:cNvGrpSpPr/>
          <p:nvPr/>
        </p:nvGrpSpPr>
        <p:grpSpPr>
          <a:xfrm>
            <a:off x="4135317" y="2890331"/>
            <a:ext cx="3267430" cy="243212"/>
            <a:chOff x="4531763" y="904319"/>
            <a:chExt cx="3274666" cy="206375"/>
          </a:xfrm>
        </p:grpSpPr>
        <p:sp>
          <p:nvSpPr>
            <p:cNvPr id="6" name="Freeform 139">
              <a:extLst>
                <a:ext uri="{FF2B5EF4-FFF2-40B4-BE49-F238E27FC236}">
                  <a16:creationId xmlns:a16="http://schemas.microsoft.com/office/drawing/2014/main" id="{3334795B-D984-482A-8725-2D89E833542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7" name="Freeform 139">
              <a:extLst>
                <a:ext uri="{FF2B5EF4-FFF2-40B4-BE49-F238E27FC236}">
                  <a16:creationId xmlns:a16="http://schemas.microsoft.com/office/drawing/2014/main" id="{84A03756-DF49-49BE-82EC-BA836447529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8" name="Freeform 139">
              <a:extLst>
                <a:ext uri="{FF2B5EF4-FFF2-40B4-BE49-F238E27FC236}">
                  <a16:creationId xmlns:a16="http://schemas.microsoft.com/office/drawing/2014/main" id="{B534F5A7-9C12-46E3-ACF0-624A389FDC09}"/>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9" name="Freeform 139">
              <a:extLst>
                <a:ext uri="{FF2B5EF4-FFF2-40B4-BE49-F238E27FC236}">
                  <a16:creationId xmlns:a16="http://schemas.microsoft.com/office/drawing/2014/main" id="{ED4F990B-E02A-4CA3-AF16-01EF903809C9}"/>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0" name="Freeform 139">
              <a:extLst>
                <a:ext uri="{FF2B5EF4-FFF2-40B4-BE49-F238E27FC236}">
                  <a16:creationId xmlns:a16="http://schemas.microsoft.com/office/drawing/2014/main" id="{F5CD93D2-58E1-4910-BCAF-B876386704D8}"/>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1" name="Freeform 139">
              <a:extLst>
                <a:ext uri="{FF2B5EF4-FFF2-40B4-BE49-F238E27FC236}">
                  <a16:creationId xmlns:a16="http://schemas.microsoft.com/office/drawing/2014/main" id="{7C2AB468-64D6-4212-90F6-AFF631EA071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2" name="Freeform 139">
              <a:extLst>
                <a:ext uri="{FF2B5EF4-FFF2-40B4-BE49-F238E27FC236}">
                  <a16:creationId xmlns:a16="http://schemas.microsoft.com/office/drawing/2014/main" id="{6119CB78-9CEE-49A1-B016-FFE6BE50F125}"/>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3" name="Freeform 139">
              <a:extLst>
                <a:ext uri="{FF2B5EF4-FFF2-40B4-BE49-F238E27FC236}">
                  <a16:creationId xmlns:a16="http://schemas.microsoft.com/office/drawing/2014/main" id="{A3569A2E-8D3B-4CFE-B5E3-3EABF638744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4" name="Freeform 139">
              <a:extLst>
                <a:ext uri="{FF2B5EF4-FFF2-40B4-BE49-F238E27FC236}">
                  <a16:creationId xmlns:a16="http://schemas.microsoft.com/office/drawing/2014/main" id="{7BE8F02B-2708-4A5A-9D7B-A3F26219C7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sp>
          <p:nvSpPr>
            <p:cNvPr id="15" name="Freeform 139">
              <a:extLst>
                <a:ext uri="{FF2B5EF4-FFF2-40B4-BE49-F238E27FC236}">
                  <a16:creationId xmlns:a16="http://schemas.microsoft.com/office/drawing/2014/main" id="{EBE50E00-2B9C-4370-BB08-F402DD2119E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grpSp>
      <p:pic>
        <p:nvPicPr>
          <p:cNvPr id="5" name="图片 68">
            <a:extLst>
              <a:ext uri="{FF2B5EF4-FFF2-40B4-BE49-F238E27FC236}">
                <a16:creationId xmlns:a16="http://schemas.microsoft.com/office/drawing/2014/main" id="{182AC1EC-00BC-4BF0-A841-749EADF55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99219" y="853416"/>
            <a:ext cx="2375752" cy="3863106"/>
          </a:xfrm>
          <a:prstGeom prst="rect">
            <a:avLst/>
          </a:prstGeom>
        </p:spPr>
      </p:pic>
      <p:pic>
        <p:nvPicPr>
          <p:cNvPr id="17" name="图片 11">
            <a:extLst>
              <a:ext uri="{FF2B5EF4-FFF2-40B4-BE49-F238E27FC236}">
                <a16:creationId xmlns:a16="http://schemas.microsoft.com/office/drawing/2014/main" id="{2B95A3F4-F6B7-4BAC-BB49-6D0D5EDA6B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12247" y="4609006"/>
            <a:ext cx="1333193" cy="512701"/>
          </a:xfrm>
          <a:prstGeom prst="rect">
            <a:avLst/>
          </a:prstGeom>
        </p:spPr>
      </p:pic>
      <p:pic>
        <p:nvPicPr>
          <p:cNvPr id="18" name="图片 12">
            <a:extLst>
              <a:ext uri="{FF2B5EF4-FFF2-40B4-BE49-F238E27FC236}">
                <a16:creationId xmlns:a16="http://schemas.microsoft.com/office/drawing/2014/main" id="{210DAB6B-DA50-4C70-B363-59876124889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4030" y="4596916"/>
            <a:ext cx="1333193" cy="512701"/>
          </a:xfrm>
          <a:prstGeom prst="rect">
            <a:avLst/>
          </a:prstGeom>
        </p:spPr>
      </p:pic>
      <p:pic>
        <p:nvPicPr>
          <p:cNvPr id="19" name="图片 13">
            <a:extLst>
              <a:ext uri="{FF2B5EF4-FFF2-40B4-BE49-F238E27FC236}">
                <a16:creationId xmlns:a16="http://schemas.microsoft.com/office/drawing/2014/main" id="{FB0D5F7B-CD06-4D9A-8334-21BA4770F84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664" y="4596915"/>
            <a:ext cx="1333193" cy="512701"/>
          </a:xfrm>
          <a:prstGeom prst="rect">
            <a:avLst/>
          </a:prstGeom>
        </p:spPr>
      </p:pic>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7629505" y="3784422"/>
            <a:ext cx="316434" cy="94358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64" tIns="34282" rIns="68564" bIns="34282" numCol="1" anchor="t" anchorCtr="0" compatLnSpc="1">
            <a:prstTxWarp prst="textNoShape">
              <a:avLst/>
            </a:prstTxWarp>
          </a:bodyPr>
          <a:lstStyle/>
          <a:p>
            <a:pPr defTabSz="914195">
              <a:defRPr/>
            </a:pPr>
            <a:endParaRPr lang="zh-CN" altLang="en-US" sz="1800">
              <a:solidFill>
                <a:prstClr val="black"/>
              </a:solidFill>
              <a:latin typeface="等线" panose="020F0502020204030204"/>
              <a:ea typeface="等线" panose="02010600030101010101" pitchFamily="2" charset="-122"/>
            </a:endParaRPr>
          </a:p>
        </p:txBody>
      </p:sp>
      <p:pic>
        <p:nvPicPr>
          <p:cNvPr id="21" name="图片 32">
            <a:extLst>
              <a:ext uri="{FF2B5EF4-FFF2-40B4-BE49-F238E27FC236}">
                <a16:creationId xmlns:a16="http://schemas.microsoft.com/office/drawing/2014/main" id="{C5E65F22-6F3A-4B3B-918B-0676FB0C2E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227157" y="4388896"/>
            <a:ext cx="1930682" cy="742475"/>
          </a:xfrm>
          <a:prstGeom prst="rect">
            <a:avLst/>
          </a:prstGeom>
        </p:spPr>
      </p:pic>
      <p:pic>
        <p:nvPicPr>
          <p:cNvPr id="22" name="图片 65">
            <a:extLst>
              <a:ext uri="{FF2B5EF4-FFF2-40B4-BE49-F238E27FC236}">
                <a16:creationId xmlns:a16="http://schemas.microsoft.com/office/drawing/2014/main" id="{04BB644F-80A0-4339-8040-F422C22C2A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8366" y="4753023"/>
            <a:ext cx="958698" cy="368683"/>
          </a:xfrm>
          <a:prstGeom prst="rect">
            <a:avLst/>
          </a:prstGeom>
        </p:spPr>
      </p:pic>
      <p:pic>
        <p:nvPicPr>
          <p:cNvPr id="23" name="图片 66">
            <a:extLst>
              <a:ext uri="{FF2B5EF4-FFF2-40B4-BE49-F238E27FC236}">
                <a16:creationId xmlns:a16="http://schemas.microsoft.com/office/drawing/2014/main" id="{177FB685-A0CF-4A80-9E5C-AD17198023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82876" y="4508267"/>
            <a:ext cx="1620276" cy="623104"/>
          </a:xfrm>
          <a:prstGeom prst="rect">
            <a:avLst/>
          </a:prstGeom>
        </p:spPr>
      </p:pic>
      <p:pic>
        <p:nvPicPr>
          <p:cNvPr id="24" name="图片 67">
            <a:extLst>
              <a:ext uri="{FF2B5EF4-FFF2-40B4-BE49-F238E27FC236}">
                <a16:creationId xmlns:a16="http://schemas.microsoft.com/office/drawing/2014/main" id="{511098DF-AA42-4B9B-82F2-2F6100A4C5E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074076" y="4716522"/>
            <a:ext cx="994923" cy="382614"/>
          </a:xfrm>
          <a:prstGeom prst="rect">
            <a:avLst/>
          </a:prstGeom>
        </p:spPr>
      </p:pic>
      <p:sp>
        <p:nvSpPr>
          <p:cNvPr id="25" name="文本框 41">
            <a:extLst>
              <a:ext uri="{FF2B5EF4-FFF2-40B4-BE49-F238E27FC236}">
                <a16:creationId xmlns:a16="http://schemas.microsoft.com/office/drawing/2014/main" id="{25EFD4B2-71A3-4CE8-8336-8C143AADE4EF}"/>
              </a:ext>
            </a:extLst>
          </p:cNvPr>
          <p:cNvSpPr txBox="1"/>
          <p:nvPr/>
        </p:nvSpPr>
        <p:spPr>
          <a:xfrm>
            <a:off x="3541831" y="1292608"/>
            <a:ext cx="5602169" cy="1315553"/>
          </a:xfrm>
          <a:prstGeom prst="rect">
            <a:avLst/>
          </a:prstGeom>
          <a:noFill/>
        </p:spPr>
        <p:txBody>
          <a:bodyPr vert="horz" wrap="square" lIns="68580" tIns="34290" rIns="68580" bIns="34290" rtlCol="0">
            <a:spAutoFit/>
          </a:bodyPr>
          <a:lstStyle/>
          <a:p>
            <a:pPr defTabSz="685663">
              <a:defRPr/>
            </a:pPr>
            <a:endParaRPr lang="en-US" altLang="zh-CN" sz="4000"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defTabSz="685663"/>
            <a:r>
              <a:rPr lang="en-US" altLang="zh-CN" sz="4000"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III</a:t>
            </a:r>
            <a:r>
              <a:rPr lang="en-US" altLang="zh-CN" sz="4000" b="1">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Luyện tập</a:t>
            </a:r>
            <a:endParaRPr lang="zh-CN" altLang="en-US" sz="4000" b="1" dirty="0">
              <a:ln w="12700">
                <a:noFill/>
              </a:ln>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7383278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4"/>
          <a:stretch>
            <a:fillRect/>
          </a:stretch>
        </p:blipFill>
        <p:spPr>
          <a:xfrm>
            <a:off x="1041925" y="945929"/>
            <a:ext cx="7711426" cy="1657004"/>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33496" y="547961"/>
            <a:ext cx="828519" cy="58629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657840" y="32085"/>
            <a:ext cx="935160" cy="1215376"/>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31234" y="3841116"/>
            <a:ext cx="1377794" cy="974978"/>
          </a:xfrm>
          <a:prstGeom prst="rect">
            <a:avLst/>
          </a:prstGeom>
        </p:spPr>
      </p:pic>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54" y="3042707"/>
            <a:ext cx="1040270" cy="1974612"/>
          </a:xfrm>
          <a:prstGeom prst="rect">
            <a:avLst/>
          </a:prstGeom>
          <a:noFill/>
          <a:ln>
            <a:noFill/>
          </a:ln>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52521" y="302001"/>
            <a:ext cx="828519" cy="586291"/>
          </a:xfrm>
          <a:prstGeom prst="rect">
            <a:avLst/>
          </a:prstGeom>
        </p:spPr>
      </p:pic>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16266" y="870274"/>
            <a:ext cx="828519" cy="58629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89247" y="2962347"/>
            <a:ext cx="828519" cy="58629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02786" y="2908878"/>
            <a:ext cx="828519" cy="586291"/>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2042200" y="1192131"/>
            <a:ext cx="5676697" cy="1254767"/>
          </a:xfrm>
          <a:prstGeom prst="rect">
            <a:avLst/>
          </a:prstGeom>
          <a:noFill/>
        </p:spPr>
        <p:txBody>
          <a:bodyPr wrap="square" lIns="68580" tIns="34290" rIns="68580" bIns="34290">
            <a:spAutoFit/>
          </a:bodyPr>
          <a:lstStyle/>
          <a:p>
            <a:pPr algn="just">
              <a:lnSpc>
                <a:spcPct val="107000"/>
              </a:lnSpc>
              <a:spcAft>
                <a:spcPts val="600"/>
              </a:spcAft>
            </a:pPr>
            <a:r>
              <a:rPr lang="en-US" sz="24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Đề bài: viết bài văn nghị luận về một câu tục ngữ, danh ngôn bàn về một vấn đề trong đời sống.</a:t>
            </a:r>
            <a:endParaRPr lang="vi-VN" sz="1800" b="1" i="1">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880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041925" y="945929"/>
            <a:ext cx="7711426" cy="2156270"/>
          </a:xfrm>
          <a:prstGeom prst="rect">
            <a:avLst/>
          </a:prstGeom>
        </p:spPr>
      </p:pic>
      <p:pic>
        <p:nvPicPr>
          <p:cNvPr id="21" name="图片 69">
            <a:extLst>
              <a:ext uri="{FF2B5EF4-FFF2-40B4-BE49-F238E27FC236}">
                <a16:creationId xmlns:a16="http://schemas.microsoft.com/office/drawing/2014/main" id="{65B8F962-2975-4A85-B4F0-12371E730A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33496" y="547961"/>
            <a:ext cx="828519" cy="586291"/>
          </a:xfrm>
          <a:prstGeom prst="rect">
            <a:avLst/>
          </a:prstGeom>
        </p:spPr>
      </p:pic>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657840" y="32085"/>
            <a:ext cx="935160" cy="1215376"/>
          </a:xfrm>
          <a:prstGeom prst="rect">
            <a:avLst/>
          </a:prstGeom>
        </p:spPr>
      </p:pic>
      <p:pic>
        <p:nvPicPr>
          <p:cNvPr id="26" name="图片 75">
            <a:extLst>
              <a:ext uri="{FF2B5EF4-FFF2-40B4-BE49-F238E27FC236}">
                <a16:creationId xmlns:a16="http://schemas.microsoft.com/office/drawing/2014/main" id="{A6985571-C6E0-40B5-9EF9-5E1A78EED10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31234" y="3841116"/>
            <a:ext cx="1377794" cy="974978"/>
          </a:xfrm>
          <a:prstGeom prst="rect">
            <a:avLst/>
          </a:prstGeom>
        </p:spPr>
      </p:pic>
      <p:pic>
        <p:nvPicPr>
          <p:cNvPr id="27" name="图片 2">
            <a:extLst>
              <a:ext uri="{FF2B5EF4-FFF2-40B4-BE49-F238E27FC236}">
                <a16:creationId xmlns:a16="http://schemas.microsoft.com/office/drawing/2014/main" id="{03F0522A-2427-410F-8DD0-9EB80E452C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54" y="3042707"/>
            <a:ext cx="1040270" cy="1974612"/>
          </a:xfrm>
          <a:prstGeom prst="rect">
            <a:avLst/>
          </a:prstGeom>
          <a:noFill/>
          <a:ln>
            <a:noFill/>
          </a:ln>
        </p:spPr>
      </p:pic>
      <p:pic>
        <p:nvPicPr>
          <p:cNvPr id="18" name="图片 69">
            <a:extLst>
              <a:ext uri="{FF2B5EF4-FFF2-40B4-BE49-F238E27FC236}">
                <a16:creationId xmlns:a16="http://schemas.microsoft.com/office/drawing/2014/main" id="{D554DD5B-8688-469D-B92B-AEEB4671870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052521" y="302001"/>
            <a:ext cx="828519" cy="586291"/>
          </a:xfrm>
          <a:prstGeom prst="rect">
            <a:avLst/>
          </a:prstGeom>
        </p:spPr>
      </p:pic>
      <p:pic>
        <p:nvPicPr>
          <p:cNvPr id="28" name="图片 69">
            <a:extLst>
              <a:ext uri="{FF2B5EF4-FFF2-40B4-BE49-F238E27FC236}">
                <a16:creationId xmlns:a16="http://schemas.microsoft.com/office/drawing/2014/main" id="{7FAFBB51-57D9-4593-A653-5F9AA05D90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16266" y="870274"/>
            <a:ext cx="828519" cy="586291"/>
          </a:xfrm>
          <a:prstGeom prst="rect">
            <a:avLst/>
          </a:prstGeom>
        </p:spPr>
      </p:pic>
      <p:pic>
        <p:nvPicPr>
          <p:cNvPr id="31" name="图片 69">
            <a:extLst>
              <a:ext uri="{FF2B5EF4-FFF2-40B4-BE49-F238E27FC236}">
                <a16:creationId xmlns:a16="http://schemas.microsoft.com/office/drawing/2014/main" id="{48BF9E03-C203-42C5-9324-266098668D8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89247" y="2962347"/>
            <a:ext cx="828519" cy="586291"/>
          </a:xfrm>
          <a:prstGeom prst="rect">
            <a:avLst/>
          </a:prstGeom>
        </p:spPr>
      </p:pic>
      <p:pic>
        <p:nvPicPr>
          <p:cNvPr id="34" name="图片 69">
            <a:extLst>
              <a:ext uri="{FF2B5EF4-FFF2-40B4-BE49-F238E27FC236}">
                <a16:creationId xmlns:a16="http://schemas.microsoft.com/office/drawing/2014/main" id="{9AF97617-EB87-41B0-A3F5-07BAE2B9A93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02786" y="2908878"/>
            <a:ext cx="828519" cy="586291"/>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2042200" y="1192131"/>
            <a:ext cx="5676697" cy="1408655"/>
          </a:xfrm>
          <a:prstGeom prst="rect">
            <a:avLst/>
          </a:prstGeom>
          <a:noFill/>
        </p:spPr>
        <p:txBody>
          <a:bodyPr wrap="square" lIns="68580" tIns="34290" rIns="68580" bIns="34290">
            <a:spAutoFit/>
          </a:bodyPr>
          <a:lstStyle/>
          <a:p>
            <a:pPr algn="ctr">
              <a:lnSpc>
                <a:spcPct val="107000"/>
              </a:lnSpc>
              <a:spcAft>
                <a:spcPts val="600"/>
              </a:spcAft>
            </a:pPr>
            <a:r>
              <a:rPr lang="en-US" sz="24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Bài mẫu: </a:t>
            </a:r>
          </a:p>
          <a:p>
            <a:pPr algn="ctr">
              <a:lnSpc>
                <a:spcPct val="107000"/>
              </a:lnSpc>
              <a:spcAft>
                <a:spcPts val="600"/>
              </a:spcAft>
            </a:pPr>
            <a:r>
              <a:rPr lang="en-US" sz="24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Trình bày suy nghĩ về câu tục ngữ:</a:t>
            </a:r>
          </a:p>
          <a:p>
            <a:pPr algn="ctr">
              <a:lnSpc>
                <a:spcPct val="107000"/>
              </a:lnSpc>
              <a:spcAft>
                <a:spcPts val="600"/>
              </a:spcAft>
            </a:pPr>
            <a:r>
              <a:rPr lang="en-US" sz="2400" b="1" i="1">
                <a:solidFill>
                  <a:srgbClr val="002060"/>
                </a:solidFill>
                <a:latin typeface="Calibri" panose="020F0502020204030204" pitchFamily="34" charset="0"/>
                <a:ea typeface="Calibri" panose="020F0502020204030204" pitchFamily="34" charset="0"/>
                <a:cs typeface="Times New Roman" panose="02020603050405020304" pitchFamily="18" charset="0"/>
              </a:rPr>
              <a:t>“Có công mài sắt, có ngày nên kim”</a:t>
            </a:r>
            <a:endParaRPr lang="vi-VN" sz="1800" b="1" i="1">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568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par>
                                <p:cTn id="58" presetID="42"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7"/>
            <a:ext cx="9135663" cy="2889013"/>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Mở bài: </a:t>
            </a:r>
          </a:p>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Trong cuộc sống, con người ta đều có những thành công đạt được và những ước mơ muốn vươn tới. Và để thực hiện được điều đó thì ta phải có lòng kiên trì, bền bỉ, nỗ lực. Chính vì vậy ông cha ta đã có câu: “Có công mài sắt, có ngày nên kim” để động viên, khích lệ hay nói một cách khác là khuyên răn con cháu, dạy bảo những kinh nghiệm trong đời thường, cuộc sống. Câu tục ngữ được chia làm hai vế, mỗi vế có 4 từ. Hai vế này có hai cặp từ tương ứng với nhau: “Có công – có ngày; mài sắt – nên kim”. Một vế chỉ sự nỗ lực, một vế chỉ thành quả đạt được.</a:t>
            </a: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4846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7"/>
            <a:ext cx="9135663" cy="2220993"/>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Thân bài: </a:t>
            </a:r>
          </a:p>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Cây kim tuy nhỏ nhưng nó rất có ích, tròn trịa, trơn bóng, sắc nét. Để mài được một cây kim như vậy thì thật là khó. Câu tục ngữ này mượn hình ảnh cây kim để nói lên được phẩm chất cao quý truyền thống của dân tộc Việt Nam từ hàng nghìn đời nay. Từ những việc nhỏ như quét nhà, nấu cơm đến những việc lớn như xây dựng đất nước, chống giặc ngoại xâm.</a:t>
            </a: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218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2474030" y="3096350"/>
            <a:ext cx="1715421" cy="171542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5" name="椭圆 4">
            <a:extLst>
              <a:ext uri="{FF2B5EF4-FFF2-40B4-BE49-F238E27FC236}">
                <a16:creationId xmlns:a16="http://schemas.microsoft.com/office/drawing/2014/main" id="{3DAE0D1A-C18C-462D-9E2C-4A65C61AECA0}"/>
              </a:ext>
            </a:extLst>
          </p:cNvPr>
          <p:cNvSpPr/>
          <p:nvPr/>
        </p:nvSpPr>
        <p:spPr>
          <a:xfrm>
            <a:off x="51674" y="3233884"/>
            <a:ext cx="1577886" cy="157788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6" name="椭圆 5">
            <a:extLst>
              <a:ext uri="{FF2B5EF4-FFF2-40B4-BE49-F238E27FC236}">
                <a16:creationId xmlns:a16="http://schemas.microsoft.com/office/drawing/2014/main" id="{27020907-42DE-441D-B558-D04CF2D2FE95}"/>
              </a:ext>
            </a:extLst>
          </p:cNvPr>
          <p:cNvSpPr/>
          <p:nvPr/>
        </p:nvSpPr>
        <p:spPr>
          <a:xfrm>
            <a:off x="7829932" y="2022717"/>
            <a:ext cx="1211168" cy="1211168"/>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10" name="椭圆 9">
            <a:extLst>
              <a:ext uri="{FF2B5EF4-FFF2-40B4-BE49-F238E27FC236}">
                <a16:creationId xmlns:a16="http://schemas.microsoft.com/office/drawing/2014/main" id="{7DA23B47-F7D7-4911-BD6D-B6C2AB13EDAB}"/>
              </a:ext>
            </a:extLst>
          </p:cNvPr>
          <p:cNvSpPr/>
          <p:nvPr/>
        </p:nvSpPr>
        <p:spPr>
          <a:xfrm>
            <a:off x="7514442" y="2402118"/>
            <a:ext cx="1238909" cy="12389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606" t="-1143" r="26891" b="81649"/>
          <a:stretch/>
        </p:blipFill>
        <p:spPr>
          <a:xfrm>
            <a:off x="7062731" y="-45462"/>
            <a:ext cx="1759359" cy="734162"/>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305626" y="-258119"/>
            <a:ext cx="887327" cy="887327"/>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sp>
        <p:nvSpPr>
          <p:cNvPr id="23" name="椭圆 22">
            <a:extLst>
              <a:ext uri="{FF2B5EF4-FFF2-40B4-BE49-F238E27FC236}">
                <a16:creationId xmlns:a16="http://schemas.microsoft.com/office/drawing/2014/main" id="{892D825C-2FA8-4570-B0B4-80F806B35ABE}"/>
              </a:ext>
            </a:extLst>
          </p:cNvPr>
          <p:cNvSpPr/>
          <p:nvPr/>
        </p:nvSpPr>
        <p:spPr>
          <a:xfrm>
            <a:off x="138038" y="360235"/>
            <a:ext cx="537949" cy="537949"/>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595">
              <a:defRPr/>
            </a:pPr>
            <a:endParaRPr lang="zh-CN" altLang="en-US">
              <a:solidFill>
                <a:srgbClr val="FFFFFF"/>
              </a:solidFill>
              <a:latin typeface="Arial Unicode MS"/>
              <a:ea typeface="黑体"/>
            </a:endParaRPr>
          </a:p>
        </p:txBody>
      </p:sp>
      <p:pic>
        <p:nvPicPr>
          <p:cNvPr id="25" name="图片 74">
            <a:extLst>
              <a:ext uri="{FF2B5EF4-FFF2-40B4-BE49-F238E27FC236}">
                <a16:creationId xmlns:a16="http://schemas.microsoft.com/office/drawing/2014/main" id="{CE565F27-2DB3-464F-887A-824D0FF1F2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57909" y="0"/>
            <a:ext cx="483191" cy="627976"/>
          </a:xfrm>
          <a:prstGeom prst="rect">
            <a:avLst/>
          </a:prstGeom>
        </p:spPr>
      </p:pic>
      <p:sp>
        <p:nvSpPr>
          <p:cNvPr id="24" name="Hộp Văn bản 23">
            <a:extLst>
              <a:ext uri="{FF2B5EF4-FFF2-40B4-BE49-F238E27FC236}">
                <a16:creationId xmlns:a16="http://schemas.microsoft.com/office/drawing/2014/main" id="{3201CCE8-8DC0-5A97-714A-A41290270775}"/>
              </a:ext>
            </a:extLst>
          </p:cNvPr>
          <p:cNvSpPr txBox="1"/>
          <p:nvPr/>
        </p:nvSpPr>
        <p:spPr>
          <a:xfrm>
            <a:off x="6683" y="666836"/>
            <a:ext cx="9135663" cy="4003260"/>
          </a:xfrm>
          <a:prstGeom prst="rect">
            <a:avLst/>
          </a:prstGeom>
          <a:noFill/>
        </p:spPr>
        <p:txBody>
          <a:bodyPr wrap="square" lIns="68580" tIns="34290" rIns="68580" bIns="34290">
            <a:spAutoFit/>
          </a:bodyPr>
          <a:lstStyle/>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Thân bài: </a:t>
            </a:r>
          </a:p>
          <a:p>
            <a:pPr algn="just">
              <a:lnSpc>
                <a:spcPct val="107000"/>
              </a:lnSpc>
              <a:spcAft>
                <a:spcPts val="600"/>
              </a:spcAft>
            </a:pPr>
            <a:r>
              <a:rPr lang="en-US" sz="2100" b="1" i="1">
                <a:solidFill>
                  <a:srgbClr val="002060"/>
                </a:solidFill>
                <a:latin typeface="Calibri" panose="020F0502020204030204" pitchFamily="34" charset="0"/>
                <a:ea typeface="Times New Roman" panose="02020603050405020304" pitchFamily="18" charset="0"/>
                <a:cs typeface="Times New Roman" panose="02020603050405020304" pitchFamily="18" charset="0"/>
              </a:rPr>
              <a:t>	</a:t>
            </a:r>
            <a:r>
              <a:rPr lang="en-US" sz="2100">
                <a:solidFill>
                  <a:srgbClr val="000000"/>
                </a:solidFill>
                <a:latin typeface="Times New Roman" panose="02020603050405020304" pitchFamily="18" charset="0"/>
                <a:ea typeface="Times New Roman" panose="02020603050405020304" pitchFamily="18" charset="0"/>
              </a:rPr>
              <a:t>Những thành tựu hiện nay mà ông cha ta đạt được đã minh chứng cho điều đó. Những tháp chùa cổ kính có giá trị, một số công trình nghệ thuật nổi tiếng như tháp Chương Sơn, chuông chùa Trùng Quang… với những đường nét hoa văn thanh thoát, mạnh mẽ, thể hiện tinh thần thượng võ, yêu nước. Và một thành tựu lớn nhất của ông cha ta đó chính là xây dựng nên được một quốc gia văn minh, nhân dân đồng lòng, đất nước yên bình. Công cuộc dựng, giữ, phát huy, đổi mới đất nước đó đã thể hiện được sự bền bỉ, chịu thương chịu khó, sự sáng tạo, lao động kiên cường của ông cha ta. Trong lao động sản xuất, nhân dân ta cũng đã có những việc làm và kết quả đạt được để khẳng định ý nghĩa của câu tục ngữ trên là hoàn toàn đúng.</a:t>
            </a:r>
            <a:endParaRPr lang="vi-VN" sz="2100">
              <a:latin typeface="Times New Roman" panose="02020603050405020304" pitchFamily="18" charset="0"/>
              <a:ea typeface="Times New Roman" panose="02020603050405020304" pitchFamily="18" charset="0"/>
            </a:endParaRPr>
          </a:p>
          <a:p>
            <a:pPr algn="just">
              <a:lnSpc>
                <a:spcPct val="107000"/>
              </a:lnSpc>
              <a:spcAft>
                <a:spcPts val="600"/>
              </a:spcAft>
            </a:pPr>
            <a:endParaRPr lang="vi-VN" sz="21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5838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290</TotalTime>
  <Words>655</Words>
  <Application>Microsoft Office PowerPoint</Application>
  <PresentationFormat>On-screen Show (16:9)</PresentationFormat>
  <Paragraphs>107</Paragraphs>
  <Slides>29</Slides>
  <Notes>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29</vt:i4>
      </vt:variant>
    </vt:vector>
  </HeadingPairs>
  <TitlesOfParts>
    <vt:vector size="43" baseType="lpstr">
      <vt:lpstr>Arial Unicode MS</vt:lpstr>
      <vt:lpstr>微软雅黑</vt:lpstr>
      <vt:lpstr>宋体</vt:lpstr>
      <vt:lpstr>Arial</vt:lpstr>
      <vt:lpstr>Calibri</vt:lpstr>
      <vt:lpstr>等线</vt:lpstr>
      <vt:lpstr>ITC Avant Garde Std Bk</vt:lpstr>
      <vt:lpstr>Public Sans</vt:lpstr>
      <vt:lpstr>黑体</vt:lpstr>
      <vt:lpstr>华文新魏</vt:lpstr>
      <vt:lpstr>SVN-Internation</vt:lpstr>
      <vt:lpstr>Times New Roman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106</cp:revision>
  <dcterms:created xsi:type="dcterms:W3CDTF">2021-11-30T15:42:07Z</dcterms:created>
  <dcterms:modified xsi:type="dcterms:W3CDTF">2023-03-11T11:59:05Z</dcterms:modified>
</cp:coreProperties>
</file>