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64" r:id="rId4"/>
    <p:sldId id="258" r:id="rId5"/>
    <p:sldId id="265" r:id="rId6"/>
    <p:sldId id="259" r:id="rId7"/>
    <p:sldId id="266" r:id="rId8"/>
    <p:sldId id="261" r:id="rId9"/>
    <p:sldId id="267" r:id="rId10"/>
    <p:sldId id="262" r:id="rId11"/>
    <p:sldId id="268" r:id="rId12"/>
    <p:sldId id="263" r:id="rId13"/>
    <p:sldId id="26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3/19/2023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65716" y="1438922"/>
            <a:ext cx="12357716" cy="3329581"/>
          </a:xfrm>
        </p:spPr>
        <p:txBody>
          <a:bodyPr/>
          <a:lstStyle/>
          <a:p>
            <a:pPr algn="ctr"/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ÔN </a:t>
            </a: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TẬP </a:t>
            </a:r>
            <a:r>
              <a:rPr lang="vi-VN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KIỂM TRA </a:t>
            </a: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GIỮA KÌ</a:t>
            </a:r>
            <a:r>
              <a:rPr lang="vi-VN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6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MÔN </a:t>
            </a:r>
            <a:r>
              <a:rPr lang="en-US" sz="6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HÓA 8</a:t>
            </a:r>
            <a:endParaRPr lang="en-US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01625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Câu 5: 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0" y="1218417"/>
            <a:ext cx="11072413" cy="41954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vi-VN" sz="3200" dirty="0" smtClean="0"/>
              <a:t>Hoà </a:t>
            </a:r>
            <a:r>
              <a:rPr lang="vi-VN" sz="3200" dirty="0"/>
              <a:t>tan hoàn toàn 7.2 g kim loại Magie- Magnesium (Mg) trong dung dịch axit clohiric –Hydrochoric acid ( HCl ).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MgCl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PTHH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MgCl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 khí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sinh ra ở điều kiện chuẩn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</a:t>
            </a:r>
            <a:r>
              <a:rPr lang="en-US" sz="3200" dirty="0" smtClean="0"/>
              <a:t> </a:t>
            </a:r>
            <a:r>
              <a:rPr lang="vi-VN" sz="3200" dirty="0" smtClean="0"/>
              <a:t>Nếu </a:t>
            </a:r>
            <a:r>
              <a:rPr lang="vi-VN" sz="3200" dirty="0"/>
              <a:t>dẫn toàn bộ lượng khí H­</a:t>
            </a:r>
            <a:r>
              <a:rPr lang="vi-VN" sz="3200" baseline="-25000" dirty="0"/>
              <a:t>2</a:t>
            </a:r>
            <a:r>
              <a:rPr lang="vi-VN" sz="3200" dirty="0"/>
              <a:t> sinh ra ở điều kiện chuẩn trên qua hợp chất Fe</a:t>
            </a:r>
            <a:r>
              <a:rPr lang="vi-VN" sz="3200" baseline="-25000" dirty="0"/>
              <a:t>2</a:t>
            </a:r>
            <a:r>
              <a:rPr lang="vi-VN" sz="3200" dirty="0"/>
              <a:t>O</a:t>
            </a:r>
            <a:r>
              <a:rPr lang="vi-VN" sz="3200" baseline="-25000" dirty="0"/>
              <a:t>3</a:t>
            </a:r>
            <a:r>
              <a:rPr lang="vi-VN" sz="3200" dirty="0"/>
              <a:t> (đun nóng) thì thu được bao nhiêu gam kim loại </a:t>
            </a:r>
            <a:r>
              <a:rPr lang="vi-VN" sz="3200" dirty="0" smtClean="0"/>
              <a:t>Fe</a:t>
            </a:r>
            <a:endParaRPr lang="en-US" sz="3200" dirty="0"/>
          </a:p>
          <a:p>
            <a:pPr marL="0" indent="461963" algn="just">
              <a:buNone/>
            </a:pPr>
            <a:r>
              <a:rPr lang="vi-VN" sz="3200" dirty="0"/>
              <a:t>Biết </a:t>
            </a:r>
            <a:r>
              <a:rPr lang="en-US" sz="3200" dirty="0"/>
              <a:t>Mg</a:t>
            </a:r>
            <a:r>
              <a:rPr lang="vi-VN" sz="3200" dirty="0"/>
              <a:t> = </a:t>
            </a:r>
            <a:r>
              <a:rPr lang="en-US" sz="3200" dirty="0"/>
              <a:t>24</a:t>
            </a:r>
            <a:r>
              <a:rPr lang="vi-VN" sz="3200" dirty="0"/>
              <a:t>; </a:t>
            </a:r>
            <a:r>
              <a:rPr lang="en-US" sz="3200" dirty="0"/>
              <a:t>H = 1;  Cl = 35,5;  Fe= 56</a:t>
            </a:r>
          </a:p>
          <a:p>
            <a:pPr algn="just"/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5684258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493930" y="721268"/>
                <a:ext cx="8946541" cy="419548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PTPƯ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Mg 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lvl="0" indent="0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: 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𝑚</m:t>
                        </m:r>
                      </m:num>
                      <m:den>
                        <m:r>
                          <a:rPr lang="en-US" sz="2400" i="1"/>
                          <m:t>𝑀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7,2</m:t>
                        </m:r>
                      </m:num>
                      <m:den>
                        <m:r>
                          <a:rPr lang="en-US" sz="2400" i="1"/>
                          <m:t>24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0,3 (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  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       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 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0,3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0,6   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0,3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0,3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MgCl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0,3.(24+ 35,5.2)  = 28,5  (g)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ở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đkc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V= n.24,79 =0,3.24,79= 7,437 ( l ) 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3 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   Fe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14:m>
                  <m:oMath xmlns:m="http://schemas.openxmlformats.org/officeDocument/2006/math">
                    <m:r>
                      <a:rPr lang="en-US" sz="2400" i="1"/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400" i="1"/>
                        </m:ctrlPr>
                      </m:groupChr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vi-VN" sz="2400" i="1"/>
                              <m:t>𝑡</m:t>
                            </m:r>
                          </m:e>
                          <m:sup>
                            <m:r>
                              <a:rPr lang="vi-VN" sz="2400" i="1"/>
                              <m:t>𝑜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Fe +  3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3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  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2 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    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0,3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0,1             0,2         0,3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indent="0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Fe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 . 56  =  11,2 (g)   </a:t>
                </a:r>
              </a:p>
              <a:p>
                <a:pPr marL="0" indent="0"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93930" y="721268"/>
                <a:ext cx="8946541" cy="4195481"/>
              </a:xfrm>
              <a:blipFill rotWithShape="0">
                <a:blip r:embed="rId2"/>
                <a:stretch>
                  <a:fillRect l="-1022" t="-1161" b="-3904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490478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1539" y="437182"/>
            <a:ext cx="11221375" cy="41954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42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42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6.</a:t>
            </a:r>
          </a:p>
          <a:p>
            <a:pPr marL="0" indent="0" algn="just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kim loại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Sắt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Iron (Fe)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dung dịch axit clohiric –Hydrochoric acid( HCl ).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FeCl</a:t>
            </a:r>
            <a:r>
              <a:rPr lang="en-US" sz="32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3,7185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ĐKC.</a:t>
            </a:r>
          </a:p>
          <a:p>
            <a:pPr marL="0" indent="461963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PTHH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Fe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dẫn toàn bộ lượng khí H­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sinh ra ở  trên qua hợp chất CuO (đun nóng) thì thu được bao nhiêu gam kim loại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61963" algn="just"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56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1;  Cl = 35,5;  Cu = 64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48834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74334" y="490448"/>
                <a:ext cx="8946541" cy="419548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PTPƯ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Fe 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FeCl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lvl="0" indent="0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: 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𝑉</m:t>
                        </m:r>
                      </m:num>
                      <m:den>
                        <m:r>
                          <a:rPr lang="en-US" sz="2400" i="1"/>
                          <m:t>24,79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7,437</m:t>
                        </m:r>
                      </m:num>
                      <m:den>
                        <m:r>
                          <a:rPr lang="en-US" sz="2400" i="1"/>
                          <m:t>24,79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0,3 (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FeCl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1       2               1           1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0,3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0,6              0,3        0,3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Fe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0,3. 56  =  16,8 (g)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0,6.(1+ 35,5)  =  21,9 (g)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  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CuO</a:t>
                </a:r>
                <a14:m>
                  <m:oMath xmlns:m="http://schemas.openxmlformats.org/officeDocument/2006/math">
                    <m:r>
                      <a:rPr lang="en-US" sz="2400" i="1"/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400" i="1"/>
                        </m:ctrlPr>
                      </m:groupChr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vi-VN" sz="2400" i="1"/>
                              <m:t>𝑡</m:t>
                            </m:r>
                          </m:e>
                          <m:sup>
                            <m:r>
                              <a:rPr lang="vi-VN" sz="2400" i="1"/>
                              <m:t>𝑜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Cu + 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1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1             1         1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0,3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0,3         0,3       0,3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0,3 . 64  =  19,2 (g) 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74334" y="490448"/>
                <a:ext cx="8946541" cy="4195481"/>
              </a:xfrm>
              <a:blipFill rotWithShape="0">
                <a:blip r:embed="rId2"/>
                <a:stretch>
                  <a:fillRect l="-1091" t="-1161" b="-397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3548765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Câu 1: Hoàn thành các PƯHH sau</a:t>
            </a:r>
            <a:r>
              <a:rPr lang="vi-VN" b="1" dirty="0" smtClean="0">
                <a:solidFill>
                  <a:srgbClr val="FF0000"/>
                </a:solidFill>
              </a:rPr>
              <a:t>: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6690" y="1271683"/>
            <a:ext cx="8946541" cy="4195481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C +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S +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………….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Mg +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Cu +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 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KClO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 +…………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CuO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………….+ …………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Fe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+…………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Mg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+…………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Zn + 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+…………</a:t>
            </a: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</a:t>
            </a:r>
            <a:r>
              <a:rPr lang="vi-V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Mg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+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SO</a:t>
            </a:r>
            <a:r>
              <a:rPr lang="en-US" sz="24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…………. +…………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56072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343010" y="774534"/>
                <a:ext cx="10082551" cy="5910351"/>
              </a:xfrm>
            </p:spPr>
            <p:txBody>
              <a:bodyPr>
                <a:noAutofit/>
              </a:bodyPr>
              <a:lstStyle/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1. C + 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vi-VN" sz="2400" i="1"/>
                                  <m:t>𝑡</m:t>
                                </m:r>
                              </m:e>
                              <m:sup>
                                <m:r>
                                  <a:rPr lang="vi-VN" sz="24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2. S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vi-VN" sz="2400" i="1"/>
                                  <m:t>𝑡</m:t>
                                </m:r>
                              </m:e>
                              <m:sup>
                                <m:r>
                                  <a:rPr lang="vi-VN" sz="24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3. 2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 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vi-VN" sz="2400" i="1"/>
                                  <m:t>𝑡</m:t>
                                </m:r>
                              </m:e>
                              <m:sup>
                                <m:r>
                                  <a:rPr lang="vi-VN" sz="24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MgO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4. 2Cu +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vi-VN" sz="2400" i="1"/>
                                  <m:t>𝑡</m:t>
                                </m:r>
                              </m:e>
                              <m:sup>
                                <m:r>
                                  <a:rPr lang="vi-VN" sz="24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2CuO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5. 2 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vi-VN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4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4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400" i="1"/>
                                </m:ctrlPr>
                              </m:sSupPr>
                              <m:e>
                                <m:r>
                                  <a:rPr lang="vi-VN" sz="2400" i="1"/>
                                  <m:t>𝑡</m:t>
                                </m:r>
                              </m:e>
                              <m:sup>
                                <m:r>
                                  <a:rPr lang="vi-VN" sz="24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6. 2KClO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→"/>
                        <m:vertJc m:val="bot"/>
                        <m:ctrlPr>
                          <a:rPr lang="en-US" sz="2400" i="1"/>
                        </m:ctrlPr>
                      </m:groupChr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vi-VN" sz="2400" i="1"/>
                              <m:t>𝑡</m:t>
                            </m:r>
                          </m:e>
                          <m:sup>
                            <m:r>
                              <a:rPr lang="vi-VN" sz="2400" i="1"/>
                              <m:t>𝑜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2KCl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+ 3O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7. 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CuO</a:t>
                </a:r>
                <a14:m>
                  <m:oMath xmlns:m="http://schemas.openxmlformats.org/officeDocument/2006/math">
                    <m:r>
                      <a:rPr lang="en-US" sz="2400" i="1"/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400" i="1"/>
                        </m:ctrlPr>
                      </m:groupChr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vi-VN" sz="2400" i="1"/>
                              <m:t>𝑡</m:t>
                            </m:r>
                          </m:e>
                          <m:sup>
                            <m:r>
                              <a:rPr lang="vi-VN" sz="2400" i="1"/>
                              <m:t>𝑜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vi-VN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8. Fe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2HCl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FeCl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9. Mg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2HCl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MgCl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10. </a:t>
                </a:r>
                <a:r>
                  <a:rPr lang="vi-V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lv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11. </a:t>
                </a:r>
                <a:r>
                  <a:rPr lang="vi-V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SO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4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>
                  <a:spcBef>
                    <a:spcPts val="200"/>
                  </a:spcBef>
                  <a:spcAft>
                    <a:spcPts val="200"/>
                  </a:spcAft>
                  <a:buNone/>
                </a:pP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343010" y="774534"/>
                <a:ext cx="10082551" cy="5910351"/>
              </a:xfrm>
              <a:blipFill rotWithShape="0">
                <a:blip r:embed="rId2"/>
                <a:stretch>
                  <a:fillRect l="-90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342671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3312" y="652388"/>
            <a:ext cx="9404723" cy="1400530"/>
          </a:xfrm>
        </p:spPr>
        <p:txBody>
          <a:bodyPr/>
          <a:lstStyle/>
          <a:p>
            <a:r>
              <a:rPr 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771834" cy="4195481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vi-VN" sz="3600" dirty="0" smtClean="0"/>
              <a:t>a</a:t>
            </a:r>
            <a:r>
              <a:rPr lang="vi-VN" sz="3600" dirty="0"/>
              <a:t>) Lập công thức hóa học của hợp chất tạo bởi nguyên tố Na (I) với O, Fe ( III ) với O, C(IV) và O, S(IV) và O</a:t>
            </a:r>
            <a:endParaRPr lang="en-US" sz="3600" dirty="0"/>
          </a:p>
          <a:p>
            <a:pPr marL="0" indent="0" algn="just">
              <a:buNone/>
            </a:pPr>
            <a:r>
              <a:rPr lang="vi-VN" sz="3600" dirty="0"/>
              <a:t>b)Hợp chất trên thuộc loại oxit axit (acid</a:t>
            </a:r>
            <a:r>
              <a:rPr lang="en-US" sz="3600" dirty="0" err="1"/>
              <a:t>ic</a:t>
            </a:r>
            <a:r>
              <a:rPr lang="vi-VN" sz="3600" dirty="0"/>
              <a:t> oxide) hay oxit bazơ (basic oxide)?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3755889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635972" y="541538"/>
            <a:ext cx="8946541" cy="5697983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CTHH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(basic oxide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CTHH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Fe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bazơ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(basic oxide</a:t>
            </a:r>
            <a:r>
              <a:rPr lang="vi-VN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endParaRPr lang="en-US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CTHH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(acidic oxide) </a:t>
            </a:r>
            <a:endParaRPr lang="en-US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CTHH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4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2400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II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thuộc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(acidic oxide)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74910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3575" y="386059"/>
            <a:ext cx="9404723" cy="1400530"/>
          </a:xfrm>
        </p:spPr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Câu 3: </a:t>
            </a:r>
            <a:r>
              <a:rPr lang="en-US" dirty="0">
                <a:solidFill>
                  <a:srgbClr val="FF0000"/>
                </a:solidFill>
              </a:rPr>
              <a:t/>
            </a:r>
            <a:br>
              <a:rPr lang="en-US" dirty="0">
                <a:solidFill>
                  <a:srgbClr val="FF0000"/>
                </a:solidFill>
              </a:rPr>
            </a:b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3575" y="1786589"/>
            <a:ext cx="11798425" cy="41954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3.1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 PTHH điều chế khí H</a:t>
            </a:r>
            <a:r>
              <a:rPr lang="vi-VN" sz="3200" b="1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trong phòng thí nghiệm từ:</a:t>
            </a: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Magie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magnesium ( Mg )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clohiric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Hydrochoric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acid (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).</a:t>
            </a:r>
          </a:p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hidro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3.2 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Viết PTHH điều chế khí O</a:t>
            </a:r>
            <a:r>
              <a:rPr lang="vi-VN" sz="3200" b="1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trong phòng thí nghiệm từ: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Kaliclorat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(KClO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b)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mấy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oxi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?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Đó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0" indent="0" algn="just">
              <a:buNone/>
            </a:pPr>
            <a:endParaRPr lang="en-US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41723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200966" y="1564647"/>
                <a:ext cx="9958265" cy="4195481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3.1 </a:t>
                </a:r>
                <a:r>
                  <a:rPr 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</a:t>
                </a:r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PTHH điều chế khí H</a:t>
                </a:r>
                <a:r>
                  <a:rPr lang="vi-VN" sz="28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vi-VN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trong phòng thí nghiệm :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Mg +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2HCl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MgCl</a:t>
                </a:r>
                <a:r>
                  <a:rPr lang="en-US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(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Viết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đúng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sản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phẩm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Hiđro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Đẩy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đẩy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3.2:  PTHH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điều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chế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O</a:t>
                </a:r>
                <a:r>
                  <a:rPr lang="en-US" sz="2800" b="1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trong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phòng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thí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b="1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nghiệm</a:t>
                </a:r>
                <a:r>
                  <a:rPr lang="en-US" sz="28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a) 2KClO</a:t>
                </a:r>
                <a:r>
                  <a:rPr lang="en-US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3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14:m>
                  <m:oMath xmlns:m="http://schemas.openxmlformats.org/officeDocument/2006/math">
                    <m:box>
                      <m:boxPr>
                        <m:ctrlPr>
                          <a:rPr lang="en-US" sz="2800" i="1"/>
                        </m:ctrlPr>
                      </m:boxPr>
                      <m:e>
                        <m:groupChr>
                          <m:groupChrPr>
                            <m:chr m:val="→"/>
                            <m:vertJc m:val="bot"/>
                            <m:ctrlPr>
                              <a:rPr lang="en-US" sz="2800" i="1"/>
                            </m:ctrlPr>
                          </m:groupChrPr>
                          <m:e>
                            <m:sSup>
                              <m:sSupPr>
                                <m:ctrlPr>
                                  <a:rPr lang="en-US" sz="2800" i="1"/>
                                </m:ctrlPr>
                              </m:sSupPr>
                              <m:e>
                                <m:r>
                                  <a:rPr lang="vi-VN" sz="2800" i="1"/>
                                  <m:t>𝑡</m:t>
                                </m:r>
                              </m:e>
                              <m:sup>
                                <m:r>
                                  <a:rPr lang="vi-VN" sz="2800" i="1"/>
                                  <m:t>𝑜</m:t>
                                </m:r>
                              </m:sup>
                            </m:sSup>
                          </m:e>
                        </m:groupChr>
                      </m:e>
                    </m:box>
                  </m:oMath>
                </a14:m>
                <a:r>
                  <a:rPr lang="vi-VN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2KCl 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+ 3O</a:t>
                </a:r>
                <a:r>
                  <a:rPr lang="en-US" sz="28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 algn="just">
                  <a:buNone/>
                </a:pP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b)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Có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2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cách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thu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Oxi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. 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Đẩy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nước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và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đẩy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không</a:t>
                </a:r>
                <a:r>
                  <a:rPr lang="en-US" sz="28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8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endParaRPr lang="en-US" sz="28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00966" y="1564647"/>
                <a:ext cx="9958265" cy="4195481"/>
              </a:xfrm>
              <a:blipFill rotWithShape="0">
                <a:blip r:embed="rId2"/>
                <a:stretch>
                  <a:fillRect l="-1224" t="-159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44023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 b="1" dirty="0">
                <a:solidFill>
                  <a:srgbClr val="FF0000"/>
                </a:solidFill>
              </a:rPr>
              <a:t>Câu </a:t>
            </a:r>
            <a:r>
              <a:rPr lang="en-US" b="1" dirty="0">
                <a:solidFill>
                  <a:srgbClr val="FF0000"/>
                </a:solidFill>
              </a:rPr>
              <a:t>4</a:t>
            </a:r>
            <a:r>
              <a:rPr lang="vi-VN" b="1" dirty="0">
                <a:solidFill>
                  <a:srgbClr val="FF0000"/>
                </a:solidFill>
              </a:rPr>
              <a:t>: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1262805"/>
            <a:ext cx="11003121" cy="419548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tan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toàn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loại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kẽm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-Zinc (Zn)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dịch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axit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clohiric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Hydrochoric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acid (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). Sau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chất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ZnCl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khí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</a:t>
            </a:r>
            <a:r>
              <a:rPr lang="en-US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PTHH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khối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lượng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HCl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ứng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Tính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thể tích  khí H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sinh ra ở điều kiện chuẩn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461963" algn="just">
              <a:buNone/>
            </a:pP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d.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Nếu 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dẫn toàn bộ lượng khí H­</a:t>
            </a:r>
            <a:r>
              <a:rPr lang="vi-VN" sz="32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sinh ra ở trên qua hợp chất CuO (đun nóng) thì thu được bao nhiêu gam kim loại </a:t>
            </a:r>
            <a:r>
              <a:rPr lang="vi-VN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Cu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461963" algn="just">
              <a:buNone/>
            </a:pP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Zn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65</a:t>
            </a:r>
            <a:r>
              <a:rPr lang="vi-VN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 = 1, Cl = 35,5, Cu = 64</a:t>
            </a:r>
          </a:p>
          <a:p>
            <a:pPr algn="just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230226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104293" y="659124"/>
                <a:ext cx="9477890" cy="4195481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a. PTPƯ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:  Zn  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ZnCl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  <a:p>
                <a:pPr marL="0" lvl="0" indent="0">
                  <a:buNone/>
                </a:pP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Số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Zn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: n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𝑚</m:t>
                        </m:r>
                      </m:num>
                      <m:den>
                        <m:r>
                          <a:rPr lang="en-US" sz="2400" i="1"/>
                          <m:t>𝑀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2400" i="1"/>
                        </m:ctrlPr>
                      </m:fPr>
                      <m:num>
                        <m:r>
                          <a:rPr lang="en-US" sz="2400" i="1"/>
                          <m:t>13</m:t>
                        </m:r>
                      </m:num>
                      <m:den>
                        <m:r>
                          <a:rPr lang="en-US" sz="2400" i="1"/>
                          <m:t>65</m:t>
                        </m:r>
                      </m:den>
                    </m:f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= 0,2 (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)  </a:t>
                </a:r>
              </a:p>
              <a:p>
                <a:pPr marL="0" indent="0">
                  <a:buNone/>
                </a:pP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Zn  + 2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  <a:sym typeface="Wingdings" panose="05000000000000000000" pitchFamily="2" charset="2"/>
                  </a:rPr>
                  <a:t>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ZnCl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+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1       2     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0,2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0,4     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0,2         0,2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 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HCl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0,4.(1+ 35,5)  =  14.6 (g)   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c. </a:t>
                </a:r>
                <a:r>
                  <a:rPr lang="en-US" sz="2400" dirty="0" err="1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Thể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tích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khí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ở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đkc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là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: V= n.24,79 =0,2.24,79= 4,958( l ) 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d. H</a:t>
                </a:r>
                <a:r>
                  <a:rPr lang="en-US" sz="2400" baseline="-250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+   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CuO</a:t>
                </a:r>
                <a14:m>
                  <m:oMath xmlns:m="http://schemas.openxmlformats.org/officeDocument/2006/math">
                    <m:r>
                      <a:rPr lang="en-US" sz="2400" i="1"/>
                      <m:t> </m:t>
                    </m:r>
                    <m:groupChr>
                      <m:groupChrPr>
                        <m:chr m:val="→"/>
                        <m:vertJc m:val="bot"/>
                        <m:ctrlPr>
                          <a:rPr lang="en-US" sz="2400" i="1"/>
                        </m:ctrlPr>
                      </m:groupChrPr>
                      <m:e>
                        <m:sSup>
                          <m:sSupPr>
                            <m:ctrlPr>
                              <a:rPr lang="en-US" sz="2400" i="1"/>
                            </m:ctrlPr>
                          </m:sSupPr>
                          <m:e>
                            <m:r>
                              <a:rPr lang="vi-VN" sz="2400" i="1"/>
                              <m:t>𝑡</m:t>
                            </m:r>
                          </m:e>
                          <m:sup>
                            <m:r>
                              <a:rPr lang="vi-VN" sz="2400" i="1"/>
                              <m:t>𝑜</m:t>
                            </m:r>
                          </m:sup>
                        </m:sSup>
                      </m:e>
                    </m:groupChr>
                  </m:oMath>
                </a14:m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Cu +  H</a:t>
                </a:r>
                <a:r>
                  <a:rPr lang="en-US" sz="2400" baseline="-250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2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O    </a:t>
                </a:r>
              </a:p>
              <a:p>
                <a:pPr marL="0" lv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 1   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1             1         1</a:t>
                </a:r>
              </a:p>
              <a:p>
                <a:pPr marL="0" indent="0">
                  <a:buNone/>
                </a:pPr>
                <a:r>
                  <a:rPr lang="en-US" sz="2400" dirty="0" smtClean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 0,2       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0,2         0,2       0,2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mol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 </a:t>
                </a:r>
              </a:p>
              <a:p>
                <a:pPr marL="0" indent="0">
                  <a:buNone/>
                </a:pP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Khối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lượng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của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Cu :  m = </a:t>
                </a:r>
                <a:r>
                  <a:rPr lang="en-US" sz="2400" dirty="0" err="1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n.M</a:t>
                </a:r>
                <a:r>
                  <a:rPr lang="en-US" sz="2400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= 0,2 . 64  =  12,8 (g)</a:t>
                </a:r>
                <a:endParaRPr lang="en-US" sz="2400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104293" y="659124"/>
                <a:ext cx="9477890" cy="4195481"/>
              </a:xfrm>
              <a:blipFill rotWithShape="0">
                <a:blip r:embed="rId2"/>
                <a:stretch>
                  <a:fillRect l="-965" t="-1163" b="-3924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474824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35</TotalTime>
  <Words>782</Words>
  <Application>Microsoft Office PowerPoint</Application>
  <PresentationFormat>Widescreen</PresentationFormat>
  <Paragraphs>105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Century Gothic</vt:lpstr>
      <vt:lpstr>Times New Roman</vt:lpstr>
      <vt:lpstr>Wingdings</vt:lpstr>
      <vt:lpstr>Wingdings 3</vt:lpstr>
      <vt:lpstr>Ion</vt:lpstr>
      <vt:lpstr>ÔN TẬP KIỂM TRA GIỮA KÌ II   MÔN HÓA 8</vt:lpstr>
      <vt:lpstr>Câu 1: Hoàn thành các PƯHH sau:</vt:lpstr>
      <vt:lpstr>PowerPoint Presentation</vt:lpstr>
      <vt:lpstr>Câu 2:  </vt:lpstr>
      <vt:lpstr>PowerPoint Presentation</vt:lpstr>
      <vt:lpstr>Câu 3:  </vt:lpstr>
      <vt:lpstr>PowerPoint Presentation</vt:lpstr>
      <vt:lpstr>Câu 4: </vt:lpstr>
      <vt:lpstr>PowerPoint Presentation</vt:lpstr>
      <vt:lpstr>Câu 5:  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20</cp:revision>
  <dcterms:created xsi:type="dcterms:W3CDTF">2023-03-19T08:01:05Z</dcterms:created>
  <dcterms:modified xsi:type="dcterms:W3CDTF">2023-03-19T08:36:52Z</dcterms:modified>
</cp:coreProperties>
</file>