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1504" r:id="rId2"/>
    <p:sldId id="669" r:id="rId3"/>
    <p:sldId id="1570" r:id="rId4"/>
    <p:sldId id="1571" r:id="rId5"/>
    <p:sldId id="1577" r:id="rId6"/>
    <p:sldId id="1576" r:id="rId7"/>
    <p:sldId id="1544" r:id="rId8"/>
    <p:sldId id="1573" r:id="rId9"/>
    <p:sldId id="1575" r:id="rId10"/>
    <p:sldId id="1553" r:id="rId11"/>
    <p:sldId id="1578" r:id="rId12"/>
    <p:sldId id="1033" r:id="rId13"/>
    <p:sldId id="1556" r:id="rId14"/>
    <p:sldId id="1037" r:id="rId15"/>
    <p:sldId id="1580" r:id="rId16"/>
    <p:sldId id="1560" r:id="rId17"/>
    <p:sldId id="1561" r:id="rId18"/>
    <p:sldId id="1585" r:id="rId19"/>
    <p:sldId id="1587" r:id="rId20"/>
    <p:sldId id="1564" r:id="rId21"/>
    <p:sldId id="280" r:id="rId22"/>
    <p:sldId id="282" r:id="rId23"/>
    <p:sldId id="285" r:id="rId24"/>
    <p:sldId id="286" r:id="rId25"/>
    <p:sldId id="28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EB0"/>
    <a:srgbClr val="1B04FA"/>
    <a:srgbClr val="FF0066"/>
    <a:srgbClr val="3333CC"/>
    <a:srgbClr val="F7FA76"/>
    <a:srgbClr val="1C11AF"/>
    <a:srgbClr val="1503BD"/>
    <a:srgbClr val="FF0000"/>
    <a:srgbClr val="FBFE90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75" d="100"/>
          <a:sy n="75" d="100"/>
        </p:scale>
        <p:origin x="77" y="18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59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345867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345867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34586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67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1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9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86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6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345867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34586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hyperlink" Target="https://vi.wikipedia.org/wiki/S%C3%B4ng_Missouri#cite_note-RiversWorld-1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vi.wikipedia.org/wiki/Danh_s%C3%A1ch_s%C3%B4ng_d%C3%A0i_nh%E1%BA%A5t_th%E1%BA%BF_gi%E1%BB%9Bi" TargetMode="External"/><Relationship Id="rId5" Type="http://schemas.openxmlformats.org/officeDocument/2006/relationships/hyperlink" Target="https://vi.wikipedia.org/wiki/Montana" TargetMode="External"/><Relationship Id="rId4" Type="http://schemas.openxmlformats.org/officeDocument/2006/relationships/hyperlink" Target="https://vi.wikipedia.org/wiki/D%C3%A3y_n%C3%BAi_Rock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3.png"/><Relationship Id="rId12" Type="http://schemas.microsoft.com/office/2007/relationships/hdphoto" Target="../media/hdphoto9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6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8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414E89-BC96-42D1-9BB6-CA57A0855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9198" cy="2509080"/>
          </a:xfrm>
          <a:prstGeom prst="rect">
            <a:avLst/>
          </a:prstGeom>
        </p:spPr>
      </p:pic>
      <p:pic>
        <p:nvPicPr>
          <p:cNvPr id="7" name="image108.jpg" descr="Image result for rocky mountains&quot;">
            <a:extLst>
              <a:ext uri="{FF2B5EF4-FFF2-40B4-BE49-F238E27FC236}">
                <a16:creationId xmlns:a16="http://schemas.microsoft.com/office/drawing/2014/main" id="{85FEF753-1051-4FDF-AE98-6585B1BD1EE3}"/>
              </a:ext>
            </a:extLst>
          </p:cNvPr>
          <p:cNvPicPr/>
          <p:nvPr/>
        </p:nvPicPr>
        <p:blipFill rotWithShape="1">
          <a:blip r:embed="rId3"/>
          <a:srcRect l="24685" r="16015" b="-3"/>
          <a:stretch/>
        </p:blipFill>
        <p:spPr>
          <a:xfrm>
            <a:off x="0" y="3188093"/>
            <a:ext cx="3773557" cy="2910529"/>
          </a:xfrm>
          <a:prstGeom prst="rect">
            <a:avLst/>
          </a:prstGeom>
        </p:spPr>
      </p:pic>
      <p:pic>
        <p:nvPicPr>
          <p:cNvPr id="8" name="image183.jpg" descr="Image result for eskimo people">
            <a:extLst>
              <a:ext uri="{FF2B5EF4-FFF2-40B4-BE49-F238E27FC236}">
                <a16:creationId xmlns:a16="http://schemas.microsoft.com/office/drawing/2014/main" id="{1FA3EF2F-A67F-456D-89B8-F52691E2F94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878755" y="3188093"/>
            <a:ext cx="3949146" cy="2910528"/>
          </a:xfrm>
          <a:prstGeom prst="rect">
            <a:avLst/>
          </a:prstGeom>
          <a:ln/>
        </p:spPr>
      </p:pic>
      <p:pic>
        <p:nvPicPr>
          <p:cNvPr id="9" name="image238.jpg" descr="Résultat de recherche d'images pour &quot;thành phố new york&quot;">
            <a:extLst>
              <a:ext uri="{FF2B5EF4-FFF2-40B4-BE49-F238E27FC236}">
                <a16:creationId xmlns:a16="http://schemas.microsoft.com/office/drawing/2014/main" id="{4666AC7F-A110-47C9-8FD0-84B215D73A1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892096" y="3188093"/>
            <a:ext cx="4087868" cy="29105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5681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19F2D24-8AA7-4902-A5FA-BC474A59B55E}"/>
              </a:ext>
            </a:extLst>
          </p:cNvPr>
          <p:cNvGrpSpPr/>
          <p:nvPr/>
        </p:nvGrpSpPr>
        <p:grpSpPr>
          <a:xfrm>
            <a:off x="295417" y="1382967"/>
            <a:ext cx="7720416" cy="4092065"/>
            <a:chOff x="231873" y="1036526"/>
            <a:chExt cx="7720416" cy="40920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11AEF12-B30E-4979-81DD-FF94ABE75BED}"/>
                </a:ext>
              </a:extLst>
            </p:cNvPr>
            <p:cNvSpPr/>
            <p:nvPr/>
          </p:nvSpPr>
          <p:spPr>
            <a:xfrm>
              <a:off x="231873" y="1385069"/>
              <a:ext cx="7720416" cy="3743522"/>
            </a:xfrm>
            <a:prstGeom prst="roundRect">
              <a:avLst/>
            </a:prstGeom>
            <a:solidFill>
              <a:srgbClr val="F9FE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A56835-6340-445B-B95C-D3EA68F25C8F}"/>
                </a:ext>
              </a:extLst>
            </p:cNvPr>
            <p:cNvSpPr txBox="1"/>
            <p:nvPr/>
          </p:nvSpPr>
          <p:spPr>
            <a:xfrm>
              <a:off x="448264" y="1851844"/>
              <a:ext cx="728763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Bề mặt các cao nguyên của miền núi Cooc-đi-e bị chia cắt mạnh bởi các thung lũng sông tạo nên các hẻm vực (ca-ny-on). Tiêu biểu nhất là Gran Ca-ny-on dài 446km, rộng từ 6-29km và sâu 1 600m.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C991248-0F57-4B1B-ADF7-727CE50E27DE}"/>
                </a:ext>
              </a:extLst>
            </p:cNvPr>
            <p:cNvSpPr/>
            <p:nvPr/>
          </p:nvSpPr>
          <p:spPr>
            <a:xfrm>
              <a:off x="1068191" y="1036526"/>
              <a:ext cx="2316968" cy="5513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49854ED-074D-4057-96B0-A86213F1298B}"/>
              </a:ext>
            </a:extLst>
          </p:cNvPr>
          <p:cNvGrpSpPr/>
          <p:nvPr/>
        </p:nvGrpSpPr>
        <p:grpSpPr>
          <a:xfrm>
            <a:off x="8232224" y="944835"/>
            <a:ext cx="3760502" cy="5760512"/>
            <a:chOff x="8232224" y="944835"/>
            <a:chExt cx="3760502" cy="57605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08D12AC-2603-4A8D-B740-43B06E566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113"/>
            <a:stretch/>
          </p:blipFill>
          <p:spPr>
            <a:xfrm>
              <a:off x="8232224" y="944835"/>
              <a:ext cx="3664359" cy="57605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C75564-499C-41E2-B451-545FFAF0A418}"/>
                </a:ext>
              </a:extLst>
            </p:cNvPr>
            <p:cNvSpPr txBox="1"/>
            <p:nvPr/>
          </p:nvSpPr>
          <p:spPr>
            <a:xfrm>
              <a:off x="8328367" y="6336015"/>
              <a:ext cx="366435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Gran Ca-ny-on, Hoa Kỳ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2914B94-2BCD-4AC3-9502-0B50A60D8074}"/>
              </a:ext>
            </a:extLst>
          </p:cNvPr>
          <p:cNvSpPr txBox="1"/>
          <p:nvPr/>
        </p:nvSpPr>
        <p:spPr>
          <a:xfrm>
            <a:off x="123187" y="81402"/>
            <a:ext cx="1945468" cy="523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522C9DD-6085-4B85-A4F5-9D81822ED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215" y="-1613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E08B8D-4136-4286-8DA1-7EAB4D1EF465}"/>
              </a:ext>
            </a:extLst>
          </p:cNvPr>
          <p:cNvSpPr txBox="1"/>
          <p:nvPr/>
        </p:nvSpPr>
        <p:spPr>
          <a:xfrm>
            <a:off x="123187" y="81402"/>
            <a:ext cx="1945468" cy="5231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b.Khí hậu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AA03D-22DB-4CE4-A201-7648AD1E2292}"/>
              </a:ext>
            </a:extLst>
          </p:cNvPr>
          <p:cNvGrpSpPr/>
          <p:nvPr/>
        </p:nvGrpSpPr>
        <p:grpSpPr>
          <a:xfrm>
            <a:off x="5380383" y="202257"/>
            <a:ext cx="6688430" cy="6365780"/>
            <a:chOff x="5380383" y="202257"/>
            <a:chExt cx="6688430" cy="636578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6821F31-BE72-43F6-B88B-98D5223B1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0383" y="202257"/>
              <a:ext cx="6688430" cy="5912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C46836-3EC6-4CED-B367-75058014BBE8}"/>
                </a:ext>
              </a:extLst>
            </p:cNvPr>
            <p:cNvSpPr txBox="1"/>
            <p:nvPr/>
          </p:nvSpPr>
          <p:spPr>
            <a:xfrm>
              <a:off x="6096000" y="6167927"/>
              <a:ext cx="55459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14.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Bản đồ 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 hậu </a:t>
              </a:r>
              <a:r>
                <a:rPr lang="en-US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 vực Bắc M</a:t>
              </a:r>
              <a:r>
                <a:rPr lang="vi-VN" sz="20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ỹ</a:t>
              </a:r>
              <a:endPara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B90C57-243E-4E57-A964-1863B28E7E08}"/>
              </a:ext>
            </a:extLst>
          </p:cNvPr>
          <p:cNvGrpSpPr/>
          <p:nvPr/>
        </p:nvGrpSpPr>
        <p:grpSpPr>
          <a:xfrm>
            <a:off x="215905" y="1666383"/>
            <a:ext cx="4247801" cy="2942896"/>
            <a:chOff x="251164" y="1666383"/>
            <a:chExt cx="5026520" cy="294289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ED569FC-D216-4495-A774-FCE3F62E06DF}"/>
                </a:ext>
              </a:extLst>
            </p:cNvPr>
            <p:cNvSpPr/>
            <p:nvPr/>
          </p:nvSpPr>
          <p:spPr>
            <a:xfrm>
              <a:off x="251164" y="1666383"/>
              <a:ext cx="5026520" cy="2942896"/>
            </a:xfrm>
            <a:prstGeom prst="wedgeRoundRectCallout">
              <a:avLst>
                <a:gd name="adj1" fmla="val 71159"/>
                <a:gd name="adj2" fmla="val -2539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61495C-D2F5-4F12-8E5F-75593F47C4FE}"/>
                </a:ext>
              </a:extLst>
            </p:cNvPr>
            <p:cNvSpPr/>
            <p:nvPr/>
          </p:nvSpPr>
          <p:spPr>
            <a:xfrm>
              <a:off x="431905" y="1838386"/>
              <a:ext cx="4665037" cy="26404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80340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2800">
                  <a:solidFill>
                    <a:srgbClr val="1B04FA"/>
                  </a:solidFill>
                  <a:ea typeface="Calibri" panose="020F0502020204030204" pitchFamily="34" charset="0"/>
                </a:rPr>
                <a:t>Dựa vào lược đồ cho biết ở Bắc Mĩ có những đới khí hậu nào ? Đới khí hậu nào chiếm diện tích lớn nhất ?</a:t>
              </a:r>
              <a:endParaRPr lang="en-US" sz="2800">
                <a:solidFill>
                  <a:srgbClr val="1B04FA"/>
                </a:solidFill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CC6FCDF-FEA2-444B-B37C-5CD88CED4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2715" y1="17871" x2="82715" y2="17871"/>
                        <a14:foregroundMark x1="71289" y1="37988" x2="71289" y2="37988"/>
                      </a14:backgroundRemoval>
                    </a14:imgEffect>
                  </a14:imgLayer>
                </a14:imgProps>
              </a:ext>
            </a:extLst>
          </a:blip>
          <a:srcRect l="29223" t="8206" r="9863" b="16103"/>
          <a:stretch/>
        </p:blipFill>
        <p:spPr>
          <a:xfrm>
            <a:off x="215905" y="4932648"/>
            <a:ext cx="1316089" cy="16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9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E1FCAB-6E1D-465D-9A38-91CAF49D6209}"/>
              </a:ext>
            </a:extLst>
          </p:cNvPr>
          <p:cNvSpPr/>
          <p:nvPr/>
        </p:nvSpPr>
        <p:spPr>
          <a:xfrm>
            <a:off x="119380" y="2010130"/>
            <a:ext cx="12072620" cy="1089209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>
              <a:lnSpc>
                <a:spcPct val="120000"/>
              </a:lnSpc>
              <a:spcAft>
                <a:spcPts val="600"/>
              </a:spcAft>
            </a:pPr>
            <a:r>
              <a:rPr lang="vi-VN" sz="28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lược đồ </a:t>
            </a:r>
            <a:r>
              <a:rPr lang="en-US" sz="2800" dirty="0" err="1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vi-VN" sz="28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 bày sự phân hoá khí hậu của Bắc Mĩ theo chiều từ bắc xuống nam? Giải thích sự phân hóa đó ?</a:t>
            </a:r>
            <a:endParaRPr lang="en-US" sz="2800" dirty="0">
              <a:solidFill>
                <a:srgbClr val="1B04FA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2929CF-B98F-4054-AF49-ABB9F2711542}"/>
              </a:ext>
            </a:extLst>
          </p:cNvPr>
          <p:cNvSpPr/>
          <p:nvPr/>
        </p:nvSpPr>
        <p:spPr>
          <a:xfrm>
            <a:off x="0" y="4799530"/>
            <a:ext cx="12072620" cy="1606274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lược đồ </a:t>
            </a:r>
            <a:r>
              <a:rPr lang="en-US" sz="2800" dirty="0" err="1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vi-VN" sz="28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trình bày sự phân hoá khí hậu Bắc Mĩ theo chiều từ tây sang đông ? Giải thích tại sao có sự khác biệt về khí hậu giữa phía tây và đông kinh tuyến 100</a:t>
            </a:r>
            <a:r>
              <a:rPr lang="vi-VN" sz="2800" baseline="300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vi-VN" sz="2800" dirty="0">
                <a:solidFill>
                  <a:srgbClr val="1B04F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của Hoa Kì ?</a:t>
            </a:r>
            <a:endParaRPr lang="en-US" sz="2800" dirty="0">
              <a:solidFill>
                <a:srgbClr val="1B04F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0C4861FD-79BF-47BE-8432-8455D0313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119380" y="401847"/>
            <a:ext cx="1838761" cy="7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2196BF-2ACE-4662-94E9-82555B0A9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1" t="-1" r="74856" b="82326"/>
          <a:stretch/>
        </p:blipFill>
        <p:spPr>
          <a:xfrm>
            <a:off x="3436289" y="3273157"/>
            <a:ext cx="2343763" cy="1089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014C28-6BCC-4E9A-AF75-918BC3115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49" t="43556" r="43417" b="27111"/>
          <a:stretch/>
        </p:blipFill>
        <p:spPr>
          <a:xfrm>
            <a:off x="7124346" y="3127052"/>
            <a:ext cx="1409324" cy="138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C42FC08-4B17-4BAA-BED7-3859F24499F0}"/>
              </a:ext>
            </a:extLst>
          </p:cNvPr>
          <p:cNvSpPr txBox="1"/>
          <p:nvPr/>
        </p:nvSpPr>
        <p:spPr>
          <a:xfrm>
            <a:off x="123187" y="81402"/>
            <a:ext cx="1945468" cy="5231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b.Khí hậu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6F639D5B-6994-44BE-AE94-2FBBE5A10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80" y="81402"/>
            <a:ext cx="7131033" cy="630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5A0D1E7-095F-4917-BE02-3EF0274E1ABE}"/>
              </a:ext>
            </a:extLst>
          </p:cNvPr>
          <p:cNvSpPr txBox="1"/>
          <p:nvPr/>
        </p:nvSpPr>
        <p:spPr>
          <a:xfrm>
            <a:off x="6124827" y="6411862"/>
            <a:ext cx="5517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14.</a:t>
            </a:r>
            <a:r>
              <a:rPr lang="vi-VN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Bản đồ </a:t>
            </a:r>
            <a:r>
              <a:rPr lang="vi-VN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</a:t>
            </a:r>
            <a:r>
              <a:rPr lang="en-US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 Bắc M</a:t>
            </a:r>
            <a:r>
              <a:rPr lang="vi-VN" sz="20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ỹ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3F54C4-5F10-4661-99D2-EC1EBA68D1E4}"/>
              </a:ext>
            </a:extLst>
          </p:cNvPr>
          <p:cNvSpPr/>
          <p:nvPr/>
        </p:nvSpPr>
        <p:spPr>
          <a:xfrm>
            <a:off x="121332" y="1481602"/>
            <a:ext cx="46614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  </a:t>
            </a:r>
            <a:r>
              <a:rPr lang="vi-VN" sz="3200" dirty="0">
                <a:solidFill>
                  <a:srgbClr val="FF0000"/>
                </a:solidFill>
              </a:rPr>
              <a:t>Ngoài sự phân hóa trên còn có sự phân hóa nào khác? Thể hiện rõ nét ở đâu?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512D91-20F4-4B05-A246-4598E2FF93D9}"/>
              </a:ext>
            </a:extLst>
          </p:cNvPr>
          <p:cNvSpPr/>
          <p:nvPr/>
        </p:nvSpPr>
        <p:spPr>
          <a:xfrm>
            <a:off x="1" y="886775"/>
            <a:ext cx="4476996" cy="5035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vi-VN" sz="2400">
                <a:solidFill>
                  <a:srgbClr val="1B04FA"/>
                </a:solidFill>
                <a:ea typeface="Calibri" panose="020F0502020204030204" pitchFamily="34" charset="0"/>
              </a:rPr>
              <a:t>Phân hóa từ thấp lên cao.</a:t>
            </a:r>
            <a:endParaRPr lang="en-US" sz="2400">
              <a:solidFill>
                <a:srgbClr val="1B04FA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58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 build="allAtOnce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Yellow1">
            <a:extLst>
              <a:ext uri="{FF2B5EF4-FFF2-40B4-BE49-F238E27FC236}">
                <a16:creationId xmlns:a16="http://schemas.microsoft.com/office/drawing/2014/main" id="{8E191962-AD1D-4DA2-9393-9BAFA024F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8" r="-2" b="11126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Yose11">
            <a:extLst>
              <a:ext uri="{FF2B5EF4-FFF2-40B4-BE49-F238E27FC236}">
                <a16:creationId xmlns:a16="http://schemas.microsoft.com/office/drawing/2014/main" id="{DBD05027-2EB6-472E-85C3-AE66D54E5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" r="-2" b="24518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Yellow4">
            <a:extLst>
              <a:ext uri="{FF2B5EF4-FFF2-40B4-BE49-F238E27FC236}">
                <a16:creationId xmlns:a16="http://schemas.microsoft.com/office/drawing/2014/main" id="{14D88AF9-2BD3-4981-B639-08136BFC8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7" r="11395"/>
          <a:stretch/>
        </p:blipFill>
        <p:spPr bwMode="auto">
          <a:xfrm>
            <a:off x="6141436" y="321732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9B57DEB-2BA9-43F1-A189-CB7E7058F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6373181"/>
            <a:ext cx="3229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Arial" panose="020B0604020202020204" pitchFamily="34" charset="0"/>
              </a:rPr>
              <a:t>Miền Alaska – hàn đới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653981E-9B21-403A-87D8-6D29286D3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918" y="6300807"/>
            <a:ext cx="3103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Arial" panose="020B0604020202020204" pitchFamily="34" charset="0"/>
              </a:rPr>
              <a:t>Ôn đới Bắc Mỹ ( Mỹ) </a:t>
            </a:r>
          </a:p>
        </p:txBody>
      </p:sp>
    </p:spTree>
    <p:extLst>
      <p:ext uri="{BB962C8B-B14F-4D97-AF65-F5344CB8AC3E}">
        <p14:creationId xmlns:p14="http://schemas.microsoft.com/office/powerpoint/2010/main" val="25510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B9C509-0CDA-4DB7-90A7-1D70D41400BF}"/>
              </a:ext>
            </a:extLst>
          </p:cNvPr>
          <p:cNvSpPr txBox="1"/>
          <p:nvPr/>
        </p:nvSpPr>
        <p:spPr>
          <a:xfrm>
            <a:off x="230066" y="148662"/>
            <a:ext cx="206187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Sông, hồ</a:t>
            </a:r>
            <a:endParaRPr lang="en-US" sz="28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76A12-6E76-445E-9FE9-465B621E4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 bwMode="auto">
          <a:xfrm>
            <a:off x="6424005" y="0"/>
            <a:ext cx="5730329" cy="64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5A8F30-E430-4B4C-83B4-DB31735D9342}"/>
              </a:ext>
            </a:extLst>
          </p:cNvPr>
          <p:cNvSpPr txBox="1"/>
          <p:nvPr/>
        </p:nvSpPr>
        <p:spPr>
          <a:xfrm>
            <a:off x="7242353" y="6430101"/>
            <a:ext cx="475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14.1. Bản đồ tự nhiên khu vực Bắc Mĩ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3CBF3B-CEF3-4931-9D1E-3544D387E882}"/>
              </a:ext>
            </a:extLst>
          </p:cNvPr>
          <p:cNvSpPr/>
          <p:nvPr/>
        </p:nvSpPr>
        <p:spPr>
          <a:xfrm>
            <a:off x="37666" y="2050463"/>
            <a:ext cx="6291882" cy="3046988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FF0066"/>
                </a:solidFill>
              </a:rPr>
              <a:t>Dựa vào hình 14.1 và thông tin trong bài, em hãy:</a:t>
            </a:r>
          </a:p>
          <a:p>
            <a:pPr algn="just"/>
            <a:r>
              <a:rPr lang="vi-VN" sz="3200">
                <a:solidFill>
                  <a:srgbClr val="FF0066"/>
                </a:solidFill>
              </a:rPr>
              <a:t>- Kể tên các sông và hồ chính ở Bắc Mỹ.</a:t>
            </a:r>
          </a:p>
          <a:p>
            <a:pPr algn="just"/>
            <a:r>
              <a:rPr lang="vi-VN" sz="3200">
                <a:solidFill>
                  <a:srgbClr val="FF0066"/>
                </a:solidFill>
              </a:rPr>
              <a:t>- Nhận xét đặc điểm phân bố mạng lưới sông ngòi của Bắc Mỹ.</a:t>
            </a: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0E6173-C5F9-48F1-9285-8FB2BB5667A2}"/>
              </a:ext>
            </a:extLst>
          </p:cNvPr>
          <p:cNvGrpSpPr/>
          <p:nvPr/>
        </p:nvGrpSpPr>
        <p:grpSpPr>
          <a:xfrm>
            <a:off x="1673747" y="1055569"/>
            <a:ext cx="3810866" cy="827835"/>
            <a:chOff x="3199789" y="1093088"/>
            <a:chExt cx="3514971" cy="68223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A8733FA-8F21-4F74-8628-3F9A5284FED4}"/>
                </a:ext>
              </a:extLst>
            </p:cNvPr>
            <p:cNvSpPr/>
            <p:nvPr/>
          </p:nvSpPr>
          <p:spPr>
            <a:xfrm>
              <a:off x="3199789" y="1093088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630E36-785C-4F5A-BC88-E833408E4AD0}"/>
                </a:ext>
              </a:extLst>
            </p:cNvPr>
            <p:cNvSpPr txBox="1"/>
            <p:nvPr/>
          </p:nvSpPr>
          <p:spPr>
            <a:xfrm>
              <a:off x="3261733" y="1193243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10" name="Hình ảnh 4">
            <a:extLst>
              <a:ext uri="{FF2B5EF4-FFF2-40B4-BE49-F238E27FC236}">
                <a16:creationId xmlns:a16="http://schemas.microsoft.com/office/drawing/2014/main" id="{BE621601-F3B8-4806-87F6-8707CD35D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54" y1="77297" x2="42154" y2="77297"/>
                        <a14:foregroundMark x1="50308" y1="87568" x2="50308" y2="87568"/>
                        <a14:foregroundMark x1="58462" y1="80090" x2="58462" y2="80090"/>
                        <a14:foregroundMark x1="52615" y1="41171" x2="52615" y2="41171"/>
                        <a14:foregroundMark x1="49077" y1="39099" x2="49077" y2="39099"/>
                        <a14:foregroundMark x1="51385" y1="37117" x2="51385" y2="37117"/>
                        <a14:foregroundMark x1="51385" y1="37117" x2="51385" y2="37117"/>
                        <a14:foregroundMark x1="51385" y1="37117" x2="51385" y2="371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6779" y="810901"/>
            <a:ext cx="819062" cy="13081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BF5064A-2848-42C8-8AE1-BD144D28664D}"/>
              </a:ext>
            </a:extLst>
          </p:cNvPr>
          <p:cNvGrpSpPr/>
          <p:nvPr/>
        </p:nvGrpSpPr>
        <p:grpSpPr>
          <a:xfrm>
            <a:off x="333716" y="5198677"/>
            <a:ext cx="1094053" cy="848554"/>
            <a:chOff x="3634055" y="3302115"/>
            <a:chExt cx="848449" cy="79646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C778FE9-B781-4A0C-84DC-836BC269F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05FA891-28A3-48DD-B6C1-D237C7EB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4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F0F19-6496-4875-BF00-268C6A68D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7" y="407354"/>
            <a:ext cx="7076536" cy="3886350"/>
          </a:xfrm>
          <a:prstGeom prst="rect">
            <a:avLst/>
          </a:prstGeom>
        </p:spPr>
      </p:pic>
      <p:pic>
        <p:nvPicPr>
          <p:cNvPr id="1026" name="Picture 2" descr="Hính Ảnh Thiên Nhiên và Nghệ Thuật † ::.">
            <a:extLst>
              <a:ext uri="{FF2B5EF4-FFF2-40B4-BE49-F238E27FC236}">
                <a16:creationId xmlns:a16="http://schemas.microsoft.com/office/drawing/2014/main" id="{527FDE45-5111-4B2E-B141-56AA5ED58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93" y="436052"/>
            <a:ext cx="4684860" cy="38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50F01D-1EC1-4DE1-AFFA-FA64268D48F0}"/>
              </a:ext>
            </a:extLst>
          </p:cNvPr>
          <p:cNvSpPr/>
          <p:nvPr/>
        </p:nvSpPr>
        <p:spPr>
          <a:xfrm>
            <a:off x="147878" y="4566837"/>
            <a:ext cx="118990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1B04FA"/>
                </a:solidFill>
              </a:rPr>
              <a:t>Sông Missouri</a:t>
            </a:r>
            <a:r>
              <a:rPr lang="en-US" sz="2800" b="1">
                <a:solidFill>
                  <a:srgbClr val="1B04FA"/>
                </a:solidFill>
              </a:rPr>
              <a:t> x</a:t>
            </a:r>
            <a:r>
              <a:rPr lang="vi-VN" sz="2800">
                <a:solidFill>
                  <a:srgbClr val="1B04FA"/>
                </a:solidFill>
              </a:rPr>
              <a:t>uất phát tại </a:t>
            </a:r>
            <a:r>
              <a:rPr lang="vi-VN" sz="2800">
                <a:solidFill>
                  <a:srgbClr val="1B04FA"/>
                </a:solidFill>
                <a:hlinkClick r:id="rId4" tooltip="Dãy núi Rock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dãy núi Rocky</a:t>
            </a:r>
            <a:r>
              <a:rPr lang="vi-VN" sz="2800">
                <a:solidFill>
                  <a:srgbClr val="1B04FA"/>
                </a:solidFill>
              </a:rPr>
              <a:t> thuộc miền tây </a:t>
            </a:r>
            <a:r>
              <a:rPr lang="vi-VN" sz="2800">
                <a:solidFill>
                  <a:srgbClr val="1B04FA"/>
                </a:solidFill>
                <a:hlinkClick r:id="rId5" tooltip="Monta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Montana</a:t>
            </a:r>
            <a:r>
              <a:rPr lang="en-US" sz="2800">
                <a:solidFill>
                  <a:srgbClr val="1B04FA"/>
                </a:solidFill>
              </a:rPr>
              <a:t>. </a:t>
            </a:r>
            <a:r>
              <a:rPr lang="vi-VN" sz="2800">
                <a:solidFill>
                  <a:srgbClr val="1B04FA"/>
                </a:solidFill>
              </a:rPr>
              <a:t>Nó chảy qua 10 bang của Hoa Kỳ và 2 tỉnh của Canada. Khi kết hợp với sông Mississippi, nó tạo nên </a:t>
            </a:r>
            <a:r>
              <a:rPr lang="vi-VN" sz="2800">
                <a:solidFill>
                  <a:srgbClr val="1B04FA"/>
                </a:solidFill>
                <a:hlinkClick r:id="rId6" tooltip="Danh sách sông dài nhất thế giớ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hệ thống sông dài thứ tư trên thế giới</a:t>
            </a:r>
            <a:r>
              <a:rPr lang="vi-VN" sz="2800">
                <a:solidFill>
                  <a:srgbClr val="1B04FA"/>
                </a:solidFill>
              </a:rPr>
              <a:t>.</a:t>
            </a:r>
            <a:r>
              <a:rPr lang="vi-VN" sz="2800" baseline="30000">
                <a:solidFill>
                  <a:srgbClr val="1B04FA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endParaRPr lang="en-US" sz="2800">
              <a:solidFill>
                <a:srgbClr val="1B04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3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E1253-902C-45E1-B97A-A3840A0D9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4" r="1572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AC1EB3-3580-471C-BB41-6BDA22AF448D}"/>
              </a:ext>
            </a:extLst>
          </p:cNvPr>
          <p:cNvSpPr/>
          <p:nvPr/>
        </p:nvSpPr>
        <p:spPr>
          <a:xfrm>
            <a:off x="0" y="100048"/>
            <a:ext cx="3980212" cy="5438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trong những con sông quan trọng nhất trên toàn nước Mỹ là </a:t>
            </a:r>
            <a:r>
              <a:rPr lang="en-US" sz="3200" b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Mississippi</a:t>
            </a:r>
            <a:r>
              <a:rPr lang="en-US" sz="32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Điều này là do nó là một trong những con sông dài nhất ở Bắc Mỹ, bao phủ gần một nửa đất nước. Dòng sông này đã đóng góp rất nhiều vào sự phát triển văn hóa, xã hội ở những nơi này. </a:t>
            </a:r>
          </a:p>
        </p:txBody>
      </p:sp>
    </p:spTree>
    <p:extLst>
      <p:ext uri="{BB962C8B-B14F-4D97-AF65-F5344CB8AC3E}">
        <p14:creationId xmlns:p14="http://schemas.microsoft.com/office/powerpoint/2010/main" val="88793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42233E-DF07-4C4F-A22E-D875FAEEA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 bwMode="auto">
          <a:xfrm>
            <a:off x="6424005" y="96256"/>
            <a:ext cx="5730329" cy="64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EE2F69-7665-4631-995B-77DF188B9153}"/>
              </a:ext>
            </a:extLst>
          </p:cNvPr>
          <p:cNvSpPr txBox="1"/>
          <p:nvPr/>
        </p:nvSpPr>
        <p:spPr>
          <a:xfrm>
            <a:off x="7079884" y="6488668"/>
            <a:ext cx="475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14.1. Bản đồ tự nhiên khu vực Bắc Mĩ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8AA045B-CFAC-4D3A-A63A-5114BBB81010}"/>
              </a:ext>
            </a:extLst>
          </p:cNvPr>
          <p:cNvSpPr/>
          <p:nvPr/>
        </p:nvSpPr>
        <p:spPr>
          <a:xfrm>
            <a:off x="9919252" y="3462308"/>
            <a:ext cx="728870" cy="592353"/>
          </a:xfrm>
          <a:custGeom>
            <a:avLst/>
            <a:gdLst>
              <a:gd name="connsiteX0" fmla="*/ 669235 w 728870"/>
              <a:gd name="connsiteY0" fmla="*/ 278296 h 592353"/>
              <a:gd name="connsiteX1" fmla="*/ 702365 w 728870"/>
              <a:gd name="connsiteY1" fmla="*/ 318052 h 592353"/>
              <a:gd name="connsiteX2" fmla="*/ 728870 w 728870"/>
              <a:gd name="connsiteY2" fmla="*/ 304800 h 592353"/>
              <a:gd name="connsiteX3" fmla="*/ 722244 w 728870"/>
              <a:gd name="connsiteY3" fmla="*/ 231913 h 592353"/>
              <a:gd name="connsiteX4" fmla="*/ 702365 w 728870"/>
              <a:gd name="connsiteY4" fmla="*/ 225287 h 592353"/>
              <a:gd name="connsiteX5" fmla="*/ 636105 w 728870"/>
              <a:gd name="connsiteY5" fmla="*/ 198783 h 592353"/>
              <a:gd name="connsiteX6" fmla="*/ 523461 w 728870"/>
              <a:gd name="connsiteY6" fmla="*/ 185531 h 592353"/>
              <a:gd name="connsiteX7" fmla="*/ 483705 w 728870"/>
              <a:gd name="connsiteY7" fmla="*/ 178905 h 592353"/>
              <a:gd name="connsiteX8" fmla="*/ 437322 w 728870"/>
              <a:gd name="connsiteY8" fmla="*/ 172278 h 592353"/>
              <a:gd name="connsiteX9" fmla="*/ 424070 w 728870"/>
              <a:gd name="connsiteY9" fmla="*/ 152400 h 592353"/>
              <a:gd name="connsiteX10" fmla="*/ 377687 w 728870"/>
              <a:gd name="connsiteY10" fmla="*/ 112644 h 592353"/>
              <a:gd name="connsiteX11" fmla="*/ 371061 w 728870"/>
              <a:gd name="connsiteY11" fmla="*/ 86139 h 592353"/>
              <a:gd name="connsiteX12" fmla="*/ 351183 w 728870"/>
              <a:gd name="connsiteY12" fmla="*/ 72887 h 592353"/>
              <a:gd name="connsiteX13" fmla="*/ 298174 w 728870"/>
              <a:gd name="connsiteY13" fmla="*/ 26505 h 592353"/>
              <a:gd name="connsiteX14" fmla="*/ 271670 w 728870"/>
              <a:gd name="connsiteY14" fmla="*/ 19878 h 592353"/>
              <a:gd name="connsiteX15" fmla="*/ 231913 w 728870"/>
              <a:gd name="connsiteY15" fmla="*/ 0 h 592353"/>
              <a:gd name="connsiteX16" fmla="*/ 205409 w 728870"/>
              <a:gd name="connsiteY16" fmla="*/ 6626 h 592353"/>
              <a:gd name="connsiteX17" fmla="*/ 198783 w 728870"/>
              <a:gd name="connsiteY17" fmla="*/ 26505 h 592353"/>
              <a:gd name="connsiteX18" fmla="*/ 172278 w 728870"/>
              <a:gd name="connsiteY18" fmla="*/ 72887 h 592353"/>
              <a:gd name="connsiteX19" fmla="*/ 86139 w 728870"/>
              <a:gd name="connsiteY19" fmla="*/ 79513 h 592353"/>
              <a:gd name="connsiteX20" fmla="*/ 59635 w 728870"/>
              <a:gd name="connsiteY20" fmla="*/ 119270 h 592353"/>
              <a:gd name="connsiteX21" fmla="*/ 33131 w 728870"/>
              <a:gd name="connsiteY21" fmla="*/ 159026 h 592353"/>
              <a:gd name="connsiteX22" fmla="*/ 19878 w 728870"/>
              <a:gd name="connsiteY22" fmla="*/ 178905 h 592353"/>
              <a:gd name="connsiteX23" fmla="*/ 0 w 728870"/>
              <a:gd name="connsiteY23" fmla="*/ 192157 h 592353"/>
              <a:gd name="connsiteX24" fmla="*/ 19878 w 728870"/>
              <a:gd name="connsiteY24" fmla="*/ 198783 h 592353"/>
              <a:gd name="connsiteX25" fmla="*/ 59635 w 728870"/>
              <a:gd name="connsiteY25" fmla="*/ 192157 h 592353"/>
              <a:gd name="connsiteX26" fmla="*/ 66261 w 728870"/>
              <a:gd name="connsiteY26" fmla="*/ 212035 h 592353"/>
              <a:gd name="connsiteX27" fmla="*/ 99391 w 728870"/>
              <a:gd name="connsiteY27" fmla="*/ 205409 h 592353"/>
              <a:gd name="connsiteX28" fmla="*/ 112644 w 728870"/>
              <a:gd name="connsiteY28" fmla="*/ 192157 h 592353"/>
              <a:gd name="connsiteX29" fmla="*/ 132522 w 728870"/>
              <a:gd name="connsiteY29" fmla="*/ 185531 h 592353"/>
              <a:gd name="connsiteX30" fmla="*/ 172278 w 728870"/>
              <a:gd name="connsiteY30" fmla="*/ 159026 h 592353"/>
              <a:gd name="connsiteX31" fmla="*/ 185531 w 728870"/>
              <a:gd name="connsiteY31" fmla="*/ 145774 h 592353"/>
              <a:gd name="connsiteX32" fmla="*/ 231913 w 728870"/>
              <a:gd name="connsiteY32" fmla="*/ 132522 h 592353"/>
              <a:gd name="connsiteX33" fmla="*/ 238539 w 728870"/>
              <a:gd name="connsiteY33" fmla="*/ 178905 h 592353"/>
              <a:gd name="connsiteX34" fmla="*/ 265044 w 728870"/>
              <a:gd name="connsiteY34" fmla="*/ 185531 h 592353"/>
              <a:gd name="connsiteX35" fmla="*/ 384313 w 728870"/>
              <a:gd name="connsiteY35" fmla="*/ 178905 h 592353"/>
              <a:gd name="connsiteX36" fmla="*/ 443948 w 728870"/>
              <a:gd name="connsiteY36" fmla="*/ 178905 h 592353"/>
              <a:gd name="connsiteX37" fmla="*/ 430696 w 728870"/>
              <a:gd name="connsiteY37" fmla="*/ 238539 h 592353"/>
              <a:gd name="connsiteX38" fmla="*/ 337931 w 728870"/>
              <a:gd name="connsiteY38" fmla="*/ 245165 h 592353"/>
              <a:gd name="connsiteX39" fmla="*/ 311426 w 728870"/>
              <a:gd name="connsiteY39" fmla="*/ 278296 h 592353"/>
              <a:gd name="connsiteX40" fmla="*/ 271670 w 728870"/>
              <a:gd name="connsiteY40" fmla="*/ 304800 h 592353"/>
              <a:gd name="connsiteX41" fmla="*/ 271670 w 728870"/>
              <a:gd name="connsiteY41" fmla="*/ 337931 h 592353"/>
              <a:gd name="connsiteX42" fmla="*/ 278296 w 728870"/>
              <a:gd name="connsiteY42" fmla="*/ 357809 h 592353"/>
              <a:gd name="connsiteX43" fmla="*/ 265044 w 728870"/>
              <a:gd name="connsiteY43" fmla="*/ 390939 h 592353"/>
              <a:gd name="connsiteX44" fmla="*/ 258418 w 728870"/>
              <a:gd name="connsiteY44" fmla="*/ 417444 h 592353"/>
              <a:gd name="connsiteX45" fmla="*/ 251791 w 728870"/>
              <a:gd name="connsiteY45" fmla="*/ 437322 h 592353"/>
              <a:gd name="connsiteX46" fmla="*/ 265044 w 728870"/>
              <a:gd name="connsiteY46" fmla="*/ 477078 h 592353"/>
              <a:gd name="connsiteX47" fmla="*/ 271670 w 728870"/>
              <a:gd name="connsiteY47" fmla="*/ 496957 h 592353"/>
              <a:gd name="connsiteX48" fmla="*/ 278296 w 728870"/>
              <a:gd name="connsiteY48" fmla="*/ 536713 h 592353"/>
              <a:gd name="connsiteX49" fmla="*/ 298174 w 728870"/>
              <a:gd name="connsiteY49" fmla="*/ 556591 h 592353"/>
              <a:gd name="connsiteX50" fmla="*/ 324678 w 728870"/>
              <a:gd name="connsiteY50" fmla="*/ 589722 h 592353"/>
              <a:gd name="connsiteX51" fmla="*/ 337931 w 728870"/>
              <a:gd name="connsiteY51" fmla="*/ 563218 h 592353"/>
              <a:gd name="connsiteX52" fmla="*/ 344557 w 728870"/>
              <a:gd name="connsiteY52" fmla="*/ 530087 h 592353"/>
              <a:gd name="connsiteX53" fmla="*/ 364435 w 728870"/>
              <a:gd name="connsiteY53" fmla="*/ 516835 h 592353"/>
              <a:gd name="connsiteX54" fmla="*/ 351183 w 728870"/>
              <a:gd name="connsiteY54" fmla="*/ 450574 h 592353"/>
              <a:gd name="connsiteX55" fmla="*/ 357809 w 728870"/>
              <a:gd name="connsiteY55" fmla="*/ 337931 h 592353"/>
              <a:gd name="connsiteX56" fmla="*/ 364435 w 728870"/>
              <a:gd name="connsiteY56" fmla="*/ 311426 h 592353"/>
              <a:gd name="connsiteX57" fmla="*/ 384313 w 728870"/>
              <a:gd name="connsiteY57" fmla="*/ 298174 h 592353"/>
              <a:gd name="connsiteX58" fmla="*/ 397565 w 728870"/>
              <a:gd name="connsiteY58" fmla="*/ 271670 h 592353"/>
              <a:gd name="connsiteX59" fmla="*/ 496957 w 728870"/>
              <a:gd name="connsiteY59" fmla="*/ 265044 h 592353"/>
              <a:gd name="connsiteX60" fmla="*/ 503583 w 728870"/>
              <a:gd name="connsiteY60" fmla="*/ 284922 h 592353"/>
              <a:gd name="connsiteX61" fmla="*/ 516835 w 728870"/>
              <a:gd name="connsiteY61" fmla="*/ 351183 h 592353"/>
              <a:gd name="connsiteX62" fmla="*/ 530087 w 728870"/>
              <a:gd name="connsiteY62" fmla="*/ 390939 h 592353"/>
              <a:gd name="connsiteX63" fmla="*/ 536713 w 728870"/>
              <a:gd name="connsiteY63" fmla="*/ 410818 h 592353"/>
              <a:gd name="connsiteX64" fmla="*/ 563218 w 728870"/>
              <a:gd name="connsiteY64" fmla="*/ 404191 h 592353"/>
              <a:gd name="connsiteX65" fmla="*/ 589722 w 728870"/>
              <a:gd name="connsiteY65" fmla="*/ 377687 h 592353"/>
              <a:gd name="connsiteX66" fmla="*/ 602974 w 728870"/>
              <a:gd name="connsiteY66" fmla="*/ 417444 h 592353"/>
              <a:gd name="connsiteX67" fmla="*/ 622852 w 728870"/>
              <a:gd name="connsiteY67" fmla="*/ 463826 h 592353"/>
              <a:gd name="connsiteX68" fmla="*/ 655983 w 728870"/>
              <a:gd name="connsiteY68" fmla="*/ 457200 h 592353"/>
              <a:gd name="connsiteX69" fmla="*/ 662609 w 728870"/>
              <a:gd name="connsiteY69" fmla="*/ 437322 h 592353"/>
              <a:gd name="connsiteX70" fmla="*/ 655983 w 728870"/>
              <a:gd name="connsiteY70" fmla="*/ 371061 h 592353"/>
              <a:gd name="connsiteX71" fmla="*/ 649357 w 728870"/>
              <a:gd name="connsiteY71" fmla="*/ 351183 h 592353"/>
              <a:gd name="connsiteX72" fmla="*/ 669235 w 728870"/>
              <a:gd name="connsiteY72" fmla="*/ 278296 h 59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28870" h="592353">
                <a:moveTo>
                  <a:pt x="669235" y="278296"/>
                </a:moveTo>
                <a:cubicBezTo>
                  <a:pt x="678070" y="272774"/>
                  <a:pt x="676818" y="321701"/>
                  <a:pt x="702365" y="318052"/>
                </a:cubicBezTo>
                <a:cubicBezTo>
                  <a:pt x="712143" y="316655"/>
                  <a:pt x="720035" y="309217"/>
                  <a:pt x="728870" y="304800"/>
                </a:cubicBezTo>
                <a:cubicBezTo>
                  <a:pt x="726661" y="280504"/>
                  <a:pt x="729959" y="255057"/>
                  <a:pt x="722244" y="231913"/>
                </a:cubicBezTo>
                <a:cubicBezTo>
                  <a:pt x="720035" y="225287"/>
                  <a:pt x="708177" y="229161"/>
                  <a:pt x="702365" y="225287"/>
                </a:cubicBezTo>
                <a:cubicBezTo>
                  <a:pt x="653515" y="192721"/>
                  <a:pt x="721645" y="209475"/>
                  <a:pt x="636105" y="198783"/>
                </a:cubicBezTo>
                <a:cubicBezTo>
                  <a:pt x="580454" y="191827"/>
                  <a:pt x="577012" y="193181"/>
                  <a:pt x="523461" y="185531"/>
                </a:cubicBezTo>
                <a:cubicBezTo>
                  <a:pt x="510161" y="183631"/>
                  <a:pt x="496984" y="180948"/>
                  <a:pt x="483705" y="178905"/>
                </a:cubicBezTo>
                <a:cubicBezTo>
                  <a:pt x="468269" y="176530"/>
                  <a:pt x="452783" y="174487"/>
                  <a:pt x="437322" y="172278"/>
                </a:cubicBezTo>
                <a:cubicBezTo>
                  <a:pt x="432905" y="165652"/>
                  <a:pt x="429168" y="158518"/>
                  <a:pt x="424070" y="152400"/>
                </a:cubicBezTo>
                <a:cubicBezTo>
                  <a:pt x="408690" y="133944"/>
                  <a:pt x="397183" y="127266"/>
                  <a:pt x="377687" y="112644"/>
                </a:cubicBezTo>
                <a:cubicBezTo>
                  <a:pt x="375478" y="103809"/>
                  <a:pt x="376113" y="93716"/>
                  <a:pt x="371061" y="86139"/>
                </a:cubicBezTo>
                <a:cubicBezTo>
                  <a:pt x="366644" y="79513"/>
                  <a:pt x="357176" y="78131"/>
                  <a:pt x="351183" y="72887"/>
                </a:cubicBezTo>
                <a:cubicBezTo>
                  <a:pt x="335952" y="59560"/>
                  <a:pt x="319049" y="35452"/>
                  <a:pt x="298174" y="26505"/>
                </a:cubicBezTo>
                <a:cubicBezTo>
                  <a:pt x="289804" y="22918"/>
                  <a:pt x="280505" y="22087"/>
                  <a:pt x="271670" y="19878"/>
                </a:cubicBezTo>
                <a:cubicBezTo>
                  <a:pt x="261620" y="13178"/>
                  <a:pt x="245629" y="0"/>
                  <a:pt x="231913" y="0"/>
                </a:cubicBezTo>
                <a:cubicBezTo>
                  <a:pt x="222806" y="0"/>
                  <a:pt x="214244" y="4417"/>
                  <a:pt x="205409" y="6626"/>
                </a:cubicBezTo>
                <a:cubicBezTo>
                  <a:pt x="203200" y="13252"/>
                  <a:pt x="200702" y="19789"/>
                  <a:pt x="198783" y="26505"/>
                </a:cubicBezTo>
                <a:cubicBezTo>
                  <a:pt x="194417" y="41786"/>
                  <a:pt x="193932" y="67474"/>
                  <a:pt x="172278" y="72887"/>
                </a:cubicBezTo>
                <a:cubicBezTo>
                  <a:pt x="144340" y="79871"/>
                  <a:pt x="114852" y="77304"/>
                  <a:pt x="86139" y="79513"/>
                </a:cubicBezTo>
                <a:cubicBezTo>
                  <a:pt x="73467" y="117528"/>
                  <a:pt x="88587" y="82045"/>
                  <a:pt x="59635" y="119270"/>
                </a:cubicBezTo>
                <a:cubicBezTo>
                  <a:pt x="49857" y="131842"/>
                  <a:pt x="41966" y="145774"/>
                  <a:pt x="33131" y="159026"/>
                </a:cubicBezTo>
                <a:cubicBezTo>
                  <a:pt x="28713" y="165652"/>
                  <a:pt x="26504" y="174487"/>
                  <a:pt x="19878" y="178905"/>
                </a:cubicBezTo>
                <a:lnTo>
                  <a:pt x="0" y="192157"/>
                </a:lnTo>
                <a:cubicBezTo>
                  <a:pt x="6626" y="194366"/>
                  <a:pt x="12894" y="198783"/>
                  <a:pt x="19878" y="198783"/>
                </a:cubicBezTo>
                <a:cubicBezTo>
                  <a:pt x="33313" y="198783"/>
                  <a:pt x="46717" y="188466"/>
                  <a:pt x="59635" y="192157"/>
                </a:cubicBezTo>
                <a:cubicBezTo>
                  <a:pt x="66351" y="194076"/>
                  <a:pt x="64052" y="205409"/>
                  <a:pt x="66261" y="212035"/>
                </a:cubicBezTo>
                <a:cubicBezTo>
                  <a:pt x="77304" y="209826"/>
                  <a:pt x="89040" y="209845"/>
                  <a:pt x="99391" y="205409"/>
                </a:cubicBezTo>
                <a:cubicBezTo>
                  <a:pt x="105133" y="202948"/>
                  <a:pt x="107287" y="195371"/>
                  <a:pt x="112644" y="192157"/>
                </a:cubicBezTo>
                <a:cubicBezTo>
                  <a:pt x="118633" y="188564"/>
                  <a:pt x="125896" y="187740"/>
                  <a:pt x="132522" y="185531"/>
                </a:cubicBezTo>
                <a:cubicBezTo>
                  <a:pt x="145774" y="176696"/>
                  <a:pt x="161015" y="170288"/>
                  <a:pt x="172278" y="159026"/>
                </a:cubicBezTo>
                <a:cubicBezTo>
                  <a:pt x="176696" y="154609"/>
                  <a:pt x="180174" y="148988"/>
                  <a:pt x="185531" y="145774"/>
                </a:cubicBezTo>
                <a:cubicBezTo>
                  <a:pt x="192321" y="141700"/>
                  <a:pt x="226962" y="133760"/>
                  <a:pt x="231913" y="132522"/>
                </a:cubicBezTo>
                <a:cubicBezTo>
                  <a:pt x="217413" y="176021"/>
                  <a:pt x="204929" y="169302"/>
                  <a:pt x="238539" y="178905"/>
                </a:cubicBezTo>
                <a:cubicBezTo>
                  <a:pt x="247295" y="181407"/>
                  <a:pt x="256209" y="183322"/>
                  <a:pt x="265044" y="185531"/>
                </a:cubicBezTo>
                <a:cubicBezTo>
                  <a:pt x="304800" y="183322"/>
                  <a:pt x="344659" y="182510"/>
                  <a:pt x="384313" y="178905"/>
                </a:cubicBezTo>
                <a:cubicBezTo>
                  <a:pt x="442214" y="173641"/>
                  <a:pt x="376573" y="165428"/>
                  <a:pt x="443948" y="178905"/>
                </a:cubicBezTo>
                <a:cubicBezTo>
                  <a:pt x="439531" y="198783"/>
                  <a:pt x="447964" y="227747"/>
                  <a:pt x="430696" y="238539"/>
                </a:cubicBezTo>
                <a:cubicBezTo>
                  <a:pt x="404408" y="254969"/>
                  <a:pt x="368400" y="239452"/>
                  <a:pt x="337931" y="245165"/>
                </a:cubicBezTo>
                <a:cubicBezTo>
                  <a:pt x="330315" y="246593"/>
                  <a:pt x="313781" y="275470"/>
                  <a:pt x="311426" y="278296"/>
                </a:cubicBezTo>
                <a:cubicBezTo>
                  <a:pt x="292336" y="301204"/>
                  <a:pt x="296169" y="296634"/>
                  <a:pt x="271670" y="304800"/>
                </a:cubicBezTo>
                <a:cubicBezTo>
                  <a:pt x="240113" y="352134"/>
                  <a:pt x="229713" y="348420"/>
                  <a:pt x="271670" y="337931"/>
                </a:cubicBezTo>
                <a:cubicBezTo>
                  <a:pt x="273879" y="344557"/>
                  <a:pt x="279162" y="350879"/>
                  <a:pt x="278296" y="357809"/>
                </a:cubicBezTo>
                <a:cubicBezTo>
                  <a:pt x="276821" y="369611"/>
                  <a:pt x="268805" y="379655"/>
                  <a:pt x="265044" y="390939"/>
                </a:cubicBezTo>
                <a:cubicBezTo>
                  <a:pt x="262164" y="399579"/>
                  <a:pt x="260920" y="408688"/>
                  <a:pt x="258418" y="417444"/>
                </a:cubicBezTo>
                <a:cubicBezTo>
                  <a:pt x="256499" y="424160"/>
                  <a:pt x="254000" y="430696"/>
                  <a:pt x="251791" y="437322"/>
                </a:cubicBezTo>
                <a:lnTo>
                  <a:pt x="265044" y="477078"/>
                </a:lnTo>
                <a:cubicBezTo>
                  <a:pt x="267253" y="483704"/>
                  <a:pt x="270522" y="490067"/>
                  <a:pt x="271670" y="496957"/>
                </a:cubicBezTo>
                <a:cubicBezTo>
                  <a:pt x="273879" y="510209"/>
                  <a:pt x="272840" y="524436"/>
                  <a:pt x="278296" y="536713"/>
                </a:cubicBezTo>
                <a:cubicBezTo>
                  <a:pt x="282102" y="545276"/>
                  <a:pt x="291548" y="549965"/>
                  <a:pt x="298174" y="556591"/>
                </a:cubicBezTo>
                <a:cubicBezTo>
                  <a:pt x="298950" y="559694"/>
                  <a:pt x="301946" y="603361"/>
                  <a:pt x="324678" y="589722"/>
                </a:cubicBezTo>
                <a:cubicBezTo>
                  <a:pt x="333148" y="584640"/>
                  <a:pt x="333513" y="572053"/>
                  <a:pt x="337931" y="563218"/>
                </a:cubicBezTo>
                <a:cubicBezTo>
                  <a:pt x="340140" y="552174"/>
                  <a:pt x="338969" y="539866"/>
                  <a:pt x="344557" y="530087"/>
                </a:cubicBezTo>
                <a:cubicBezTo>
                  <a:pt x="348508" y="523173"/>
                  <a:pt x="363774" y="524771"/>
                  <a:pt x="364435" y="516835"/>
                </a:cubicBezTo>
                <a:cubicBezTo>
                  <a:pt x="366306" y="494388"/>
                  <a:pt x="351183" y="450574"/>
                  <a:pt x="351183" y="450574"/>
                </a:cubicBezTo>
                <a:cubicBezTo>
                  <a:pt x="353392" y="413026"/>
                  <a:pt x="354243" y="375374"/>
                  <a:pt x="357809" y="337931"/>
                </a:cubicBezTo>
                <a:cubicBezTo>
                  <a:pt x="358672" y="328865"/>
                  <a:pt x="359383" y="319003"/>
                  <a:pt x="364435" y="311426"/>
                </a:cubicBezTo>
                <a:cubicBezTo>
                  <a:pt x="368852" y="304800"/>
                  <a:pt x="377687" y="302591"/>
                  <a:pt x="384313" y="298174"/>
                </a:cubicBezTo>
                <a:cubicBezTo>
                  <a:pt x="388730" y="289339"/>
                  <a:pt x="392086" y="279888"/>
                  <a:pt x="397565" y="271670"/>
                </a:cubicBezTo>
                <a:cubicBezTo>
                  <a:pt x="420522" y="237236"/>
                  <a:pt x="453727" y="261719"/>
                  <a:pt x="496957" y="265044"/>
                </a:cubicBezTo>
                <a:cubicBezTo>
                  <a:pt x="499166" y="271670"/>
                  <a:pt x="502068" y="278104"/>
                  <a:pt x="503583" y="284922"/>
                </a:cubicBezTo>
                <a:cubicBezTo>
                  <a:pt x="513817" y="330974"/>
                  <a:pt x="505520" y="313466"/>
                  <a:pt x="516835" y="351183"/>
                </a:cubicBezTo>
                <a:cubicBezTo>
                  <a:pt x="520849" y="364563"/>
                  <a:pt x="525670" y="377687"/>
                  <a:pt x="530087" y="390939"/>
                </a:cubicBezTo>
                <a:lnTo>
                  <a:pt x="536713" y="410818"/>
                </a:lnTo>
                <a:cubicBezTo>
                  <a:pt x="545548" y="408609"/>
                  <a:pt x="557925" y="411602"/>
                  <a:pt x="563218" y="404191"/>
                </a:cubicBezTo>
                <a:cubicBezTo>
                  <a:pt x="588816" y="368355"/>
                  <a:pt x="548196" y="350003"/>
                  <a:pt x="589722" y="377687"/>
                </a:cubicBezTo>
                <a:cubicBezTo>
                  <a:pt x="594139" y="390939"/>
                  <a:pt x="596727" y="404950"/>
                  <a:pt x="602974" y="417444"/>
                </a:cubicBezTo>
                <a:cubicBezTo>
                  <a:pt x="619350" y="450195"/>
                  <a:pt x="613102" y="434577"/>
                  <a:pt x="622852" y="463826"/>
                </a:cubicBezTo>
                <a:cubicBezTo>
                  <a:pt x="633896" y="461617"/>
                  <a:pt x="646612" y="463447"/>
                  <a:pt x="655983" y="457200"/>
                </a:cubicBezTo>
                <a:cubicBezTo>
                  <a:pt x="661794" y="453326"/>
                  <a:pt x="662609" y="444306"/>
                  <a:pt x="662609" y="437322"/>
                </a:cubicBezTo>
                <a:cubicBezTo>
                  <a:pt x="662609" y="415125"/>
                  <a:pt x="659358" y="393000"/>
                  <a:pt x="655983" y="371061"/>
                </a:cubicBezTo>
                <a:cubicBezTo>
                  <a:pt x="654921" y="364158"/>
                  <a:pt x="650128" y="358125"/>
                  <a:pt x="649357" y="351183"/>
                </a:cubicBezTo>
                <a:cubicBezTo>
                  <a:pt x="647894" y="338012"/>
                  <a:pt x="660400" y="283818"/>
                  <a:pt x="669235" y="27829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614A45-E670-494B-893F-BFBBB7B379F5}"/>
              </a:ext>
            </a:extLst>
          </p:cNvPr>
          <p:cNvSpPr/>
          <p:nvPr/>
        </p:nvSpPr>
        <p:spPr>
          <a:xfrm>
            <a:off x="8733146" y="1852169"/>
            <a:ext cx="221097" cy="212035"/>
          </a:xfrm>
          <a:custGeom>
            <a:avLst/>
            <a:gdLst>
              <a:gd name="connsiteX0" fmla="*/ 37 w 221097"/>
              <a:gd name="connsiteY0" fmla="*/ 13252 h 212035"/>
              <a:gd name="connsiteX1" fmla="*/ 33167 w 221097"/>
              <a:gd name="connsiteY1" fmla="*/ 6626 h 212035"/>
              <a:gd name="connsiteX2" fmla="*/ 53045 w 221097"/>
              <a:gd name="connsiteY2" fmla="*/ 0 h 212035"/>
              <a:gd name="connsiteX3" fmla="*/ 92802 w 221097"/>
              <a:gd name="connsiteY3" fmla="*/ 6626 h 212035"/>
              <a:gd name="connsiteX4" fmla="*/ 119306 w 221097"/>
              <a:gd name="connsiteY4" fmla="*/ 19878 h 212035"/>
              <a:gd name="connsiteX5" fmla="*/ 165689 w 221097"/>
              <a:gd name="connsiteY5" fmla="*/ 6626 h 212035"/>
              <a:gd name="connsiteX6" fmla="*/ 192193 w 221097"/>
              <a:gd name="connsiteY6" fmla="*/ 13252 h 212035"/>
              <a:gd name="connsiteX7" fmla="*/ 159063 w 221097"/>
              <a:gd name="connsiteY7" fmla="*/ 46383 h 212035"/>
              <a:gd name="connsiteX8" fmla="*/ 218697 w 221097"/>
              <a:gd name="connsiteY8" fmla="*/ 72887 h 212035"/>
              <a:gd name="connsiteX9" fmla="*/ 212071 w 221097"/>
              <a:gd name="connsiteY9" fmla="*/ 92765 h 212035"/>
              <a:gd name="connsiteX10" fmla="*/ 192193 w 221097"/>
              <a:gd name="connsiteY10" fmla="*/ 99391 h 212035"/>
              <a:gd name="connsiteX11" fmla="*/ 178941 w 221097"/>
              <a:gd name="connsiteY11" fmla="*/ 112644 h 212035"/>
              <a:gd name="connsiteX12" fmla="*/ 165689 w 221097"/>
              <a:gd name="connsiteY12" fmla="*/ 152400 h 212035"/>
              <a:gd name="connsiteX13" fmla="*/ 145811 w 221097"/>
              <a:gd name="connsiteY13" fmla="*/ 159026 h 212035"/>
              <a:gd name="connsiteX14" fmla="*/ 132558 w 221097"/>
              <a:gd name="connsiteY14" fmla="*/ 145774 h 212035"/>
              <a:gd name="connsiteX15" fmla="*/ 106054 w 221097"/>
              <a:gd name="connsiteY15" fmla="*/ 132522 h 212035"/>
              <a:gd name="connsiteX16" fmla="*/ 92802 w 221097"/>
              <a:gd name="connsiteY16" fmla="*/ 159026 h 212035"/>
              <a:gd name="connsiteX17" fmla="*/ 79550 w 221097"/>
              <a:gd name="connsiteY17" fmla="*/ 178904 h 212035"/>
              <a:gd name="connsiteX18" fmla="*/ 86176 w 221097"/>
              <a:gd name="connsiteY18" fmla="*/ 159026 h 212035"/>
              <a:gd name="connsiteX19" fmla="*/ 106054 w 221097"/>
              <a:gd name="connsiteY19" fmla="*/ 145774 h 212035"/>
              <a:gd name="connsiteX20" fmla="*/ 86176 w 221097"/>
              <a:gd name="connsiteY20" fmla="*/ 132522 h 212035"/>
              <a:gd name="connsiteX21" fmla="*/ 72924 w 221097"/>
              <a:gd name="connsiteY21" fmla="*/ 152400 h 212035"/>
              <a:gd name="connsiteX22" fmla="*/ 59671 w 221097"/>
              <a:gd name="connsiteY22" fmla="*/ 192157 h 212035"/>
              <a:gd name="connsiteX23" fmla="*/ 13289 w 221097"/>
              <a:gd name="connsiteY23" fmla="*/ 212035 h 212035"/>
              <a:gd name="connsiteX24" fmla="*/ 33167 w 221097"/>
              <a:gd name="connsiteY24" fmla="*/ 112644 h 212035"/>
              <a:gd name="connsiteX25" fmla="*/ 53045 w 221097"/>
              <a:gd name="connsiteY25" fmla="*/ 99391 h 212035"/>
              <a:gd name="connsiteX26" fmla="*/ 53045 w 221097"/>
              <a:gd name="connsiteY26" fmla="*/ 46383 h 212035"/>
              <a:gd name="connsiteX27" fmla="*/ 39793 w 221097"/>
              <a:gd name="connsiteY27" fmla="*/ 33130 h 212035"/>
              <a:gd name="connsiteX28" fmla="*/ 37 w 221097"/>
              <a:gd name="connsiteY28" fmla="*/ 13252 h 2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1097" h="212035">
                <a:moveTo>
                  <a:pt x="37" y="13252"/>
                </a:moveTo>
                <a:cubicBezTo>
                  <a:pt x="-1067" y="8835"/>
                  <a:pt x="22241" y="9357"/>
                  <a:pt x="33167" y="6626"/>
                </a:cubicBezTo>
                <a:cubicBezTo>
                  <a:pt x="39943" y="4932"/>
                  <a:pt x="46061" y="0"/>
                  <a:pt x="53045" y="0"/>
                </a:cubicBezTo>
                <a:cubicBezTo>
                  <a:pt x="66480" y="0"/>
                  <a:pt x="79550" y="4417"/>
                  <a:pt x="92802" y="6626"/>
                </a:cubicBezTo>
                <a:cubicBezTo>
                  <a:pt x="101637" y="11043"/>
                  <a:pt x="109505" y="18653"/>
                  <a:pt x="119306" y="19878"/>
                </a:cubicBezTo>
                <a:cubicBezTo>
                  <a:pt x="125358" y="20634"/>
                  <a:pt x="158054" y="9171"/>
                  <a:pt x="165689" y="6626"/>
                </a:cubicBezTo>
                <a:cubicBezTo>
                  <a:pt x="174524" y="8835"/>
                  <a:pt x="188120" y="5107"/>
                  <a:pt x="192193" y="13252"/>
                </a:cubicBezTo>
                <a:cubicBezTo>
                  <a:pt x="197714" y="24295"/>
                  <a:pt x="162376" y="44174"/>
                  <a:pt x="159063" y="46383"/>
                </a:cubicBezTo>
                <a:cubicBezTo>
                  <a:pt x="127987" y="92997"/>
                  <a:pt x="151027" y="45819"/>
                  <a:pt x="218697" y="72887"/>
                </a:cubicBezTo>
                <a:cubicBezTo>
                  <a:pt x="225182" y="75481"/>
                  <a:pt x="217010" y="87826"/>
                  <a:pt x="212071" y="92765"/>
                </a:cubicBezTo>
                <a:cubicBezTo>
                  <a:pt x="207132" y="97704"/>
                  <a:pt x="198819" y="97182"/>
                  <a:pt x="192193" y="99391"/>
                </a:cubicBezTo>
                <a:cubicBezTo>
                  <a:pt x="187776" y="103809"/>
                  <a:pt x="181735" y="107056"/>
                  <a:pt x="178941" y="112644"/>
                </a:cubicBezTo>
                <a:cubicBezTo>
                  <a:pt x="172694" y="125138"/>
                  <a:pt x="178941" y="147983"/>
                  <a:pt x="165689" y="152400"/>
                </a:cubicBezTo>
                <a:lnTo>
                  <a:pt x="145811" y="159026"/>
                </a:lnTo>
                <a:cubicBezTo>
                  <a:pt x="141393" y="154609"/>
                  <a:pt x="135352" y="151362"/>
                  <a:pt x="132558" y="145774"/>
                </a:cubicBezTo>
                <a:cubicBezTo>
                  <a:pt x="117582" y="115823"/>
                  <a:pt x="139122" y="110477"/>
                  <a:pt x="106054" y="132522"/>
                </a:cubicBezTo>
                <a:cubicBezTo>
                  <a:pt x="101637" y="141357"/>
                  <a:pt x="97703" y="150450"/>
                  <a:pt x="92802" y="159026"/>
                </a:cubicBezTo>
                <a:cubicBezTo>
                  <a:pt x="88851" y="165940"/>
                  <a:pt x="87513" y="178904"/>
                  <a:pt x="79550" y="178904"/>
                </a:cubicBezTo>
                <a:cubicBezTo>
                  <a:pt x="72566" y="178904"/>
                  <a:pt x="81813" y="164480"/>
                  <a:pt x="86176" y="159026"/>
                </a:cubicBezTo>
                <a:cubicBezTo>
                  <a:pt x="91151" y="152808"/>
                  <a:pt x="99428" y="150191"/>
                  <a:pt x="106054" y="145774"/>
                </a:cubicBezTo>
                <a:cubicBezTo>
                  <a:pt x="99428" y="141357"/>
                  <a:pt x="93985" y="130960"/>
                  <a:pt x="86176" y="132522"/>
                </a:cubicBezTo>
                <a:cubicBezTo>
                  <a:pt x="78367" y="134084"/>
                  <a:pt x="76158" y="145123"/>
                  <a:pt x="72924" y="152400"/>
                </a:cubicBezTo>
                <a:cubicBezTo>
                  <a:pt x="67250" y="165165"/>
                  <a:pt x="72165" y="185910"/>
                  <a:pt x="59671" y="192157"/>
                </a:cubicBezTo>
                <a:cubicBezTo>
                  <a:pt x="26920" y="208533"/>
                  <a:pt x="42538" y="202285"/>
                  <a:pt x="13289" y="212035"/>
                </a:cubicBezTo>
                <a:cubicBezTo>
                  <a:pt x="15938" y="182897"/>
                  <a:pt x="10977" y="139272"/>
                  <a:pt x="33167" y="112644"/>
                </a:cubicBezTo>
                <a:cubicBezTo>
                  <a:pt x="38265" y="106526"/>
                  <a:pt x="46419" y="103809"/>
                  <a:pt x="53045" y="99391"/>
                </a:cubicBezTo>
                <a:cubicBezTo>
                  <a:pt x="60753" y="76267"/>
                  <a:pt x="65039" y="74368"/>
                  <a:pt x="53045" y="46383"/>
                </a:cubicBezTo>
                <a:cubicBezTo>
                  <a:pt x="50584" y="40641"/>
                  <a:pt x="44671" y="37033"/>
                  <a:pt x="39793" y="33130"/>
                </a:cubicBezTo>
                <a:cubicBezTo>
                  <a:pt x="33575" y="28155"/>
                  <a:pt x="1141" y="17669"/>
                  <a:pt x="37" y="1325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51892FB-80E1-4510-9426-D947A8E9273F}"/>
              </a:ext>
            </a:extLst>
          </p:cNvPr>
          <p:cNvSpPr/>
          <p:nvPr/>
        </p:nvSpPr>
        <p:spPr>
          <a:xfrm>
            <a:off x="8812451" y="2219246"/>
            <a:ext cx="351427" cy="189514"/>
          </a:xfrm>
          <a:custGeom>
            <a:avLst/>
            <a:gdLst>
              <a:gd name="connsiteX0" fmla="*/ 132766 w 351427"/>
              <a:gd name="connsiteY0" fmla="*/ 30488 h 189514"/>
              <a:gd name="connsiteX1" fmla="*/ 139392 w 351427"/>
              <a:gd name="connsiteY1" fmla="*/ 76871 h 189514"/>
              <a:gd name="connsiteX2" fmla="*/ 179149 w 351427"/>
              <a:gd name="connsiteY2" fmla="*/ 83497 h 189514"/>
              <a:gd name="connsiteX3" fmla="*/ 199027 w 351427"/>
              <a:gd name="connsiteY3" fmla="*/ 90123 h 189514"/>
              <a:gd name="connsiteX4" fmla="*/ 305045 w 351427"/>
              <a:gd name="connsiteY4" fmla="*/ 76871 h 189514"/>
              <a:gd name="connsiteX5" fmla="*/ 324923 w 351427"/>
              <a:gd name="connsiteY5" fmla="*/ 63619 h 189514"/>
              <a:gd name="connsiteX6" fmla="*/ 351427 w 351427"/>
              <a:gd name="connsiteY6" fmla="*/ 70245 h 189514"/>
              <a:gd name="connsiteX7" fmla="*/ 324923 w 351427"/>
              <a:gd name="connsiteY7" fmla="*/ 76871 h 189514"/>
              <a:gd name="connsiteX8" fmla="*/ 291792 w 351427"/>
              <a:gd name="connsiteY8" fmla="*/ 90123 h 189514"/>
              <a:gd name="connsiteX9" fmla="*/ 252036 w 351427"/>
              <a:gd name="connsiteY9" fmla="*/ 116627 h 189514"/>
              <a:gd name="connsiteX10" fmla="*/ 245410 w 351427"/>
              <a:gd name="connsiteY10" fmla="*/ 136506 h 189514"/>
              <a:gd name="connsiteX11" fmla="*/ 205653 w 351427"/>
              <a:gd name="connsiteY11" fmla="*/ 149758 h 189514"/>
              <a:gd name="connsiteX12" fmla="*/ 185775 w 351427"/>
              <a:gd name="connsiteY12" fmla="*/ 163010 h 189514"/>
              <a:gd name="connsiteX13" fmla="*/ 165897 w 351427"/>
              <a:gd name="connsiteY13" fmla="*/ 169636 h 189514"/>
              <a:gd name="connsiteX14" fmla="*/ 152645 w 351427"/>
              <a:gd name="connsiteY14" fmla="*/ 189514 h 189514"/>
              <a:gd name="connsiteX15" fmla="*/ 79758 w 351427"/>
              <a:gd name="connsiteY15" fmla="*/ 176262 h 189514"/>
              <a:gd name="connsiteX16" fmla="*/ 59879 w 351427"/>
              <a:gd name="connsiteY16" fmla="*/ 163010 h 189514"/>
              <a:gd name="connsiteX17" fmla="*/ 33375 w 351427"/>
              <a:gd name="connsiteY17" fmla="*/ 156384 h 189514"/>
              <a:gd name="connsiteX18" fmla="*/ 20123 w 351427"/>
              <a:gd name="connsiteY18" fmla="*/ 116627 h 189514"/>
              <a:gd name="connsiteX19" fmla="*/ 119514 w 351427"/>
              <a:gd name="connsiteY19" fmla="*/ 110001 h 189514"/>
              <a:gd name="connsiteX20" fmla="*/ 132766 w 351427"/>
              <a:gd name="connsiteY20" fmla="*/ 23862 h 189514"/>
              <a:gd name="connsiteX21" fmla="*/ 146019 w 351427"/>
              <a:gd name="connsiteY21" fmla="*/ 70245 h 189514"/>
              <a:gd name="connsiteX22" fmla="*/ 185775 w 351427"/>
              <a:gd name="connsiteY22" fmla="*/ 76871 h 18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1427" h="189514">
                <a:moveTo>
                  <a:pt x="132766" y="30488"/>
                </a:moveTo>
                <a:cubicBezTo>
                  <a:pt x="134975" y="45949"/>
                  <a:pt x="129107" y="65117"/>
                  <a:pt x="139392" y="76871"/>
                </a:cubicBezTo>
                <a:cubicBezTo>
                  <a:pt x="148239" y="86982"/>
                  <a:pt x="166034" y="80583"/>
                  <a:pt x="179149" y="83497"/>
                </a:cubicBezTo>
                <a:cubicBezTo>
                  <a:pt x="185967" y="85012"/>
                  <a:pt x="192401" y="87914"/>
                  <a:pt x="199027" y="90123"/>
                </a:cubicBezTo>
                <a:cubicBezTo>
                  <a:pt x="205899" y="89436"/>
                  <a:pt x="287430" y="82742"/>
                  <a:pt x="305045" y="76871"/>
                </a:cubicBezTo>
                <a:cubicBezTo>
                  <a:pt x="312600" y="74353"/>
                  <a:pt x="318297" y="68036"/>
                  <a:pt x="324923" y="63619"/>
                </a:cubicBezTo>
                <a:cubicBezTo>
                  <a:pt x="333758" y="65828"/>
                  <a:pt x="351427" y="61138"/>
                  <a:pt x="351427" y="70245"/>
                </a:cubicBezTo>
                <a:cubicBezTo>
                  <a:pt x="351427" y="79352"/>
                  <a:pt x="333562" y="73991"/>
                  <a:pt x="324923" y="76871"/>
                </a:cubicBezTo>
                <a:cubicBezTo>
                  <a:pt x="313639" y="80632"/>
                  <a:pt x="302234" y="84427"/>
                  <a:pt x="291792" y="90123"/>
                </a:cubicBezTo>
                <a:cubicBezTo>
                  <a:pt x="277810" y="97750"/>
                  <a:pt x="252036" y="116627"/>
                  <a:pt x="252036" y="116627"/>
                </a:cubicBezTo>
                <a:cubicBezTo>
                  <a:pt x="249827" y="123253"/>
                  <a:pt x="251094" y="132446"/>
                  <a:pt x="245410" y="136506"/>
                </a:cubicBezTo>
                <a:cubicBezTo>
                  <a:pt x="234043" y="144625"/>
                  <a:pt x="205653" y="149758"/>
                  <a:pt x="205653" y="149758"/>
                </a:cubicBezTo>
                <a:cubicBezTo>
                  <a:pt x="199027" y="154175"/>
                  <a:pt x="192898" y="159449"/>
                  <a:pt x="185775" y="163010"/>
                </a:cubicBezTo>
                <a:cubicBezTo>
                  <a:pt x="179528" y="166134"/>
                  <a:pt x="171351" y="165273"/>
                  <a:pt x="165897" y="169636"/>
                </a:cubicBezTo>
                <a:cubicBezTo>
                  <a:pt x="159679" y="174611"/>
                  <a:pt x="157062" y="182888"/>
                  <a:pt x="152645" y="189514"/>
                </a:cubicBezTo>
                <a:cubicBezTo>
                  <a:pt x="148179" y="188770"/>
                  <a:pt x="87168" y="179041"/>
                  <a:pt x="79758" y="176262"/>
                </a:cubicBezTo>
                <a:cubicBezTo>
                  <a:pt x="72301" y="173466"/>
                  <a:pt x="67199" y="166147"/>
                  <a:pt x="59879" y="163010"/>
                </a:cubicBezTo>
                <a:cubicBezTo>
                  <a:pt x="51509" y="159423"/>
                  <a:pt x="42210" y="158593"/>
                  <a:pt x="33375" y="156384"/>
                </a:cubicBezTo>
                <a:cubicBezTo>
                  <a:pt x="10822" y="133830"/>
                  <a:pt x="-21510" y="121253"/>
                  <a:pt x="20123" y="116627"/>
                </a:cubicBezTo>
                <a:cubicBezTo>
                  <a:pt x="53124" y="112960"/>
                  <a:pt x="86384" y="112210"/>
                  <a:pt x="119514" y="110001"/>
                </a:cubicBezTo>
                <a:cubicBezTo>
                  <a:pt x="125018" y="21930"/>
                  <a:pt x="115250" y="-34522"/>
                  <a:pt x="132766" y="23862"/>
                </a:cubicBezTo>
                <a:cubicBezTo>
                  <a:pt x="137387" y="39264"/>
                  <a:pt x="135430" y="58144"/>
                  <a:pt x="146019" y="70245"/>
                </a:cubicBezTo>
                <a:cubicBezTo>
                  <a:pt x="152196" y="77304"/>
                  <a:pt x="173598" y="76871"/>
                  <a:pt x="185775" y="76871"/>
                </a:cubicBezTo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1629CD8-9666-44DC-B015-060B4B9673E2}"/>
              </a:ext>
            </a:extLst>
          </p:cNvPr>
          <p:cNvSpPr/>
          <p:nvPr/>
        </p:nvSpPr>
        <p:spPr>
          <a:xfrm>
            <a:off x="10687226" y="3742654"/>
            <a:ext cx="186189" cy="130472"/>
          </a:xfrm>
          <a:custGeom>
            <a:avLst/>
            <a:gdLst>
              <a:gd name="connsiteX0" fmla="*/ 179557 w 186189"/>
              <a:gd name="connsiteY0" fmla="*/ 4576 h 130472"/>
              <a:gd name="connsiteX1" fmla="*/ 139800 w 186189"/>
              <a:gd name="connsiteY1" fmla="*/ 11202 h 130472"/>
              <a:gd name="connsiteX2" fmla="*/ 100044 w 186189"/>
              <a:gd name="connsiteY2" fmla="*/ 24454 h 130472"/>
              <a:gd name="connsiteX3" fmla="*/ 73539 w 186189"/>
              <a:gd name="connsiteY3" fmla="*/ 31080 h 130472"/>
              <a:gd name="connsiteX4" fmla="*/ 53661 w 186189"/>
              <a:gd name="connsiteY4" fmla="*/ 44332 h 130472"/>
              <a:gd name="connsiteX5" fmla="*/ 7278 w 186189"/>
              <a:gd name="connsiteY5" fmla="*/ 57585 h 130472"/>
              <a:gd name="connsiteX6" fmla="*/ 7278 w 186189"/>
              <a:gd name="connsiteY6" fmla="*/ 117219 h 130472"/>
              <a:gd name="connsiteX7" fmla="*/ 27157 w 186189"/>
              <a:gd name="connsiteY7" fmla="*/ 130472 h 130472"/>
              <a:gd name="connsiteX8" fmla="*/ 86791 w 186189"/>
              <a:gd name="connsiteY8" fmla="*/ 103967 h 130472"/>
              <a:gd name="connsiteX9" fmla="*/ 159678 w 186189"/>
              <a:gd name="connsiteY9" fmla="*/ 90715 h 130472"/>
              <a:gd name="connsiteX10" fmla="*/ 179557 w 186189"/>
              <a:gd name="connsiteY10" fmla="*/ 84089 h 130472"/>
              <a:gd name="connsiteX11" fmla="*/ 179557 w 186189"/>
              <a:gd name="connsiteY11" fmla="*/ 4576 h 130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189" h="130472">
                <a:moveTo>
                  <a:pt x="179557" y="4576"/>
                </a:moveTo>
                <a:cubicBezTo>
                  <a:pt x="172931" y="-7572"/>
                  <a:pt x="152834" y="7944"/>
                  <a:pt x="139800" y="11202"/>
                </a:cubicBezTo>
                <a:cubicBezTo>
                  <a:pt x="126248" y="14590"/>
                  <a:pt x="113596" y="21066"/>
                  <a:pt x="100044" y="24454"/>
                </a:cubicBezTo>
                <a:lnTo>
                  <a:pt x="73539" y="31080"/>
                </a:lnTo>
                <a:cubicBezTo>
                  <a:pt x="66913" y="35497"/>
                  <a:pt x="60784" y="40770"/>
                  <a:pt x="53661" y="44332"/>
                </a:cubicBezTo>
                <a:cubicBezTo>
                  <a:pt x="44150" y="49088"/>
                  <a:pt x="15778" y="55460"/>
                  <a:pt x="7278" y="57585"/>
                </a:cubicBezTo>
                <a:cubicBezTo>
                  <a:pt x="1765" y="79636"/>
                  <a:pt x="-5889" y="94178"/>
                  <a:pt x="7278" y="117219"/>
                </a:cubicBezTo>
                <a:cubicBezTo>
                  <a:pt x="11229" y="124134"/>
                  <a:pt x="20531" y="126054"/>
                  <a:pt x="27157" y="130472"/>
                </a:cubicBezTo>
                <a:cubicBezTo>
                  <a:pt x="104240" y="117623"/>
                  <a:pt x="37825" y="136610"/>
                  <a:pt x="86791" y="103967"/>
                </a:cubicBezTo>
                <a:cubicBezTo>
                  <a:pt x="100933" y="94539"/>
                  <a:pt x="157431" y="90996"/>
                  <a:pt x="159678" y="90715"/>
                </a:cubicBezTo>
                <a:cubicBezTo>
                  <a:pt x="166304" y="88506"/>
                  <a:pt x="174618" y="89028"/>
                  <a:pt x="179557" y="84089"/>
                </a:cubicBezTo>
                <a:cubicBezTo>
                  <a:pt x="190374" y="73273"/>
                  <a:pt x="186183" y="16724"/>
                  <a:pt x="179557" y="457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6947E0-9A28-4C9F-9274-CCCE7E540C1E}"/>
              </a:ext>
            </a:extLst>
          </p:cNvPr>
          <p:cNvSpPr/>
          <p:nvPr/>
        </p:nvSpPr>
        <p:spPr>
          <a:xfrm>
            <a:off x="10469010" y="3896738"/>
            <a:ext cx="260127" cy="135739"/>
          </a:xfrm>
          <a:custGeom>
            <a:avLst/>
            <a:gdLst>
              <a:gd name="connsiteX0" fmla="*/ 258625 w 260127"/>
              <a:gd name="connsiteY0" fmla="*/ 2892 h 135739"/>
              <a:gd name="connsiteX1" fmla="*/ 225494 w 260127"/>
              <a:gd name="connsiteY1" fmla="*/ 9518 h 135739"/>
              <a:gd name="connsiteX2" fmla="*/ 185738 w 260127"/>
              <a:gd name="connsiteY2" fmla="*/ 36022 h 135739"/>
              <a:gd name="connsiteX3" fmla="*/ 79720 w 260127"/>
              <a:gd name="connsiteY3" fmla="*/ 55901 h 135739"/>
              <a:gd name="connsiteX4" fmla="*/ 59842 w 260127"/>
              <a:gd name="connsiteY4" fmla="*/ 62527 h 135739"/>
              <a:gd name="connsiteX5" fmla="*/ 33338 w 260127"/>
              <a:gd name="connsiteY5" fmla="*/ 55901 h 135739"/>
              <a:gd name="connsiteX6" fmla="*/ 20086 w 260127"/>
              <a:gd name="connsiteY6" fmla="*/ 89031 h 135739"/>
              <a:gd name="connsiteX7" fmla="*/ 6833 w 260127"/>
              <a:gd name="connsiteY7" fmla="*/ 102283 h 135739"/>
              <a:gd name="connsiteX8" fmla="*/ 207 w 260127"/>
              <a:gd name="connsiteY8" fmla="*/ 122161 h 135739"/>
              <a:gd name="connsiteX9" fmla="*/ 13460 w 260127"/>
              <a:gd name="connsiteY9" fmla="*/ 135414 h 135739"/>
              <a:gd name="connsiteX10" fmla="*/ 73094 w 260127"/>
              <a:gd name="connsiteY10" fmla="*/ 128788 h 135739"/>
              <a:gd name="connsiteX11" fmla="*/ 112851 w 260127"/>
              <a:gd name="connsiteY11" fmla="*/ 115535 h 135739"/>
              <a:gd name="connsiteX12" fmla="*/ 132729 w 260127"/>
              <a:gd name="connsiteY12" fmla="*/ 102283 h 135739"/>
              <a:gd name="connsiteX13" fmla="*/ 238747 w 260127"/>
              <a:gd name="connsiteY13" fmla="*/ 89031 h 135739"/>
              <a:gd name="connsiteX14" fmla="*/ 251999 w 260127"/>
              <a:gd name="connsiteY14" fmla="*/ 55901 h 135739"/>
              <a:gd name="connsiteX15" fmla="*/ 258625 w 260127"/>
              <a:gd name="connsiteY15" fmla="*/ 2892 h 13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0127" h="135739">
                <a:moveTo>
                  <a:pt x="258625" y="2892"/>
                </a:moveTo>
                <a:cubicBezTo>
                  <a:pt x="254208" y="-4838"/>
                  <a:pt x="235747" y="4858"/>
                  <a:pt x="225494" y="9518"/>
                </a:cubicBezTo>
                <a:cubicBezTo>
                  <a:pt x="210995" y="16109"/>
                  <a:pt x="200848" y="30985"/>
                  <a:pt x="185738" y="36022"/>
                </a:cubicBezTo>
                <a:cubicBezTo>
                  <a:pt x="124923" y="56295"/>
                  <a:pt x="159881" y="47885"/>
                  <a:pt x="79720" y="55901"/>
                </a:cubicBezTo>
                <a:cubicBezTo>
                  <a:pt x="73094" y="58110"/>
                  <a:pt x="66826" y="62527"/>
                  <a:pt x="59842" y="62527"/>
                </a:cubicBezTo>
                <a:cubicBezTo>
                  <a:pt x="50735" y="62527"/>
                  <a:pt x="40915" y="50850"/>
                  <a:pt x="33338" y="55901"/>
                </a:cubicBezTo>
                <a:cubicBezTo>
                  <a:pt x="23442" y="62499"/>
                  <a:pt x="25987" y="78704"/>
                  <a:pt x="20086" y="89031"/>
                </a:cubicBezTo>
                <a:cubicBezTo>
                  <a:pt x="16986" y="94455"/>
                  <a:pt x="11251" y="97866"/>
                  <a:pt x="6833" y="102283"/>
                </a:cubicBezTo>
                <a:cubicBezTo>
                  <a:pt x="4624" y="108909"/>
                  <a:pt x="-1163" y="115312"/>
                  <a:pt x="207" y="122161"/>
                </a:cubicBezTo>
                <a:cubicBezTo>
                  <a:pt x="1432" y="128287"/>
                  <a:pt x="7238" y="134848"/>
                  <a:pt x="13460" y="135414"/>
                </a:cubicBezTo>
                <a:cubicBezTo>
                  <a:pt x="33378" y="137225"/>
                  <a:pt x="53216" y="130997"/>
                  <a:pt x="73094" y="128788"/>
                </a:cubicBezTo>
                <a:cubicBezTo>
                  <a:pt x="86346" y="124370"/>
                  <a:pt x="101228" y="123284"/>
                  <a:pt x="112851" y="115535"/>
                </a:cubicBezTo>
                <a:cubicBezTo>
                  <a:pt x="119477" y="111118"/>
                  <a:pt x="125409" y="105420"/>
                  <a:pt x="132729" y="102283"/>
                </a:cubicBezTo>
                <a:cubicBezTo>
                  <a:pt x="157981" y="91461"/>
                  <a:pt x="229174" y="89829"/>
                  <a:pt x="238747" y="89031"/>
                </a:cubicBezTo>
                <a:cubicBezTo>
                  <a:pt x="243164" y="77988"/>
                  <a:pt x="247934" y="67079"/>
                  <a:pt x="251999" y="55901"/>
                </a:cubicBezTo>
                <a:cubicBezTo>
                  <a:pt x="256773" y="42773"/>
                  <a:pt x="263042" y="10622"/>
                  <a:pt x="258625" y="289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169.png" descr="Image result for Ngũ Hồ&quot;">
            <a:extLst>
              <a:ext uri="{FF2B5EF4-FFF2-40B4-BE49-F238E27FC236}">
                <a16:creationId xmlns:a16="http://schemas.microsoft.com/office/drawing/2014/main" id="{591EE9BF-3D80-4404-B2B7-EC29554768F3}"/>
              </a:ext>
            </a:extLst>
          </p:cNvPr>
          <p:cNvPicPr/>
          <p:nvPr/>
        </p:nvPicPr>
        <p:blipFill rotWithShape="1">
          <a:blip r:embed="rId4"/>
          <a:srcRect l="14453" r="15149"/>
          <a:stretch/>
        </p:blipFill>
        <p:spPr>
          <a:xfrm>
            <a:off x="357453" y="1743880"/>
            <a:ext cx="5856033" cy="48253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7A4435-7D96-44BB-A7A4-B3117D006B74}"/>
              </a:ext>
            </a:extLst>
          </p:cNvPr>
          <p:cNvSpPr/>
          <p:nvPr/>
        </p:nvSpPr>
        <p:spPr>
          <a:xfrm>
            <a:off x="261197" y="102029"/>
            <a:ext cx="6096000" cy="156966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thống Ngũ Hồ gồm năm hồ: Hồ Th</a:t>
            </a:r>
            <a:r>
              <a:rPr lang="vi-VN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ợng, hồ Mi-si-gân,hồ Hu-rôn, hồ Ê-ri-ê và hồ Ôn-ta-ri-ô. Hồ Th</a:t>
            </a:r>
            <a:r>
              <a:rPr lang="vi-VN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là hồ n</a:t>
            </a:r>
            <a:r>
              <a:rPr lang="vi-VN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ngọt lớn nhất thế giới (hơn 82 000 km</a:t>
            </a:r>
            <a:r>
              <a:rPr lang="en-US" sz="2400" baseline="3000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E13661-5825-4A01-A511-F41239A09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215" y="-1613"/>
            <a:ext cx="1054691" cy="9279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D0D042-8C7F-409C-B1D4-536B936BB3B2}"/>
              </a:ext>
            </a:extLst>
          </p:cNvPr>
          <p:cNvSpPr txBox="1"/>
          <p:nvPr/>
        </p:nvSpPr>
        <p:spPr>
          <a:xfrm>
            <a:off x="36093" y="36093"/>
            <a:ext cx="306401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thiên nhiên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94300-F50D-4887-941F-B73A32E66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66" t="22602" r="25274" b="23223"/>
          <a:stretch/>
        </p:blipFill>
        <p:spPr>
          <a:xfrm>
            <a:off x="4391576" y="1364350"/>
            <a:ext cx="7739685" cy="4229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F3C9E-EA36-4ADF-A287-0CCAC9E04AE6}"/>
              </a:ext>
            </a:extLst>
          </p:cNvPr>
          <p:cNvSpPr txBox="1"/>
          <p:nvPr/>
        </p:nvSpPr>
        <p:spPr>
          <a:xfrm>
            <a:off x="6335072" y="5773697"/>
            <a:ext cx="656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đới thiên nhiên trên Trái Đất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06F9CE-5675-4555-A327-71435874B785}"/>
              </a:ext>
            </a:extLst>
          </p:cNvPr>
          <p:cNvSpPr txBox="1"/>
          <p:nvPr/>
        </p:nvSpPr>
        <p:spPr>
          <a:xfrm>
            <a:off x="148864" y="2446131"/>
            <a:ext cx="4331077" cy="2062103"/>
          </a:xfrm>
          <a:prstGeom prst="rect">
            <a:avLst/>
          </a:prstGeom>
          <a:solidFill>
            <a:srgbClr val="FCFEB0"/>
          </a:solidFill>
          <a:ln>
            <a:solidFill>
              <a:srgbClr val="0070C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l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đồ,cho biết  Bắc Mĩ nằm chủ yếu trong các đới thiên nhiên nào?</a:t>
            </a:r>
          </a:p>
        </p:txBody>
      </p:sp>
    </p:spTree>
    <p:extLst>
      <p:ext uri="{BB962C8B-B14F-4D97-AF65-F5344CB8AC3E}">
        <p14:creationId xmlns:p14="http://schemas.microsoft.com/office/powerpoint/2010/main" val="7568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08.jpg" descr="Image result for rocky mountains&quot;">
            <a:extLst>
              <a:ext uri="{FF2B5EF4-FFF2-40B4-BE49-F238E27FC236}">
                <a16:creationId xmlns:a16="http://schemas.microsoft.com/office/drawing/2014/main" id="{B6FC4755-E43B-4D9E-A033-44107659641F}"/>
              </a:ext>
            </a:extLst>
          </p:cNvPr>
          <p:cNvPicPr/>
          <p:nvPr/>
        </p:nvPicPr>
        <p:blipFill rotWithShape="1">
          <a:blip r:embed="rId3"/>
          <a:srcRect l="24685" r="16015" b="-3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8" name="image177.jpg" descr="Image result for appalachian mountains&quot;">
            <a:extLst>
              <a:ext uri="{FF2B5EF4-FFF2-40B4-BE49-F238E27FC236}">
                <a16:creationId xmlns:a16="http://schemas.microsoft.com/office/drawing/2014/main" id="{93616E1E-CE30-4399-B643-A4391FC9B348}"/>
              </a:ext>
            </a:extLst>
          </p:cNvPr>
          <p:cNvPicPr/>
          <p:nvPr/>
        </p:nvPicPr>
        <p:blipFill rotWithShape="1">
          <a:blip r:embed="rId4"/>
          <a:srcRect l="18668" r="22921" b="3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4" name="image117.jpg" descr="Image result for rocky mountains&quot;">
            <a:extLst>
              <a:ext uri="{FF2B5EF4-FFF2-40B4-BE49-F238E27FC236}">
                <a16:creationId xmlns:a16="http://schemas.microsoft.com/office/drawing/2014/main" id="{0A2E7BA7-B87B-49A7-8616-ED7F768ED2F5}"/>
              </a:ext>
            </a:extLst>
          </p:cNvPr>
          <p:cNvPicPr/>
          <p:nvPr/>
        </p:nvPicPr>
        <p:blipFill rotWithShape="1">
          <a:blip r:embed="rId5"/>
          <a:srcRect l="9582" r="11990" b="-2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image105.jpg" descr="Image result for appalachian mountains&quot;">
            <a:extLst>
              <a:ext uri="{FF2B5EF4-FFF2-40B4-BE49-F238E27FC236}">
                <a16:creationId xmlns:a16="http://schemas.microsoft.com/office/drawing/2014/main" id="{C68A9A58-D6C6-4241-9CF5-26F691F63F63}"/>
              </a:ext>
            </a:extLst>
          </p:cNvPr>
          <p:cNvPicPr/>
          <p:nvPr/>
        </p:nvPicPr>
        <p:blipFill rotWithShape="1">
          <a:blip r:embed="rId6"/>
          <a:srcRect t="17767" b="26129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A6652-07E9-43CB-AA29-72328D6C09D0}"/>
              </a:ext>
            </a:extLst>
          </p:cNvPr>
          <p:cNvSpPr txBox="1"/>
          <p:nvPr/>
        </p:nvSpPr>
        <p:spPr>
          <a:xfrm>
            <a:off x="5700944" y="4106510"/>
            <a:ext cx="6606904" cy="1938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 14.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NHIÊN NHIÊN VÀ DÂN CƯ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XÃ HỘI BẮC MỸ</a:t>
            </a:r>
          </a:p>
        </p:txBody>
      </p:sp>
    </p:spTree>
    <p:extLst>
      <p:ext uri="{BB962C8B-B14F-4D97-AF65-F5344CB8AC3E}">
        <p14:creationId xmlns:p14="http://schemas.microsoft.com/office/powerpoint/2010/main" val="11434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9DB72F-E12A-497B-8FBE-F1AA10F5CF27}"/>
              </a:ext>
            </a:extLst>
          </p:cNvPr>
          <p:cNvSpPr/>
          <p:nvPr/>
        </p:nvSpPr>
        <p:spPr>
          <a:xfrm>
            <a:off x="517995" y="2423058"/>
            <a:ext cx="8094697" cy="1754326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và hình ảnh trong mục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hãy trình bày đặc điểm các đới thiên nhiên ở Bắc Mỹ.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54A3C8-028D-4A5F-8811-7C437F4396A4}"/>
              </a:ext>
            </a:extLst>
          </p:cNvPr>
          <p:cNvGrpSpPr/>
          <p:nvPr/>
        </p:nvGrpSpPr>
        <p:grpSpPr>
          <a:xfrm>
            <a:off x="2578548" y="1211373"/>
            <a:ext cx="3810866" cy="827835"/>
            <a:chOff x="3222881" y="908516"/>
            <a:chExt cx="3514971" cy="68223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B615C54-B368-4825-A04C-D6BF13EBED74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CAE64E-9CEE-4673-992C-8139287EFB2F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16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ECF8A31A-BDA5-4AE2-B03D-1D188AB3A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1558" y="1223474"/>
            <a:ext cx="1472856" cy="8278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B30569F-765B-4E20-BD0C-4B0A6EAE8E97}"/>
              </a:ext>
            </a:extLst>
          </p:cNvPr>
          <p:cNvGrpSpPr/>
          <p:nvPr/>
        </p:nvGrpSpPr>
        <p:grpSpPr>
          <a:xfrm>
            <a:off x="1528622" y="1227054"/>
            <a:ext cx="848449" cy="796469"/>
            <a:chOff x="3634055" y="3302115"/>
            <a:chExt cx="848449" cy="7964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EC4A8F-8D36-4586-8809-BBBBBFFF0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414CBD-2400-4EAD-8E37-53F83F0D7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128DB19-276C-415C-843D-C74DD3BA4E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59" y="5322256"/>
            <a:ext cx="1024640" cy="654026"/>
          </a:xfrm>
          <a:prstGeom prst="rect">
            <a:avLst/>
          </a:prstGeom>
        </p:spPr>
      </p:pic>
      <p:pic>
        <p:nvPicPr>
          <p:cNvPr id="23" name="Picture 2" descr="Giấy Máy Tính Biểu Tượng Bút Chì - biểu tượng bút chì png tải về - Miễn phí  trong suốt Trắng png Tải về.">
            <a:extLst>
              <a:ext uri="{FF2B5EF4-FFF2-40B4-BE49-F238E27FC236}">
                <a16:creationId xmlns:a16="http://schemas.microsoft.com/office/drawing/2014/main" id="{F5660E5A-DC04-477E-8726-3FBADBC61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0000" l="10000" r="90000">
                        <a14:foregroundMark x1="27111" y1="22885" x2="27111" y2="22885"/>
                        <a14:foregroundMark x1="35444" y1="5000" x2="35444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980" r="22704" b="3173"/>
          <a:stretch/>
        </p:blipFill>
        <p:spPr bwMode="auto">
          <a:xfrm>
            <a:off x="1136782" y="4564003"/>
            <a:ext cx="706244" cy="7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54F5C1-16CB-45B4-B227-F0510D77A3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68215" y="-1613"/>
            <a:ext cx="1054691" cy="9279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4A1EE22-E8A7-43DE-9011-2F70B00F4B0E}"/>
              </a:ext>
            </a:extLst>
          </p:cNvPr>
          <p:cNvSpPr txBox="1"/>
          <p:nvPr/>
        </p:nvSpPr>
        <p:spPr>
          <a:xfrm>
            <a:off x="36093" y="36093"/>
            <a:ext cx="306401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thiên nhiên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6C9330-FC45-4648-8D01-5B921963B78A}"/>
              </a:ext>
            </a:extLst>
          </p:cNvPr>
          <p:cNvGrpSpPr/>
          <p:nvPr/>
        </p:nvGrpSpPr>
        <p:grpSpPr>
          <a:xfrm>
            <a:off x="8694336" y="1233878"/>
            <a:ext cx="3377286" cy="4390244"/>
            <a:chOff x="8694336" y="1233878"/>
            <a:chExt cx="3377286" cy="43902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337CE8-A9B4-46E1-AD05-2CC810AF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4336" y="1233878"/>
              <a:ext cx="3377286" cy="43339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E05953-C7E0-4B25-91A0-6108D686E8D7}"/>
                </a:ext>
              </a:extLst>
            </p:cNvPr>
            <p:cNvSpPr txBox="1"/>
            <p:nvPr/>
          </p:nvSpPr>
          <p:spPr>
            <a:xfrm>
              <a:off x="9159980" y="5254790"/>
              <a:ext cx="29116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B050"/>
                  </a:solidFill>
                </a:rPr>
                <a:t>Rừng lá kim ở Hoa Kỳ</a:t>
              </a:r>
              <a:endParaRPr lang="en-US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3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3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512897" y="184094"/>
            <a:ext cx="53217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DÂN CƯ, XÃ HỘI BẮC MĨ</a:t>
            </a:r>
          </a:p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8" y="1419367"/>
            <a:ext cx="7930376" cy="4306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49294" y="1779657"/>
            <a:ext cx="3953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2a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1990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2020”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699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929486"/>
              </p:ext>
            </p:extLst>
          </p:nvPr>
        </p:nvGraphicFramePr>
        <p:xfrm>
          <a:off x="713241" y="196606"/>
          <a:ext cx="10146340" cy="58970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56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536">
                <a:tc gridSpan="2"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3657600" algn="l"/>
                        </a:tabLs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536"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400" b="1" dirty="0"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850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1.Vào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2020,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Á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chiếm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 ?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850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2.Từ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1990 – 2020,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giảm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866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159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1492,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…………………………………..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709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kỉ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16 – 19,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cưỡng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bức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9850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hút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khắp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9850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đây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536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gồ</a:t>
                      </a:r>
                      <a:r>
                        <a:rPr lang="en-US" sz="1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1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536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2020,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?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536"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r>
                        <a:rPr lang="en-US" sz="1800" b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8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do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635" indent="-19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19416" y="1160059"/>
            <a:ext cx="189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8360" y="1838354"/>
            <a:ext cx="43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…………………………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9416" y="2312904"/>
            <a:ext cx="43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0473" y="3379977"/>
            <a:ext cx="43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0941" y="4105649"/>
            <a:ext cx="43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0941" y="4731103"/>
            <a:ext cx="43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76113" y="5722398"/>
            <a:ext cx="43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60940" y="5550729"/>
            <a:ext cx="43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74593" y="5835428"/>
            <a:ext cx="43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4593" y="5200468"/>
            <a:ext cx="388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</a:t>
            </a:r>
          </a:p>
        </p:txBody>
      </p:sp>
      <p:pic>
        <p:nvPicPr>
          <p:cNvPr id="16" name="Picture 15" descr="sachvo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581" y="85063"/>
            <a:ext cx="1481523" cy="110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sachvo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715" y="5137452"/>
            <a:ext cx="1481523" cy="110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achvo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542" y="2478915"/>
            <a:ext cx="1481523" cy="110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sachvo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676" y="7857879"/>
            <a:ext cx="1481523" cy="110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4551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3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526267" y="-20626"/>
            <a:ext cx="52950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DÂN CƯ, XÃ HỘI BẮC MĨ</a:t>
            </a:r>
          </a:p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0017" y="1438785"/>
            <a:ext cx="109682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14.4, 14.5, 14.6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ý: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nay )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7861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3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88" y="750626"/>
            <a:ext cx="7525756" cy="570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6267" y="61262"/>
            <a:ext cx="52950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DÂN CƯ, XÃ HỘI BẮC MĨ</a:t>
            </a:r>
          </a:p>
          <a:p>
            <a:pPr algn="just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87922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3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50738" y="61262"/>
            <a:ext cx="56460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DÂN CƯ, XÃ HỘI BẮC MĨ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55" y="1351128"/>
            <a:ext cx="10635816" cy="507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555020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551402" y="227837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3AD8B8-B5F1-4E8F-BCC7-4544A5FB4A29}"/>
              </a:ext>
            </a:extLst>
          </p:cNvPr>
          <p:cNvGrpSpPr/>
          <p:nvPr/>
        </p:nvGrpSpPr>
        <p:grpSpPr>
          <a:xfrm>
            <a:off x="1197797" y="1668220"/>
            <a:ext cx="8336217" cy="872949"/>
            <a:chOff x="3196548" y="1633376"/>
            <a:chExt cx="8336217" cy="8729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C91F31A-EDEB-4352-AEB9-72156EF377B5}"/>
                </a:ext>
              </a:extLst>
            </p:cNvPr>
            <p:cNvGrpSpPr/>
            <p:nvPr/>
          </p:nvGrpSpPr>
          <p:grpSpPr>
            <a:xfrm>
              <a:off x="3196548" y="1633376"/>
              <a:ext cx="8336217" cy="872949"/>
              <a:chOff x="1133367" y="2220084"/>
              <a:chExt cx="4811723" cy="914400"/>
            </a:xfrm>
            <a:solidFill>
              <a:srgbClr val="FCFEB0"/>
            </a:solidFill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148B1972-7196-4B87-B004-3584BD66441C}"/>
                  </a:ext>
                </a:extLst>
              </p:cNvPr>
              <p:cNvSpPr/>
              <p:nvPr/>
            </p:nvSpPr>
            <p:spPr>
              <a:xfrm>
                <a:off x="1133367" y="2220084"/>
                <a:ext cx="4811723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98953B-7D65-4C5B-A162-EF58AA078540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18831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670728-1741-4833-9A20-59430923F615}"/>
                </a:ext>
              </a:extLst>
            </p:cNvPr>
            <p:cNvSpPr txBox="1"/>
            <p:nvPr/>
          </p:nvSpPr>
          <p:spPr>
            <a:xfrm>
              <a:off x="4177065" y="1811733"/>
              <a:ext cx="6818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chung của thiên nhiên Bắc Mỹ</a:t>
              </a:r>
            </a:p>
          </p:txBody>
        </p:sp>
      </p:grp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CA02300E-50B7-4EDA-86E8-B9B08F711473}"/>
              </a:ext>
            </a:extLst>
          </p:cNvPr>
          <p:cNvSpPr/>
          <p:nvPr/>
        </p:nvSpPr>
        <p:spPr>
          <a:xfrm>
            <a:off x="1070817" y="1665296"/>
            <a:ext cx="1061585" cy="87294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3BEFBF2-C0F4-4F92-82DE-EA58FF6EF957}"/>
              </a:ext>
            </a:extLst>
          </p:cNvPr>
          <p:cNvSpPr/>
          <p:nvPr/>
        </p:nvSpPr>
        <p:spPr>
          <a:xfrm rot="5400000">
            <a:off x="1829667" y="2003919"/>
            <a:ext cx="262394" cy="1915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Hình ảnh 13">
            <a:extLst>
              <a:ext uri="{FF2B5EF4-FFF2-40B4-BE49-F238E27FC236}">
                <a16:creationId xmlns:a16="http://schemas.microsoft.com/office/drawing/2014/main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91629" y="234284"/>
            <a:ext cx="1143000" cy="10885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87E903-91D2-4565-AB30-9D8A616AE4E7}"/>
              </a:ext>
            </a:extLst>
          </p:cNvPr>
          <p:cNvGrpSpPr/>
          <p:nvPr/>
        </p:nvGrpSpPr>
        <p:grpSpPr>
          <a:xfrm>
            <a:off x="1039476" y="2991063"/>
            <a:ext cx="8652857" cy="875873"/>
            <a:chOff x="2489658" y="2797566"/>
            <a:chExt cx="8070201" cy="87587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7FFE3E-74EA-4B7F-8177-ADE48FBB3362}"/>
                </a:ext>
              </a:extLst>
            </p:cNvPr>
            <p:cNvGrpSpPr/>
            <p:nvPr/>
          </p:nvGrpSpPr>
          <p:grpSpPr>
            <a:xfrm>
              <a:off x="3162053" y="2800490"/>
              <a:ext cx="6295678" cy="872949"/>
              <a:chOff x="1133366" y="2220084"/>
              <a:chExt cx="4132118" cy="914400"/>
            </a:xfrm>
            <a:solidFill>
              <a:srgbClr val="FCFEB0"/>
            </a:solidFill>
          </p:grpSpPr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1077D75B-89C0-44CD-936F-25D8151F1E1A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132118" cy="914400"/>
              </a:xfrm>
              <a:prstGeom prst="homePlat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49E3E0D-EDD0-4EED-8343-84CE4B33894F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22E75E-9F30-4F73-A992-2B1277AF825E}"/>
                </a:ext>
              </a:extLst>
            </p:cNvPr>
            <p:cNvGrpSpPr/>
            <p:nvPr/>
          </p:nvGrpSpPr>
          <p:grpSpPr>
            <a:xfrm>
              <a:off x="3101140" y="2797566"/>
              <a:ext cx="1061586" cy="872947"/>
              <a:chOff x="3101140" y="2797566"/>
              <a:chExt cx="1061586" cy="872947"/>
            </a:xfrm>
          </p:grpSpPr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D1148A92-A3DA-4E76-B6A4-D7DA5271949D}"/>
                  </a:ext>
                </a:extLst>
              </p:cNvPr>
              <p:cNvSpPr/>
              <p:nvPr/>
            </p:nvSpPr>
            <p:spPr>
              <a:xfrm>
                <a:off x="3101140" y="2797566"/>
                <a:ext cx="1061586" cy="872947"/>
              </a:xfrm>
              <a:prstGeom prst="homePlat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DD736294-8B01-4A66-90A2-4EA9C6C674E1}"/>
                  </a:ext>
                </a:extLst>
              </p:cNvPr>
              <p:cNvSpPr/>
              <p:nvPr/>
            </p:nvSpPr>
            <p:spPr>
              <a:xfrm rot="5400000">
                <a:off x="3865750" y="3107805"/>
                <a:ext cx="262394" cy="248268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F7C870-BBB9-4BBC-A19C-CEF9ACB06063}"/>
                </a:ext>
              </a:extLst>
            </p:cNvPr>
            <p:cNvSpPr txBox="1"/>
            <p:nvPr/>
          </p:nvSpPr>
          <p:spPr>
            <a:xfrm>
              <a:off x="2489658" y="2954380"/>
              <a:ext cx="8070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c</a:t>
              </a:r>
              <a:r>
                <a:rPr lang="vi-VN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xã hội Bắc Mỹ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7DC283E2-6310-4746-A6CA-0A2D2E6B1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0178EAE-6A10-4E5F-8BDC-A394C0B6CEE2}"/>
              </a:ext>
            </a:extLst>
          </p:cNvPr>
          <p:cNvGrpSpPr/>
          <p:nvPr/>
        </p:nvGrpSpPr>
        <p:grpSpPr>
          <a:xfrm>
            <a:off x="49541" y="14628"/>
            <a:ext cx="8451322" cy="848593"/>
            <a:chOff x="49541" y="14628"/>
            <a:chExt cx="8451322" cy="84859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D98FA08-C785-44FC-B775-09EE65656CB1}"/>
                </a:ext>
              </a:extLst>
            </p:cNvPr>
            <p:cNvGrpSpPr/>
            <p:nvPr/>
          </p:nvGrpSpPr>
          <p:grpSpPr>
            <a:xfrm>
              <a:off x="164646" y="17552"/>
              <a:ext cx="8336217" cy="845669"/>
              <a:chOff x="3196548" y="1633376"/>
              <a:chExt cx="8336217" cy="87294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8093A1E-0E7D-4376-A0B1-968B02E64AD8}"/>
                  </a:ext>
                </a:extLst>
              </p:cNvPr>
              <p:cNvGrpSpPr/>
              <p:nvPr/>
            </p:nvGrpSpPr>
            <p:grpSpPr>
              <a:xfrm>
                <a:off x="3196548" y="1633376"/>
                <a:ext cx="8336217" cy="872949"/>
                <a:chOff x="1133367" y="2220084"/>
                <a:chExt cx="4811723" cy="914400"/>
              </a:xfrm>
              <a:solidFill>
                <a:srgbClr val="FCFEB0"/>
              </a:solidFill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4E5308C5-F782-4E32-9A59-9D0FFFBF8F51}"/>
                    </a:ext>
                  </a:extLst>
                </p:cNvPr>
                <p:cNvSpPr/>
                <p:nvPr/>
              </p:nvSpPr>
              <p:spPr>
                <a:xfrm>
                  <a:off x="1133367" y="2220084"/>
                  <a:ext cx="4811723" cy="914400"/>
                </a:xfrm>
                <a:prstGeom prst="homePlat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4A31CA8-B144-4799-9E59-1B2524669304}"/>
                    </a:ext>
                  </a:extLst>
                </p:cNvPr>
                <p:cNvSpPr txBox="1"/>
                <p:nvPr/>
              </p:nvSpPr>
              <p:spPr>
                <a:xfrm>
                  <a:off x="1307657" y="2384346"/>
                  <a:ext cx="1883135" cy="62866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3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D8CB3C-5AB6-489F-8DB7-CA631F141960}"/>
                  </a:ext>
                </a:extLst>
              </p:cNvPr>
              <p:cNvSpPr txBox="1"/>
              <p:nvPr/>
            </p:nvSpPr>
            <p:spPr>
              <a:xfrm>
                <a:off x="4177065" y="1811733"/>
                <a:ext cx="68188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Đặc điểm chung của thiên nhiên Bắc Mỹ</a:t>
                </a:r>
              </a:p>
            </p:txBody>
          </p:sp>
        </p:grp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CD04D47F-32AC-4307-B414-D784FBCB4459}"/>
                </a:ext>
              </a:extLst>
            </p:cNvPr>
            <p:cNvSpPr/>
            <p:nvPr/>
          </p:nvSpPr>
          <p:spPr>
            <a:xfrm>
              <a:off x="49541" y="14628"/>
              <a:ext cx="1061585" cy="84566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CFBA55D-22C2-49AF-8504-DFD33E274A6A}"/>
                </a:ext>
              </a:extLst>
            </p:cNvPr>
            <p:cNvSpPr/>
            <p:nvPr/>
          </p:nvSpPr>
          <p:spPr>
            <a:xfrm rot="5400000">
              <a:off x="796516" y="341376"/>
              <a:ext cx="262394" cy="1915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D58FAB-BEE3-467E-923F-7BABCDCC53CB}"/>
              </a:ext>
            </a:extLst>
          </p:cNvPr>
          <p:cNvGrpSpPr/>
          <p:nvPr/>
        </p:nvGrpSpPr>
        <p:grpSpPr>
          <a:xfrm>
            <a:off x="7208322" y="898846"/>
            <a:ext cx="4946012" cy="5959154"/>
            <a:chOff x="7208322" y="898846"/>
            <a:chExt cx="4946012" cy="595915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FBA75AF-7824-4844-B865-12C81AA6ED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 bwMode="auto">
            <a:xfrm>
              <a:off x="7208322" y="898846"/>
              <a:ext cx="4946012" cy="566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700C19-88F7-4B41-B517-DF91B0BB6FF3}"/>
                </a:ext>
              </a:extLst>
            </p:cNvPr>
            <p:cNvSpPr txBox="1"/>
            <p:nvPr/>
          </p:nvSpPr>
          <p:spPr>
            <a:xfrm>
              <a:off x="7365639" y="6488668"/>
              <a:ext cx="4631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14.1. Bản đồ tự nhiên khu vực Bắc Mĩ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4D2EF0-B823-477F-B93B-175EEAC57C1C}"/>
              </a:ext>
            </a:extLst>
          </p:cNvPr>
          <p:cNvGrpSpPr/>
          <p:nvPr/>
        </p:nvGrpSpPr>
        <p:grpSpPr>
          <a:xfrm>
            <a:off x="230970" y="2139544"/>
            <a:ext cx="5455511" cy="3024586"/>
            <a:chOff x="230970" y="2139544"/>
            <a:chExt cx="5455511" cy="3024586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6280408F-9FE7-4370-A051-43B35E436D74}"/>
                </a:ext>
              </a:extLst>
            </p:cNvPr>
            <p:cNvSpPr/>
            <p:nvPr/>
          </p:nvSpPr>
          <p:spPr>
            <a:xfrm>
              <a:off x="230970" y="2139544"/>
              <a:ext cx="5455511" cy="2921329"/>
            </a:xfrm>
            <a:prstGeom prst="wedgeRoundRectCallout">
              <a:avLst>
                <a:gd name="adj1" fmla="val 76734"/>
                <a:gd name="adj2" fmla="val -26559"/>
                <a:gd name="adj3" fmla="val 16667"/>
              </a:avLst>
            </a:prstGeom>
            <a:solidFill>
              <a:schemeClr val="accent4">
                <a:lumMod val="40000"/>
                <a:lumOff val="6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6AC697E-D974-498A-AE52-575C1B91CF4E}"/>
                </a:ext>
              </a:extLst>
            </p:cNvPr>
            <p:cNvSpPr/>
            <p:nvPr/>
          </p:nvSpPr>
          <p:spPr>
            <a:xfrm>
              <a:off x="466600" y="2301808"/>
              <a:ext cx="498367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hình 14.1</a:t>
              </a:r>
              <a:r>
                <a:rPr lang="vi-VN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Kể tên các cao nguyên, bồn địa, dãy núi và đồng bằng Bắc Mỹ</a:t>
              </a:r>
              <a:r>
                <a:rPr lang="vi-VN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br>
                <a:rPr lang="en-US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4DD2327-5E37-4208-93F6-93B59A9BA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837" y="0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9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0178EAE-6A10-4E5F-8BDC-A394C0B6CEE2}"/>
              </a:ext>
            </a:extLst>
          </p:cNvPr>
          <p:cNvGrpSpPr/>
          <p:nvPr/>
        </p:nvGrpSpPr>
        <p:grpSpPr>
          <a:xfrm>
            <a:off x="49541" y="14628"/>
            <a:ext cx="8451322" cy="848593"/>
            <a:chOff x="49541" y="14628"/>
            <a:chExt cx="8451322" cy="84859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D98FA08-C785-44FC-B775-09EE65656CB1}"/>
                </a:ext>
              </a:extLst>
            </p:cNvPr>
            <p:cNvGrpSpPr/>
            <p:nvPr/>
          </p:nvGrpSpPr>
          <p:grpSpPr>
            <a:xfrm>
              <a:off x="164646" y="17552"/>
              <a:ext cx="8336217" cy="845669"/>
              <a:chOff x="3196548" y="1633376"/>
              <a:chExt cx="8336217" cy="87294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8093A1E-0E7D-4376-A0B1-968B02E64AD8}"/>
                  </a:ext>
                </a:extLst>
              </p:cNvPr>
              <p:cNvGrpSpPr/>
              <p:nvPr/>
            </p:nvGrpSpPr>
            <p:grpSpPr>
              <a:xfrm>
                <a:off x="3196548" y="1633376"/>
                <a:ext cx="8336217" cy="872949"/>
                <a:chOff x="1133367" y="2220084"/>
                <a:chExt cx="4811723" cy="914400"/>
              </a:xfrm>
              <a:solidFill>
                <a:srgbClr val="FCFEB0"/>
              </a:solidFill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4E5308C5-F782-4E32-9A59-9D0FFFBF8F51}"/>
                    </a:ext>
                  </a:extLst>
                </p:cNvPr>
                <p:cNvSpPr/>
                <p:nvPr/>
              </p:nvSpPr>
              <p:spPr>
                <a:xfrm>
                  <a:off x="1133367" y="2220084"/>
                  <a:ext cx="4811723" cy="914400"/>
                </a:xfrm>
                <a:prstGeom prst="homePlat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4A31CA8-B144-4799-9E59-1B2524669304}"/>
                    </a:ext>
                  </a:extLst>
                </p:cNvPr>
                <p:cNvSpPr txBox="1"/>
                <p:nvPr/>
              </p:nvSpPr>
              <p:spPr>
                <a:xfrm>
                  <a:off x="1307657" y="2384346"/>
                  <a:ext cx="1883135" cy="62866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3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D8CB3C-5AB6-489F-8DB7-CA631F141960}"/>
                  </a:ext>
                </a:extLst>
              </p:cNvPr>
              <p:cNvSpPr txBox="1"/>
              <p:nvPr/>
            </p:nvSpPr>
            <p:spPr>
              <a:xfrm>
                <a:off x="4177065" y="1811733"/>
                <a:ext cx="68188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Đặc điểm chung của thiên nhiên Bắc Mỹ</a:t>
                </a:r>
              </a:p>
            </p:txBody>
          </p:sp>
        </p:grp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CD04D47F-32AC-4307-B414-D784FBCB4459}"/>
                </a:ext>
              </a:extLst>
            </p:cNvPr>
            <p:cNvSpPr/>
            <p:nvPr/>
          </p:nvSpPr>
          <p:spPr>
            <a:xfrm>
              <a:off x="49541" y="14628"/>
              <a:ext cx="1061585" cy="84566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CFBA55D-22C2-49AF-8504-DFD33E274A6A}"/>
                </a:ext>
              </a:extLst>
            </p:cNvPr>
            <p:cNvSpPr/>
            <p:nvPr/>
          </p:nvSpPr>
          <p:spPr>
            <a:xfrm rot="5400000">
              <a:off x="796516" y="341376"/>
              <a:ext cx="262394" cy="1915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D58FAB-BEE3-467E-923F-7BABCDCC53CB}"/>
              </a:ext>
            </a:extLst>
          </p:cNvPr>
          <p:cNvGrpSpPr/>
          <p:nvPr/>
        </p:nvGrpSpPr>
        <p:grpSpPr>
          <a:xfrm>
            <a:off x="7208322" y="898846"/>
            <a:ext cx="4946012" cy="5959154"/>
            <a:chOff x="7208322" y="898846"/>
            <a:chExt cx="4946012" cy="595915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FBA75AF-7824-4844-B865-12C81AA6ED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 bwMode="auto">
            <a:xfrm>
              <a:off x="7208322" y="898846"/>
              <a:ext cx="4946012" cy="566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700C19-88F7-4B41-B517-DF91B0BB6FF3}"/>
                </a:ext>
              </a:extLst>
            </p:cNvPr>
            <p:cNvSpPr txBox="1"/>
            <p:nvPr/>
          </p:nvSpPr>
          <p:spPr>
            <a:xfrm>
              <a:off x="7365639" y="6488668"/>
              <a:ext cx="4631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14.1. Bản đồ tự nhiên khu vực Bắc Mĩ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59C4C3A-2A5D-4F13-B9EC-C3F4941FB1F8}"/>
              </a:ext>
            </a:extLst>
          </p:cNvPr>
          <p:cNvSpPr/>
          <p:nvPr/>
        </p:nvSpPr>
        <p:spPr>
          <a:xfrm>
            <a:off x="243452" y="1321074"/>
            <a:ext cx="6513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Cao nguyên:</a:t>
            </a:r>
            <a:r>
              <a:rPr lang="en-US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………………………</a:t>
            </a:r>
            <a:endParaRPr lang="vi-VN" sz="3200" dirty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1DDEF6-03F3-45C1-A23E-A1E0E03A1235}"/>
              </a:ext>
            </a:extLst>
          </p:cNvPr>
          <p:cNvSpPr/>
          <p:nvPr/>
        </p:nvSpPr>
        <p:spPr>
          <a:xfrm>
            <a:off x="243452" y="2483752"/>
            <a:ext cx="6513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Bồn địa Lớn.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A8FB1E7-5D74-4C0F-A645-FFC3851D7107}"/>
              </a:ext>
            </a:extLst>
          </p:cNvPr>
          <p:cNvSpPr/>
          <p:nvPr/>
        </p:nvSpPr>
        <p:spPr>
          <a:xfrm>
            <a:off x="10818421" y="2980706"/>
            <a:ext cx="795647" cy="712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1BB0E2-5138-4802-9E35-30AD4C66D2A4}"/>
              </a:ext>
            </a:extLst>
          </p:cNvPr>
          <p:cNvSpPr/>
          <p:nvPr/>
        </p:nvSpPr>
        <p:spPr>
          <a:xfrm>
            <a:off x="8737571" y="4518992"/>
            <a:ext cx="843751" cy="5963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EAAC93-3B50-40AC-8B8A-0C80FF4E1571}"/>
              </a:ext>
            </a:extLst>
          </p:cNvPr>
          <p:cNvSpPr/>
          <p:nvPr/>
        </p:nvSpPr>
        <p:spPr>
          <a:xfrm>
            <a:off x="243452" y="3165564"/>
            <a:ext cx="6513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Dãy núi:</a:t>
            </a:r>
            <a:r>
              <a:rPr lang="en-US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…………………….</a:t>
            </a:r>
            <a:endParaRPr lang="vi-VN" sz="3200" dirty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AFD277-FE01-4636-BAFC-5C2CD40AFD39}"/>
              </a:ext>
            </a:extLst>
          </p:cNvPr>
          <p:cNvSpPr/>
          <p:nvPr/>
        </p:nvSpPr>
        <p:spPr>
          <a:xfrm>
            <a:off x="243452" y="4919008"/>
            <a:ext cx="65137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Đồng bằng:</a:t>
            </a:r>
            <a:r>
              <a:rPr lang="en-US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………………………</a:t>
            </a:r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88A50-5A24-47EB-B8FE-5AFA559FDBD0}"/>
              </a:ext>
            </a:extLst>
          </p:cNvPr>
          <p:cNvSpPr/>
          <p:nvPr/>
        </p:nvSpPr>
        <p:spPr>
          <a:xfrm>
            <a:off x="8370898" y="3750419"/>
            <a:ext cx="843751" cy="596348"/>
          </a:xfrm>
          <a:prstGeom prst="ellipse">
            <a:avLst/>
          </a:prstGeom>
          <a:noFill/>
          <a:ln w="28575">
            <a:solidFill>
              <a:srgbClr val="1C1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B9C36A-4054-4C81-8C24-BDFAB8520BBE}"/>
              </a:ext>
            </a:extLst>
          </p:cNvPr>
          <p:cNvSpPr/>
          <p:nvPr/>
        </p:nvSpPr>
        <p:spPr>
          <a:xfrm>
            <a:off x="8229600" y="2185051"/>
            <a:ext cx="424070" cy="346114"/>
          </a:xfrm>
          <a:custGeom>
            <a:avLst/>
            <a:gdLst>
              <a:gd name="connsiteX0" fmla="*/ 0 w 424070"/>
              <a:gd name="connsiteY0" fmla="*/ 107575 h 346114"/>
              <a:gd name="connsiteX1" fmla="*/ 225287 w 424070"/>
              <a:gd name="connsiteY1" fmla="*/ 54566 h 346114"/>
              <a:gd name="connsiteX2" fmla="*/ 238539 w 424070"/>
              <a:gd name="connsiteY2" fmla="*/ 160584 h 346114"/>
              <a:gd name="connsiteX3" fmla="*/ 291548 w 424070"/>
              <a:gd name="connsiteY3" fmla="*/ 213592 h 346114"/>
              <a:gd name="connsiteX4" fmla="*/ 331304 w 424070"/>
              <a:gd name="connsiteY4" fmla="*/ 240097 h 346114"/>
              <a:gd name="connsiteX5" fmla="*/ 410817 w 424070"/>
              <a:gd name="connsiteY5" fmla="*/ 293106 h 346114"/>
              <a:gd name="connsiteX6" fmla="*/ 424070 w 424070"/>
              <a:gd name="connsiteY6" fmla="*/ 346114 h 34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070" h="346114">
                <a:moveTo>
                  <a:pt x="0" y="107575"/>
                </a:moveTo>
                <a:cubicBezTo>
                  <a:pt x="38262" y="11919"/>
                  <a:pt x="38795" y="-50336"/>
                  <a:pt x="225287" y="54566"/>
                </a:cubicBezTo>
                <a:cubicBezTo>
                  <a:pt x="256328" y="72026"/>
                  <a:pt x="224841" y="127709"/>
                  <a:pt x="238539" y="160584"/>
                </a:cubicBezTo>
                <a:cubicBezTo>
                  <a:pt x="248150" y="183650"/>
                  <a:pt x="272575" y="197330"/>
                  <a:pt x="291548" y="213592"/>
                </a:cubicBezTo>
                <a:cubicBezTo>
                  <a:pt x="303641" y="223957"/>
                  <a:pt x="319068" y="229901"/>
                  <a:pt x="331304" y="240097"/>
                </a:cubicBezTo>
                <a:cubicBezTo>
                  <a:pt x="397482" y="295245"/>
                  <a:pt x="340951" y="269816"/>
                  <a:pt x="410817" y="293106"/>
                </a:cubicBezTo>
                <a:lnTo>
                  <a:pt x="424070" y="346114"/>
                </a:lnTo>
              </a:path>
            </a:pathLst>
          </a:custGeom>
          <a:noFill/>
          <a:ln w="34925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F51E84C-743F-43FB-8DB3-355F34DFEC48}"/>
              </a:ext>
            </a:extLst>
          </p:cNvPr>
          <p:cNvSpPr/>
          <p:nvPr/>
        </p:nvSpPr>
        <p:spPr>
          <a:xfrm>
            <a:off x="8882743" y="2470068"/>
            <a:ext cx="190172" cy="380010"/>
          </a:xfrm>
          <a:custGeom>
            <a:avLst/>
            <a:gdLst>
              <a:gd name="connsiteX0" fmla="*/ 0 w 190172"/>
              <a:gd name="connsiteY0" fmla="*/ 0 h 380010"/>
              <a:gd name="connsiteX1" fmla="*/ 71252 w 190172"/>
              <a:gd name="connsiteY1" fmla="*/ 106877 h 380010"/>
              <a:gd name="connsiteX2" fmla="*/ 106878 w 190172"/>
              <a:gd name="connsiteY2" fmla="*/ 142503 h 380010"/>
              <a:gd name="connsiteX3" fmla="*/ 154379 w 190172"/>
              <a:gd name="connsiteY3" fmla="*/ 213755 h 380010"/>
              <a:gd name="connsiteX4" fmla="*/ 166254 w 190172"/>
              <a:gd name="connsiteY4" fmla="*/ 261257 h 380010"/>
              <a:gd name="connsiteX5" fmla="*/ 178130 w 190172"/>
              <a:gd name="connsiteY5" fmla="*/ 320633 h 380010"/>
              <a:gd name="connsiteX6" fmla="*/ 190005 w 190172"/>
              <a:gd name="connsiteY6" fmla="*/ 380010 h 3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172" h="380010">
                <a:moveTo>
                  <a:pt x="0" y="0"/>
                </a:moveTo>
                <a:cubicBezTo>
                  <a:pt x="109664" y="43865"/>
                  <a:pt x="24454" y="-10115"/>
                  <a:pt x="71252" y="106877"/>
                </a:cubicBezTo>
                <a:cubicBezTo>
                  <a:pt x="77489" y="122470"/>
                  <a:pt x="96567" y="129246"/>
                  <a:pt x="106878" y="142503"/>
                </a:cubicBezTo>
                <a:cubicBezTo>
                  <a:pt x="124403" y="165035"/>
                  <a:pt x="154379" y="213755"/>
                  <a:pt x="154379" y="213755"/>
                </a:cubicBezTo>
                <a:cubicBezTo>
                  <a:pt x="158337" y="229589"/>
                  <a:pt x="162713" y="245324"/>
                  <a:pt x="166254" y="261257"/>
                </a:cubicBezTo>
                <a:cubicBezTo>
                  <a:pt x="170633" y="280960"/>
                  <a:pt x="173235" y="301052"/>
                  <a:pt x="178130" y="320633"/>
                </a:cubicBezTo>
                <a:cubicBezTo>
                  <a:pt x="192509" y="378146"/>
                  <a:pt x="190005" y="334649"/>
                  <a:pt x="190005" y="380010"/>
                </a:cubicBezTo>
              </a:path>
            </a:pathLst>
          </a:custGeom>
          <a:noFill/>
          <a:ln w="38100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5697A0E-1C22-49FD-84BB-BBA80DEF2A3C}"/>
              </a:ext>
            </a:extLst>
          </p:cNvPr>
          <p:cNvSpPr/>
          <p:nvPr/>
        </p:nvSpPr>
        <p:spPr>
          <a:xfrm>
            <a:off x="8505104" y="4302216"/>
            <a:ext cx="55134" cy="433008"/>
          </a:xfrm>
          <a:custGeom>
            <a:avLst/>
            <a:gdLst>
              <a:gd name="connsiteX0" fmla="*/ 0 w 190172"/>
              <a:gd name="connsiteY0" fmla="*/ 0 h 380010"/>
              <a:gd name="connsiteX1" fmla="*/ 71252 w 190172"/>
              <a:gd name="connsiteY1" fmla="*/ 106877 h 380010"/>
              <a:gd name="connsiteX2" fmla="*/ 106878 w 190172"/>
              <a:gd name="connsiteY2" fmla="*/ 142503 h 380010"/>
              <a:gd name="connsiteX3" fmla="*/ 154379 w 190172"/>
              <a:gd name="connsiteY3" fmla="*/ 213755 h 380010"/>
              <a:gd name="connsiteX4" fmla="*/ 166254 w 190172"/>
              <a:gd name="connsiteY4" fmla="*/ 261257 h 380010"/>
              <a:gd name="connsiteX5" fmla="*/ 178130 w 190172"/>
              <a:gd name="connsiteY5" fmla="*/ 320633 h 380010"/>
              <a:gd name="connsiteX6" fmla="*/ 190005 w 190172"/>
              <a:gd name="connsiteY6" fmla="*/ 380010 h 3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172" h="380010">
                <a:moveTo>
                  <a:pt x="0" y="0"/>
                </a:moveTo>
                <a:cubicBezTo>
                  <a:pt x="109664" y="43865"/>
                  <a:pt x="24454" y="-10115"/>
                  <a:pt x="71252" y="106877"/>
                </a:cubicBezTo>
                <a:cubicBezTo>
                  <a:pt x="77489" y="122470"/>
                  <a:pt x="96567" y="129246"/>
                  <a:pt x="106878" y="142503"/>
                </a:cubicBezTo>
                <a:cubicBezTo>
                  <a:pt x="124403" y="165035"/>
                  <a:pt x="154379" y="213755"/>
                  <a:pt x="154379" y="213755"/>
                </a:cubicBezTo>
                <a:cubicBezTo>
                  <a:pt x="158337" y="229589"/>
                  <a:pt x="162713" y="245324"/>
                  <a:pt x="166254" y="261257"/>
                </a:cubicBezTo>
                <a:cubicBezTo>
                  <a:pt x="170633" y="280960"/>
                  <a:pt x="173235" y="301052"/>
                  <a:pt x="178130" y="320633"/>
                </a:cubicBezTo>
                <a:cubicBezTo>
                  <a:pt x="192509" y="378146"/>
                  <a:pt x="190005" y="334649"/>
                  <a:pt x="190005" y="380010"/>
                </a:cubicBezTo>
              </a:path>
            </a:pathLst>
          </a:custGeom>
          <a:noFill/>
          <a:ln w="38100">
            <a:solidFill>
              <a:srgbClr val="1B04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CE86A9-905A-473E-ACA7-19636E495ADD}"/>
              </a:ext>
            </a:extLst>
          </p:cNvPr>
          <p:cNvSpPr/>
          <p:nvPr/>
        </p:nvSpPr>
        <p:spPr>
          <a:xfrm>
            <a:off x="10141527" y="4302216"/>
            <a:ext cx="740513" cy="596348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E92B9BB-B6DC-4E4D-8025-69053F60D9A5}"/>
              </a:ext>
            </a:extLst>
          </p:cNvPr>
          <p:cNvSpPr/>
          <p:nvPr/>
        </p:nvSpPr>
        <p:spPr>
          <a:xfrm rot="20303162">
            <a:off x="10290546" y="4831984"/>
            <a:ext cx="963059" cy="369332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785E693-878A-4888-A219-729337D1CC09}"/>
              </a:ext>
            </a:extLst>
          </p:cNvPr>
          <p:cNvSpPr/>
          <p:nvPr/>
        </p:nvSpPr>
        <p:spPr>
          <a:xfrm rot="20303162">
            <a:off x="9605081" y="5140230"/>
            <a:ext cx="715188" cy="358086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D941381-B455-4F32-80E0-6B4FA1439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-67625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1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2" grpId="0" animBg="1"/>
      <p:bldP spid="19" grpId="0" animBg="1"/>
      <p:bldP spid="24" grpId="0"/>
      <p:bldP spid="25" grpId="0"/>
      <p:bldP spid="26" grpId="0" animBg="1"/>
      <p:bldP spid="3" grpId="0" animBg="1"/>
      <p:bldP spid="13" grpId="0" animBg="1"/>
      <p:bldP spid="30" grpId="0" animBg="1"/>
      <p:bldP spid="14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0178EAE-6A10-4E5F-8BDC-A394C0B6CEE2}"/>
              </a:ext>
            </a:extLst>
          </p:cNvPr>
          <p:cNvGrpSpPr/>
          <p:nvPr/>
        </p:nvGrpSpPr>
        <p:grpSpPr>
          <a:xfrm>
            <a:off x="49541" y="14628"/>
            <a:ext cx="8451322" cy="848593"/>
            <a:chOff x="49541" y="14628"/>
            <a:chExt cx="8451322" cy="84859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D98FA08-C785-44FC-B775-09EE65656CB1}"/>
                </a:ext>
              </a:extLst>
            </p:cNvPr>
            <p:cNvGrpSpPr/>
            <p:nvPr/>
          </p:nvGrpSpPr>
          <p:grpSpPr>
            <a:xfrm>
              <a:off x="164646" y="17552"/>
              <a:ext cx="8336217" cy="845669"/>
              <a:chOff x="3196548" y="1633376"/>
              <a:chExt cx="8336217" cy="87294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8093A1E-0E7D-4376-A0B1-968B02E64AD8}"/>
                  </a:ext>
                </a:extLst>
              </p:cNvPr>
              <p:cNvGrpSpPr/>
              <p:nvPr/>
            </p:nvGrpSpPr>
            <p:grpSpPr>
              <a:xfrm>
                <a:off x="3196548" y="1633376"/>
                <a:ext cx="8336217" cy="872949"/>
                <a:chOff x="1133367" y="2220084"/>
                <a:chExt cx="4811723" cy="914400"/>
              </a:xfrm>
              <a:solidFill>
                <a:srgbClr val="FCFEB0"/>
              </a:solidFill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4E5308C5-F782-4E32-9A59-9D0FFFBF8F51}"/>
                    </a:ext>
                  </a:extLst>
                </p:cNvPr>
                <p:cNvSpPr/>
                <p:nvPr/>
              </p:nvSpPr>
              <p:spPr>
                <a:xfrm>
                  <a:off x="1133367" y="2220084"/>
                  <a:ext cx="4811723" cy="914400"/>
                </a:xfrm>
                <a:prstGeom prst="homePlat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4A31CA8-B144-4799-9E59-1B2524669304}"/>
                    </a:ext>
                  </a:extLst>
                </p:cNvPr>
                <p:cNvSpPr txBox="1"/>
                <p:nvPr/>
              </p:nvSpPr>
              <p:spPr>
                <a:xfrm>
                  <a:off x="1307657" y="2384346"/>
                  <a:ext cx="1883135" cy="62866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3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D8CB3C-5AB6-489F-8DB7-CA631F141960}"/>
                  </a:ext>
                </a:extLst>
              </p:cNvPr>
              <p:cNvSpPr txBox="1"/>
              <p:nvPr/>
            </p:nvSpPr>
            <p:spPr>
              <a:xfrm>
                <a:off x="4177065" y="1811733"/>
                <a:ext cx="68188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Đặc điểm chung của thiên nhiên Bắc Mỹ</a:t>
                </a:r>
              </a:p>
            </p:txBody>
          </p:sp>
        </p:grp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CD04D47F-32AC-4307-B414-D784FBCB4459}"/>
                </a:ext>
              </a:extLst>
            </p:cNvPr>
            <p:cNvSpPr/>
            <p:nvPr/>
          </p:nvSpPr>
          <p:spPr>
            <a:xfrm>
              <a:off x="49541" y="14628"/>
              <a:ext cx="1061585" cy="84566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CFBA55D-22C2-49AF-8504-DFD33E274A6A}"/>
                </a:ext>
              </a:extLst>
            </p:cNvPr>
            <p:cNvSpPr/>
            <p:nvPr/>
          </p:nvSpPr>
          <p:spPr>
            <a:xfrm rot="5400000">
              <a:off x="796516" y="341376"/>
              <a:ext cx="262394" cy="1915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D58FAB-BEE3-467E-923F-7BABCDCC53CB}"/>
              </a:ext>
            </a:extLst>
          </p:cNvPr>
          <p:cNvGrpSpPr/>
          <p:nvPr/>
        </p:nvGrpSpPr>
        <p:grpSpPr>
          <a:xfrm>
            <a:off x="7208322" y="898846"/>
            <a:ext cx="4946012" cy="5959154"/>
            <a:chOff x="7208322" y="898846"/>
            <a:chExt cx="4946012" cy="595915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FBA75AF-7824-4844-B865-12C81AA6ED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4"/>
            <a:stretch/>
          </p:blipFill>
          <p:spPr bwMode="auto">
            <a:xfrm>
              <a:off x="7208322" y="898846"/>
              <a:ext cx="4946012" cy="5668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700C19-88F7-4B41-B517-DF91B0BB6FF3}"/>
                </a:ext>
              </a:extLst>
            </p:cNvPr>
            <p:cNvSpPr txBox="1"/>
            <p:nvPr/>
          </p:nvSpPr>
          <p:spPr>
            <a:xfrm>
              <a:off x="7365639" y="6488668"/>
              <a:ext cx="4631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14.1. Bản đồ tự nhiên khu vực Bắc Mĩ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8BF6564-B70C-46D6-A653-23D8AF005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17" t="52148" r="30000" b="26963"/>
          <a:stretch/>
        </p:blipFill>
        <p:spPr>
          <a:xfrm>
            <a:off x="37666" y="3693225"/>
            <a:ext cx="6692092" cy="29744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85F888-40EC-4E72-9336-E69937027FFA}"/>
              </a:ext>
            </a:extLst>
          </p:cNvPr>
          <p:cNvSpPr/>
          <p:nvPr/>
        </p:nvSpPr>
        <p:spPr>
          <a:xfrm>
            <a:off x="465182" y="1685962"/>
            <a:ext cx="5630818" cy="1822550"/>
          </a:xfrm>
          <a:prstGeom prst="rect">
            <a:avLst/>
          </a:prstGeom>
          <a:ln w="12700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600"/>
              </a:spcAft>
            </a:pPr>
            <a:r>
              <a:rPr lang="vi-VN" sz="3200">
                <a:solidFill>
                  <a:srgbClr val="FF0066"/>
                </a:solidFill>
                <a:ea typeface="Calibri" panose="020F0502020204030204" pitchFamily="34" charset="0"/>
              </a:rPr>
              <a:t>Quan sát lát cắt + </a:t>
            </a:r>
            <a:r>
              <a:rPr lang="en-US" sz="3200">
                <a:solidFill>
                  <a:srgbClr val="FF0066"/>
                </a:solidFill>
                <a:ea typeface="Calibri" panose="020F0502020204030204" pitchFamily="34" charset="0"/>
              </a:rPr>
              <a:t>l</a:t>
            </a:r>
            <a:r>
              <a:rPr lang="vi-VN" sz="3200">
                <a:solidFill>
                  <a:srgbClr val="FF0066"/>
                </a:solidFill>
                <a:ea typeface="Calibri" panose="020F0502020204030204" pitchFamily="34" charset="0"/>
              </a:rPr>
              <a:t>ược đồ tự nhiên Bắc Mĩ. Xác định các khu vực địa hình ở Bắc Mĩ?</a:t>
            </a:r>
            <a:endParaRPr lang="en-US" sz="3200">
              <a:solidFill>
                <a:srgbClr val="FF0066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B915C3-FF67-4B33-8098-282E54A00324}"/>
              </a:ext>
            </a:extLst>
          </p:cNvPr>
          <p:cNvSpPr txBox="1"/>
          <p:nvPr/>
        </p:nvSpPr>
        <p:spPr>
          <a:xfrm>
            <a:off x="915685" y="970966"/>
            <a:ext cx="2251585" cy="523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CC406D-C195-441F-AF22-4DDC0846E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-27868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DD72742-34C7-49FA-BF2C-0A1B2E29CB6B}"/>
              </a:ext>
            </a:extLst>
          </p:cNvPr>
          <p:cNvSpPr/>
          <p:nvPr/>
        </p:nvSpPr>
        <p:spPr>
          <a:xfrm>
            <a:off x="180215" y="2470726"/>
            <a:ext cx="6101832" cy="1200329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600" dirty="0">
                <a:solidFill>
                  <a:srgbClr val="FF0066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600" dirty="0">
                <a:solidFill>
                  <a:srgbClr val="FF0066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oàn thành </a:t>
            </a:r>
            <a:r>
              <a:rPr lang="en-US" altLang="en-US" sz="3600" dirty="0" err="1">
                <a:solidFill>
                  <a:srgbClr val="FF0066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3600" dirty="0">
                <a:solidFill>
                  <a:srgbClr val="FF0066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FF0066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66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>
                <a:solidFill>
                  <a:srgbClr val="FF0066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FF0066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sau đây</a:t>
            </a:r>
            <a:r>
              <a:rPr lang="en-US" altLang="en-US" sz="3600" dirty="0">
                <a:solidFill>
                  <a:srgbClr val="FF0066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13A684-361E-4C02-AD82-4AF5F2D29FE3}"/>
              </a:ext>
            </a:extLst>
          </p:cNvPr>
          <p:cNvSpPr/>
          <p:nvPr/>
        </p:nvSpPr>
        <p:spPr>
          <a:xfrm>
            <a:off x="180215" y="1150098"/>
            <a:ext cx="5710218" cy="8463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“ </a:t>
            </a:r>
            <a:r>
              <a:rPr lang="en-US" altLang="en-US" sz="4400" b="1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TRÍ NHỚ SIÊU PHÀM</a:t>
            </a:r>
            <a:r>
              <a:rPr lang="vi-VN" altLang="en-US" sz="4400" b="1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”</a:t>
            </a:r>
            <a:endParaRPr lang="en-US" altLang="en-US" sz="440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AC5DA4-B407-4494-8A85-8A1C9BE21878}"/>
              </a:ext>
            </a:extLst>
          </p:cNvPr>
          <p:cNvSpPr txBox="1"/>
          <p:nvPr/>
        </p:nvSpPr>
        <p:spPr>
          <a:xfrm>
            <a:off x="180215" y="152653"/>
            <a:ext cx="2251585" cy="523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2B8BA6E-5890-480A-89DB-CD4BDD148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 bwMode="auto">
          <a:xfrm>
            <a:off x="6424005" y="0"/>
            <a:ext cx="5730329" cy="64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2B699E-C2FF-4147-A629-AC5E49F3D195}"/>
              </a:ext>
            </a:extLst>
          </p:cNvPr>
          <p:cNvSpPr txBox="1"/>
          <p:nvPr/>
        </p:nvSpPr>
        <p:spPr>
          <a:xfrm>
            <a:off x="7242353" y="6430101"/>
            <a:ext cx="475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14.1. Bản đồ tự nhiên khu vực Bắc Mĩ</a:t>
            </a:r>
          </a:p>
        </p:txBody>
      </p:sp>
    </p:spTree>
    <p:extLst>
      <p:ext uri="{BB962C8B-B14F-4D97-AF65-F5344CB8AC3E}">
        <p14:creationId xmlns:p14="http://schemas.microsoft.com/office/powerpoint/2010/main" val="152585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8FCFF5-2A4C-48EA-890B-484184E7B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171762"/>
              </p:ext>
            </p:extLst>
          </p:nvPr>
        </p:nvGraphicFramePr>
        <p:xfrm>
          <a:off x="102781" y="1503876"/>
          <a:ext cx="12089219" cy="520147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19818">
                  <a:extLst>
                    <a:ext uri="{9D8B030D-6E8A-4147-A177-3AD203B41FA5}">
                      <a16:colId xmlns:a16="http://schemas.microsoft.com/office/drawing/2014/main" val="3623017467"/>
                    </a:ext>
                  </a:extLst>
                </a:gridCol>
                <a:gridCol w="3703930">
                  <a:extLst>
                    <a:ext uri="{9D8B030D-6E8A-4147-A177-3AD203B41FA5}">
                      <a16:colId xmlns:a16="http://schemas.microsoft.com/office/drawing/2014/main" val="1286005114"/>
                    </a:ext>
                  </a:extLst>
                </a:gridCol>
                <a:gridCol w="2892447">
                  <a:extLst>
                    <a:ext uri="{9D8B030D-6E8A-4147-A177-3AD203B41FA5}">
                      <a16:colId xmlns:a16="http://schemas.microsoft.com/office/drawing/2014/main" val="2124546993"/>
                    </a:ext>
                  </a:extLst>
                </a:gridCol>
                <a:gridCol w="3573024">
                  <a:extLst>
                    <a:ext uri="{9D8B030D-6E8A-4147-A177-3AD203B41FA5}">
                      <a16:colId xmlns:a16="http://schemas.microsoft.com/office/drawing/2014/main" val="2513949542"/>
                    </a:ext>
                  </a:extLst>
                </a:gridCol>
              </a:tblGrid>
              <a:tr h="1330129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Miền núi thấp và trung bình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Miền đ</a:t>
                      </a:r>
                      <a:r>
                        <a:rPr lang="vi-VN" sz="2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ồng bằng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Miền núi cao</a:t>
                      </a:r>
                      <a:endParaRPr lang="en-US" sz="28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457429"/>
                  </a:ext>
                </a:extLst>
              </a:tr>
              <a:tr h="133012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</a:t>
                      </a: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237639"/>
                  </a:ext>
                </a:extLst>
              </a:tr>
              <a:tr h="191925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18738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AD719E6-6A27-4D2A-B842-2455851D2ABE}"/>
              </a:ext>
            </a:extLst>
          </p:cNvPr>
          <p:cNvSpPr txBox="1"/>
          <p:nvPr/>
        </p:nvSpPr>
        <p:spPr>
          <a:xfrm>
            <a:off x="180215" y="152653"/>
            <a:ext cx="2251585" cy="523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0B2FE-7A42-4FD8-863B-3EA1E5A22F1B}"/>
              </a:ext>
            </a:extLst>
          </p:cNvPr>
          <p:cNvSpPr txBox="1"/>
          <p:nvPr/>
        </p:nvSpPr>
        <p:spPr>
          <a:xfrm>
            <a:off x="4259146" y="675792"/>
            <a:ext cx="549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DE79D-08C5-40CB-B03A-EA2FDC5FB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215" y="-2241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7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A172C8-626E-42D3-8CBC-BF4BD1F93FF3}"/>
              </a:ext>
            </a:extLst>
          </p:cNvPr>
          <p:cNvSpPr txBox="1"/>
          <p:nvPr/>
        </p:nvSpPr>
        <p:spPr>
          <a:xfrm>
            <a:off x="341829" y="706275"/>
            <a:ext cx="9954289" cy="830997"/>
          </a:xfrm>
          <a:prstGeom prst="rect">
            <a:avLst/>
          </a:prstGeom>
          <a:noFill/>
          <a:ln w="12700"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đã  đã đọc SGK. Hãy c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họn ý đúng cho mỗi khu vực địa hình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Trình bày sự phân hóa địa hình ở Bắc Mĩ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chiều đông tây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7F30A50C-D839-4E7D-846F-E7E6063DF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6714" y="502236"/>
            <a:ext cx="1617466" cy="1077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B281D2-EC2B-4DFB-9C2B-656516236231}"/>
              </a:ext>
            </a:extLst>
          </p:cNvPr>
          <p:cNvSpPr txBox="1"/>
          <p:nvPr/>
        </p:nvSpPr>
        <p:spPr>
          <a:xfrm>
            <a:off x="341829" y="1724809"/>
            <a:ext cx="1617466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Phía tây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BDDB2A-3AA4-4355-9DA9-6A4C59499074}"/>
              </a:ext>
            </a:extLst>
          </p:cNvPr>
          <p:cNvSpPr/>
          <p:nvPr/>
        </p:nvSpPr>
        <p:spPr>
          <a:xfrm>
            <a:off x="2121323" y="1749026"/>
            <a:ext cx="2747868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TB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200- 500 m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1D6E38-990A-488C-B7CF-2293ED7C99CF}"/>
              </a:ext>
            </a:extLst>
          </p:cNvPr>
          <p:cNvSpPr/>
          <p:nvPr/>
        </p:nvSpPr>
        <p:spPr>
          <a:xfrm>
            <a:off x="341829" y="2255286"/>
            <a:ext cx="4128053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.Nhiều đỉnh núi c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 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4000m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3470D-907C-4FD3-AD64-C364956F5E1B}"/>
              </a:ext>
            </a:extLst>
          </p:cNvPr>
          <p:cNvSpPr/>
          <p:nvPr/>
        </p:nvSpPr>
        <p:spPr>
          <a:xfrm>
            <a:off x="341829" y="2820897"/>
            <a:ext cx="1808508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Phía Đông 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4AF267-9C9B-4F6A-8A5C-19BE4838C377}"/>
              </a:ext>
            </a:extLst>
          </p:cNvPr>
          <p:cNvSpPr/>
          <p:nvPr/>
        </p:nvSpPr>
        <p:spPr>
          <a:xfrm>
            <a:off x="2245172" y="2831683"/>
            <a:ext cx="2092239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ĐB trung tâm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70F394-7A95-4CA9-B175-E16228509846}"/>
              </a:ext>
            </a:extLst>
          </p:cNvPr>
          <p:cNvSpPr/>
          <p:nvPr/>
        </p:nvSpPr>
        <p:spPr>
          <a:xfrm>
            <a:off x="5132035" y="1742447"/>
            <a:ext cx="2476960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Kéo dài 9000 km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3508DE-87BF-4F23-A509-6B646BEB1DD4}"/>
              </a:ext>
            </a:extLst>
          </p:cNvPr>
          <p:cNvSpPr/>
          <p:nvPr/>
        </p:nvSpPr>
        <p:spPr>
          <a:xfrm>
            <a:off x="4578878" y="2280127"/>
            <a:ext cx="1313180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Ở giữa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3D715C-5566-458A-8013-067D1057BFBB}"/>
              </a:ext>
            </a:extLst>
          </p:cNvPr>
          <p:cNvSpPr/>
          <p:nvPr/>
        </p:nvSpPr>
        <p:spPr>
          <a:xfrm>
            <a:off x="6193951" y="2289527"/>
            <a:ext cx="2005677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Hướng B - N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88ADCC-ADC8-4C31-A8F2-CFA1F3344618}"/>
              </a:ext>
            </a:extLst>
          </p:cNvPr>
          <p:cNvSpPr/>
          <p:nvPr/>
        </p:nvSpPr>
        <p:spPr>
          <a:xfrm>
            <a:off x="4487752" y="2821526"/>
            <a:ext cx="2093843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CN La-bra-do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812DB5-6A2A-4401-ABAF-B67AF495376D}"/>
              </a:ext>
            </a:extLst>
          </p:cNvPr>
          <p:cNvSpPr/>
          <p:nvPr/>
        </p:nvSpPr>
        <p:spPr>
          <a:xfrm>
            <a:off x="8453042" y="2289527"/>
            <a:ext cx="2910733" cy="4277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indent="180340">
              <a:lnSpc>
                <a:spcPct val="120000"/>
              </a:lnSpc>
            </a:pP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Địa hình hiểm trở</a:t>
            </a:r>
            <a:endParaRPr lang="en-US" sz="2000">
              <a:solidFill>
                <a:srgbClr val="1B04F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DC4295-8E05-4C7E-BF2B-4B93A46D936A}"/>
              </a:ext>
            </a:extLst>
          </p:cNvPr>
          <p:cNvSpPr/>
          <p:nvPr/>
        </p:nvSpPr>
        <p:spPr>
          <a:xfrm>
            <a:off x="6659823" y="2848062"/>
            <a:ext cx="2420856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TB-ĐN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EF915C-937C-4C50-8A1B-467F6F014A69}"/>
              </a:ext>
            </a:extLst>
          </p:cNvPr>
          <p:cNvSpPr/>
          <p:nvPr/>
        </p:nvSpPr>
        <p:spPr>
          <a:xfrm>
            <a:off x="7728863" y="1734819"/>
            <a:ext cx="3120021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nguyên, 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bồn địa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B4EC4E-DDE9-404B-B5D9-6CAD3D504100}"/>
              </a:ext>
            </a:extLst>
          </p:cNvPr>
          <p:cNvSpPr/>
          <p:nvPr/>
        </p:nvSpPr>
        <p:spPr>
          <a:xfrm>
            <a:off x="3935896" y="0"/>
            <a:ext cx="4479234" cy="64068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“ </a:t>
            </a:r>
            <a:r>
              <a:rPr lang="en-US" altLang="en-US" sz="3200" b="1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TRÍ NHỚ SIÊU PHÀM</a:t>
            </a:r>
            <a:r>
              <a:rPr lang="vi-VN" altLang="en-US" sz="3200" b="1">
                <a:solidFill>
                  <a:srgbClr val="00B05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”</a:t>
            </a:r>
            <a:endParaRPr lang="en-US" altLang="en-US" sz="320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356B39-5B47-4AE0-92D7-3143E9993B8C}"/>
              </a:ext>
            </a:extLst>
          </p:cNvPr>
          <p:cNvSpPr/>
          <p:nvPr/>
        </p:nvSpPr>
        <p:spPr>
          <a:xfrm>
            <a:off x="9243923" y="2856107"/>
            <a:ext cx="2893869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Dãy núi già Apalat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" name="Table 5">
            <a:extLst>
              <a:ext uri="{FF2B5EF4-FFF2-40B4-BE49-F238E27FC236}">
                <a16:creationId xmlns:a16="http://schemas.microsoft.com/office/drawing/2014/main" id="{C5EDFEAC-062A-4E89-AFA0-7D59FAE36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727873"/>
              </p:ext>
            </p:extLst>
          </p:nvPr>
        </p:nvGraphicFramePr>
        <p:xfrm>
          <a:off x="149341" y="3311415"/>
          <a:ext cx="12089220" cy="3536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963">
                  <a:extLst>
                    <a:ext uri="{9D8B030D-6E8A-4147-A177-3AD203B41FA5}">
                      <a16:colId xmlns:a16="http://schemas.microsoft.com/office/drawing/2014/main" val="3963413360"/>
                    </a:ext>
                  </a:extLst>
                </a:gridCol>
                <a:gridCol w="2802577">
                  <a:extLst>
                    <a:ext uri="{9D8B030D-6E8A-4147-A177-3AD203B41FA5}">
                      <a16:colId xmlns:a16="http://schemas.microsoft.com/office/drawing/2014/main" val="4065398880"/>
                    </a:ext>
                  </a:extLst>
                </a:gridCol>
                <a:gridCol w="3158836">
                  <a:extLst>
                    <a:ext uri="{9D8B030D-6E8A-4147-A177-3AD203B41FA5}">
                      <a16:colId xmlns:a16="http://schemas.microsoft.com/office/drawing/2014/main" val="1218905745"/>
                    </a:ext>
                  </a:extLst>
                </a:gridCol>
                <a:gridCol w="4305844">
                  <a:extLst>
                    <a:ext uri="{9D8B030D-6E8A-4147-A177-3AD203B41FA5}">
                      <a16:colId xmlns:a16="http://schemas.microsoft.com/office/drawing/2014/main" val="1898275346"/>
                    </a:ext>
                  </a:extLst>
                </a:gridCol>
              </a:tblGrid>
              <a:tr h="844949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Miền núi thấp và</a:t>
                      </a:r>
                      <a:endParaRPr lang="vi-VN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rung bình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Miền đ</a:t>
                      </a:r>
                      <a:r>
                        <a:rPr lang="vi-VN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ồng bằng  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 Miền núi cao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1872910"/>
                  </a:ext>
                </a:extLst>
              </a:tr>
              <a:tr h="74814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</a:t>
                      </a:r>
                      <a:endParaRPr lang="en-US" sz="24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421807"/>
                  </a:ext>
                </a:extLst>
              </a:tr>
              <a:tr h="129994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vi-VN" sz="24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vi-VN" sz="2400" b="1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863404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28B3A334-D930-4F77-9DAA-9384B7232E70}"/>
              </a:ext>
            </a:extLst>
          </p:cNvPr>
          <p:cNvSpPr/>
          <p:nvPr/>
        </p:nvSpPr>
        <p:spPr>
          <a:xfrm>
            <a:off x="5371177" y="4347457"/>
            <a:ext cx="1313180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vi-VN" sz="200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Ở giữa</a:t>
            </a:r>
            <a:endParaRPr lang="en-US" sz="20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36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1324</Words>
  <Application>Microsoft Office PowerPoint</Application>
  <PresentationFormat>Widescreen</PresentationFormat>
  <Paragraphs>144</Paragraphs>
  <Slides>25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Dell</cp:lastModifiedBy>
  <cp:revision>52</cp:revision>
  <dcterms:created xsi:type="dcterms:W3CDTF">2022-05-12T09:09:36Z</dcterms:created>
  <dcterms:modified xsi:type="dcterms:W3CDTF">2023-02-19T13:16:07Z</dcterms:modified>
</cp:coreProperties>
</file>