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7" r:id="rId2"/>
    <p:sldId id="1584" r:id="rId3"/>
    <p:sldId id="1591" r:id="rId4"/>
    <p:sldId id="315" r:id="rId5"/>
    <p:sldId id="1118" r:id="rId6"/>
    <p:sldId id="1116" r:id="rId7"/>
    <p:sldId id="1595" r:id="rId8"/>
    <p:sldId id="1596" r:id="rId9"/>
    <p:sldId id="1575" r:id="rId10"/>
    <p:sldId id="1581" r:id="rId11"/>
    <p:sldId id="1104" r:id="rId12"/>
    <p:sldId id="1471" r:id="rId13"/>
    <p:sldId id="1597"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04FA"/>
    <a:srgbClr val="FF0066"/>
    <a:srgbClr val="3333CC"/>
    <a:srgbClr val="F9FECE"/>
    <a:srgbClr val="FCFEB0"/>
    <a:srgbClr val="F7FA76"/>
    <a:srgbClr val="FF0000"/>
    <a:srgbClr val="1503BD"/>
    <a:srgbClr val="FBFE90"/>
    <a:srgbClr val="1C11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55" autoAdjust="0"/>
  </p:normalViewPr>
  <p:slideViewPr>
    <p:cSldViewPr snapToGrid="0">
      <p:cViewPr varScale="1">
        <p:scale>
          <a:sx n="75" d="100"/>
          <a:sy n="75" d="100"/>
        </p:scale>
        <p:origin x="43" y="1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B050"/>
                </a:solidFill>
              </a:rPr>
              <a:t>Tác giả biên soạn: :Lê Thị Chinh: Zalo: 0982276629. Fb:https://www.facebook.com/ti.gon.566. Nhóm chia sẻ tài </a:t>
            </a:r>
            <a:r>
              <a:rPr lang="en-US"/>
              <a:t>liệu:https://www.facebook.com/groups/1448467355535530. Mong nhận đ</a:t>
            </a:r>
            <a:r>
              <a:rPr lang="vi-VN"/>
              <a:t>ư</a:t>
            </a:r>
            <a:r>
              <a:rPr lang="en-US"/>
              <a:t>ợc sự phản hồi,góp ý từ quý thầy cô để bộ giáo án đ</a:t>
            </a:r>
            <a:r>
              <a:rPr lang="vi-VN"/>
              <a:t>ư</a:t>
            </a:r>
            <a:r>
              <a:rPr lang="en-US"/>
              <a:t>ợc hoàn thiện. Trân trọng!</a:t>
            </a:r>
          </a:p>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a:t>
            </a:fld>
            <a:endParaRPr lang="en-US"/>
          </a:p>
        </p:txBody>
      </p:sp>
    </p:spTree>
    <p:extLst>
      <p:ext uri="{BB962C8B-B14F-4D97-AF65-F5344CB8AC3E}">
        <p14:creationId xmlns:p14="http://schemas.microsoft.com/office/powerpoint/2010/main" val="323767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2</a:t>
            </a:fld>
            <a:endParaRPr lang="en-US"/>
          </a:p>
        </p:txBody>
      </p:sp>
    </p:spTree>
    <p:extLst>
      <p:ext uri="{BB962C8B-B14F-4D97-AF65-F5344CB8AC3E}">
        <p14:creationId xmlns:p14="http://schemas.microsoft.com/office/powerpoint/2010/main" val="137113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hỗ dành sẵn cho Hình ảnh của Bản chiếu 1">
            <a:extLst>
              <a:ext uri="{FF2B5EF4-FFF2-40B4-BE49-F238E27FC236}">
                <a16:creationId xmlns:a16="http://schemas.microsoft.com/office/drawing/2014/main" id="{09DEA3BE-A7AE-43FB-8D61-F873775CDDEA}"/>
              </a:ext>
            </a:extLst>
          </p:cNvPr>
          <p:cNvSpPr>
            <a:spLocks noGrp="1" noRot="1" noChangeAspect="1" noChangeArrowheads="1" noTextEdit="1"/>
          </p:cNvSpPr>
          <p:nvPr>
            <p:ph type="sldImg"/>
          </p:nvPr>
        </p:nvSpPr>
        <p:spPr>
          <a:ln/>
        </p:spPr>
      </p:sp>
      <p:sp>
        <p:nvSpPr>
          <p:cNvPr id="30723" name="Chỗ dành sẵn cho Ghi chú 2">
            <a:extLst>
              <a:ext uri="{FF2B5EF4-FFF2-40B4-BE49-F238E27FC236}">
                <a16:creationId xmlns:a16="http://schemas.microsoft.com/office/drawing/2014/main" id="{938B064F-2ADD-417B-9A60-71E78454E3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B050"/>
                </a:solidFill>
              </a:rPr>
              <a:t>Tác giả biên soạn: :Lê Thị Chinh: Zalo: 0982276629. Fb:https://www.facebook.com/ti.gon.566. Nhóm chia sẻ tài </a:t>
            </a:r>
            <a:r>
              <a:rPr lang="en-US"/>
              <a:t>liệu:https://www.facebook.com/groups/1448467355535530. Mong nhận đ</a:t>
            </a:r>
            <a:r>
              <a:rPr lang="vi-VN"/>
              <a:t>ư</a:t>
            </a:r>
            <a:r>
              <a:rPr lang="en-US"/>
              <a:t>ợc sự phản hồi,góp ý từ quý thầy cô để bộ giáo án đ</a:t>
            </a:r>
            <a:r>
              <a:rPr lang="vi-VN"/>
              <a:t>ư</a:t>
            </a:r>
            <a:r>
              <a:rPr lang="en-US"/>
              <a:t>ợc hoàn thiện. Trân trọng!</a:t>
            </a:r>
          </a:p>
          <a:p>
            <a:pPr eaLnBrk="1" hangingPunct="1"/>
            <a:endParaRPr lang="vi-VN" altLang="vi-VN">
              <a:latin typeface="Arial" panose="020B0604020202020204" pitchFamily="34" charset="0"/>
            </a:endParaRPr>
          </a:p>
        </p:txBody>
      </p:sp>
      <p:sp>
        <p:nvSpPr>
          <p:cNvPr id="30724" name="Chỗ dành sẵn cho Số hiệu Bản chiếu 3">
            <a:extLst>
              <a:ext uri="{FF2B5EF4-FFF2-40B4-BE49-F238E27FC236}">
                <a16:creationId xmlns:a16="http://schemas.microsoft.com/office/drawing/2014/main" id="{D9DB9BE4-E325-4D03-9CD4-2A138F619BC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9F11E87B-E18F-41B3-99A2-CAC9A16EA102}" type="slidenum">
              <a:rPr lang="en-US" altLang="vi-VN" smtClean="0">
                <a:latin typeface="Arial" panose="020B0604020202020204" pitchFamily="34" charset="0"/>
              </a:rPr>
              <a:pPr/>
              <a:t>4</a:t>
            </a:fld>
            <a:endParaRPr lang="en-US" altLang="vi-V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9C52CD-A8C5-484B-B00E-2101948BB170}" type="slidenum">
              <a:rPr lang="en-US" smtClean="0"/>
              <a:pPr/>
              <a:t>5</a:t>
            </a:fld>
            <a:endParaRPr lang="en-US"/>
          </a:p>
        </p:txBody>
      </p:sp>
    </p:spTree>
    <p:extLst>
      <p:ext uri="{BB962C8B-B14F-4D97-AF65-F5344CB8AC3E}">
        <p14:creationId xmlns:p14="http://schemas.microsoft.com/office/powerpoint/2010/main" val="258544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B050"/>
                </a:solidFill>
              </a:rPr>
              <a:t>Tác giả biên soạn: :Lê Thị Chinh: Zalo: 0982276629. Fb:https://www.facebook.com/ti.gon.566. Nhóm chia sẻ tài </a:t>
            </a:r>
            <a:r>
              <a:rPr lang="en-US"/>
              <a:t>liệu:https://www.facebook.com/groups/1448467355535530. Mong nhận đ</a:t>
            </a:r>
            <a:r>
              <a:rPr lang="vi-VN"/>
              <a:t>ư</a:t>
            </a:r>
            <a:r>
              <a:rPr lang="en-US"/>
              <a:t>ợc sự phản hồi,góp ý từ quý thầy cô để bộ giáo án đ</a:t>
            </a:r>
            <a:r>
              <a:rPr lang="vi-VN"/>
              <a:t>ư</a:t>
            </a:r>
            <a:r>
              <a:rPr lang="en-US"/>
              <a:t>ợc hoàn thiện. Trân trọng!</a:t>
            </a:r>
          </a:p>
          <a:p>
            <a:endParaRPr lang="en-US"/>
          </a:p>
        </p:txBody>
      </p:sp>
      <p:sp>
        <p:nvSpPr>
          <p:cNvPr id="4" name="Slide Number Placeholder 3"/>
          <p:cNvSpPr>
            <a:spLocks noGrp="1"/>
          </p:cNvSpPr>
          <p:nvPr>
            <p:ph type="sldNum" sz="quarter" idx="5"/>
          </p:nvPr>
        </p:nvSpPr>
        <p:spPr/>
        <p:txBody>
          <a:bodyPr/>
          <a:lstStyle/>
          <a:p>
            <a:fld id="{849C52CD-A8C5-484B-B00E-2101948BB170}" type="slidenum">
              <a:rPr lang="en-US" smtClean="0"/>
              <a:pPr/>
              <a:t>6</a:t>
            </a:fld>
            <a:endParaRPr lang="en-US"/>
          </a:p>
        </p:txBody>
      </p:sp>
    </p:spTree>
    <p:extLst>
      <p:ext uri="{BB962C8B-B14F-4D97-AF65-F5344CB8AC3E}">
        <p14:creationId xmlns:p14="http://schemas.microsoft.com/office/powerpoint/2010/main" val="1905841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Trong sử sách, nền văn minh Maya đạt tới đỉnh cao của mọi lĩnh vực từ kiến trúc, toán học, thiên văn học, cho đến nghệ thuật. Tuy nhiên, sự biến mất của nó lại là một bí ẩn mà đến nay giới khoa học chưa khám phá hết.</a:t>
            </a:r>
            <a:br>
              <a:rPr lang="vi-VN"/>
            </a:br>
            <a:br>
              <a:rPr lang="vi-VN"/>
            </a:br>
            <a:r>
              <a:rPr lang="vi-VN" sz="1200" b="0" i="0" kern="1200">
                <a:solidFill>
                  <a:schemeClr val="tx1"/>
                </a:solidFill>
                <a:effectLst/>
                <a:latin typeface="+mn-lt"/>
                <a:ea typeface="+mn-ea"/>
                <a:cs typeface="+mn-cs"/>
              </a:rPr>
              <a:t>Nền văn minh Maya được xây dựng bởi người Maya, một bộ tộc thổ dân châu Mỹ. Nó hình thành trên vùng đất mang tên Cuello cách nay 4.000 năm. Từ mảnh đất này, người Maya phân chia thành nhiều nhánh, trong đó, nhánh lớn nhất tiến về vùng đất là vịnh Mexico ngày nay. Tại đây, các nhà khảo cổ vẫn tiếp tục khai quật hàng loạt đền thờ đá có niên đại lên tới 2.500 năm.</a:t>
            </a:r>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9</a:t>
            </a:fld>
            <a:endParaRPr lang="en-US"/>
          </a:p>
        </p:txBody>
      </p:sp>
    </p:spTree>
    <p:extLst>
      <p:ext uri="{BB962C8B-B14F-4D97-AF65-F5344CB8AC3E}">
        <p14:creationId xmlns:p14="http://schemas.microsoft.com/office/powerpoint/2010/main" val="165424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a:solidFill>
                  <a:schemeClr val="tx1"/>
                </a:solidFill>
                <a:effectLst/>
                <a:latin typeface="+mn-lt"/>
                <a:ea typeface="+mn-ea"/>
                <a:cs typeface="+mn-cs"/>
              </a:rPr>
              <a:t>Giáo viên cho học sinh xem hình/ video để thấy được nền văn hóa độc đáo của Trung và Nam Mĩ</a:t>
            </a:r>
            <a:endParaRPr lang="en-US"/>
          </a:p>
        </p:txBody>
      </p:sp>
      <p:sp>
        <p:nvSpPr>
          <p:cNvPr id="4" name="Slide Number Placeholder 3"/>
          <p:cNvSpPr>
            <a:spLocks noGrp="1"/>
          </p:cNvSpPr>
          <p:nvPr>
            <p:ph type="sldNum" sz="quarter" idx="5"/>
          </p:nvPr>
        </p:nvSpPr>
        <p:spPr/>
        <p:txBody>
          <a:bodyPr/>
          <a:lstStyle/>
          <a:p>
            <a:fld id="{849C52CD-A8C5-484B-B00E-2101948BB170}" type="slidenum">
              <a:rPr lang="en-US" smtClean="0"/>
              <a:pPr/>
              <a:t>11</a:t>
            </a:fld>
            <a:endParaRPr lang="en-US"/>
          </a:p>
        </p:txBody>
      </p:sp>
    </p:spTree>
    <p:extLst>
      <p:ext uri="{BB962C8B-B14F-4D97-AF65-F5344CB8AC3E}">
        <p14:creationId xmlns:p14="http://schemas.microsoft.com/office/powerpoint/2010/main" val="20020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13</a:t>
            </a:fld>
            <a:endParaRPr lang="en-US"/>
          </a:p>
        </p:txBody>
      </p:sp>
    </p:spTree>
    <p:extLst>
      <p:ext uri="{BB962C8B-B14F-4D97-AF65-F5344CB8AC3E}">
        <p14:creationId xmlns:p14="http://schemas.microsoft.com/office/powerpoint/2010/main" val="157076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202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1444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4356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0189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1168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1549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4870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9442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13211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6674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559B7-EAB5-4594-A268-B76FACD848A3}"/>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53206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5979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1797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6636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FA37B-A4E7-4F3E-ACA3-DC2332FB15CE}"/>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4AC11-0EAC-4FCE-9DAA-4C333CB461B2}"/>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6" name="Footer Placeholder 5">
            <a:extLst>
              <a:ext uri="{FF2B5EF4-FFF2-40B4-BE49-F238E27FC236}">
                <a16:creationId xmlns:a16="http://schemas.microsoft.com/office/drawing/2014/main"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A4A9-352E-45B4-9A76-0228D72FB6CB}"/>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8" name="Footer Placeholder 7">
            <a:extLst>
              <a:ext uri="{FF2B5EF4-FFF2-40B4-BE49-F238E27FC236}">
                <a16:creationId xmlns:a16="http://schemas.microsoft.com/office/drawing/2014/main"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0C360-0B23-426A-8A46-E05D4BF1858E}"/>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4" name="Footer Placeholder 3">
            <a:extLst>
              <a:ext uri="{FF2B5EF4-FFF2-40B4-BE49-F238E27FC236}">
                <a16:creationId xmlns:a16="http://schemas.microsoft.com/office/drawing/2014/main"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504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70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85453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3042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47294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05467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1061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784309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2260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2338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1772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7708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097166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67037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297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4939A-4CB7-46E1-8C30-FCBDC52C27FF}"/>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3" name="Footer Placeholder 2">
            <a:extLst>
              <a:ext uri="{FF2B5EF4-FFF2-40B4-BE49-F238E27FC236}">
                <a16:creationId xmlns:a16="http://schemas.microsoft.com/office/drawing/2014/main"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9606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410A16-5B70-49EA-956C-6C1286968D81}"/>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6" name="Footer Placeholder 5">
            <a:extLst>
              <a:ext uri="{FF2B5EF4-FFF2-40B4-BE49-F238E27FC236}">
                <a16:creationId xmlns:a16="http://schemas.microsoft.com/office/drawing/2014/main"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138D7-D4A0-4F93-B300-3E2263B80248}"/>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6" name="Footer Placeholder 5">
            <a:extLst>
              <a:ext uri="{FF2B5EF4-FFF2-40B4-BE49-F238E27FC236}">
                <a16:creationId xmlns:a16="http://schemas.microsoft.com/office/drawing/2014/main"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0DDED-C05D-47AA-A272-2758E6162C2C}"/>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B8F42-75D9-4605-AE55-B8E8818F1D61}"/>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9833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72525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25614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326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2BBAE-A0A5-4301-BF39-5B44D512221A}"/>
              </a:ext>
            </a:extLst>
          </p:cNvPr>
          <p:cNvSpPr>
            <a:spLocks noGrp="1"/>
          </p:cNvSpPr>
          <p:nvPr>
            <p:ph type="dt" sz="half" idx="10"/>
          </p:nvPr>
        </p:nvSpPr>
        <p:spPr/>
        <p:txBody>
          <a:body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963341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3/19/2023</a:t>
            </a:fld>
            <a:endParaRPr lang="en-US"/>
          </a:p>
        </p:txBody>
      </p:sp>
      <p:sp>
        <p:nvSpPr>
          <p:cNvPr id="5" name="Footer Placeholder 4">
            <a:extLst>
              <a:ext uri="{FF2B5EF4-FFF2-40B4-BE49-F238E27FC236}">
                <a16:creationId xmlns:a16="http://schemas.microsoft.com/office/drawing/2014/main"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726" r:id="rId2"/>
    <p:sldLayoutId id="2147483650"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 id="2147483752" r:id="rId12"/>
    <p:sldLayoutId id="2147483751" r:id="rId13"/>
    <p:sldLayoutId id="2147483750" r:id="rId14"/>
    <p:sldLayoutId id="2147483749" r:id="rId15"/>
    <p:sldLayoutId id="2147483748" r:id="rId16"/>
    <p:sldLayoutId id="2147483747" r:id="rId17"/>
    <p:sldLayoutId id="2147483746" r:id="rId18"/>
    <p:sldLayoutId id="2147483743" r:id="rId19"/>
    <p:sldLayoutId id="2147483741" r:id="rId20"/>
    <p:sldLayoutId id="2147483740" r:id="rId21"/>
    <p:sldLayoutId id="2147483739" r:id="rId22"/>
    <p:sldLayoutId id="2147483651" r:id="rId23"/>
    <p:sldLayoutId id="2147483652" r:id="rId24"/>
    <p:sldLayoutId id="2147483653" r:id="rId25"/>
    <p:sldLayoutId id="2147483654" r:id="rId26"/>
    <p:sldLayoutId id="2147483655" r:id="rId27"/>
    <p:sldLayoutId id="2147483745" r:id="rId28"/>
    <p:sldLayoutId id="2147483744" r:id="rId29"/>
    <p:sldLayoutId id="2147483742" r:id="rId30"/>
    <p:sldLayoutId id="2147483738" r:id="rId31"/>
    <p:sldLayoutId id="2147483737" r:id="rId32"/>
    <p:sldLayoutId id="2147483736" r:id="rId33"/>
    <p:sldLayoutId id="2147483735" r:id="rId34"/>
    <p:sldLayoutId id="2147483734" r:id="rId35"/>
    <p:sldLayoutId id="2147483733" r:id="rId36"/>
    <p:sldLayoutId id="2147483732" r:id="rId37"/>
    <p:sldLayoutId id="2147483731" r:id="rId38"/>
    <p:sldLayoutId id="2147483730" r:id="rId39"/>
    <p:sldLayoutId id="2147483729" r:id="rId40"/>
    <p:sldLayoutId id="2147483728" r:id="rId41"/>
    <p:sldLayoutId id="2147483727" r:id="rId42"/>
    <p:sldLayoutId id="2147483656" r:id="rId43"/>
    <p:sldLayoutId id="2147483657" r:id="rId44"/>
    <p:sldLayoutId id="2147483658" r:id="rId45"/>
    <p:sldLayoutId id="2147483659"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3D21D9-6956-4126-BF5F-B93089E5A99B}"/>
              </a:ext>
            </a:extLst>
          </p:cNvPr>
          <p:cNvSpPr/>
          <p:nvPr/>
        </p:nvSpPr>
        <p:spPr>
          <a:xfrm>
            <a:off x="6946339" y="1255816"/>
            <a:ext cx="5274340" cy="28891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a:solidFill>
                  <a:srgbClr val="00B050"/>
                </a:solidFill>
                <a:latin typeface="#9Slide03 Maven Pro Black" panose="00000A00000000000000" pitchFamily="2" charset="0"/>
                <a:ea typeface="+mj-ea"/>
                <a:cs typeface="+mj-cs"/>
              </a:rPr>
              <a:t>BÀI 17</a:t>
            </a:r>
          </a:p>
          <a:p>
            <a:pPr algn="ctr">
              <a:lnSpc>
                <a:spcPct val="90000"/>
              </a:lnSpc>
              <a:spcBef>
                <a:spcPct val="0"/>
              </a:spcBef>
              <a:spcAft>
                <a:spcPts val="600"/>
              </a:spcAft>
            </a:pPr>
            <a:r>
              <a:rPr lang="en-US" sz="3200" b="1">
                <a:solidFill>
                  <a:srgbClr val="00B050"/>
                </a:solidFill>
                <a:latin typeface="#9Slide03 Maven Pro Black" panose="00000A00000000000000" pitchFamily="2" charset="0"/>
                <a:ea typeface="+mj-ea"/>
                <a:cs typeface="+mj-cs"/>
              </a:rPr>
              <a:t>ĐẶC ĐIỂM DÂN C</a:t>
            </a:r>
            <a:r>
              <a:rPr lang="vi-VN" sz="3200" b="1">
                <a:solidFill>
                  <a:srgbClr val="00B050"/>
                </a:solidFill>
                <a:latin typeface="#9Slide03 Maven Pro Black" panose="00000A00000000000000" pitchFamily="2" charset="0"/>
                <a:ea typeface="+mj-ea"/>
                <a:cs typeface="+mj-cs"/>
              </a:rPr>
              <a:t>Ư</a:t>
            </a:r>
            <a:r>
              <a:rPr lang="en-US" sz="3200" b="1">
                <a:solidFill>
                  <a:srgbClr val="00B050"/>
                </a:solidFill>
                <a:latin typeface="#9Slide03 Maven Pro Black" panose="00000A00000000000000" pitchFamily="2" charset="0"/>
                <a:ea typeface="+mj-ea"/>
                <a:cs typeface="+mj-cs"/>
              </a:rPr>
              <a:t> TRUNG VÀ NAM MỸ, </a:t>
            </a:r>
          </a:p>
          <a:p>
            <a:pPr algn="ctr">
              <a:lnSpc>
                <a:spcPct val="90000"/>
              </a:lnSpc>
              <a:spcBef>
                <a:spcPct val="0"/>
              </a:spcBef>
              <a:spcAft>
                <a:spcPts val="600"/>
              </a:spcAft>
            </a:pPr>
            <a:r>
              <a:rPr lang="en-US" sz="3200" b="1">
                <a:solidFill>
                  <a:srgbClr val="00B050"/>
                </a:solidFill>
                <a:latin typeface="#9Slide03 Maven Pro Black" panose="00000A00000000000000" pitchFamily="2" charset="0"/>
                <a:ea typeface="+mj-ea"/>
                <a:cs typeface="+mj-cs"/>
              </a:rPr>
              <a:t>VẤN ĐỀ ĐÔ THỊ HÓA,</a:t>
            </a:r>
          </a:p>
          <a:p>
            <a:pPr algn="ctr">
              <a:lnSpc>
                <a:spcPct val="90000"/>
              </a:lnSpc>
              <a:spcBef>
                <a:spcPct val="0"/>
              </a:spcBef>
              <a:spcAft>
                <a:spcPts val="600"/>
              </a:spcAft>
            </a:pPr>
            <a:r>
              <a:rPr lang="en-US" sz="3200" b="1">
                <a:solidFill>
                  <a:srgbClr val="00B050"/>
                </a:solidFill>
                <a:latin typeface="#9Slide03 Maven Pro Black" panose="00000A00000000000000" pitchFamily="2" charset="0"/>
                <a:ea typeface="+mj-ea"/>
                <a:cs typeface="+mj-cs"/>
              </a:rPr>
              <a:t>VĂN HÓA Ở MỸ LA TINH</a:t>
            </a:r>
          </a:p>
        </p:txBody>
      </p:sp>
      <p:pic>
        <p:nvPicPr>
          <p:cNvPr id="8" name="image107.png">
            <a:extLst>
              <a:ext uri="{FF2B5EF4-FFF2-40B4-BE49-F238E27FC236}">
                <a16:creationId xmlns:a16="http://schemas.microsoft.com/office/drawing/2014/main" id="{570CA017-16D5-45CE-A0A1-D39F9F6AF137}"/>
              </a:ext>
            </a:extLst>
          </p:cNvPr>
          <p:cNvPicPr/>
          <p:nvPr/>
        </p:nvPicPr>
        <p:blipFill rotWithShape="1">
          <a:blip r:embed="rId3"/>
          <a:srcRect t="20198" r="-1" b="1003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92DE9-9CF3-49C8-AD3F-89E06039BDCE}"/>
              </a:ext>
            </a:extLst>
          </p:cNvPr>
          <p:cNvSpPr/>
          <p:nvPr/>
        </p:nvSpPr>
        <p:spPr>
          <a:xfrm>
            <a:off x="278296" y="1008622"/>
            <a:ext cx="11330608" cy="646331"/>
          </a:xfrm>
          <a:prstGeom prst="rect">
            <a:avLst/>
          </a:prstGeom>
        </p:spPr>
        <p:txBody>
          <a:bodyPr wrap="square">
            <a:spAutoFit/>
          </a:bodyPr>
          <a:lstStyle/>
          <a:p>
            <a:pPr algn="just"/>
            <a:r>
              <a:rPr lang="vi-VN" sz="3600" dirty="0">
                <a:solidFill>
                  <a:srgbClr val="1B04FA"/>
                </a:solidFill>
                <a:latin typeface="Arial" panose="020B0604020202020204" pitchFamily="34" charset="0"/>
                <a:cs typeface="Arial" panose="020B0604020202020204" pitchFamily="34" charset="0"/>
              </a:rPr>
              <a:t>- Nhiều lễ hội đặc sắc:</a:t>
            </a:r>
            <a:r>
              <a:rPr lang="en-US" sz="3600" dirty="0">
                <a:solidFill>
                  <a:srgbClr val="1B04FA"/>
                </a:solidFill>
                <a:latin typeface="Arial" panose="020B0604020202020204" pitchFamily="34" charset="0"/>
                <a:cs typeface="Arial" panose="020B0604020202020204" pitchFamily="34" charset="0"/>
              </a:rPr>
              <a:t>…………………..</a:t>
            </a:r>
            <a:endParaRPr lang="vi-VN" sz="3600" dirty="0">
              <a:solidFill>
                <a:srgbClr val="1B04FA"/>
              </a:solidFill>
              <a:latin typeface="Arial" panose="020B0604020202020204" pitchFamily="34" charset="0"/>
              <a:cs typeface="Arial" panose="020B0604020202020204" pitchFamily="34" charset="0"/>
            </a:endParaRPr>
          </a:p>
        </p:txBody>
      </p:sp>
      <p:sp>
        <p:nvSpPr>
          <p:cNvPr id="5" name="AutoShape 2" descr="lễ hội hóa trang">
            <a:extLst>
              <a:ext uri="{FF2B5EF4-FFF2-40B4-BE49-F238E27FC236}">
                <a16:creationId xmlns:a16="http://schemas.microsoft.com/office/drawing/2014/main" id="{EE37DF26-3582-479D-BB94-0D7CBFF226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1">
            <a:extLst>
              <a:ext uri="{FF2B5EF4-FFF2-40B4-BE49-F238E27FC236}">
                <a16:creationId xmlns:a16="http://schemas.microsoft.com/office/drawing/2014/main" id="{1EF31F12-E8F8-4632-B0CE-6F5F545E2404}"/>
              </a:ext>
            </a:extLst>
          </p:cNvPr>
          <p:cNvGrpSpPr/>
          <p:nvPr/>
        </p:nvGrpSpPr>
        <p:grpSpPr>
          <a:xfrm>
            <a:off x="579663" y="2231050"/>
            <a:ext cx="10305316" cy="4526210"/>
            <a:chOff x="579663" y="2231050"/>
            <a:chExt cx="10305316" cy="4526210"/>
          </a:xfrm>
        </p:grpSpPr>
        <p:sp>
          <p:nvSpPr>
            <p:cNvPr id="4" name="Rectangle 3">
              <a:extLst>
                <a:ext uri="{FF2B5EF4-FFF2-40B4-BE49-F238E27FC236}">
                  <a16:creationId xmlns:a16="http://schemas.microsoft.com/office/drawing/2014/main" id="{7794FD0A-CE06-4298-8627-4F3C1E492400}"/>
                </a:ext>
              </a:extLst>
            </p:cNvPr>
            <p:cNvSpPr/>
            <p:nvPr/>
          </p:nvSpPr>
          <p:spPr>
            <a:xfrm>
              <a:off x="1179615" y="5803153"/>
              <a:ext cx="9527970" cy="954107"/>
            </a:xfrm>
            <a:prstGeom prst="rect">
              <a:avLst/>
            </a:prstGeom>
          </p:spPr>
          <p:txBody>
            <a:bodyPr wrap="square">
              <a:spAutoFit/>
            </a:bodyPr>
            <a:lstStyle/>
            <a:p>
              <a:pPr algn="ctr"/>
              <a:r>
                <a:rPr lang="vi-VN" sz="2800" b="1">
                  <a:solidFill>
                    <a:srgbClr val="FF0066"/>
                  </a:solidFill>
                  <a:latin typeface="Arial" panose="020B0604020202020204" pitchFamily="34" charset="0"/>
                  <a:cs typeface="Arial" panose="020B0604020202020204" pitchFamily="34" charset="0"/>
                </a:rPr>
                <a:t>Lễ hội hóa trang</a:t>
              </a:r>
              <a:r>
                <a:rPr lang="en-US" sz="2800" b="1">
                  <a:solidFill>
                    <a:srgbClr val="FF0066"/>
                  </a:solidFill>
                  <a:latin typeface="Arial" panose="020B0604020202020204" pitchFamily="34" charset="0"/>
                  <a:cs typeface="Arial" panose="020B0604020202020204" pitchFamily="34" charset="0"/>
                </a:rPr>
                <a:t> </a:t>
              </a:r>
              <a:r>
                <a:rPr lang="vi-VN" sz="2800" b="1">
                  <a:solidFill>
                    <a:srgbClr val="FF0066"/>
                  </a:solidFill>
                  <a:latin typeface="Arial" panose="020B0604020202020204" pitchFamily="34" charset="0"/>
                  <a:cs typeface="Arial" panose="020B0604020202020204" pitchFamily="34" charset="0"/>
                </a:rPr>
                <a:t>(lễ hội Carnival)</a:t>
              </a:r>
              <a:r>
                <a:rPr lang="vi-VN" sz="2800">
                  <a:solidFill>
                    <a:srgbClr val="FF0066"/>
                  </a:solidFill>
                  <a:latin typeface="Arial" panose="020B0604020202020204" pitchFamily="34" charset="0"/>
                  <a:cs typeface="Arial" panose="020B0604020202020204" pitchFamily="34" charset="0"/>
                </a:rPr>
                <a:t> được tổ chức vào khoảng tháng 2 hàng năm trên khắp đất nước </a:t>
              </a:r>
              <a:r>
                <a:rPr lang="vi-VN" sz="2800" b="1">
                  <a:solidFill>
                    <a:srgbClr val="FF0066"/>
                  </a:solidFill>
                  <a:latin typeface="Arial" panose="020B0604020202020204" pitchFamily="34" charset="0"/>
                  <a:cs typeface="Arial" panose="020B0604020202020204" pitchFamily="34" charset="0"/>
                </a:rPr>
                <a:t>Brazil</a:t>
              </a:r>
              <a:r>
                <a:rPr lang="vi-VN" sz="2800">
                  <a:solidFill>
                    <a:srgbClr val="FF0066"/>
                  </a:solidFill>
                  <a:latin typeface="Arial" panose="020B0604020202020204" pitchFamily="34" charset="0"/>
                  <a:cs typeface="Arial" panose="020B0604020202020204" pitchFamily="34" charset="0"/>
                </a:rPr>
                <a:t>,</a:t>
              </a:r>
              <a:endParaRPr lang="en-US" sz="2800">
                <a:solidFill>
                  <a:srgbClr val="FF0066"/>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DFC0D4F-E975-4012-96EE-97177541C403}"/>
                </a:ext>
              </a:extLst>
            </p:cNvPr>
            <p:cNvPicPr>
              <a:picLocks noChangeAspect="1"/>
            </p:cNvPicPr>
            <p:nvPr/>
          </p:nvPicPr>
          <p:blipFill rotWithShape="1">
            <a:blip r:embed="rId2">
              <a:extLst>
                <a:ext uri="{28A0092B-C50C-407E-A947-70E740481C1C}">
                  <a14:useLocalDpi xmlns:a14="http://schemas.microsoft.com/office/drawing/2010/main" val="0"/>
                </a:ext>
              </a:extLst>
            </a:blip>
            <a:srcRect b="10297"/>
            <a:stretch/>
          </p:blipFill>
          <p:spPr>
            <a:xfrm>
              <a:off x="579663" y="2231050"/>
              <a:ext cx="5108617" cy="3294253"/>
            </a:xfrm>
            <a:prstGeom prst="rect">
              <a:avLst/>
            </a:prstGeom>
          </p:spPr>
        </p:pic>
        <p:pic>
          <p:nvPicPr>
            <p:cNvPr id="11" name="Picture 10">
              <a:extLst>
                <a:ext uri="{FF2B5EF4-FFF2-40B4-BE49-F238E27FC236}">
                  <a16:creationId xmlns:a16="http://schemas.microsoft.com/office/drawing/2014/main" id="{4208EE9F-8CAC-42B4-B7A9-B46C4A68B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231050"/>
              <a:ext cx="4941379" cy="3294253"/>
            </a:xfrm>
            <a:prstGeom prst="rect">
              <a:avLst/>
            </a:prstGeom>
          </p:spPr>
        </p:pic>
      </p:grpSp>
      <p:grpSp>
        <p:nvGrpSpPr>
          <p:cNvPr id="10" name="Group 9">
            <a:extLst>
              <a:ext uri="{FF2B5EF4-FFF2-40B4-BE49-F238E27FC236}">
                <a16:creationId xmlns:a16="http://schemas.microsoft.com/office/drawing/2014/main" id="{6D22C0BD-634F-4132-A25A-4624AE77D98A}"/>
              </a:ext>
            </a:extLst>
          </p:cNvPr>
          <p:cNvGrpSpPr/>
          <p:nvPr/>
        </p:nvGrpSpPr>
        <p:grpSpPr>
          <a:xfrm>
            <a:off x="50482" y="32453"/>
            <a:ext cx="6077365" cy="875873"/>
            <a:chOff x="3101140" y="2797566"/>
            <a:chExt cx="5989722" cy="875873"/>
          </a:xfrm>
        </p:grpSpPr>
        <p:grpSp>
          <p:nvGrpSpPr>
            <p:cNvPr id="14" name="Group 13">
              <a:extLst>
                <a:ext uri="{FF2B5EF4-FFF2-40B4-BE49-F238E27FC236}">
                  <a16:creationId xmlns:a16="http://schemas.microsoft.com/office/drawing/2014/main" id="{B2BDF3E1-5687-40C9-8338-AE263BADE964}"/>
                </a:ext>
              </a:extLst>
            </p:cNvPr>
            <p:cNvGrpSpPr/>
            <p:nvPr/>
          </p:nvGrpSpPr>
          <p:grpSpPr>
            <a:xfrm>
              <a:off x="3162054" y="2800490"/>
              <a:ext cx="5928808" cy="872949"/>
              <a:chOff x="1133366" y="2220084"/>
              <a:chExt cx="3891326" cy="914400"/>
            </a:xfrm>
            <a:solidFill>
              <a:srgbClr val="FCFEB0"/>
            </a:solidFill>
          </p:grpSpPr>
          <p:sp>
            <p:nvSpPr>
              <p:cNvPr id="19" name="Arrow: Pentagon 18">
                <a:extLst>
                  <a:ext uri="{FF2B5EF4-FFF2-40B4-BE49-F238E27FC236}">
                    <a16:creationId xmlns:a16="http://schemas.microsoft.com/office/drawing/2014/main" id="{BD33F583-D83C-4783-B796-0949A96544E8}"/>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0" name="TextBox 19">
                <a:extLst>
                  <a:ext uri="{FF2B5EF4-FFF2-40B4-BE49-F238E27FC236}">
                    <a16:creationId xmlns:a16="http://schemas.microsoft.com/office/drawing/2014/main" id="{73998256-C73E-4EA5-B059-986638784930}"/>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15" name="Group 14">
              <a:extLst>
                <a:ext uri="{FF2B5EF4-FFF2-40B4-BE49-F238E27FC236}">
                  <a16:creationId xmlns:a16="http://schemas.microsoft.com/office/drawing/2014/main" id="{1D9830DE-565F-405B-B875-5AA361B0A938}"/>
                </a:ext>
              </a:extLst>
            </p:cNvPr>
            <p:cNvGrpSpPr/>
            <p:nvPr/>
          </p:nvGrpSpPr>
          <p:grpSpPr>
            <a:xfrm>
              <a:off x="3101140" y="2797566"/>
              <a:ext cx="1061586" cy="872947"/>
              <a:chOff x="3101140" y="2797566"/>
              <a:chExt cx="1061586" cy="872947"/>
            </a:xfrm>
          </p:grpSpPr>
          <p:sp>
            <p:nvSpPr>
              <p:cNvPr id="17" name="Arrow: Pentagon 16">
                <a:extLst>
                  <a:ext uri="{FF2B5EF4-FFF2-40B4-BE49-F238E27FC236}">
                    <a16:creationId xmlns:a16="http://schemas.microsoft.com/office/drawing/2014/main" id="{9E3FA68D-D429-47EB-B5CF-9A485AAF8125}"/>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18" name="Isosceles Triangle 17">
                <a:extLst>
                  <a:ext uri="{FF2B5EF4-FFF2-40B4-BE49-F238E27FC236}">
                    <a16:creationId xmlns:a16="http://schemas.microsoft.com/office/drawing/2014/main" id="{B161973B-99A9-49F5-9A4E-67C9E654FBE9}"/>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536A639C-E2A1-435D-AA68-D2EA192CBA25}"/>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Tree>
    <p:extLst>
      <p:ext uri="{BB962C8B-B14F-4D97-AF65-F5344CB8AC3E}">
        <p14:creationId xmlns:p14="http://schemas.microsoft.com/office/powerpoint/2010/main" val="15877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D60A2D-B3D4-49CA-8787-D551AD11E02C}"/>
              </a:ext>
            </a:extLst>
          </p:cNvPr>
          <p:cNvSpPr/>
          <p:nvPr/>
        </p:nvSpPr>
        <p:spPr>
          <a:xfrm>
            <a:off x="533202" y="1234104"/>
            <a:ext cx="4243589" cy="3320668"/>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3200">
                <a:solidFill>
                  <a:srgbClr val="FF0066"/>
                </a:solidFill>
                <a:latin typeface="Arial" panose="020B0604020202020204" pitchFamily="34" charset="0"/>
                <a:cs typeface="Arial" panose="020B0604020202020204" pitchFamily="34" charset="0"/>
              </a:rPr>
              <a:t>Xem video nêu nguyên nhân tạo nên sự đa dạng, độc đáo về văn hóa ở Trung và Nam Mĩ?</a:t>
            </a:r>
          </a:p>
        </p:txBody>
      </p:sp>
      <p:pic>
        <p:nvPicPr>
          <p:cNvPr id="5" name="image45.jpg" descr="A picture containing calendar&#10;&#10;Description automatically generated">
            <a:extLst>
              <a:ext uri="{FF2B5EF4-FFF2-40B4-BE49-F238E27FC236}">
                <a16:creationId xmlns:a16="http://schemas.microsoft.com/office/drawing/2014/main" id="{1BA930F0-A206-4B04-A796-75B3A2249F1A}"/>
              </a:ext>
            </a:extLst>
          </p:cNvPr>
          <p:cNvPicPr/>
          <p:nvPr/>
        </p:nvPicPr>
        <p:blipFill rotWithShape="1">
          <a:blip r:embed="rId3"/>
          <a:srcRect r="1" b="10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912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AF909-09B6-4F77-A107-4E80ACD6B788}"/>
              </a:ext>
            </a:extLst>
          </p:cNvPr>
          <p:cNvSpPr txBox="1"/>
          <p:nvPr/>
        </p:nvSpPr>
        <p:spPr>
          <a:xfrm>
            <a:off x="642455" y="1016729"/>
            <a:ext cx="11103429" cy="1323439"/>
          </a:xfrm>
          <a:prstGeom prst="rect">
            <a:avLst/>
          </a:prstGeom>
          <a:noFill/>
          <a:ln>
            <a:solidFill>
              <a:srgbClr val="0070C0"/>
            </a:solidFill>
            <a:prstDash val="sysDash"/>
          </a:ln>
        </p:spPr>
        <p:txBody>
          <a:bodyPr wrap="square" rtlCol="0">
            <a:spAutoFit/>
          </a:bodyPr>
          <a:lstStyle/>
          <a:p>
            <a:pPr algn="ctr"/>
            <a:r>
              <a:rPr lang="vi-VN" sz="4000">
                <a:solidFill>
                  <a:srgbClr val="FF0066"/>
                </a:solidFill>
              </a:rPr>
              <a:t>Giải thích vì sao dân cư Trung và Nam Mỹ có nguồn gốc đa dạng.</a:t>
            </a:r>
            <a:endParaRPr lang="en-US" sz="4000" dirty="0">
              <a:solidFill>
                <a:srgbClr val="FF0066"/>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5E1D2A4-6572-41A5-8676-DD6FA70200EF}"/>
              </a:ext>
            </a:extLst>
          </p:cNvPr>
          <p:cNvGrpSpPr/>
          <p:nvPr/>
        </p:nvGrpSpPr>
        <p:grpSpPr>
          <a:xfrm>
            <a:off x="4281291" y="94323"/>
            <a:ext cx="2919609" cy="701978"/>
            <a:chOff x="3331608" y="268761"/>
            <a:chExt cx="3108949" cy="838556"/>
          </a:xfrm>
        </p:grpSpPr>
        <p:sp>
          <p:nvSpPr>
            <p:cNvPr id="5" name="Rectangle: Rounded Corners 4">
              <a:extLst>
                <a:ext uri="{FF2B5EF4-FFF2-40B4-BE49-F238E27FC236}">
                  <a16:creationId xmlns:a16="http://schemas.microsoft.com/office/drawing/2014/main" id="{4230B021-2B94-48E6-A7EA-0D9C0115F5E3}"/>
                </a:ext>
              </a:extLst>
            </p:cNvPr>
            <p:cNvSpPr/>
            <p:nvPr/>
          </p:nvSpPr>
          <p:spPr>
            <a:xfrm>
              <a:off x="3331608" y="268761"/>
              <a:ext cx="3108949" cy="83855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41EB5C-3C41-4809-BC11-88DC0043499C}"/>
                </a:ext>
              </a:extLst>
            </p:cNvPr>
            <p:cNvSpPr txBox="1"/>
            <p:nvPr/>
          </p:nvSpPr>
          <p:spPr>
            <a:xfrm>
              <a:off x="3516698" y="364873"/>
              <a:ext cx="2923859" cy="698550"/>
            </a:xfrm>
            <a:prstGeom prst="rect">
              <a:avLst/>
            </a:prstGeom>
            <a:noFill/>
          </p:spPr>
          <p:txBody>
            <a:bodyPr wrap="square" rtlCol="0">
              <a:spAutoFit/>
            </a:bodyPr>
            <a:lstStyle/>
            <a:p>
              <a:r>
                <a:rPr lang="en-US" sz="3200" b="1">
                  <a:solidFill>
                    <a:srgbClr val="FFFF00"/>
                  </a:solidFill>
                  <a:latin typeface="Arial" panose="020B0604020202020204" pitchFamily="34" charset="0"/>
                  <a:cs typeface="Arial" panose="020B0604020202020204" pitchFamily="34" charset="0"/>
                </a:rPr>
                <a:t>LUYỆN TẬP</a:t>
              </a:r>
            </a:p>
          </p:txBody>
        </p:sp>
      </p:grpSp>
      <p:grpSp>
        <p:nvGrpSpPr>
          <p:cNvPr id="10" name="Group 9">
            <a:extLst>
              <a:ext uri="{FF2B5EF4-FFF2-40B4-BE49-F238E27FC236}">
                <a16:creationId xmlns:a16="http://schemas.microsoft.com/office/drawing/2014/main" id="{2B312C74-A020-44B6-BD76-0A6E8E213DF9}"/>
              </a:ext>
            </a:extLst>
          </p:cNvPr>
          <p:cNvGrpSpPr/>
          <p:nvPr/>
        </p:nvGrpSpPr>
        <p:grpSpPr>
          <a:xfrm>
            <a:off x="7578090" y="2560596"/>
            <a:ext cx="4062895" cy="4129936"/>
            <a:chOff x="6974331" y="-23864"/>
            <a:chExt cx="5217669" cy="6967041"/>
          </a:xfrm>
        </p:grpSpPr>
        <p:pic>
          <p:nvPicPr>
            <p:cNvPr id="11" name="Picture 10" descr="Map&#10;&#10;Description automatically generated">
              <a:extLst>
                <a:ext uri="{FF2B5EF4-FFF2-40B4-BE49-F238E27FC236}">
                  <a16:creationId xmlns:a16="http://schemas.microsoft.com/office/drawing/2014/main" id="{79AC9C56-CFDD-447E-8004-5FE6BE368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694" y="-23864"/>
              <a:ext cx="5059306" cy="6858000"/>
            </a:xfrm>
            <a:prstGeom prst="rect">
              <a:avLst/>
            </a:prstGeom>
          </p:spPr>
        </p:pic>
        <p:sp>
          <p:nvSpPr>
            <p:cNvPr id="13" name="TextBox 12">
              <a:extLst>
                <a:ext uri="{FF2B5EF4-FFF2-40B4-BE49-F238E27FC236}">
                  <a16:creationId xmlns:a16="http://schemas.microsoft.com/office/drawing/2014/main" id="{104AB6E5-F548-46A0-AE21-337D0B9E1F5F}"/>
                </a:ext>
              </a:extLst>
            </p:cNvPr>
            <p:cNvSpPr txBox="1"/>
            <p:nvPr/>
          </p:nvSpPr>
          <p:spPr>
            <a:xfrm>
              <a:off x="6974331" y="6488667"/>
              <a:ext cx="5201393" cy="454510"/>
            </a:xfrm>
            <a:prstGeom prst="rect">
              <a:avLst/>
            </a:prstGeom>
            <a:solidFill>
              <a:schemeClr val="bg1"/>
            </a:solidFill>
          </p:spPr>
          <p:txBody>
            <a:bodyPr wrap="square" rtlCol="0">
              <a:spAutoFit/>
            </a:bodyPr>
            <a:lstStyle/>
            <a:p>
              <a:pPr algn="ctr"/>
              <a:r>
                <a:rPr lang="en-US" sz="1400">
                  <a:solidFill>
                    <a:srgbClr val="1503BD"/>
                  </a:solidFill>
                  <a:latin typeface="Arial" panose="020B0604020202020204" pitchFamily="34" charset="0"/>
                  <a:cs typeface="Arial" panose="020B0604020202020204" pitchFamily="34" charset="0"/>
                </a:rPr>
                <a:t>Hình 1. L</a:t>
              </a:r>
              <a:r>
                <a:rPr lang="vi-VN" sz="1400">
                  <a:solidFill>
                    <a:srgbClr val="1503BD"/>
                  </a:solidFill>
                  <a:latin typeface="Arial" panose="020B0604020202020204" pitchFamily="34" charset="0"/>
                  <a:cs typeface="Arial" panose="020B0604020202020204" pitchFamily="34" charset="0"/>
                </a:rPr>
                <a:t>ư</a:t>
              </a:r>
              <a:r>
                <a:rPr lang="en-US" sz="1400">
                  <a:solidFill>
                    <a:srgbClr val="1503BD"/>
                  </a:solidFill>
                  <a:latin typeface="Arial" panose="020B0604020202020204" pitchFamily="34" charset="0"/>
                  <a:cs typeface="Arial" panose="020B0604020202020204" pitchFamily="34" charset="0"/>
                </a:rPr>
                <a:t>ợc đồ các luồng nhập c</a:t>
              </a:r>
              <a:r>
                <a:rPr lang="vi-VN" sz="1400">
                  <a:solidFill>
                    <a:srgbClr val="1503BD"/>
                  </a:solidFill>
                  <a:latin typeface="Arial" panose="020B0604020202020204" pitchFamily="34" charset="0"/>
                  <a:cs typeface="Arial" panose="020B0604020202020204" pitchFamily="34" charset="0"/>
                </a:rPr>
                <a:t>ư</a:t>
              </a:r>
              <a:r>
                <a:rPr lang="en-US" sz="1400">
                  <a:solidFill>
                    <a:srgbClr val="1503BD"/>
                  </a:solidFill>
                  <a:latin typeface="Arial" panose="020B0604020202020204" pitchFamily="34" charset="0"/>
                  <a:cs typeface="Arial" panose="020B0604020202020204" pitchFamily="34" charset="0"/>
                </a:rPr>
                <a:t> vào châu Mỹ</a:t>
              </a:r>
            </a:p>
          </p:txBody>
        </p:sp>
      </p:grpSp>
    </p:spTree>
    <p:extLst>
      <p:ext uri="{BB962C8B-B14F-4D97-AF65-F5344CB8AC3E}">
        <p14:creationId xmlns:p14="http://schemas.microsoft.com/office/powerpoint/2010/main" val="130649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AAF909-09B6-4F77-A107-4E80ACD6B788}"/>
              </a:ext>
            </a:extLst>
          </p:cNvPr>
          <p:cNvSpPr txBox="1"/>
          <p:nvPr/>
        </p:nvSpPr>
        <p:spPr>
          <a:xfrm>
            <a:off x="240030" y="185763"/>
            <a:ext cx="5756101" cy="1477328"/>
          </a:xfrm>
          <a:prstGeom prst="rect">
            <a:avLst/>
          </a:prstGeom>
          <a:noFill/>
          <a:ln>
            <a:solidFill>
              <a:srgbClr val="0070C0"/>
            </a:solidFill>
            <a:prstDash val="sysDash"/>
          </a:ln>
        </p:spPr>
        <p:txBody>
          <a:bodyPr wrap="square" rtlCol="0">
            <a:spAutoFit/>
          </a:bodyPr>
          <a:lstStyle/>
          <a:p>
            <a:pPr algn="just"/>
            <a:r>
              <a:rPr lang="en-US" sz="3000">
                <a:solidFill>
                  <a:srgbClr val="FF0066"/>
                </a:solidFill>
                <a:latin typeface="Arial" panose="020B0604020202020204" pitchFamily="34" charset="0"/>
                <a:cs typeface="Arial" panose="020B0604020202020204" pitchFamily="34" charset="0"/>
              </a:rPr>
              <a:t>Dựa vào hình 17.1, em hãy nhận xét đặc điểm phân bố các đô thị ở Trung và Nam Mỹ.</a:t>
            </a:r>
            <a:endParaRPr lang="en-US" sz="3000" dirty="0">
              <a:solidFill>
                <a:srgbClr val="FF0066"/>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7E686502-A5D1-4B9A-A0A3-67A01972BD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27"/>
          <a:stretch/>
        </p:blipFill>
        <p:spPr bwMode="auto">
          <a:xfrm>
            <a:off x="6364839" y="94323"/>
            <a:ext cx="5756100" cy="64394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D8BB3E3-DDD4-4013-86DD-499E2D1DDB1E}"/>
              </a:ext>
            </a:extLst>
          </p:cNvPr>
          <p:cNvSpPr txBox="1"/>
          <p:nvPr/>
        </p:nvSpPr>
        <p:spPr>
          <a:xfrm>
            <a:off x="6167023" y="6550223"/>
            <a:ext cx="7775221" cy="276999"/>
          </a:xfrm>
          <a:prstGeom prst="rect">
            <a:avLst/>
          </a:prstGeom>
          <a:noFill/>
        </p:spPr>
        <p:txBody>
          <a:bodyPr wrap="square" rtlCol="0">
            <a:spAutoFit/>
          </a:bodyPr>
          <a:lstStyle/>
          <a:p>
            <a:r>
              <a:rPr lang="en-US" sz="1200">
                <a:solidFill>
                  <a:srgbClr val="3333CC"/>
                </a:solidFill>
                <a:latin typeface="Arial" panose="020B0604020202020204" pitchFamily="34" charset="0"/>
                <a:cs typeface="Arial" panose="020B0604020202020204" pitchFamily="34" charset="0"/>
              </a:rPr>
              <a:t>Hình 17.1. Bản đồ phân bố dân c</a:t>
            </a:r>
            <a:r>
              <a:rPr lang="vi-VN" sz="1200">
                <a:solidFill>
                  <a:srgbClr val="3333CC"/>
                </a:solidFill>
                <a:latin typeface="Arial" panose="020B0604020202020204" pitchFamily="34" charset="0"/>
                <a:cs typeface="Arial" panose="020B0604020202020204" pitchFamily="34" charset="0"/>
              </a:rPr>
              <a:t>ư</a:t>
            </a:r>
            <a:r>
              <a:rPr lang="en-US" sz="1200">
                <a:solidFill>
                  <a:srgbClr val="3333CC"/>
                </a:solidFill>
                <a:latin typeface="Arial" panose="020B0604020202020204" pitchFamily="34" charset="0"/>
                <a:cs typeface="Arial" panose="020B0604020202020204" pitchFamily="34" charset="0"/>
              </a:rPr>
              <a:t> và một số đô thị ở Trung và Nam Mỹ,năm 2020</a:t>
            </a:r>
          </a:p>
        </p:txBody>
      </p:sp>
    </p:spTree>
    <p:extLst>
      <p:ext uri="{BB962C8B-B14F-4D97-AF65-F5344CB8AC3E}">
        <p14:creationId xmlns:p14="http://schemas.microsoft.com/office/powerpoint/2010/main" val="211864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DF4BF63-F739-4FA3-8FC0-3199FE0DB8CE}"/>
              </a:ext>
            </a:extLst>
          </p:cNvPr>
          <p:cNvGrpSpPr/>
          <p:nvPr/>
        </p:nvGrpSpPr>
        <p:grpSpPr>
          <a:xfrm>
            <a:off x="92764" y="52662"/>
            <a:ext cx="6636649" cy="875873"/>
            <a:chOff x="92764" y="52662"/>
            <a:chExt cx="6636649" cy="875873"/>
          </a:xfrm>
        </p:grpSpPr>
        <p:grpSp>
          <p:nvGrpSpPr>
            <p:cNvPr id="2" name="Group 1">
              <a:extLst>
                <a:ext uri="{FF2B5EF4-FFF2-40B4-BE49-F238E27FC236}">
                  <a16:creationId xmlns:a16="http://schemas.microsoft.com/office/drawing/2014/main" id="{2278D0F7-6103-440F-8361-C17BC25B7FC8}"/>
                </a:ext>
              </a:extLst>
            </p:cNvPr>
            <p:cNvGrpSpPr/>
            <p:nvPr/>
          </p:nvGrpSpPr>
          <p:grpSpPr>
            <a:xfrm>
              <a:off x="139751" y="55586"/>
              <a:ext cx="6589662" cy="872949"/>
              <a:chOff x="3196548" y="1633376"/>
              <a:chExt cx="5873707" cy="872949"/>
            </a:xfrm>
          </p:grpSpPr>
          <p:grpSp>
            <p:nvGrpSpPr>
              <p:cNvPr id="3" name="Group 2">
                <a:extLst>
                  <a:ext uri="{FF2B5EF4-FFF2-40B4-BE49-F238E27FC236}">
                    <a16:creationId xmlns:a16="http://schemas.microsoft.com/office/drawing/2014/main" id="{F8550247-0ABD-4373-93C5-5DDE25E85846}"/>
                  </a:ext>
                </a:extLst>
              </p:cNvPr>
              <p:cNvGrpSpPr/>
              <p:nvPr/>
            </p:nvGrpSpPr>
            <p:grpSpPr>
              <a:xfrm>
                <a:off x="3196548" y="1633376"/>
                <a:ext cx="5873707" cy="872949"/>
                <a:chOff x="1133367" y="2220084"/>
                <a:chExt cx="3390345" cy="914400"/>
              </a:xfrm>
              <a:solidFill>
                <a:srgbClr val="FCFEB0"/>
              </a:solidFill>
            </p:grpSpPr>
            <p:sp>
              <p:nvSpPr>
                <p:cNvPr id="5" name="Arrow: Pentagon 4">
                  <a:extLst>
                    <a:ext uri="{FF2B5EF4-FFF2-40B4-BE49-F238E27FC236}">
                      <a16:creationId xmlns:a16="http://schemas.microsoft.com/office/drawing/2014/main" id="{BE8EEDC0-9B1D-429C-87D3-60E140BE8A5E}"/>
                    </a:ext>
                  </a:extLst>
                </p:cNvPr>
                <p:cNvSpPr/>
                <p:nvPr/>
              </p:nvSpPr>
              <p:spPr>
                <a:xfrm>
                  <a:off x="1133367" y="2220084"/>
                  <a:ext cx="3390345" cy="914400"/>
                </a:xfrm>
                <a:prstGeom prst="homePlat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 name="TextBox 5">
                  <a:extLst>
                    <a:ext uri="{FF2B5EF4-FFF2-40B4-BE49-F238E27FC236}">
                      <a16:creationId xmlns:a16="http://schemas.microsoft.com/office/drawing/2014/main" id="{D3ACA021-E354-4467-AFE7-96CD0327006F}"/>
                    </a:ext>
                  </a:extLst>
                </p:cNvPr>
                <p:cNvSpPr txBox="1"/>
                <p:nvPr/>
              </p:nvSpPr>
              <p:spPr>
                <a:xfrm>
                  <a:off x="1307657" y="2384346"/>
                  <a:ext cx="1883135" cy="628662"/>
                </a:xfrm>
                <a:prstGeom prst="rect">
                  <a:avLst/>
                </a:prstGeom>
                <a:grpFill/>
              </p:spPr>
              <p:txBody>
                <a:bodyPr wrap="square" rtlCol="0">
                  <a:spAutoFit/>
                </a:bodyPr>
                <a:lstStyle/>
                <a:p>
                  <a:endParaRPr lang="en-US" sz="3300">
                    <a:solidFill>
                      <a:srgbClr val="0070C0"/>
                    </a:solidFill>
                    <a:latin typeface="Arial" pitchFamily="34" charset="0"/>
                    <a:cs typeface="Arial" pitchFamily="34" charset="0"/>
                  </a:endParaRPr>
                </a:p>
              </p:txBody>
            </p:sp>
          </p:grpSp>
          <p:sp>
            <p:nvSpPr>
              <p:cNvPr id="4" name="TextBox 3">
                <a:extLst>
                  <a:ext uri="{FF2B5EF4-FFF2-40B4-BE49-F238E27FC236}">
                    <a16:creationId xmlns:a16="http://schemas.microsoft.com/office/drawing/2014/main" id="{DA664D02-9AF1-4AF2-A1C8-68F4CA3D0670}"/>
                  </a:ext>
                </a:extLst>
              </p:cNvPr>
              <p:cNvSpPr txBox="1"/>
              <p:nvPr/>
            </p:nvSpPr>
            <p:spPr>
              <a:xfrm>
                <a:off x="3932017" y="1787266"/>
                <a:ext cx="4837432"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Đặc điểm nguồn gốc dân c</a:t>
                </a:r>
                <a:r>
                  <a:rPr lang="vi-VN" sz="2800">
                    <a:solidFill>
                      <a:srgbClr val="0070C0"/>
                    </a:solidFill>
                    <a:latin typeface="Arial" panose="020B0604020202020204" pitchFamily="34" charset="0"/>
                    <a:cs typeface="Arial" panose="020B0604020202020204" pitchFamily="34" charset="0"/>
                  </a:rPr>
                  <a:t>ư</a:t>
                </a:r>
                <a:endParaRPr lang="en-US" sz="2800">
                  <a:solidFill>
                    <a:srgbClr val="0070C0"/>
                  </a:solidFill>
                  <a:latin typeface="Arial" panose="020B0604020202020204" pitchFamily="34" charset="0"/>
                  <a:cs typeface="Arial" panose="020B0604020202020204" pitchFamily="34" charset="0"/>
                </a:endParaRPr>
              </a:p>
            </p:txBody>
          </p:sp>
        </p:grpSp>
        <p:sp>
          <p:nvSpPr>
            <p:cNvPr id="7" name="Arrow: Pentagon 6">
              <a:extLst>
                <a:ext uri="{FF2B5EF4-FFF2-40B4-BE49-F238E27FC236}">
                  <a16:creationId xmlns:a16="http://schemas.microsoft.com/office/drawing/2014/main" id="{DE6C6E65-8B5F-4111-83AE-6ADBEF1AF551}"/>
                </a:ext>
              </a:extLst>
            </p:cNvPr>
            <p:cNvSpPr/>
            <p:nvPr/>
          </p:nvSpPr>
          <p:spPr>
            <a:xfrm>
              <a:off x="92764" y="52662"/>
              <a:ext cx="981591" cy="872947"/>
            </a:xfrm>
            <a:prstGeom prst="homePlat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1</a:t>
              </a:r>
            </a:p>
          </p:txBody>
        </p:sp>
      </p:grpSp>
      <p:sp>
        <p:nvSpPr>
          <p:cNvPr id="8" name="Isosceles Triangle 7">
            <a:extLst>
              <a:ext uri="{FF2B5EF4-FFF2-40B4-BE49-F238E27FC236}">
                <a16:creationId xmlns:a16="http://schemas.microsoft.com/office/drawing/2014/main" id="{63F5A72A-00EF-4D04-881A-0DE4D4E4DCD5}"/>
              </a:ext>
            </a:extLst>
          </p:cNvPr>
          <p:cNvSpPr/>
          <p:nvPr/>
        </p:nvSpPr>
        <p:spPr>
          <a:xfrm rot="5400000">
            <a:off x="771620" y="391285"/>
            <a:ext cx="262394" cy="1915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79C4EB-AFDB-4F27-9536-9AD4866E31EF}"/>
              </a:ext>
            </a:extLst>
          </p:cNvPr>
          <p:cNvSpPr/>
          <p:nvPr/>
        </p:nvSpPr>
        <p:spPr>
          <a:xfrm>
            <a:off x="295941" y="2004143"/>
            <a:ext cx="6096000" cy="2062103"/>
          </a:xfrm>
          <a:prstGeom prst="rect">
            <a:avLst/>
          </a:prstGeom>
          <a:solidFill>
            <a:schemeClr val="bg1"/>
          </a:solidFill>
          <a:ln>
            <a:solidFill>
              <a:srgbClr val="1B04FA"/>
            </a:solidFill>
            <a:prstDash val="sysDash"/>
          </a:ln>
        </p:spPr>
        <p:txBody>
          <a:bodyPr>
            <a:spAutoFit/>
          </a:bodyPr>
          <a:lstStyle/>
          <a:p>
            <a:pPr algn="just"/>
            <a:r>
              <a:rPr lang="vi-VN" sz="3200">
                <a:solidFill>
                  <a:srgbClr val="FF0000"/>
                </a:solidFill>
              </a:rPr>
              <a:t>Dựa vào thông tin trong bài và hình 1, em hãy cho biết đặc điểm nguồn gốc dân cư Trung và Nam Mỹ.</a:t>
            </a:r>
            <a:endParaRPr lang="en-US" sz="3200">
              <a:solidFill>
                <a:srgbClr val="FF0000"/>
              </a:solidFill>
            </a:endParaRPr>
          </a:p>
        </p:txBody>
      </p:sp>
      <p:grpSp>
        <p:nvGrpSpPr>
          <p:cNvPr id="10" name="Group 9">
            <a:extLst>
              <a:ext uri="{FF2B5EF4-FFF2-40B4-BE49-F238E27FC236}">
                <a16:creationId xmlns:a16="http://schemas.microsoft.com/office/drawing/2014/main" id="{1CCB8927-0738-4E8B-9569-AD3950993004}"/>
              </a:ext>
            </a:extLst>
          </p:cNvPr>
          <p:cNvGrpSpPr/>
          <p:nvPr/>
        </p:nvGrpSpPr>
        <p:grpSpPr>
          <a:xfrm>
            <a:off x="6917179" y="-9576"/>
            <a:ext cx="5217669" cy="6881864"/>
            <a:chOff x="6974331" y="-23864"/>
            <a:chExt cx="5217669" cy="6881864"/>
          </a:xfrm>
        </p:grpSpPr>
        <p:pic>
          <p:nvPicPr>
            <p:cNvPr id="11" name="Picture 10" descr="Map&#10;&#10;Description automatically generated">
              <a:extLst>
                <a:ext uri="{FF2B5EF4-FFF2-40B4-BE49-F238E27FC236}">
                  <a16:creationId xmlns:a16="http://schemas.microsoft.com/office/drawing/2014/main" id="{26F47C1F-59F0-4AE0-8A43-DA0A7F014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694" y="-23864"/>
              <a:ext cx="5059306" cy="6858000"/>
            </a:xfrm>
            <a:prstGeom prst="rect">
              <a:avLst/>
            </a:prstGeom>
          </p:spPr>
        </p:pic>
        <p:sp>
          <p:nvSpPr>
            <p:cNvPr id="12" name="TextBox 11">
              <a:extLst>
                <a:ext uri="{FF2B5EF4-FFF2-40B4-BE49-F238E27FC236}">
                  <a16:creationId xmlns:a16="http://schemas.microsoft.com/office/drawing/2014/main" id="{616262B0-CA82-4B27-AC6F-E80E6282714F}"/>
                </a:ext>
              </a:extLst>
            </p:cNvPr>
            <p:cNvSpPr txBox="1"/>
            <p:nvPr/>
          </p:nvSpPr>
          <p:spPr>
            <a:xfrm>
              <a:off x="6974331" y="6488668"/>
              <a:ext cx="5201393" cy="369332"/>
            </a:xfrm>
            <a:prstGeom prst="rect">
              <a:avLst/>
            </a:prstGeom>
            <a:solidFill>
              <a:schemeClr val="bg1"/>
            </a:solidFill>
          </p:spPr>
          <p:txBody>
            <a:bodyPr wrap="square" rtlCol="0">
              <a:spAutoFit/>
            </a:bodyPr>
            <a:lstStyle/>
            <a:p>
              <a:r>
                <a:rPr lang="en-US">
                  <a:solidFill>
                    <a:srgbClr val="1503BD"/>
                  </a:solidFill>
                  <a:latin typeface="Arial" panose="020B0604020202020204" pitchFamily="34" charset="0"/>
                  <a:cs typeface="Arial" panose="020B0604020202020204" pitchFamily="34" charset="0"/>
                </a:rPr>
                <a:t>Hình 1. L</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ợc đồ các luồng nhập c</a:t>
              </a:r>
              <a:r>
                <a:rPr lang="vi-VN">
                  <a:solidFill>
                    <a:srgbClr val="1503BD"/>
                  </a:solidFill>
                  <a:latin typeface="Arial" panose="020B0604020202020204" pitchFamily="34" charset="0"/>
                  <a:cs typeface="Arial" panose="020B0604020202020204" pitchFamily="34" charset="0"/>
                </a:rPr>
                <a:t>ư</a:t>
              </a:r>
              <a:r>
                <a:rPr lang="en-US">
                  <a:solidFill>
                    <a:srgbClr val="1503BD"/>
                  </a:solidFill>
                  <a:latin typeface="Arial" panose="020B0604020202020204" pitchFamily="34" charset="0"/>
                  <a:cs typeface="Arial" panose="020B0604020202020204" pitchFamily="34" charset="0"/>
                </a:rPr>
                <a:t> vào châu Mỹ</a:t>
              </a:r>
            </a:p>
          </p:txBody>
        </p:sp>
      </p:grpSp>
      <p:grpSp>
        <p:nvGrpSpPr>
          <p:cNvPr id="14" name="Group 13">
            <a:extLst>
              <a:ext uri="{FF2B5EF4-FFF2-40B4-BE49-F238E27FC236}">
                <a16:creationId xmlns:a16="http://schemas.microsoft.com/office/drawing/2014/main" id="{027F02BC-97A3-4B94-8B47-BE3E5FC3C82F}"/>
              </a:ext>
            </a:extLst>
          </p:cNvPr>
          <p:cNvGrpSpPr/>
          <p:nvPr/>
        </p:nvGrpSpPr>
        <p:grpSpPr>
          <a:xfrm>
            <a:off x="1772971" y="1082425"/>
            <a:ext cx="3810866" cy="827835"/>
            <a:chOff x="3222881" y="908516"/>
            <a:chExt cx="3514971" cy="682233"/>
          </a:xfrm>
        </p:grpSpPr>
        <p:sp>
          <p:nvSpPr>
            <p:cNvPr id="15" name="Rectangle: Rounded Corners 14">
              <a:extLst>
                <a:ext uri="{FF2B5EF4-FFF2-40B4-BE49-F238E27FC236}">
                  <a16:creationId xmlns:a16="http://schemas.microsoft.com/office/drawing/2014/main" id="{D325ED43-685C-4A7E-9664-31A13DE07D64}"/>
                </a:ext>
              </a:extLst>
            </p:cNvPr>
            <p:cNvSpPr/>
            <p:nvPr/>
          </p:nvSpPr>
          <p:spPr>
            <a:xfrm>
              <a:off x="3222881" y="908516"/>
              <a:ext cx="3198589" cy="682233"/>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FA76"/>
                </a:solidFill>
              </a:endParaRPr>
            </a:p>
          </p:txBody>
        </p:sp>
        <p:sp>
          <p:nvSpPr>
            <p:cNvPr id="16" name="TextBox 15">
              <a:extLst>
                <a:ext uri="{FF2B5EF4-FFF2-40B4-BE49-F238E27FC236}">
                  <a16:creationId xmlns:a16="http://schemas.microsoft.com/office/drawing/2014/main" id="{36D621C7-3BFF-4D47-8AE4-9292ECCD573D}"/>
                </a:ext>
              </a:extLst>
            </p:cNvPr>
            <p:cNvSpPr txBox="1"/>
            <p:nvPr/>
          </p:nvSpPr>
          <p:spPr>
            <a:xfrm>
              <a:off x="3284825" y="1008670"/>
              <a:ext cx="3453027" cy="481923"/>
            </a:xfrm>
            <a:prstGeom prst="rect">
              <a:avLst/>
            </a:prstGeom>
            <a:noFill/>
          </p:spPr>
          <p:txBody>
            <a:bodyPr wrap="square" rtlCol="0">
              <a:spAutoFit/>
            </a:bodyPr>
            <a:lstStyle/>
            <a:p>
              <a:r>
                <a:rPr lang="en-US" sz="3200" b="1">
                  <a:solidFill>
                    <a:srgbClr val="FFFF00"/>
                  </a:solidFill>
                  <a:latin typeface="Arial" panose="020B0604020202020204" pitchFamily="34" charset="0"/>
                  <a:cs typeface="Arial" panose="020B0604020202020204" pitchFamily="34" charset="0"/>
                </a:rPr>
                <a:t>AI NHANH H</a:t>
              </a:r>
              <a:r>
                <a:rPr lang="vi-VN" sz="3200" b="1">
                  <a:solidFill>
                    <a:srgbClr val="FFFF00"/>
                  </a:solidFill>
                  <a:latin typeface="Arial" panose="020B0604020202020204" pitchFamily="34" charset="0"/>
                  <a:cs typeface="Arial" panose="020B0604020202020204" pitchFamily="34" charset="0"/>
                </a:rPr>
                <a:t>Ơ</a:t>
              </a:r>
              <a:r>
                <a:rPr lang="en-US" sz="3200" b="1">
                  <a:solidFill>
                    <a:srgbClr val="FFFF00"/>
                  </a:solidFill>
                  <a:latin typeface="Arial" panose="020B0604020202020204" pitchFamily="34" charset="0"/>
                  <a:cs typeface="Arial" panose="020B0604020202020204" pitchFamily="34" charset="0"/>
                </a:rPr>
                <a:t>N</a:t>
              </a:r>
            </a:p>
          </p:txBody>
        </p:sp>
      </p:grpSp>
      <p:grpSp>
        <p:nvGrpSpPr>
          <p:cNvPr id="17" name="Group 16">
            <a:extLst>
              <a:ext uri="{FF2B5EF4-FFF2-40B4-BE49-F238E27FC236}">
                <a16:creationId xmlns:a16="http://schemas.microsoft.com/office/drawing/2014/main" id="{557A7BB3-523A-40DF-80B8-C8C6742109E7}"/>
              </a:ext>
            </a:extLst>
          </p:cNvPr>
          <p:cNvGrpSpPr/>
          <p:nvPr/>
        </p:nvGrpSpPr>
        <p:grpSpPr>
          <a:xfrm>
            <a:off x="747147" y="4345385"/>
            <a:ext cx="848449" cy="796469"/>
            <a:chOff x="3634055" y="3302115"/>
            <a:chExt cx="848449" cy="796469"/>
          </a:xfrm>
        </p:grpSpPr>
        <p:pic>
          <p:nvPicPr>
            <p:cNvPr id="18" name="Picture 17">
              <a:extLst>
                <a:ext uri="{FF2B5EF4-FFF2-40B4-BE49-F238E27FC236}">
                  <a16:creationId xmlns:a16="http://schemas.microsoft.com/office/drawing/2014/main" id="{73072251-7492-4169-88D3-3CE8708D17D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1486" b="41386" l="40674" r="57855"/>
                      </a14:imgEffect>
                    </a14:imgLayer>
                  </a14:imgProps>
                </a:ext>
                <a:ext uri="{28A0092B-C50C-407E-A947-70E740481C1C}">
                  <a14:useLocalDpi xmlns:a14="http://schemas.microsoft.com/office/drawing/2010/main" val="0"/>
                </a:ext>
              </a:extLst>
            </a:blip>
            <a:srcRect l="41127" t="11421" r="42158" b="58658"/>
            <a:stretch/>
          </p:blipFill>
          <p:spPr>
            <a:xfrm>
              <a:off x="3634055" y="3302116"/>
              <a:ext cx="444923" cy="796468"/>
            </a:xfrm>
            <a:prstGeom prst="rect">
              <a:avLst/>
            </a:prstGeom>
          </p:spPr>
        </p:pic>
        <p:pic>
          <p:nvPicPr>
            <p:cNvPr id="19" name="Picture 18">
              <a:extLst>
                <a:ext uri="{FF2B5EF4-FFF2-40B4-BE49-F238E27FC236}">
                  <a16:creationId xmlns:a16="http://schemas.microsoft.com/office/drawing/2014/main" id="{E4FE9867-BF28-4A68-8F0A-B57E9A11D7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9942" b="100000" l="0" r="100000"/>
                      </a14:imgEffect>
                    </a14:imgLayer>
                  </a14:imgProps>
                </a:ext>
                <a:ext uri="{28A0092B-C50C-407E-A947-70E740481C1C}">
                  <a14:useLocalDpi xmlns:a14="http://schemas.microsoft.com/office/drawing/2010/main" val="0"/>
                </a:ext>
              </a:extLst>
            </a:blip>
            <a:srcRect l="7746" t="26255"/>
            <a:stretch/>
          </p:blipFill>
          <p:spPr>
            <a:xfrm>
              <a:off x="4122720" y="3302115"/>
              <a:ext cx="359784" cy="796469"/>
            </a:xfrm>
            <a:prstGeom prst="rect">
              <a:avLst/>
            </a:prstGeom>
          </p:spPr>
        </p:pic>
      </p:grpSp>
      <p:pic>
        <p:nvPicPr>
          <p:cNvPr id="21" name="Hình ảnh 4">
            <a:extLst>
              <a:ext uri="{FF2B5EF4-FFF2-40B4-BE49-F238E27FC236}">
                <a16:creationId xmlns:a16="http://schemas.microsoft.com/office/drawing/2014/main" id="{DDFFE2BF-5184-4D71-97FF-1EC8EABD32F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2154" y1="77297" x2="42154" y2="77297"/>
                        <a14:foregroundMark x1="50308" y1="87568" x2="50308" y2="87568"/>
                        <a14:foregroundMark x1="58462" y1="80090" x2="58462" y2="80090"/>
                        <a14:foregroundMark x1="52615" y1="41171" x2="52615" y2="41171"/>
                        <a14:foregroundMark x1="49077" y1="39099" x2="49077" y2="39099"/>
                        <a14:foregroundMark x1="51385" y1="37117" x2="51385" y2="37117"/>
                        <a14:foregroundMark x1="51385" y1="37117" x2="51385" y2="37117"/>
                        <a14:foregroundMark x1="51385" y1="37117" x2="51385" y2="37117"/>
                      </a14:backgroundRemoval>
                    </a14:imgEffect>
                  </a14:imgLayer>
                </a14:imgProps>
              </a:ext>
            </a:extLst>
          </a:blip>
          <a:stretch>
            <a:fillRect/>
          </a:stretch>
        </p:blipFill>
        <p:spPr>
          <a:xfrm flipH="1">
            <a:off x="941895" y="969382"/>
            <a:ext cx="649497" cy="1037330"/>
          </a:xfrm>
          <a:prstGeom prst="rect">
            <a:avLst/>
          </a:prstGeom>
        </p:spPr>
      </p:pic>
    </p:spTree>
    <p:extLst>
      <p:ext uri="{BB962C8B-B14F-4D97-AF65-F5344CB8AC3E}">
        <p14:creationId xmlns:p14="http://schemas.microsoft.com/office/powerpoint/2010/main" val="409573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3A427-90BE-40F3-80E5-0E21A0DA58FD}"/>
              </a:ext>
            </a:extLst>
          </p:cNvPr>
          <p:cNvGrpSpPr/>
          <p:nvPr/>
        </p:nvGrpSpPr>
        <p:grpSpPr>
          <a:xfrm>
            <a:off x="151798" y="98537"/>
            <a:ext cx="6025202" cy="875873"/>
            <a:chOff x="3101140" y="2797566"/>
            <a:chExt cx="5989722" cy="875873"/>
          </a:xfrm>
        </p:grpSpPr>
        <p:grpSp>
          <p:nvGrpSpPr>
            <p:cNvPr id="3" name="Group 2">
              <a:extLst>
                <a:ext uri="{FF2B5EF4-FFF2-40B4-BE49-F238E27FC236}">
                  <a16:creationId xmlns:a16="http://schemas.microsoft.com/office/drawing/2014/main" id="{4413C156-1B13-4D1F-920B-614A27AB4ADF}"/>
                </a:ext>
              </a:extLst>
            </p:cNvPr>
            <p:cNvGrpSpPr/>
            <p:nvPr/>
          </p:nvGrpSpPr>
          <p:grpSpPr>
            <a:xfrm>
              <a:off x="3162054" y="2800490"/>
              <a:ext cx="5928808" cy="872949"/>
              <a:chOff x="1133366" y="2220084"/>
              <a:chExt cx="3891326" cy="914400"/>
            </a:xfrm>
            <a:solidFill>
              <a:srgbClr val="FCFEB0"/>
            </a:solidFill>
          </p:grpSpPr>
          <p:sp>
            <p:nvSpPr>
              <p:cNvPr id="8" name="Arrow: Pentagon 7">
                <a:extLst>
                  <a:ext uri="{FF2B5EF4-FFF2-40B4-BE49-F238E27FC236}">
                    <a16:creationId xmlns:a16="http://schemas.microsoft.com/office/drawing/2014/main" id="{FB9FF838-D1FD-4C4D-89EC-866A61CB0B46}"/>
                  </a:ext>
                </a:extLst>
              </p:cNvPr>
              <p:cNvSpPr/>
              <p:nvPr/>
            </p:nvSpPr>
            <p:spPr>
              <a:xfrm>
                <a:off x="1133366" y="2220084"/>
                <a:ext cx="2849008" cy="914400"/>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TextBox 8">
                <a:extLst>
                  <a:ext uri="{FF2B5EF4-FFF2-40B4-BE49-F238E27FC236}">
                    <a16:creationId xmlns:a16="http://schemas.microsoft.com/office/drawing/2014/main" id="{887D4DF4-8EBE-4214-97D2-358C54EACADB}"/>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4" name="Group 3">
              <a:extLst>
                <a:ext uri="{FF2B5EF4-FFF2-40B4-BE49-F238E27FC236}">
                  <a16:creationId xmlns:a16="http://schemas.microsoft.com/office/drawing/2014/main" id="{A9AA528C-4B74-4031-8B32-52F9572AA931}"/>
                </a:ext>
              </a:extLst>
            </p:cNvPr>
            <p:cNvGrpSpPr/>
            <p:nvPr/>
          </p:nvGrpSpPr>
          <p:grpSpPr>
            <a:xfrm>
              <a:off x="3101140" y="2797566"/>
              <a:ext cx="1061586" cy="872947"/>
              <a:chOff x="3101140" y="2797566"/>
              <a:chExt cx="1061586" cy="872947"/>
            </a:xfrm>
          </p:grpSpPr>
          <p:sp>
            <p:nvSpPr>
              <p:cNvPr id="6" name="Arrow: Pentagon 5">
                <a:extLst>
                  <a:ext uri="{FF2B5EF4-FFF2-40B4-BE49-F238E27FC236}">
                    <a16:creationId xmlns:a16="http://schemas.microsoft.com/office/drawing/2014/main" id="{28281B5A-7A8B-4A97-BE03-77D28EDE2F63}"/>
                  </a:ext>
                </a:extLst>
              </p:cNvPr>
              <p:cNvSpPr/>
              <p:nvPr/>
            </p:nvSpPr>
            <p:spPr>
              <a:xfrm>
                <a:off x="3101140" y="2797566"/>
                <a:ext cx="1061586" cy="872947"/>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2</a:t>
                </a:r>
              </a:p>
            </p:txBody>
          </p:sp>
          <p:sp>
            <p:nvSpPr>
              <p:cNvPr id="7" name="Isosceles Triangle 6">
                <a:extLst>
                  <a:ext uri="{FF2B5EF4-FFF2-40B4-BE49-F238E27FC236}">
                    <a16:creationId xmlns:a16="http://schemas.microsoft.com/office/drawing/2014/main" id="{6247D719-54F1-40E9-9224-5548CD4F2F0C}"/>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FB88AA5-FC93-411A-A1A8-58EBFDDCC8B0}"/>
                </a:ext>
              </a:extLst>
            </p:cNvPr>
            <p:cNvSpPr txBox="1"/>
            <p:nvPr/>
          </p:nvSpPr>
          <p:spPr>
            <a:xfrm>
              <a:off x="4080222" y="2960618"/>
              <a:ext cx="2873405"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Đô thị hóa</a:t>
              </a:r>
            </a:p>
          </p:txBody>
        </p:sp>
      </p:grpSp>
      <p:sp>
        <p:nvSpPr>
          <p:cNvPr id="10" name="Rectangle 9">
            <a:extLst>
              <a:ext uri="{FF2B5EF4-FFF2-40B4-BE49-F238E27FC236}">
                <a16:creationId xmlns:a16="http://schemas.microsoft.com/office/drawing/2014/main" id="{8EFDFAC9-6CC7-4133-93BD-BC93F62CC15E}"/>
              </a:ext>
            </a:extLst>
          </p:cNvPr>
          <p:cNvSpPr/>
          <p:nvPr/>
        </p:nvSpPr>
        <p:spPr>
          <a:xfrm>
            <a:off x="186985" y="2274695"/>
            <a:ext cx="6036444" cy="3108543"/>
          </a:xfrm>
          <a:prstGeom prst="rect">
            <a:avLst/>
          </a:prstGeom>
          <a:ln w="12700">
            <a:solidFill>
              <a:schemeClr val="accent1"/>
            </a:solidFill>
            <a:prstDash val="sysDash"/>
          </a:ln>
        </p:spPr>
        <p:txBody>
          <a:bodyPr wrap="square">
            <a:spAutoFit/>
          </a:bodyPr>
          <a:lstStyle/>
          <a:p>
            <a:pPr algn="just"/>
            <a:r>
              <a:rPr lang="vi-VN" sz="2800">
                <a:solidFill>
                  <a:srgbClr val="FF0066"/>
                </a:solidFill>
                <a:latin typeface="Arial" panose="020B0604020202020204" pitchFamily="34" charset="0"/>
                <a:cs typeface="Arial" panose="020B0604020202020204" pitchFamily="34" charset="0"/>
              </a:rPr>
              <a:t>Đọc thông tin và quan sát hình </a:t>
            </a:r>
            <a:r>
              <a:rPr lang="en-US" sz="2800">
                <a:solidFill>
                  <a:srgbClr val="FF0066"/>
                </a:solidFill>
                <a:latin typeface="Arial" panose="020B0604020202020204" pitchFamily="34" charset="0"/>
                <a:cs typeface="Arial" panose="020B0604020202020204" pitchFamily="34" charset="0"/>
              </a:rPr>
              <a:t>17.1</a:t>
            </a:r>
            <a:r>
              <a:rPr lang="vi-VN" sz="2800">
                <a:solidFill>
                  <a:srgbClr val="FF0066"/>
                </a:solidFill>
                <a:latin typeface="Arial" panose="020B0604020202020204" pitchFamily="34" charset="0"/>
                <a:cs typeface="Arial" panose="020B0604020202020204" pitchFamily="34" charset="0"/>
              </a:rPr>
              <a:t> trong mục </a:t>
            </a:r>
            <a:r>
              <a:rPr lang="en-US" sz="2800">
                <a:solidFill>
                  <a:srgbClr val="FF0066"/>
                </a:solidFill>
                <a:latin typeface="Arial" panose="020B0604020202020204" pitchFamily="34" charset="0"/>
                <a:cs typeface="Arial" panose="020B0604020202020204" pitchFamily="34" charset="0"/>
              </a:rPr>
              <a:t>2</a:t>
            </a:r>
            <a:r>
              <a:rPr lang="vi-VN" sz="2800">
                <a:solidFill>
                  <a:srgbClr val="FF0066"/>
                </a:solidFill>
                <a:latin typeface="Arial" panose="020B0604020202020204" pitchFamily="34" charset="0"/>
                <a:cs typeface="Arial" panose="020B0604020202020204" pitchFamily="34" charset="0"/>
              </a:rPr>
              <a:t>, hãy:</a:t>
            </a:r>
          </a:p>
          <a:p>
            <a:pPr algn="just"/>
            <a:r>
              <a:rPr lang="vi-VN" sz="2800">
                <a:solidFill>
                  <a:srgbClr val="FF0066"/>
                </a:solidFill>
                <a:latin typeface="Arial" panose="020B0604020202020204" pitchFamily="34" charset="0"/>
                <a:cs typeface="Arial" panose="020B0604020202020204" pitchFamily="34" charset="0"/>
              </a:rPr>
              <a:t> - Trình bày vấn đề đô thị hóa ở Trung và Nam Mỹ. </a:t>
            </a:r>
          </a:p>
          <a:p>
            <a:pPr algn="just"/>
            <a:r>
              <a:rPr lang="vi-VN" sz="2800">
                <a:solidFill>
                  <a:srgbClr val="FF0066"/>
                </a:solidFill>
                <a:latin typeface="Arial" panose="020B0604020202020204" pitchFamily="34" charset="0"/>
                <a:cs typeface="Arial" panose="020B0604020202020204" pitchFamily="34" charset="0"/>
              </a:rPr>
              <a:t>- </a:t>
            </a:r>
            <a:r>
              <a:rPr lang="en-US" sz="2800">
                <a:solidFill>
                  <a:srgbClr val="FF0066"/>
                </a:solidFill>
                <a:latin typeface="Arial" panose="020B0604020202020204" pitchFamily="34" charset="0"/>
                <a:ea typeface="Calibri" panose="020F0502020204030204" pitchFamily="34" charset="0"/>
                <a:cs typeface="Arial" panose="020B0604020202020204" pitchFamily="34" charset="0"/>
              </a:rPr>
              <a:t>Nêu những vấn đề xã hội nảy sinh do đô thị hóa phát triển ở Trung và Nam Mỹ ?</a:t>
            </a:r>
            <a:endParaRPr lang="en-US" sz="2800">
              <a:solidFill>
                <a:srgbClr val="FF0066"/>
              </a:solidFill>
            </a:endParaRPr>
          </a:p>
        </p:txBody>
      </p:sp>
      <p:grpSp>
        <p:nvGrpSpPr>
          <p:cNvPr id="11" name="Group 10">
            <a:extLst>
              <a:ext uri="{FF2B5EF4-FFF2-40B4-BE49-F238E27FC236}">
                <a16:creationId xmlns:a16="http://schemas.microsoft.com/office/drawing/2014/main" id="{A5ABFBAB-40CF-41B6-A3D1-E609D2FC2302}"/>
              </a:ext>
            </a:extLst>
          </p:cNvPr>
          <p:cNvGrpSpPr/>
          <p:nvPr/>
        </p:nvGrpSpPr>
        <p:grpSpPr>
          <a:xfrm>
            <a:off x="1190962" y="1330891"/>
            <a:ext cx="3810866" cy="827835"/>
            <a:chOff x="3222881" y="908516"/>
            <a:chExt cx="3514971" cy="682233"/>
          </a:xfrm>
        </p:grpSpPr>
        <p:sp>
          <p:nvSpPr>
            <p:cNvPr id="12" name="Rectangle: Rounded Corners 11">
              <a:extLst>
                <a:ext uri="{FF2B5EF4-FFF2-40B4-BE49-F238E27FC236}">
                  <a16:creationId xmlns:a16="http://schemas.microsoft.com/office/drawing/2014/main" id="{96D9B4DD-686F-4542-BC58-9D618AC758B1}"/>
                </a:ext>
              </a:extLst>
            </p:cNvPr>
            <p:cNvSpPr/>
            <p:nvPr/>
          </p:nvSpPr>
          <p:spPr>
            <a:xfrm>
              <a:off x="3222881" y="908516"/>
              <a:ext cx="3453027" cy="682233"/>
            </a:xfrm>
            <a:prstGeom prst="round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7FA76"/>
                </a:solidFill>
              </a:endParaRPr>
            </a:p>
          </p:txBody>
        </p:sp>
        <p:sp>
          <p:nvSpPr>
            <p:cNvPr id="13" name="TextBox 12">
              <a:extLst>
                <a:ext uri="{FF2B5EF4-FFF2-40B4-BE49-F238E27FC236}">
                  <a16:creationId xmlns:a16="http://schemas.microsoft.com/office/drawing/2014/main" id="{D632C11E-834B-423F-82A0-7694FDAB7DB4}"/>
                </a:ext>
              </a:extLst>
            </p:cNvPr>
            <p:cNvSpPr txBox="1"/>
            <p:nvPr/>
          </p:nvSpPr>
          <p:spPr>
            <a:xfrm>
              <a:off x="3284825" y="1008670"/>
              <a:ext cx="3453027" cy="481923"/>
            </a:xfrm>
            <a:prstGeom prst="rect">
              <a:avLst/>
            </a:prstGeom>
            <a:noFill/>
          </p:spPr>
          <p:txBody>
            <a:bodyPr wrap="square" rtlCol="0">
              <a:spAutoFit/>
            </a:bodyPr>
            <a:lstStyle/>
            <a:p>
              <a:r>
                <a:rPr lang="en-US" sz="3200" b="1">
                  <a:solidFill>
                    <a:srgbClr val="FFFF00"/>
                  </a:solidFill>
                  <a:latin typeface="Arial" panose="020B0604020202020204" pitchFamily="34" charset="0"/>
                  <a:cs typeface="Arial" panose="020B0604020202020204" pitchFamily="34" charset="0"/>
                </a:rPr>
                <a:t>THỬ TÀI CỦA EM</a:t>
              </a:r>
            </a:p>
          </p:txBody>
        </p:sp>
      </p:grpSp>
      <p:grpSp>
        <p:nvGrpSpPr>
          <p:cNvPr id="14" name="Group 13">
            <a:extLst>
              <a:ext uri="{FF2B5EF4-FFF2-40B4-BE49-F238E27FC236}">
                <a16:creationId xmlns:a16="http://schemas.microsoft.com/office/drawing/2014/main" id="{631FABB2-1C02-40D2-80F2-1B9669868F15}"/>
              </a:ext>
            </a:extLst>
          </p:cNvPr>
          <p:cNvGrpSpPr/>
          <p:nvPr/>
        </p:nvGrpSpPr>
        <p:grpSpPr>
          <a:xfrm>
            <a:off x="628686" y="5527109"/>
            <a:ext cx="848449" cy="796469"/>
            <a:chOff x="3634055" y="3302115"/>
            <a:chExt cx="848449" cy="796469"/>
          </a:xfrm>
        </p:grpSpPr>
        <p:pic>
          <p:nvPicPr>
            <p:cNvPr id="15" name="Picture 14">
              <a:extLst>
                <a:ext uri="{FF2B5EF4-FFF2-40B4-BE49-F238E27FC236}">
                  <a16:creationId xmlns:a16="http://schemas.microsoft.com/office/drawing/2014/main" id="{99C9FBD0-FE96-44F8-9714-7BDDD5A6BB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486" b="41386" l="40674" r="57855"/>
                      </a14:imgEffect>
                    </a14:imgLayer>
                  </a14:imgProps>
                </a:ext>
                <a:ext uri="{28A0092B-C50C-407E-A947-70E740481C1C}">
                  <a14:useLocalDpi xmlns:a14="http://schemas.microsoft.com/office/drawing/2010/main" val="0"/>
                </a:ext>
              </a:extLst>
            </a:blip>
            <a:srcRect l="41127" t="11421" r="42158" b="58658"/>
            <a:stretch/>
          </p:blipFill>
          <p:spPr>
            <a:xfrm>
              <a:off x="3634055" y="3302116"/>
              <a:ext cx="444923" cy="796468"/>
            </a:xfrm>
            <a:prstGeom prst="rect">
              <a:avLst/>
            </a:prstGeom>
          </p:spPr>
        </p:pic>
        <p:pic>
          <p:nvPicPr>
            <p:cNvPr id="16" name="Picture 15">
              <a:extLst>
                <a:ext uri="{FF2B5EF4-FFF2-40B4-BE49-F238E27FC236}">
                  <a16:creationId xmlns:a16="http://schemas.microsoft.com/office/drawing/2014/main" id="{EB66B7B2-EDA7-4A45-A64D-ADA5F597FE1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942" b="100000" l="0" r="100000"/>
                      </a14:imgEffect>
                    </a14:imgLayer>
                  </a14:imgProps>
                </a:ext>
                <a:ext uri="{28A0092B-C50C-407E-A947-70E740481C1C}">
                  <a14:useLocalDpi xmlns:a14="http://schemas.microsoft.com/office/drawing/2010/main" val="0"/>
                </a:ext>
              </a:extLst>
            </a:blip>
            <a:srcRect l="7746" t="26255"/>
            <a:stretch/>
          </p:blipFill>
          <p:spPr>
            <a:xfrm>
              <a:off x="4122720" y="3302115"/>
              <a:ext cx="359784" cy="796469"/>
            </a:xfrm>
            <a:prstGeom prst="rect">
              <a:avLst/>
            </a:prstGeom>
          </p:spPr>
        </p:pic>
      </p:grpSp>
      <p:grpSp>
        <p:nvGrpSpPr>
          <p:cNvPr id="19" name="Group 18">
            <a:extLst>
              <a:ext uri="{FF2B5EF4-FFF2-40B4-BE49-F238E27FC236}">
                <a16:creationId xmlns:a16="http://schemas.microsoft.com/office/drawing/2014/main" id="{32181C85-584B-466B-828E-BF440D3CB29B}"/>
              </a:ext>
            </a:extLst>
          </p:cNvPr>
          <p:cNvGrpSpPr/>
          <p:nvPr/>
        </p:nvGrpSpPr>
        <p:grpSpPr>
          <a:xfrm>
            <a:off x="6167023" y="0"/>
            <a:ext cx="7775221" cy="6827222"/>
            <a:chOff x="6167023" y="0"/>
            <a:chExt cx="7775221" cy="6827222"/>
          </a:xfrm>
        </p:grpSpPr>
        <p:pic>
          <p:nvPicPr>
            <p:cNvPr id="1026" name="Picture 2">
              <a:extLst>
                <a:ext uri="{FF2B5EF4-FFF2-40B4-BE49-F238E27FC236}">
                  <a16:creationId xmlns:a16="http://schemas.microsoft.com/office/drawing/2014/main" id="{06CF0232-A60F-4825-B9DE-BAD7CC8E36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727"/>
            <a:stretch/>
          </p:blipFill>
          <p:spPr bwMode="auto">
            <a:xfrm>
              <a:off x="6280526" y="0"/>
              <a:ext cx="5840413" cy="65337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9CA5CEFC-E0DD-481E-B812-535235D8203E}"/>
                </a:ext>
              </a:extLst>
            </p:cNvPr>
            <p:cNvSpPr txBox="1"/>
            <p:nvPr/>
          </p:nvSpPr>
          <p:spPr>
            <a:xfrm>
              <a:off x="6167023" y="6550223"/>
              <a:ext cx="7775221" cy="276999"/>
            </a:xfrm>
            <a:prstGeom prst="rect">
              <a:avLst/>
            </a:prstGeom>
            <a:noFill/>
          </p:spPr>
          <p:txBody>
            <a:bodyPr wrap="square" rtlCol="0">
              <a:spAutoFit/>
            </a:bodyPr>
            <a:lstStyle/>
            <a:p>
              <a:r>
                <a:rPr lang="en-US" sz="1200">
                  <a:solidFill>
                    <a:srgbClr val="3333CC"/>
                  </a:solidFill>
                  <a:latin typeface="Arial" panose="020B0604020202020204" pitchFamily="34" charset="0"/>
                  <a:cs typeface="Arial" panose="020B0604020202020204" pitchFamily="34" charset="0"/>
                </a:rPr>
                <a:t>Hình 17.1. Bản đồ phân bố dân c</a:t>
              </a:r>
              <a:r>
                <a:rPr lang="vi-VN" sz="1200">
                  <a:solidFill>
                    <a:srgbClr val="3333CC"/>
                  </a:solidFill>
                  <a:latin typeface="Arial" panose="020B0604020202020204" pitchFamily="34" charset="0"/>
                  <a:cs typeface="Arial" panose="020B0604020202020204" pitchFamily="34" charset="0"/>
                </a:rPr>
                <a:t>ư</a:t>
              </a:r>
              <a:r>
                <a:rPr lang="en-US" sz="1200">
                  <a:solidFill>
                    <a:srgbClr val="3333CC"/>
                  </a:solidFill>
                  <a:latin typeface="Arial" panose="020B0604020202020204" pitchFamily="34" charset="0"/>
                  <a:cs typeface="Arial" panose="020B0604020202020204" pitchFamily="34" charset="0"/>
                </a:rPr>
                <a:t> và một số đô thị ở Trung và Nam Mỹ,năm 2020</a:t>
              </a:r>
            </a:p>
          </p:txBody>
        </p:sp>
      </p:grpSp>
    </p:spTree>
    <p:extLst>
      <p:ext uri="{BB962C8B-B14F-4D97-AF65-F5344CB8AC3E}">
        <p14:creationId xmlns:p14="http://schemas.microsoft.com/office/powerpoint/2010/main" val="10930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22" presetClass="entr" presetSubtype="2"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2454BD8-C74F-4CC0-9E02-8959B8C28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4403"/>
            <a:ext cx="10566400" cy="45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Hình chữ nhật 1">
            <a:extLst>
              <a:ext uri="{FF2B5EF4-FFF2-40B4-BE49-F238E27FC236}">
                <a16:creationId xmlns:a16="http://schemas.microsoft.com/office/drawing/2014/main" id="{DC73173B-5837-4CD7-B544-864A6E172A41}"/>
              </a:ext>
            </a:extLst>
          </p:cNvPr>
          <p:cNvSpPr>
            <a:spLocks noChangeArrowheads="1"/>
          </p:cNvSpPr>
          <p:nvPr/>
        </p:nvSpPr>
        <p:spPr bwMode="auto">
          <a:xfrm>
            <a:off x="339835" y="5044089"/>
            <a:ext cx="11988800" cy="17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vi-VN" sz="2667">
                <a:solidFill>
                  <a:srgbClr val="1B04FA"/>
                </a:solidFill>
                <a:latin typeface="+mn-lt"/>
              </a:rPr>
              <a:t>Tọa lạc trên một sườn đồi ở Rio de Janeiro, Rocinha là khu ổ chuột lớn có hơn 11 triệu người sinh sống. Phần lớn các khu nhà ở được làm từ nguyên liệu thô như đá cứng, không giống như các cấu kiện kim loại điển hình trong rất nhiều các khu nhà ổ chuột ở châu Phi và châu Á.</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7CDB2C69-BB5C-4484-8C8B-A5665B4A9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44451"/>
            <a:ext cx="11277600" cy="544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Hình chữ nhật 4">
            <a:extLst>
              <a:ext uri="{FF2B5EF4-FFF2-40B4-BE49-F238E27FC236}">
                <a16:creationId xmlns:a16="http://schemas.microsoft.com/office/drawing/2014/main" id="{ADB8C2E9-AC9B-4426-8720-145C630A20FA}"/>
              </a:ext>
            </a:extLst>
          </p:cNvPr>
          <p:cNvSpPr>
            <a:spLocks noChangeArrowheads="1"/>
          </p:cNvSpPr>
          <p:nvPr/>
        </p:nvSpPr>
        <p:spPr bwMode="auto">
          <a:xfrm>
            <a:off x="0" y="5549619"/>
            <a:ext cx="12395200" cy="132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vi-VN" sz="2667">
                <a:solidFill>
                  <a:srgbClr val="1B04FA"/>
                </a:solidFill>
                <a:latin typeface="Arial" panose="020B0604020202020204" pitchFamily="34" charset="0"/>
                <a:cs typeface="Arial" panose="020B0604020202020204" pitchFamily="34" charset="0"/>
              </a:rPr>
              <a:t>Hàng triệu người ở các khu ổ chuột phải sống trong điều kiện không có điện, nước. Họ tìm nơi trú ẩn ở bất cứ nơi nào có thể ở bao gồm cả những nghĩa trang, những căn hộ đô thị bị bỏ hoang.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256.jpg" descr="Brazil cÅ©ng lÃ  má»t trong nhá»¯ng quá»c gia Má»¹ Latinh cÃ³ sá»± phÃ¢n chia rÃµ nÃ©t giÃ u - nghÃ¨o">
            <a:extLst>
              <a:ext uri="{FF2B5EF4-FFF2-40B4-BE49-F238E27FC236}">
                <a16:creationId xmlns:a16="http://schemas.microsoft.com/office/drawing/2014/main" id="{CDDE6E0C-B756-4069-B30A-B0593E884B24}"/>
              </a:ext>
            </a:extLst>
          </p:cNvPr>
          <p:cNvPicPr/>
          <p:nvPr/>
        </p:nvPicPr>
        <p:blipFill>
          <a:blip r:embed="rId3"/>
          <a:srcRect/>
          <a:stretch>
            <a:fillRect/>
          </a:stretch>
        </p:blipFill>
        <p:spPr>
          <a:xfrm>
            <a:off x="6092658" y="1112940"/>
            <a:ext cx="5967798" cy="3956669"/>
          </a:xfrm>
          <a:prstGeom prst="rect">
            <a:avLst/>
          </a:prstGeom>
          <a:ln/>
        </p:spPr>
      </p:pic>
      <p:pic>
        <p:nvPicPr>
          <p:cNvPr id="9" name="image249.jpg" descr="Bá»©c tÆ°á»ng xáº¥u há» xÃ¢y dá»±ng á» thá»§ ÄÃ´ Lima, Peru, vá»i má»¥c ÄÃ­ch Äáº©y lÃ¹i tÃ¬nh tráº¡ng Än cáº¯p Äang hoÃ nh hÃ nh trÃªn kháº¯p thÃ nh phá»">
            <a:extLst>
              <a:ext uri="{FF2B5EF4-FFF2-40B4-BE49-F238E27FC236}">
                <a16:creationId xmlns:a16="http://schemas.microsoft.com/office/drawing/2014/main" id="{0254A11B-965D-477E-B163-B795689AF5A3}"/>
              </a:ext>
            </a:extLst>
          </p:cNvPr>
          <p:cNvPicPr/>
          <p:nvPr/>
        </p:nvPicPr>
        <p:blipFill>
          <a:blip r:embed="rId4"/>
          <a:srcRect/>
          <a:stretch>
            <a:fillRect/>
          </a:stretch>
        </p:blipFill>
        <p:spPr>
          <a:xfrm>
            <a:off x="195070" y="1112940"/>
            <a:ext cx="5588152" cy="3993551"/>
          </a:xfrm>
          <a:prstGeom prst="rect">
            <a:avLst/>
          </a:prstGeom>
          <a:ln/>
        </p:spPr>
      </p:pic>
      <p:sp>
        <p:nvSpPr>
          <p:cNvPr id="10" name="Rectangle 9">
            <a:extLst>
              <a:ext uri="{FF2B5EF4-FFF2-40B4-BE49-F238E27FC236}">
                <a16:creationId xmlns:a16="http://schemas.microsoft.com/office/drawing/2014/main" id="{F8926180-E87E-417A-8A2D-FB0A2902DE60}"/>
              </a:ext>
            </a:extLst>
          </p:cNvPr>
          <p:cNvSpPr/>
          <p:nvPr/>
        </p:nvSpPr>
        <p:spPr>
          <a:xfrm>
            <a:off x="131544" y="5200346"/>
            <a:ext cx="5651678" cy="1015663"/>
          </a:xfrm>
          <a:prstGeom prst="rect">
            <a:avLst/>
          </a:prstGeom>
          <a:ln>
            <a:solidFill>
              <a:schemeClr val="accent1"/>
            </a:solidFill>
            <a:prstDash val="sysDash"/>
          </a:ln>
        </p:spPr>
        <p:txBody>
          <a:bodyPr wrap="square">
            <a:spAutoFit/>
          </a:bodyPr>
          <a:lstStyle/>
          <a:p>
            <a:pPr algn="ctr"/>
            <a:r>
              <a:rPr lang="vi-VN">
                <a:solidFill>
                  <a:srgbClr val="1B04FA"/>
                </a:solidFill>
                <a:latin typeface="Cambria" panose="02040503050406030204" pitchFamily="18" charset="0"/>
                <a:ea typeface="Cambria" panose="02040503050406030204" pitchFamily="18" charset="0"/>
                <a:cs typeface="Cambria" panose="02040503050406030204" pitchFamily="18" charset="0"/>
              </a:rPr>
              <a:t>"</a:t>
            </a:r>
            <a:r>
              <a:rPr lang="vi-VN" sz="2000">
                <a:solidFill>
                  <a:srgbClr val="1B04FA"/>
                </a:solidFill>
                <a:ea typeface="Cambria" panose="02040503050406030204" pitchFamily="18" charset="0"/>
                <a:cs typeface="Cambria" panose="02040503050406030204" pitchFamily="18" charset="0"/>
              </a:rPr>
              <a:t>Bức tường xấu hổ" xây dựng ở thủ đô Lima, Peru, với mục đích "đẩy lùi tình trạng ăn cắp đang hoành hành trên khắp thành phố"</a:t>
            </a:r>
            <a:endParaRPr lang="en-US" sz="2000">
              <a:solidFill>
                <a:srgbClr val="1B04FA"/>
              </a:solidFill>
            </a:endParaRPr>
          </a:p>
        </p:txBody>
      </p:sp>
      <p:sp>
        <p:nvSpPr>
          <p:cNvPr id="12" name="Rectangle 11">
            <a:extLst>
              <a:ext uri="{FF2B5EF4-FFF2-40B4-BE49-F238E27FC236}">
                <a16:creationId xmlns:a16="http://schemas.microsoft.com/office/drawing/2014/main" id="{7E8DE45C-A052-4942-B592-D91E006370EC}"/>
              </a:ext>
            </a:extLst>
          </p:cNvPr>
          <p:cNvSpPr/>
          <p:nvPr/>
        </p:nvSpPr>
        <p:spPr>
          <a:xfrm>
            <a:off x="6092658" y="5222105"/>
            <a:ext cx="5967798" cy="1015663"/>
          </a:xfrm>
          <a:prstGeom prst="rect">
            <a:avLst/>
          </a:prstGeom>
          <a:ln>
            <a:solidFill>
              <a:schemeClr val="accent1"/>
            </a:solidFill>
            <a:prstDash val="sysDash"/>
          </a:ln>
        </p:spPr>
        <p:txBody>
          <a:bodyPr wrap="square">
            <a:spAutoFit/>
          </a:bodyPr>
          <a:lstStyle/>
          <a:p>
            <a:pPr algn="ctr"/>
            <a:r>
              <a:rPr lang="vi-VN" sz="2000">
                <a:solidFill>
                  <a:srgbClr val="1B04FA"/>
                </a:solidFill>
                <a:ea typeface="Cambria" panose="02040503050406030204" pitchFamily="18" charset="0"/>
                <a:cs typeface="Cambria" panose="02040503050406030204" pitchFamily="18" charset="0"/>
              </a:rPr>
              <a:t>Khu ổ chuột ở Braxin</a:t>
            </a:r>
            <a:endParaRPr lang="en-US" sz="2000">
              <a:solidFill>
                <a:srgbClr val="1B04FA"/>
              </a:solidFill>
              <a:ea typeface="Calibri" panose="020F0502020204030204" pitchFamily="34" charset="0"/>
            </a:endParaRPr>
          </a:p>
          <a:p>
            <a:pPr algn="ctr"/>
            <a:r>
              <a:rPr lang="vi-VN" sz="2000">
                <a:solidFill>
                  <a:srgbClr val="1B04FA"/>
                </a:solidFill>
                <a:ea typeface="Cambria" panose="02040503050406030204" pitchFamily="18" charset="0"/>
                <a:cs typeface="Cambria" panose="02040503050406030204" pitchFamily="18" charset="0"/>
              </a:rPr>
              <a:t>Brazil  là một trong những quốc gia Mỹ Latinh có sự phân chia rõ nét giàu - nghèo</a:t>
            </a:r>
            <a:endParaRPr lang="en-US" sz="2000">
              <a:solidFill>
                <a:srgbClr val="1B04FA"/>
              </a:solidFill>
            </a:endParaRPr>
          </a:p>
        </p:txBody>
      </p:sp>
    </p:spTree>
    <p:extLst>
      <p:ext uri="{BB962C8B-B14F-4D97-AF65-F5344CB8AC3E}">
        <p14:creationId xmlns:p14="http://schemas.microsoft.com/office/powerpoint/2010/main" val="154520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F99E32-64B4-4E70-8F11-2EB1B4594F89}"/>
              </a:ext>
            </a:extLst>
          </p:cNvPr>
          <p:cNvGrpSpPr/>
          <p:nvPr/>
        </p:nvGrpSpPr>
        <p:grpSpPr>
          <a:xfrm>
            <a:off x="50482" y="32453"/>
            <a:ext cx="6077365" cy="875873"/>
            <a:chOff x="3101140" y="2797566"/>
            <a:chExt cx="5989722" cy="875873"/>
          </a:xfrm>
        </p:grpSpPr>
        <p:grpSp>
          <p:nvGrpSpPr>
            <p:cNvPr id="3" name="Group 2">
              <a:extLst>
                <a:ext uri="{FF2B5EF4-FFF2-40B4-BE49-F238E27FC236}">
                  <a16:creationId xmlns:a16="http://schemas.microsoft.com/office/drawing/2014/main" id="{AC36C210-9B9C-4373-AA46-361E718D7D19}"/>
                </a:ext>
              </a:extLst>
            </p:cNvPr>
            <p:cNvGrpSpPr/>
            <p:nvPr/>
          </p:nvGrpSpPr>
          <p:grpSpPr>
            <a:xfrm>
              <a:off x="3162054" y="2800490"/>
              <a:ext cx="5928808" cy="872949"/>
              <a:chOff x="1133366" y="2220084"/>
              <a:chExt cx="3891326" cy="914400"/>
            </a:xfrm>
            <a:solidFill>
              <a:srgbClr val="FCFEB0"/>
            </a:solidFill>
          </p:grpSpPr>
          <p:sp>
            <p:nvSpPr>
              <p:cNvPr id="8" name="Arrow: Pentagon 7">
                <a:extLst>
                  <a:ext uri="{FF2B5EF4-FFF2-40B4-BE49-F238E27FC236}">
                    <a16:creationId xmlns:a16="http://schemas.microsoft.com/office/drawing/2014/main" id="{5FCE85B2-5F47-498A-BAD5-1E75305862CC}"/>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9" name="TextBox 8">
                <a:extLst>
                  <a:ext uri="{FF2B5EF4-FFF2-40B4-BE49-F238E27FC236}">
                    <a16:creationId xmlns:a16="http://schemas.microsoft.com/office/drawing/2014/main" id="{25A8ECBC-B69E-4D87-9969-0BADF3513954}"/>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4" name="Group 3">
              <a:extLst>
                <a:ext uri="{FF2B5EF4-FFF2-40B4-BE49-F238E27FC236}">
                  <a16:creationId xmlns:a16="http://schemas.microsoft.com/office/drawing/2014/main" id="{D27E31A3-DE7F-41CE-8AEC-E040C201617D}"/>
                </a:ext>
              </a:extLst>
            </p:cNvPr>
            <p:cNvGrpSpPr/>
            <p:nvPr/>
          </p:nvGrpSpPr>
          <p:grpSpPr>
            <a:xfrm>
              <a:off x="3101140" y="2797566"/>
              <a:ext cx="1061586" cy="872947"/>
              <a:chOff x="3101140" y="2797566"/>
              <a:chExt cx="1061586" cy="872947"/>
            </a:xfrm>
          </p:grpSpPr>
          <p:sp>
            <p:nvSpPr>
              <p:cNvPr id="6" name="Arrow: Pentagon 5">
                <a:extLst>
                  <a:ext uri="{FF2B5EF4-FFF2-40B4-BE49-F238E27FC236}">
                    <a16:creationId xmlns:a16="http://schemas.microsoft.com/office/drawing/2014/main" id="{EA21982E-7BD2-4882-8826-052AABC15347}"/>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7" name="Isosceles Triangle 6">
                <a:extLst>
                  <a:ext uri="{FF2B5EF4-FFF2-40B4-BE49-F238E27FC236}">
                    <a16:creationId xmlns:a16="http://schemas.microsoft.com/office/drawing/2014/main" id="{5AEDEBA4-B73A-4594-B48D-FB962603916A}"/>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FD3B11E-59BB-4523-A7A4-BF5384B75563}"/>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
        <p:nvSpPr>
          <p:cNvPr id="10" name="Rectangle 9">
            <a:extLst>
              <a:ext uri="{FF2B5EF4-FFF2-40B4-BE49-F238E27FC236}">
                <a16:creationId xmlns:a16="http://schemas.microsoft.com/office/drawing/2014/main" id="{5C312293-14C1-42AA-BFBB-0BDA1B04E456}"/>
              </a:ext>
            </a:extLst>
          </p:cNvPr>
          <p:cNvSpPr/>
          <p:nvPr/>
        </p:nvSpPr>
        <p:spPr>
          <a:xfrm>
            <a:off x="563012" y="2408453"/>
            <a:ext cx="11065976" cy="1200329"/>
          </a:xfrm>
          <a:prstGeom prst="rect">
            <a:avLst/>
          </a:prstGeom>
          <a:ln>
            <a:solidFill>
              <a:srgbClr val="1B04FA"/>
            </a:solidFill>
            <a:prstDash val="sysDash"/>
          </a:ln>
        </p:spPr>
        <p:txBody>
          <a:bodyPr wrap="square">
            <a:spAutoFit/>
          </a:bodyPr>
          <a:lstStyle/>
          <a:p>
            <a:pPr algn="just"/>
            <a:r>
              <a:rPr lang="en-US" sz="3600">
                <a:solidFill>
                  <a:srgbClr val="FF0066"/>
                </a:solidFill>
                <a:latin typeface="Arial" panose="020B0604020202020204" pitchFamily="34" charset="0"/>
                <a:cs typeface="Arial" panose="020B0604020202020204" pitchFamily="34" charset="0"/>
              </a:rPr>
              <a:t>Dựa vào hình 17.2 và thông tin trong bài, em hãy trình bày một số nét đặc sắc trong văn hóa Mỹ Latinh</a:t>
            </a:r>
          </a:p>
        </p:txBody>
      </p:sp>
      <p:grpSp>
        <p:nvGrpSpPr>
          <p:cNvPr id="21" name="Group 20">
            <a:extLst>
              <a:ext uri="{FF2B5EF4-FFF2-40B4-BE49-F238E27FC236}">
                <a16:creationId xmlns:a16="http://schemas.microsoft.com/office/drawing/2014/main" id="{9E3A8AC8-3713-41D0-AC84-160E0B5FD764}"/>
              </a:ext>
            </a:extLst>
          </p:cNvPr>
          <p:cNvGrpSpPr/>
          <p:nvPr/>
        </p:nvGrpSpPr>
        <p:grpSpPr>
          <a:xfrm>
            <a:off x="1965960" y="3863340"/>
            <a:ext cx="8227985" cy="2930791"/>
            <a:chOff x="1235290" y="3284970"/>
            <a:chExt cx="8958655" cy="3509161"/>
          </a:xfrm>
        </p:grpSpPr>
        <p:pic>
          <p:nvPicPr>
            <p:cNvPr id="11" name="Picture 10">
              <a:extLst>
                <a:ext uri="{FF2B5EF4-FFF2-40B4-BE49-F238E27FC236}">
                  <a16:creationId xmlns:a16="http://schemas.microsoft.com/office/drawing/2014/main" id="{8769FD2F-B5CC-45EE-86C7-7D7F9DD0FA5D}"/>
                </a:ext>
              </a:extLst>
            </p:cNvPr>
            <p:cNvPicPr>
              <a:picLocks noChangeAspect="1"/>
            </p:cNvPicPr>
            <p:nvPr/>
          </p:nvPicPr>
          <p:blipFill rotWithShape="1">
            <a:blip r:embed="rId2">
              <a:extLst>
                <a:ext uri="{28A0092B-C50C-407E-A947-70E740481C1C}">
                  <a14:useLocalDpi xmlns:a14="http://schemas.microsoft.com/office/drawing/2010/main" val="0"/>
                </a:ext>
              </a:extLst>
            </a:blip>
            <a:srcRect l="48449" b="14002"/>
            <a:stretch/>
          </p:blipFill>
          <p:spPr>
            <a:xfrm>
              <a:off x="1235290" y="3284971"/>
              <a:ext cx="4038987" cy="3058680"/>
            </a:xfrm>
            <a:prstGeom prst="rect">
              <a:avLst/>
            </a:prstGeom>
          </p:spPr>
        </p:pic>
        <p:pic>
          <p:nvPicPr>
            <p:cNvPr id="19" name="Picture 18">
              <a:extLst>
                <a:ext uri="{FF2B5EF4-FFF2-40B4-BE49-F238E27FC236}">
                  <a16:creationId xmlns:a16="http://schemas.microsoft.com/office/drawing/2014/main" id="{9FAE36AF-703F-49EF-ADCF-010A2E64329C}"/>
                </a:ext>
              </a:extLst>
            </p:cNvPr>
            <p:cNvPicPr>
              <a:picLocks noChangeAspect="1"/>
            </p:cNvPicPr>
            <p:nvPr/>
          </p:nvPicPr>
          <p:blipFill rotWithShape="1">
            <a:blip r:embed="rId3"/>
            <a:srcRect b="6640"/>
            <a:stretch/>
          </p:blipFill>
          <p:spPr>
            <a:xfrm>
              <a:off x="5771492" y="3284970"/>
              <a:ext cx="4422453" cy="2955810"/>
            </a:xfrm>
            <a:prstGeom prst="rect">
              <a:avLst/>
            </a:prstGeom>
          </p:spPr>
        </p:pic>
        <p:sp>
          <p:nvSpPr>
            <p:cNvPr id="20" name="TextBox 19">
              <a:extLst>
                <a:ext uri="{FF2B5EF4-FFF2-40B4-BE49-F238E27FC236}">
                  <a16:creationId xmlns:a16="http://schemas.microsoft.com/office/drawing/2014/main" id="{BE32C3A4-BA95-4D02-A5CA-13D58C49E6A7}"/>
                </a:ext>
              </a:extLst>
            </p:cNvPr>
            <p:cNvSpPr txBox="1"/>
            <p:nvPr/>
          </p:nvSpPr>
          <p:spPr>
            <a:xfrm>
              <a:off x="4336697" y="6394021"/>
              <a:ext cx="4038987" cy="400110"/>
            </a:xfrm>
            <a:prstGeom prst="rect">
              <a:avLst/>
            </a:prstGeom>
            <a:noFill/>
          </p:spPr>
          <p:txBody>
            <a:bodyPr wrap="square" rtlCol="0">
              <a:spAutoFit/>
            </a:bodyPr>
            <a:lstStyle/>
            <a:p>
              <a:r>
                <a:rPr lang="en-US" sz="2000">
                  <a:solidFill>
                    <a:srgbClr val="00B050"/>
                  </a:solidFill>
                  <a:latin typeface="Arial" panose="020B0604020202020204" pitchFamily="34" charset="0"/>
                  <a:cs typeface="Arial" panose="020B0604020202020204" pitchFamily="34" charset="0"/>
                </a:rPr>
                <a:t>Lễ hội Ca-ni-van Bra-xin</a:t>
              </a:r>
            </a:p>
          </p:txBody>
        </p:sp>
      </p:grpSp>
      <p:pic>
        <p:nvPicPr>
          <p:cNvPr id="27" name="Picture 2" descr="People Logo Team Welcome. Vector Icon Design Stock Vector #business  #communication #concept #design #group #icon #i… | People logo, Vector icon  design, Icon design">
            <a:extLst>
              <a:ext uri="{FF2B5EF4-FFF2-40B4-BE49-F238E27FC236}">
                <a16:creationId xmlns:a16="http://schemas.microsoft.com/office/drawing/2014/main" id="{87DEF824-526D-4116-81C0-379CDED130D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17" t="33855" r="19901" b="41111"/>
          <a:stretch/>
        </p:blipFill>
        <p:spPr bwMode="auto">
          <a:xfrm>
            <a:off x="73342" y="1020491"/>
            <a:ext cx="1918019" cy="83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6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22" presetClass="entr" presetSubtype="2"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righ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1CA5D8-6261-4537-B301-BE21AEAC474F}"/>
              </a:ext>
            </a:extLst>
          </p:cNvPr>
          <p:cNvSpPr/>
          <p:nvPr/>
        </p:nvSpPr>
        <p:spPr>
          <a:xfrm>
            <a:off x="206784" y="1200418"/>
            <a:ext cx="11985216" cy="646331"/>
          </a:xfrm>
          <a:prstGeom prst="rect">
            <a:avLst/>
          </a:prstGeom>
        </p:spPr>
        <p:txBody>
          <a:bodyPr wrap="square">
            <a:spAutoFit/>
          </a:bodyPr>
          <a:lstStyle/>
          <a:p>
            <a:r>
              <a:rPr lang="vi-VN" sz="3600" b="1" dirty="0">
                <a:solidFill>
                  <a:srgbClr val="00B050"/>
                </a:solidFill>
                <a:latin typeface="Arial" panose="020B0604020202020204" pitchFamily="34" charset="0"/>
                <a:cs typeface="Arial" panose="020B0604020202020204" pitchFamily="34" charset="0"/>
              </a:rPr>
              <a:t>Ngôn ngữ</a:t>
            </a:r>
            <a:r>
              <a:rPr lang="en-US" sz="3600" b="1" dirty="0">
                <a:solidFill>
                  <a:srgbClr val="00B050"/>
                </a:solidFill>
                <a:latin typeface="Arial" panose="020B0604020202020204" pitchFamily="34" charset="0"/>
                <a:cs typeface="Arial" panose="020B0604020202020204" pitchFamily="34" charset="0"/>
              </a:rPr>
              <a:t>………………..</a:t>
            </a:r>
            <a:endParaRPr lang="en-US" dirty="0"/>
          </a:p>
        </p:txBody>
      </p:sp>
      <p:grpSp>
        <p:nvGrpSpPr>
          <p:cNvPr id="3" name="Group 2">
            <a:extLst>
              <a:ext uri="{FF2B5EF4-FFF2-40B4-BE49-F238E27FC236}">
                <a16:creationId xmlns:a16="http://schemas.microsoft.com/office/drawing/2014/main" id="{B025CDF1-365A-4D65-8494-C0F394DBB9C8}"/>
              </a:ext>
            </a:extLst>
          </p:cNvPr>
          <p:cNvGrpSpPr/>
          <p:nvPr/>
        </p:nvGrpSpPr>
        <p:grpSpPr>
          <a:xfrm>
            <a:off x="50482" y="32453"/>
            <a:ext cx="6077365" cy="875873"/>
            <a:chOff x="3101140" y="2797566"/>
            <a:chExt cx="5989722" cy="875873"/>
          </a:xfrm>
        </p:grpSpPr>
        <p:grpSp>
          <p:nvGrpSpPr>
            <p:cNvPr id="4" name="Group 3">
              <a:extLst>
                <a:ext uri="{FF2B5EF4-FFF2-40B4-BE49-F238E27FC236}">
                  <a16:creationId xmlns:a16="http://schemas.microsoft.com/office/drawing/2014/main" id="{FE716747-C581-4451-B4D2-E564EDDC58A2}"/>
                </a:ext>
              </a:extLst>
            </p:cNvPr>
            <p:cNvGrpSpPr/>
            <p:nvPr/>
          </p:nvGrpSpPr>
          <p:grpSpPr>
            <a:xfrm>
              <a:off x="3162054" y="2800490"/>
              <a:ext cx="5928808" cy="872949"/>
              <a:chOff x="1133366" y="2220084"/>
              <a:chExt cx="3891326" cy="914400"/>
            </a:xfrm>
            <a:solidFill>
              <a:srgbClr val="FCFEB0"/>
            </a:solidFill>
          </p:grpSpPr>
          <p:sp>
            <p:nvSpPr>
              <p:cNvPr id="9" name="Arrow: Pentagon 8">
                <a:extLst>
                  <a:ext uri="{FF2B5EF4-FFF2-40B4-BE49-F238E27FC236}">
                    <a16:creationId xmlns:a16="http://schemas.microsoft.com/office/drawing/2014/main" id="{AF4964E8-402A-4A1A-8046-24618B711CD7}"/>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a:extLst>
                  <a:ext uri="{FF2B5EF4-FFF2-40B4-BE49-F238E27FC236}">
                    <a16:creationId xmlns:a16="http://schemas.microsoft.com/office/drawing/2014/main" id="{8894CB72-A5CE-47D5-AB08-5A2C9E14FC89}"/>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5" name="Group 4">
              <a:extLst>
                <a:ext uri="{FF2B5EF4-FFF2-40B4-BE49-F238E27FC236}">
                  <a16:creationId xmlns:a16="http://schemas.microsoft.com/office/drawing/2014/main" id="{3D4F86BE-227F-4F11-ADEC-FFE3BB79B678}"/>
                </a:ext>
              </a:extLst>
            </p:cNvPr>
            <p:cNvGrpSpPr/>
            <p:nvPr/>
          </p:nvGrpSpPr>
          <p:grpSpPr>
            <a:xfrm>
              <a:off x="3101140" y="2797566"/>
              <a:ext cx="1061586" cy="872947"/>
              <a:chOff x="3101140" y="2797566"/>
              <a:chExt cx="1061586" cy="872947"/>
            </a:xfrm>
          </p:grpSpPr>
          <p:sp>
            <p:nvSpPr>
              <p:cNvPr id="7" name="Arrow: Pentagon 6">
                <a:extLst>
                  <a:ext uri="{FF2B5EF4-FFF2-40B4-BE49-F238E27FC236}">
                    <a16:creationId xmlns:a16="http://schemas.microsoft.com/office/drawing/2014/main" id="{5E846670-1D58-437C-9117-C49B6C27DD6C}"/>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8" name="Isosceles Triangle 7">
                <a:extLst>
                  <a:ext uri="{FF2B5EF4-FFF2-40B4-BE49-F238E27FC236}">
                    <a16:creationId xmlns:a16="http://schemas.microsoft.com/office/drawing/2014/main" id="{E2B564D5-955A-46EA-91F5-95D0C53F52F2}"/>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1533499B-988C-4AA5-A77E-D317BF620F4E}"/>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Tree>
    <p:extLst>
      <p:ext uri="{BB962C8B-B14F-4D97-AF65-F5344CB8AC3E}">
        <p14:creationId xmlns:p14="http://schemas.microsoft.com/office/powerpoint/2010/main" val="127328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292DE9-9CF3-49C8-AD3F-89E06039BDCE}"/>
              </a:ext>
            </a:extLst>
          </p:cNvPr>
          <p:cNvSpPr/>
          <p:nvPr/>
        </p:nvSpPr>
        <p:spPr>
          <a:xfrm>
            <a:off x="430696" y="1434068"/>
            <a:ext cx="11330608" cy="646331"/>
          </a:xfrm>
          <a:prstGeom prst="rect">
            <a:avLst/>
          </a:prstGeom>
        </p:spPr>
        <p:txBody>
          <a:bodyPr wrap="square">
            <a:spAutoFit/>
          </a:bodyPr>
          <a:lstStyle/>
          <a:p>
            <a:pPr marL="571500" indent="-571500" algn="just">
              <a:buFontTx/>
              <a:buChar char="-"/>
            </a:pPr>
            <a:r>
              <a:rPr lang="en-US" sz="3600" dirty="0">
                <a:solidFill>
                  <a:srgbClr val="1B04FA"/>
                </a:solidFill>
                <a:latin typeface="Arial" panose="020B0604020202020204" pitchFamily="34" charset="0"/>
                <a:cs typeface="Arial" panose="020B0604020202020204" pitchFamily="34" charset="0"/>
              </a:rPr>
              <a:t>………………………</a:t>
            </a:r>
            <a:endParaRPr lang="vi-VN" sz="3600" dirty="0">
              <a:solidFill>
                <a:srgbClr val="1B04FA"/>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4065E63A-CAD1-408D-85B4-B7CF36675957}"/>
              </a:ext>
            </a:extLst>
          </p:cNvPr>
          <p:cNvGrpSpPr/>
          <p:nvPr/>
        </p:nvGrpSpPr>
        <p:grpSpPr>
          <a:xfrm>
            <a:off x="430696" y="3192797"/>
            <a:ext cx="3451044" cy="2901483"/>
            <a:chOff x="118449" y="2620851"/>
            <a:chExt cx="3093626" cy="2901483"/>
          </a:xfrm>
        </p:grpSpPr>
        <p:pic>
          <p:nvPicPr>
            <p:cNvPr id="4" name="Picture 3">
              <a:extLst>
                <a:ext uri="{FF2B5EF4-FFF2-40B4-BE49-F238E27FC236}">
                  <a16:creationId xmlns:a16="http://schemas.microsoft.com/office/drawing/2014/main" id="{A919BA05-2C9E-4AD9-AAAF-D9541572BC62}"/>
                </a:ext>
              </a:extLst>
            </p:cNvPr>
            <p:cNvPicPr>
              <a:picLocks noChangeAspect="1"/>
            </p:cNvPicPr>
            <p:nvPr/>
          </p:nvPicPr>
          <p:blipFill>
            <a:blip r:embed="rId3"/>
            <a:stretch>
              <a:fillRect/>
            </a:stretch>
          </p:blipFill>
          <p:spPr>
            <a:xfrm>
              <a:off x="118449" y="2620851"/>
              <a:ext cx="3093626" cy="2354959"/>
            </a:xfrm>
            <a:prstGeom prst="rect">
              <a:avLst/>
            </a:prstGeom>
          </p:spPr>
        </p:pic>
        <p:sp>
          <p:nvSpPr>
            <p:cNvPr id="5" name="TextBox 4">
              <a:extLst>
                <a:ext uri="{FF2B5EF4-FFF2-40B4-BE49-F238E27FC236}">
                  <a16:creationId xmlns:a16="http://schemas.microsoft.com/office/drawing/2014/main" id="{A29D5446-F92E-4B4C-B916-96C3EDC9EA43}"/>
                </a:ext>
              </a:extLst>
            </p:cNvPr>
            <p:cNvSpPr txBox="1"/>
            <p:nvPr/>
          </p:nvSpPr>
          <p:spPr>
            <a:xfrm>
              <a:off x="577938" y="5122224"/>
              <a:ext cx="2174647" cy="400110"/>
            </a:xfrm>
            <a:prstGeom prst="rect">
              <a:avLst/>
            </a:prstGeom>
            <a:noFill/>
          </p:spPr>
          <p:txBody>
            <a:bodyPr wrap="square" rtlCol="0">
              <a:spAutoFit/>
            </a:bodyPr>
            <a:lstStyle/>
            <a:p>
              <a:pPr algn="ctr"/>
              <a:r>
                <a:rPr lang="en-US" sz="2000">
                  <a:solidFill>
                    <a:srgbClr val="00B050"/>
                  </a:solidFill>
                  <a:latin typeface="Arial" panose="020B0604020202020204" pitchFamily="34" charset="0"/>
                  <a:cs typeface="Arial" panose="020B0604020202020204" pitchFamily="34" charset="0"/>
                </a:rPr>
                <a:t>Kiến trúc May-a</a:t>
              </a:r>
            </a:p>
          </p:txBody>
        </p:sp>
      </p:grpSp>
      <p:grpSp>
        <p:nvGrpSpPr>
          <p:cNvPr id="8" name="Group 7">
            <a:extLst>
              <a:ext uri="{FF2B5EF4-FFF2-40B4-BE49-F238E27FC236}">
                <a16:creationId xmlns:a16="http://schemas.microsoft.com/office/drawing/2014/main" id="{773AE754-9C9D-412E-AA10-48947930EA56}"/>
              </a:ext>
            </a:extLst>
          </p:cNvPr>
          <p:cNvGrpSpPr/>
          <p:nvPr/>
        </p:nvGrpSpPr>
        <p:grpSpPr>
          <a:xfrm>
            <a:off x="4227855" y="3192796"/>
            <a:ext cx="3529647" cy="3081590"/>
            <a:chOff x="3772299" y="2620850"/>
            <a:chExt cx="3093626" cy="3081590"/>
          </a:xfrm>
        </p:grpSpPr>
        <p:pic>
          <p:nvPicPr>
            <p:cNvPr id="1026" name="Picture 2" descr="Tìm hiểu về lịch sử người Maya cổ đại">
              <a:extLst>
                <a:ext uri="{FF2B5EF4-FFF2-40B4-BE49-F238E27FC236}">
                  <a16:creationId xmlns:a16="http://schemas.microsoft.com/office/drawing/2014/main" id="{36F62C85-6C7C-41F2-9780-642E1B411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299" y="2620850"/>
              <a:ext cx="3093626" cy="2354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7364391-B393-4FF9-A4FB-2E75BA57BC60}"/>
                </a:ext>
              </a:extLst>
            </p:cNvPr>
            <p:cNvSpPr txBox="1"/>
            <p:nvPr/>
          </p:nvSpPr>
          <p:spPr>
            <a:xfrm>
              <a:off x="3993292" y="4994554"/>
              <a:ext cx="2651640" cy="707886"/>
            </a:xfrm>
            <a:prstGeom prst="rect">
              <a:avLst/>
            </a:prstGeom>
            <a:noFill/>
          </p:spPr>
          <p:txBody>
            <a:bodyPr wrap="square" rtlCol="0">
              <a:spAutoFit/>
            </a:bodyPr>
            <a:lstStyle/>
            <a:p>
              <a:pPr algn="ctr"/>
              <a:r>
                <a:rPr lang="en-US" sz="2000">
                  <a:solidFill>
                    <a:srgbClr val="00B050"/>
                  </a:solidFill>
                  <a:latin typeface="Arial" panose="020B0604020202020204" pitchFamily="34" charset="0"/>
                  <a:cs typeface="Arial" panose="020B0604020202020204" pitchFamily="34" charset="0"/>
                </a:rPr>
                <a:t>Một phần lịch pháp của ng</a:t>
              </a:r>
              <a:r>
                <a:rPr lang="vi-VN" sz="2000">
                  <a:solidFill>
                    <a:srgbClr val="00B050"/>
                  </a:solidFill>
                  <a:latin typeface="Arial" panose="020B0604020202020204" pitchFamily="34" charset="0"/>
                  <a:cs typeface="Arial" panose="020B0604020202020204" pitchFamily="34" charset="0"/>
                </a:rPr>
                <a:t>ư</a:t>
              </a:r>
              <a:r>
                <a:rPr lang="en-US" sz="2000">
                  <a:solidFill>
                    <a:srgbClr val="00B050"/>
                  </a:solidFill>
                  <a:latin typeface="Arial" panose="020B0604020202020204" pitchFamily="34" charset="0"/>
                  <a:cs typeface="Arial" panose="020B0604020202020204" pitchFamily="34" charset="0"/>
                </a:rPr>
                <a:t>ời May-a</a:t>
              </a:r>
            </a:p>
          </p:txBody>
        </p:sp>
      </p:grpSp>
      <p:grpSp>
        <p:nvGrpSpPr>
          <p:cNvPr id="6" name="Group 5">
            <a:extLst>
              <a:ext uri="{FF2B5EF4-FFF2-40B4-BE49-F238E27FC236}">
                <a16:creationId xmlns:a16="http://schemas.microsoft.com/office/drawing/2014/main" id="{85311E92-4416-47B0-A6A2-3B876647F6CA}"/>
              </a:ext>
            </a:extLst>
          </p:cNvPr>
          <p:cNvGrpSpPr/>
          <p:nvPr/>
        </p:nvGrpSpPr>
        <p:grpSpPr>
          <a:xfrm>
            <a:off x="8039811" y="3192796"/>
            <a:ext cx="3526970" cy="3081590"/>
            <a:chOff x="7315201" y="2620850"/>
            <a:chExt cx="3526970" cy="3081590"/>
          </a:xfrm>
        </p:grpSpPr>
        <p:pic>
          <p:nvPicPr>
            <p:cNvPr id="1028" name="Picture 4" descr="Tìm hiểu về lịch sử người Maya cổ đại">
              <a:extLst>
                <a:ext uri="{FF2B5EF4-FFF2-40B4-BE49-F238E27FC236}">
                  <a16:creationId xmlns:a16="http://schemas.microsoft.com/office/drawing/2014/main" id="{1E11D173-0DAB-4A69-B702-978B53882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3953" y="2620850"/>
              <a:ext cx="3243898" cy="23474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3FC299-B73B-439D-AC7B-E4E1AEF026DC}"/>
                </a:ext>
              </a:extLst>
            </p:cNvPr>
            <p:cNvSpPr txBox="1"/>
            <p:nvPr/>
          </p:nvSpPr>
          <p:spPr>
            <a:xfrm>
              <a:off x="7315201" y="4994554"/>
              <a:ext cx="3526970" cy="707886"/>
            </a:xfrm>
            <a:prstGeom prst="rect">
              <a:avLst/>
            </a:prstGeom>
            <a:noFill/>
          </p:spPr>
          <p:txBody>
            <a:bodyPr wrap="square" rtlCol="0">
              <a:spAutoFit/>
            </a:bodyPr>
            <a:lstStyle/>
            <a:p>
              <a:pPr algn="ctr"/>
              <a:r>
                <a:rPr lang="vi-VN" sz="2000">
                  <a:solidFill>
                    <a:srgbClr val="00B050"/>
                  </a:solidFill>
                </a:rPr>
                <a:t>Chữ tượng hình độc đáo trong văn tự của người Maya</a:t>
              </a:r>
              <a:endParaRPr lang="en-US" sz="2000">
                <a:solidFill>
                  <a:srgbClr val="00B050"/>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656F8940-7A55-4984-9104-5956C88B411E}"/>
              </a:ext>
            </a:extLst>
          </p:cNvPr>
          <p:cNvGrpSpPr/>
          <p:nvPr/>
        </p:nvGrpSpPr>
        <p:grpSpPr>
          <a:xfrm>
            <a:off x="50482" y="32453"/>
            <a:ext cx="6077365" cy="875873"/>
            <a:chOff x="3101140" y="2797566"/>
            <a:chExt cx="5989722" cy="875873"/>
          </a:xfrm>
        </p:grpSpPr>
        <p:grpSp>
          <p:nvGrpSpPr>
            <p:cNvPr id="15" name="Group 14">
              <a:extLst>
                <a:ext uri="{FF2B5EF4-FFF2-40B4-BE49-F238E27FC236}">
                  <a16:creationId xmlns:a16="http://schemas.microsoft.com/office/drawing/2014/main" id="{2A0F0053-C529-4D44-8804-F6D722B30E2D}"/>
                </a:ext>
              </a:extLst>
            </p:cNvPr>
            <p:cNvGrpSpPr/>
            <p:nvPr/>
          </p:nvGrpSpPr>
          <p:grpSpPr>
            <a:xfrm>
              <a:off x="3162054" y="2800490"/>
              <a:ext cx="5928808" cy="872949"/>
              <a:chOff x="1133366" y="2220084"/>
              <a:chExt cx="3891326" cy="914400"/>
            </a:xfrm>
            <a:solidFill>
              <a:srgbClr val="FCFEB0"/>
            </a:solidFill>
          </p:grpSpPr>
          <p:sp>
            <p:nvSpPr>
              <p:cNvPr id="20" name="Arrow: Pentagon 19">
                <a:extLst>
                  <a:ext uri="{FF2B5EF4-FFF2-40B4-BE49-F238E27FC236}">
                    <a16:creationId xmlns:a16="http://schemas.microsoft.com/office/drawing/2014/main" id="{328559B7-B4AE-40BC-8B58-7C9FC2838DC8}"/>
                  </a:ext>
                </a:extLst>
              </p:cNvPr>
              <p:cNvSpPr/>
              <p:nvPr/>
            </p:nvSpPr>
            <p:spPr>
              <a:xfrm>
                <a:off x="1133366" y="2220084"/>
                <a:ext cx="3660808" cy="914400"/>
              </a:xfrm>
              <a:prstGeom prst="homePlat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1" name="TextBox 20">
                <a:extLst>
                  <a:ext uri="{FF2B5EF4-FFF2-40B4-BE49-F238E27FC236}">
                    <a16:creationId xmlns:a16="http://schemas.microsoft.com/office/drawing/2014/main" id="{0C5634E4-6AA8-4B80-ADD2-25C9EBBEB5B2}"/>
                  </a:ext>
                </a:extLst>
              </p:cNvPr>
              <p:cNvSpPr txBox="1"/>
              <p:nvPr/>
            </p:nvSpPr>
            <p:spPr>
              <a:xfrm>
                <a:off x="1307657" y="2384346"/>
                <a:ext cx="3717035" cy="628662"/>
              </a:xfrm>
              <a:prstGeom prst="rect">
                <a:avLst/>
              </a:prstGeom>
              <a:noFill/>
            </p:spPr>
            <p:txBody>
              <a:bodyPr wrap="square" rtlCol="0">
                <a:spAutoFit/>
              </a:bodyPr>
              <a:lstStyle/>
              <a:p>
                <a:endParaRPr lang="en-US" sz="3300">
                  <a:solidFill>
                    <a:srgbClr val="0070C0"/>
                  </a:solidFill>
                  <a:latin typeface="Arial" pitchFamily="34" charset="0"/>
                  <a:cs typeface="Arial" pitchFamily="34" charset="0"/>
                </a:endParaRPr>
              </a:p>
            </p:txBody>
          </p:sp>
        </p:grpSp>
        <p:grpSp>
          <p:nvGrpSpPr>
            <p:cNvPr id="16" name="Group 15">
              <a:extLst>
                <a:ext uri="{FF2B5EF4-FFF2-40B4-BE49-F238E27FC236}">
                  <a16:creationId xmlns:a16="http://schemas.microsoft.com/office/drawing/2014/main" id="{F99AE872-E8E8-4136-A89F-1B5ACEDA8CAF}"/>
                </a:ext>
              </a:extLst>
            </p:cNvPr>
            <p:cNvGrpSpPr/>
            <p:nvPr/>
          </p:nvGrpSpPr>
          <p:grpSpPr>
            <a:xfrm>
              <a:off x="3101140" y="2797566"/>
              <a:ext cx="1061586" cy="872947"/>
              <a:chOff x="3101140" y="2797566"/>
              <a:chExt cx="1061586" cy="872947"/>
            </a:xfrm>
          </p:grpSpPr>
          <p:sp>
            <p:nvSpPr>
              <p:cNvPr id="18" name="Arrow: Pentagon 17">
                <a:extLst>
                  <a:ext uri="{FF2B5EF4-FFF2-40B4-BE49-F238E27FC236}">
                    <a16:creationId xmlns:a16="http://schemas.microsoft.com/office/drawing/2014/main" id="{D5313D5B-C11D-469D-8D58-3CF29DBD0BF3}"/>
                  </a:ext>
                </a:extLst>
              </p:cNvPr>
              <p:cNvSpPr/>
              <p:nvPr/>
            </p:nvSpPr>
            <p:spPr>
              <a:xfrm>
                <a:off x="3101140" y="2797566"/>
                <a:ext cx="1061586" cy="872947"/>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Arial" pitchFamily="34" charset="0"/>
                    <a:cs typeface="Arial" pitchFamily="34" charset="0"/>
                  </a:rPr>
                  <a:t>3</a:t>
                </a:r>
              </a:p>
            </p:txBody>
          </p:sp>
          <p:sp>
            <p:nvSpPr>
              <p:cNvPr id="19" name="Isosceles Triangle 18">
                <a:extLst>
                  <a:ext uri="{FF2B5EF4-FFF2-40B4-BE49-F238E27FC236}">
                    <a16:creationId xmlns:a16="http://schemas.microsoft.com/office/drawing/2014/main" id="{19FE4799-C5AA-4052-8CF7-159CA371D5E4}"/>
                  </a:ext>
                </a:extLst>
              </p:cNvPr>
              <p:cNvSpPr/>
              <p:nvPr/>
            </p:nvSpPr>
            <p:spPr>
              <a:xfrm rot="5400000">
                <a:off x="3865750" y="3107805"/>
                <a:ext cx="262394" cy="24826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9D17825B-71F9-46B5-A6F4-B632C3C1E158}"/>
                </a:ext>
              </a:extLst>
            </p:cNvPr>
            <p:cNvSpPr txBox="1"/>
            <p:nvPr/>
          </p:nvSpPr>
          <p:spPr>
            <a:xfrm>
              <a:off x="4117884" y="3003401"/>
              <a:ext cx="4048966"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Văn hóa Mỹ La Tinh</a:t>
              </a:r>
            </a:p>
          </p:txBody>
        </p:sp>
      </p:grpSp>
    </p:spTree>
    <p:extLst>
      <p:ext uri="{BB962C8B-B14F-4D97-AF65-F5344CB8AC3E}">
        <p14:creationId xmlns:p14="http://schemas.microsoft.com/office/powerpoint/2010/main" val="20932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336115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942</Words>
  <Application>Microsoft Office PowerPoint</Application>
  <PresentationFormat>Widescreen</PresentationFormat>
  <Paragraphs>57</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#9Slide03 Maven Pro Black</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44</cp:revision>
  <dcterms:created xsi:type="dcterms:W3CDTF">2022-05-12T09:09:36Z</dcterms:created>
  <dcterms:modified xsi:type="dcterms:W3CDTF">2023-03-19T11:06:02Z</dcterms:modified>
</cp:coreProperties>
</file>