
<file path=[Content_Types].xml><?xml version="1.0" encoding="utf-8"?>
<Types xmlns="http://schemas.openxmlformats.org/package/2006/content-types">
  <Default Extension="png" ContentType="image/png"/>
  <Default Extension="gif" ContentType="image/gif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9" r:id="rId6"/>
    <p:sldId id="337" r:id="rId7"/>
    <p:sldId id="329" r:id="rId8"/>
    <p:sldId id="703" r:id="rId9"/>
    <p:sldId id="701" r:id="rId10"/>
    <p:sldId id="702" r:id="rId11"/>
    <p:sldId id="696" r:id="rId12"/>
  </p:sldIdLst>
  <p:sldSz cx="9144000" cy="5143500" type="screen16x9"/>
  <p:notesSz cx="6858000" cy="9144000"/>
  <p:embeddedFontLst>
    <p:embeddedFont>
      <p:font typeface="Redressed" panose="02000506000000020003"/>
      <p:regular r:id="rId16"/>
    </p:embeddedFont>
    <p:embeddedFont>
      <p:font typeface="Livvic Light"/>
      <p:regular r:id="rId17"/>
    </p:embeddedFont>
    <p:embeddedFont>
      <p:font typeface="Livvic"/>
      <p:regular r:id="rId18"/>
    </p:embeddedFont>
    <p:embeddedFont>
      <p:font typeface="Livvic SemiBold"/>
      <p:bold r:id="rId19"/>
    </p:embeddedFont>
    <p:embeddedFont>
      <p:font typeface="Rochester" panose="020F0502020204030204"/>
      <p:regular r:id="rId20"/>
    </p:embeddedFont>
    <p:embeddedFont>
      <p:font typeface="Open Sans" panose="020B0606030504020204"/>
      <p:regular r:id="rId21"/>
    </p:embeddedFont>
    <p:embeddedFont>
      <p:font typeface="Karla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AFD9E5"/>
    <a:srgbClr val="F1BE7C"/>
    <a:srgbClr val="DDD2C9"/>
    <a:srgbClr val="74665C"/>
    <a:srgbClr val="FFF4C9"/>
    <a:srgbClr val="FFFEFE"/>
    <a:srgbClr val="EFE88C"/>
    <a:srgbClr val="DFDFDF"/>
    <a:srgbClr val="E0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2"/>
    <p:restoredTop sz="94309"/>
  </p:normalViewPr>
  <p:slideViewPr>
    <p:cSldViewPr snapToGrid="0" snapToObjects="1" showGuides="1">
      <p:cViewPr varScale="1">
        <p:scale>
          <a:sx n="75" d="100"/>
          <a:sy n="75" d="100"/>
        </p:scale>
        <p:origin x="54" y="750"/>
      </p:cViewPr>
      <p:guideLst>
        <p:guide orient="horz" pos="171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A01127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A01127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1753000" y="1573500"/>
            <a:ext cx="2012400" cy="199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355950" y="3035238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5355950" y="1440738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9265486" flipH="1">
            <a:off x="7143703" y="-923801"/>
            <a:ext cx="2890299" cy="24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58776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461275" y="3356450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729337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732425" y="3356450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058409">
            <a:off x="-114981" y="3001735"/>
            <a:ext cx="681780" cy="79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flipH="1">
            <a:off x="58" y="4684902"/>
            <a:ext cx="9144142" cy="458624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8424069" flipH="1">
            <a:off x="-830586" y="3523975"/>
            <a:ext cx="1740569" cy="15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9407651" flipH="1">
            <a:off x="8154842" y="251104"/>
            <a:ext cx="1986090" cy="176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468951">
            <a:off x="-24600" y="4349228"/>
            <a:ext cx="1215509" cy="14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2335978">
            <a:off x="128568" y="953580"/>
            <a:ext cx="996762" cy="3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949908">
            <a:off x="8111254" y="409798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1375123">
            <a:off x="8559842" y="4858981"/>
            <a:ext cx="1176091" cy="3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949908">
            <a:off x="-284846" y="24563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7650997">
            <a:off x="7872970" y="-712491"/>
            <a:ext cx="1386959" cy="159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324700" y="1476375"/>
            <a:ext cx="4495200" cy="22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69" name="Google Shape;69;p8"/>
          <p:cNvGrpSpPr/>
          <p:nvPr/>
        </p:nvGrpSpPr>
        <p:grpSpPr>
          <a:xfrm>
            <a:off x="-1874485" y="-2028824"/>
            <a:ext cx="12390986" cy="8960275"/>
            <a:chOff x="-1874485" y="-2028824"/>
            <a:chExt cx="12390986" cy="8960275"/>
          </a:xfrm>
        </p:grpSpPr>
        <p:pic>
          <p:nvPicPr>
            <p:cNvPr id="70" name="Google Shape;70;p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3644114">
              <a:off x="6600143" y="3683219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10799995" flipH="1">
              <a:off x="-410290" y="745942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rot="-2146030" flipH="1">
              <a:off x="5984582" y="4265175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 rot="10800000" flipH="1">
              <a:off x="-410300" y="4210776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8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7155886" flipH="1">
              <a:off x="-1515157" y="3152620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 rot="-4822065" flipH="1">
              <a:off x="-1107394" y="-1441475"/>
              <a:ext cx="3641590" cy="306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 rot="8406173" flipH="1">
              <a:off x="1605199" y="-1681245"/>
              <a:ext cx="1864251" cy="2150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 rot="-5977938">
              <a:off x="7947059" y="2454176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 rot="-7910329" flipH="1">
              <a:off x="8161624" y="-624731"/>
              <a:ext cx="1864251" cy="215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8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-5219239" flipH="1">
              <a:off x="7417688" y="-683442"/>
              <a:ext cx="1184749" cy="1668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rot="3550003" flipH="1">
              <a:off x="166269" y="2486299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rot="-7249997" flipH="1">
              <a:off x="6376569" y="-428351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" name="Google Shape;159;p16"/>
          <p:cNvSpPr txBox="1">
            <a:spLocks noGrp="1"/>
          </p:cNvSpPr>
          <p:nvPr>
            <p:ph type="subTitle" idx="1"/>
          </p:nvPr>
        </p:nvSpPr>
        <p:spPr>
          <a:xfrm>
            <a:off x="878812" y="3041775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6"/>
          <p:cNvSpPr txBox="1">
            <a:spLocks noGrp="1"/>
          </p:cNvSpPr>
          <p:nvPr>
            <p:ph type="subTitle" idx="2"/>
          </p:nvPr>
        </p:nvSpPr>
        <p:spPr>
          <a:xfrm>
            <a:off x="878888" y="3345400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1" name="Google Shape;161;p16"/>
          <p:cNvSpPr txBox="1">
            <a:spLocks noGrp="1"/>
          </p:cNvSpPr>
          <p:nvPr>
            <p:ph type="subTitle" idx="3"/>
          </p:nvPr>
        </p:nvSpPr>
        <p:spPr>
          <a:xfrm>
            <a:off x="3510300" y="3041775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2" name="Google Shape;162;p16"/>
          <p:cNvSpPr txBox="1">
            <a:spLocks noGrp="1"/>
          </p:cNvSpPr>
          <p:nvPr>
            <p:ph type="subTitle" idx="4"/>
          </p:nvPr>
        </p:nvSpPr>
        <p:spPr>
          <a:xfrm>
            <a:off x="3510300" y="3345400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3" name="Google Shape;163;p16"/>
          <p:cNvSpPr txBox="1">
            <a:spLocks noGrp="1"/>
          </p:cNvSpPr>
          <p:nvPr>
            <p:ph type="subTitle" idx="5"/>
          </p:nvPr>
        </p:nvSpPr>
        <p:spPr>
          <a:xfrm>
            <a:off x="6141750" y="3041775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16"/>
          <p:cNvSpPr txBox="1">
            <a:spLocks noGrp="1"/>
          </p:cNvSpPr>
          <p:nvPr>
            <p:ph type="subTitle" idx="6"/>
          </p:nvPr>
        </p:nvSpPr>
        <p:spPr>
          <a:xfrm>
            <a:off x="6141750" y="3345400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>
            <a:spLocks noGrp="1"/>
          </p:cNvSpPr>
          <p:nvPr>
            <p:ph type="title" idx="7" hasCustomPrompt="1"/>
          </p:nvPr>
        </p:nvSpPr>
        <p:spPr>
          <a:xfrm>
            <a:off x="1450188" y="1625250"/>
            <a:ext cx="9807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 idx="8" hasCustomPrompt="1"/>
          </p:nvPr>
        </p:nvSpPr>
        <p:spPr>
          <a:xfrm>
            <a:off x="4081650" y="1625250"/>
            <a:ext cx="9807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7" name="Google Shape;167;p16"/>
          <p:cNvSpPr txBox="1">
            <a:spLocks noGrp="1"/>
          </p:cNvSpPr>
          <p:nvPr>
            <p:ph type="title" idx="9" hasCustomPrompt="1"/>
          </p:nvPr>
        </p:nvSpPr>
        <p:spPr>
          <a:xfrm>
            <a:off x="6713100" y="1625250"/>
            <a:ext cx="9807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68" name="Google Shape;168;p16"/>
          <p:cNvGrpSpPr/>
          <p:nvPr/>
        </p:nvGrpSpPr>
        <p:grpSpPr>
          <a:xfrm>
            <a:off x="-2168835" y="-1791568"/>
            <a:ext cx="12694999" cy="8775632"/>
            <a:chOff x="-2168835" y="-1791568"/>
            <a:chExt cx="12694999" cy="8775632"/>
          </a:xfrm>
        </p:grpSpPr>
        <p:pic>
          <p:nvPicPr>
            <p:cNvPr id="169" name="Google Shape;169;p1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3550003" flipH="1">
              <a:off x="-420581" y="2624336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7155886" flipH="1">
              <a:off x="7068518" y="-1221197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-8653970">
              <a:off x="6114019" y="-1032514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6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rot="10800000" flipH="1">
              <a:off x="-704650" y="4263388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7155886" flipH="1">
              <a:off x="-1809507" y="3205232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6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rot="-4822062" flipH="1">
              <a:off x="7956721" y="102712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16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4578014" flipH="1">
            <a:off x="-25130" y="-180127"/>
            <a:ext cx="850431" cy="119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ubTitle" idx="1"/>
          </p:nvPr>
        </p:nvSpPr>
        <p:spPr>
          <a:xfrm>
            <a:off x="1894200" y="17074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5" name="Google Shape;215;p19"/>
          <p:cNvSpPr txBox="1">
            <a:spLocks noGrp="1"/>
          </p:cNvSpPr>
          <p:nvPr>
            <p:ph type="subTitle" idx="2"/>
          </p:nvPr>
        </p:nvSpPr>
        <p:spPr>
          <a:xfrm>
            <a:off x="1894202" y="2011030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/>
        </p:txBody>
      </p:sp>
      <p:sp>
        <p:nvSpPr>
          <p:cNvPr id="216" name="Google Shape;216;p19"/>
          <p:cNvSpPr txBox="1">
            <a:spLocks noGrp="1"/>
          </p:cNvSpPr>
          <p:nvPr>
            <p:ph type="subTitle" idx="3"/>
          </p:nvPr>
        </p:nvSpPr>
        <p:spPr>
          <a:xfrm>
            <a:off x="5568359" y="17074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7" name="Google Shape;217;p19"/>
          <p:cNvSpPr txBox="1">
            <a:spLocks noGrp="1"/>
          </p:cNvSpPr>
          <p:nvPr>
            <p:ph type="subTitle" idx="4"/>
          </p:nvPr>
        </p:nvSpPr>
        <p:spPr>
          <a:xfrm>
            <a:off x="5568359" y="2011023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18" name="Google Shape;218;p19"/>
          <p:cNvSpPr txBox="1">
            <a:spLocks noGrp="1"/>
          </p:cNvSpPr>
          <p:nvPr>
            <p:ph type="subTitle" idx="5"/>
          </p:nvPr>
        </p:nvSpPr>
        <p:spPr>
          <a:xfrm>
            <a:off x="1894200" y="31199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9" name="Google Shape;219;p19"/>
          <p:cNvSpPr txBox="1">
            <a:spLocks noGrp="1"/>
          </p:cNvSpPr>
          <p:nvPr>
            <p:ph type="subTitle" idx="6"/>
          </p:nvPr>
        </p:nvSpPr>
        <p:spPr>
          <a:xfrm>
            <a:off x="1894202" y="3423530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/>
        </p:txBody>
      </p:sp>
      <p:sp>
        <p:nvSpPr>
          <p:cNvPr id="220" name="Google Shape;220;p19"/>
          <p:cNvSpPr txBox="1">
            <a:spLocks noGrp="1"/>
          </p:cNvSpPr>
          <p:nvPr>
            <p:ph type="subTitle" idx="7"/>
          </p:nvPr>
        </p:nvSpPr>
        <p:spPr>
          <a:xfrm>
            <a:off x="5568359" y="3119924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1" name="Google Shape;221;p19"/>
          <p:cNvSpPr txBox="1">
            <a:spLocks noGrp="1"/>
          </p:cNvSpPr>
          <p:nvPr>
            <p:ph type="subTitle" idx="8"/>
          </p:nvPr>
        </p:nvSpPr>
        <p:spPr>
          <a:xfrm>
            <a:off x="5568370" y="3423529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/>
        </p:txBody>
      </p: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3" name="Google Shape;223;p19"/>
          <p:cNvSpPr/>
          <p:nvPr/>
        </p:nvSpPr>
        <p:spPr>
          <a:xfrm flipH="1">
            <a:off x="50" y="4741200"/>
            <a:ext cx="9144142" cy="402307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4" name="Google Shape;224;p19"/>
          <p:cNvGrpSpPr/>
          <p:nvPr/>
        </p:nvGrpSpPr>
        <p:grpSpPr>
          <a:xfrm rot="10800000">
            <a:off x="6520089" y="1110300"/>
            <a:ext cx="4560798" cy="5340275"/>
            <a:chOff x="-1320398" y="-1131675"/>
            <a:chExt cx="4560798" cy="5340275"/>
          </a:xfrm>
        </p:grpSpPr>
        <p:pic>
          <p:nvPicPr>
            <p:cNvPr id="225" name="Google Shape;225;p19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9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 rot="1392348">
              <a:off x="-953652" y="9395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19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2699975">
            <a:off x="-490986" y="978528"/>
            <a:ext cx="1003216" cy="32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9823372">
            <a:off x="-287152" y="-94067"/>
            <a:ext cx="1380599" cy="44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/>
        </p:txBody>
      </p:sp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234" name="Google Shape;234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0800000" flipH="1">
            <a:off x="-159100" y="774575"/>
            <a:ext cx="1044925" cy="14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38" name="Google Shape;238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847278">
            <a:off x="1242905" y="331925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2697630" y="957188"/>
            <a:ext cx="37488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88" name="Google Shape;288;p24"/>
          <p:cNvSpPr txBox="1">
            <a:spLocks noGrp="1"/>
          </p:cNvSpPr>
          <p:nvPr>
            <p:ph type="subTitle" idx="1"/>
          </p:nvPr>
        </p:nvSpPr>
        <p:spPr>
          <a:xfrm>
            <a:off x="3114675" y="2529913"/>
            <a:ext cx="2914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F9DD-12E4-4220-8799-F49C16EFD14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BA4-3F6C-4368-8D04-F9BC89F016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015813" y="904675"/>
            <a:ext cx="32466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/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4545288" y="603925"/>
            <a:ext cx="35829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104" name="Google Shape;104;p21"/>
          <p:cNvSpPr txBox="1"/>
          <p:nvPr/>
        </p:nvSpPr>
        <p:spPr>
          <a:xfrm>
            <a:off x="621627" y="3741525"/>
            <a:ext cx="31044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2"/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3"/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4"/>
              </a:rPr>
              <a:t>Freepik</a:t>
            </a:r>
            <a:endParaRPr>
              <a:solidFill>
                <a:schemeClr val="dk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 flipH="1">
            <a:off x="567600" y="1308725"/>
            <a:ext cx="2658000" cy="3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2831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 panose="02000506000000020003"/>
              <a:buNone/>
              <a:defRPr sz="2800">
                <a:solidFill>
                  <a:schemeClr val="dk1"/>
                </a:solidFill>
                <a:latin typeface="Redressed" panose="02000506000000020003"/>
                <a:ea typeface="Redressed" panose="02000506000000020003"/>
                <a:cs typeface="Redressed" panose="02000506000000020003"/>
                <a:sym typeface="Redressed" panose="02000506000000020003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 panose="020F0502020204030204"/>
              <a:buNone/>
              <a:defRPr sz="3500">
                <a:solidFill>
                  <a:schemeClr val="dk1"/>
                </a:solidFill>
                <a:latin typeface="Rochester" panose="020F0502020204030204"/>
                <a:ea typeface="Rochester" panose="020F0502020204030204"/>
                <a:cs typeface="Rochester" panose="020F0502020204030204"/>
                <a:sym typeface="Rochester" panose="020F050202020403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8" Type="http://schemas.openxmlformats.org/officeDocument/2006/relationships/image" Target="../media/image15.emf"/><Relationship Id="rId7" Type="http://schemas.openxmlformats.org/officeDocument/2006/relationships/image" Target="../media/image14.emf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1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4000"/>
            <a:lum/>
          </a:blip>
          <a:srcRect/>
          <a:stretch>
            <a:fillRect l="-3000" t="-17000" b="-17000"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8931" y="1349831"/>
            <a:ext cx="5689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lần kháng chiến chống quân xâm lược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Mông – Nguyên (t1)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230" y="-1099418"/>
            <a:ext cx="6783931" cy="40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01" y="-1881480"/>
            <a:ext cx="7236509" cy="46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04" y="3962400"/>
            <a:ext cx="6571696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46597" y="510070"/>
            <a:ext cx="1737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endParaRPr lang="en-US" sz="40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9471" r="18459" b="17496"/>
          <a:stretch>
            <a:fillRect/>
          </a:stretch>
        </p:blipFill>
        <p:spPr>
          <a:xfrm>
            <a:off x="-65469" y="718613"/>
            <a:ext cx="3826026" cy="4761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75" y="-1614524"/>
            <a:ext cx="1226627" cy="1226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60145" y="3128360"/>
            <a:ext cx="1226627" cy="1226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1087" y="432500"/>
            <a:ext cx="1226627" cy="1226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710" y="5890832"/>
            <a:ext cx="1241399" cy="12413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09126" y="-1960064"/>
            <a:ext cx="2792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4000" b="1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792251" y="1143302"/>
            <a:ext cx="249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quân Mông Cổ năm 1258.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9469" y="6250521"/>
            <a:ext cx="269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quân Nguyên năm 1285.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8977" y="-2818433"/>
            <a:ext cx="302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quân Nguyên năm 1287 – 1288.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41607" y="3570157"/>
            <a:ext cx="3549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thắng lợi và ý nghĩa lịch sử của ba lần kháng chiến chống quân Mông -  Nguyên.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17284E-7 L -0.33003 -0.0071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25 4.07407E-6 " pathEditMode="relative" rAng="0" ptsTypes="AA">
                                      <p:cBhvr>
                                        <p:cTn id="8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3000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341"/>
          <p:cNvGrpSpPr/>
          <p:nvPr/>
        </p:nvGrpSpPr>
        <p:grpSpPr>
          <a:xfrm>
            <a:off x="2247900" y="3671888"/>
            <a:ext cx="6896290" cy="1471612"/>
            <a:chOff x="2247900" y="3671888"/>
            <a:chExt cx="6896290" cy="1471612"/>
          </a:xfrm>
        </p:grpSpPr>
        <p:pic>
          <p:nvPicPr>
            <p:cNvPr id="343" name="Picture 342"/>
            <p:cNvPicPr>
              <a:picLocks noChangeAspect="1"/>
            </p:cNvPicPr>
            <p:nvPr/>
          </p:nvPicPr>
          <p:blipFill rotWithShape="1">
            <a:blip r:embed="rId2"/>
            <a:srcRect l="38094" t="17360" b="43473"/>
            <a:stretch>
              <a:fillRect/>
            </a:stretch>
          </p:blipFill>
          <p:spPr>
            <a:xfrm>
              <a:off x="2247900" y="3671888"/>
              <a:ext cx="3448145" cy="1471612"/>
            </a:xfrm>
            <a:prstGeom prst="rect">
              <a:avLst/>
            </a:prstGeom>
          </p:spPr>
        </p:pic>
        <p:pic>
          <p:nvPicPr>
            <p:cNvPr id="344" name="Picture 343"/>
            <p:cNvPicPr>
              <a:picLocks noChangeAspect="1"/>
            </p:cNvPicPr>
            <p:nvPr/>
          </p:nvPicPr>
          <p:blipFill rotWithShape="1">
            <a:blip r:embed="rId2"/>
            <a:srcRect l="38094" t="17360" b="43473"/>
            <a:stretch>
              <a:fillRect/>
            </a:stretch>
          </p:blipFill>
          <p:spPr>
            <a:xfrm>
              <a:off x="5696045" y="3671888"/>
              <a:ext cx="3448145" cy="1471612"/>
            </a:xfrm>
            <a:prstGeom prst="rect">
              <a:avLst/>
            </a:prstGeom>
          </p:spPr>
        </p:pic>
      </p:grpSp>
      <p:sp>
        <p:nvSpPr>
          <p:cNvPr id="336" name="TextBox 335"/>
          <p:cNvSpPr txBox="1"/>
          <p:nvPr/>
        </p:nvSpPr>
        <p:spPr>
          <a:xfrm>
            <a:off x="193841" y="29730"/>
            <a:ext cx="8950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Cuộc kháng chiến chống quân Mông Cổ năm 1258.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962" r="21391"/>
          <a:stretch>
            <a:fillRect/>
          </a:stretch>
        </p:blipFill>
        <p:spPr>
          <a:xfrm>
            <a:off x="-144379" y="1402258"/>
            <a:ext cx="2967790" cy="37412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75893" y="1654906"/>
            <a:ext cx="5662863" cy="1524000"/>
            <a:chOff x="3240505" y="2871537"/>
            <a:chExt cx="5662863" cy="1524000"/>
          </a:xfrm>
        </p:grpSpPr>
        <p:sp>
          <p:nvSpPr>
            <p:cNvPr id="4" name="Terminator 3"/>
            <p:cNvSpPr/>
            <p:nvPr/>
          </p:nvSpPr>
          <p:spPr>
            <a:xfrm>
              <a:off x="3240505" y="2871537"/>
              <a:ext cx="5662863" cy="1524000"/>
            </a:xfrm>
            <a:prstGeom prst="flowChartTerminator">
              <a:avLst/>
            </a:prstGeom>
            <a:solidFill>
              <a:srgbClr val="DFDF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29262" y="3210868"/>
              <a:ext cx="50853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sự hiểu biết của mình về quân Mông Cổ?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384416"/>
            <a:ext cx="8756263" cy="714375"/>
            <a:chOff x="2247900" y="3671888"/>
            <a:chExt cx="6896290" cy="14716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/>
            <a:srcRect l="38094" t="17360" b="43473"/>
            <a:stretch>
              <a:fillRect/>
            </a:stretch>
          </p:blipFill>
          <p:spPr>
            <a:xfrm>
              <a:off x="2247900" y="3671888"/>
              <a:ext cx="3448145" cy="14716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/>
            <a:srcRect l="38094" t="17360" b="43473"/>
            <a:stretch>
              <a:fillRect/>
            </a:stretch>
          </p:blipFill>
          <p:spPr>
            <a:xfrm>
              <a:off x="5696045" y="3671888"/>
              <a:ext cx="3448145" cy="14716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62" r="21391"/>
          <a:stretch>
            <a:fillRect/>
          </a:stretch>
        </p:blipFill>
        <p:spPr>
          <a:xfrm flipH="1">
            <a:off x="8286748" y="3391967"/>
            <a:ext cx="940421" cy="1706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571999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“Nỗi sợ hãi ghê gớm trước một đội quân dã man (Mông Cổ, sau năm 1279 là quân Mông - Nguyên) lan tận các nước xa xôi không những ở Pháp mà ở cả Tây Ban Nha là những nơi từ trước đến nay chưa hề biết đến cái tên Tác-ta”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(Theo Biên niên sử thành Pan-ta-lê-on ở Cô-lôn)</a:t>
            </a: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378" y="0"/>
            <a:ext cx="442173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“…Không còn một dòng suối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 con sông nào tràn đầy nước mắt chúng ta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 còn một ngọn núi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 cánh đồng nào không bị quân Tác-ta giày xéo”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(Thơ của nhà thơ Phơ-rích. Người Ác-mê-ni).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8233" y="4006058"/>
            <a:ext cx="7978760" cy="959383"/>
          </a:xfrm>
          <a:prstGeom prst="roundRect">
            <a:avLst/>
          </a:prstGeom>
          <a:solidFill>
            <a:srgbClr val="AFD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nhận xét gì về sức mạnh của quân Mông Cổ qua hai tư liệu trên?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5;p28"/>
          <p:cNvSpPr txBox="1"/>
          <p:nvPr/>
        </p:nvSpPr>
        <p:spPr>
          <a:xfrm>
            <a:off x="-100874" y="-241184"/>
            <a:ext cx="4399762" cy="265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xâm lược nước ta  quân Mông Cổ đã chuẩn bị những gì?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 preferRelativeResize="0"/>
          <p:nvPr/>
        </p:nvPicPr>
        <p:blipFill rotWithShape="1">
          <a:blip r:embed="rId1"/>
          <a:srcRect l="24989" t="6807" r="11580" b="6799"/>
          <a:stretch>
            <a:fillRect/>
          </a:stretch>
        </p:blipFill>
        <p:spPr>
          <a:xfrm>
            <a:off x="4211638" y="0"/>
            <a:ext cx="4990336" cy="5145785"/>
          </a:xfrm>
          <a:custGeom>
            <a:avLst/>
            <a:gdLst>
              <a:gd name="connsiteX0" fmla="*/ 0 w 4990336"/>
              <a:gd name="connsiteY0" fmla="*/ 0 h 5145785"/>
              <a:gd name="connsiteX1" fmla="*/ 4990336 w 4990336"/>
              <a:gd name="connsiteY1" fmla="*/ 0 h 5145785"/>
              <a:gd name="connsiteX2" fmla="*/ 4990336 w 4990336"/>
              <a:gd name="connsiteY2" fmla="*/ 5145785 h 5145785"/>
              <a:gd name="connsiteX3" fmla="*/ 0 w 4990336"/>
              <a:gd name="connsiteY3" fmla="*/ 5145785 h 51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0336" h="5145785">
                <a:moveTo>
                  <a:pt x="0" y="0"/>
                </a:moveTo>
                <a:lnTo>
                  <a:pt x="4990336" y="0"/>
                </a:lnTo>
                <a:lnTo>
                  <a:pt x="4990336" y="5145785"/>
                </a:lnTo>
                <a:lnTo>
                  <a:pt x="0" y="5145785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4" name="Google Shape;615;p39"/>
          <p:cNvGrpSpPr/>
          <p:nvPr/>
        </p:nvGrpSpPr>
        <p:grpSpPr>
          <a:xfrm>
            <a:off x="8255895" y="0"/>
            <a:ext cx="649395" cy="674713"/>
            <a:chOff x="5926225" y="921350"/>
            <a:chExt cx="517800" cy="504350"/>
          </a:xfrm>
          <a:noFill/>
        </p:grpSpPr>
        <p:sp>
          <p:nvSpPr>
            <p:cNvPr id="15" name="Google Shape;616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617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" name="Google Shape;610;p39"/>
          <p:cNvSpPr/>
          <p:nvPr/>
        </p:nvSpPr>
        <p:spPr>
          <a:xfrm>
            <a:off x="8308953" y="346939"/>
            <a:ext cx="806329" cy="43173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DCCFC1"/>
          </a:solidFill>
          <a:ln w="9525"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8094" t="17360" b="43473"/>
          <a:stretch>
            <a:fillRect/>
          </a:stretch>
        </p:blipFill>
        <p:spPr>
          <a:xfrm>
            <a:off x="0" y="3671889"/>
            <a:ext cx="4211638" cy="1471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28669" y="958262"/>
            <a:ext cx="3565937" cy="4227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060" y="2571750"/>
            <a:ext cx="1241391" cy="1471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898" y="3268938"/>
            <a:ext cx="384283" cy="455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90" y="3001257"/>
            <a:ext cx="961284" cy="88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óm tắt cuộc kháng chiến chống quân Mông - Nguyên - Ba lần kháng chiến  chống quân xâm lược Mông - Nguyên - VnDoc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80210" y="62516"/>
            <a:ext cx="5261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Trước nguy cơ xâm lược và trước thế lực mạnh của quân Mông Cổ thái độ của vương triều Trần và nhân dân Đại Việt như thế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yện nhà Trần bốn lần trói sứ giả Mông Cổ vì tội 'uốn lưỡi cú diều' -  Redsvn.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42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ại Việt - Nguyên Mông thông hiếu, nhà Tống sợ hãi cầu t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42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58" y="4283242"/>
            <a:ext cx="90076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 Mông Cổ ba lần sai sứ giả đưa thư đe dọa và dụ hàng đều bị vua Trần ra lệnh bắt giam.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141642"/>
            <a:ext cx="9007642" cy="954107"/>
            <a:chOff x="3240505" y="2871537"/>
            <a:chExt cx="5662863" cy="1524000"/>
          </a:xfrm>
        </p:grpSpPr>
        <p:sp>
          <p:nvSpPr>
            <p:cNvPr id="8" name="Terminator 7"/>
            <p:cNvSpPr/>
            <p:nvPr/>
          </p:nvSpPr>
          <p:spPr>
            <a:xfrm>
              <a:off x="3240505" y="2871537"/>
              <a:ext cx="5662863" cy="15240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9262" y="3210869"/>
              <a:ext cx="5085347" cy="83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 có suy nghĩ về hành động của vua Trần?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2099" y="39057"/>
            <a:ext cx="5041899" cy="830997"/>
          </a:xfrm>
          <a:prstGeom prst="rect">
            <a:avLst/>
          </a:prstGeom>
          <a:solidFill>
            <a:srgbClr val="F4F4F4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 trong mục vào lược đồ trả lời những câu hỏi sau: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960" y="981369"/>
            <a:ext cx="6029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 đụng độ lớn đầu tiên giữa quân Mông Cổ và quân nhà Trần diễn ra tại đâu?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959" y="1971585"/>
            <a:ext cx="602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quân nhà Trần chủ động rút lui? Nhà Trần đã thực hiện kế sách gì để đầy quân địch vào tình thế khốn quẫn?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961" y="4357479"/>
            <a:ext cx="608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 đánh quyết định địch phải rút lui diễn ra tại đâu?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4441" y="3326709"/>
            <a:ext cx="602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của Trần Thủ độ thể hiện điều gì về tinh thần đánh giặc của quân dân nhà Trần?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057"/>
            <a:ext cx="3263900" cy="51044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512" y="504562"/>
            <a:ext cx="41261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GIFs For Powerpoint Presentation - 100 Pieces of GIF Animatio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8858" b="9928"/>
          <a:stretch>
            <a:fillRect/>
          </a:stretch>
        </p:blipFill>
        <p:spPr bwMode="auto">
          <a:xfrm>
            <a:off x="814387" y="2154114"/>
            <a:ext cx="2666184" cy="2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211638" y="728660"/>
            <a:ext cx="4518025" cy="4086223"/>
            <a:chOff x="6260087" y="52222"/>
            <a:chExt cx="2784597" cy="86739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11103" t="25709" r="10605" b="35439"/>
            <a:stretch>
              <a:fillRect/>
            </a:stretch>
          </p:blipFill>
          <p:spPr>
            <a:xfrm>
              <a:off x="6260087" y="52222"/>
              <a:ext cx="2784597" cy="86739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562548" y="237226"/>
              <a:ext cx="2179674" cy="521650"/>
            </a:xfrm>
            <a:prstGeom prst="rect">
              <a:avLst/>
            </a:prstGeom>
            <a:solidFill>
              <a:srgbClr val="FFF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02383" y="1674762"/>
            <a:ext cx="34272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6" presetClass="emph" presetSubtype="0" repeatCount="5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6" presetClass="emph" presetSubtype="0" repeatCount="5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guage Arts Subject for Highschool - 9th Grade: Comparing Texts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WPS Presentation</Application>
  <PresentationFormat>On-screen Show (16:9)</PresentationFormat>
  <Paragraphs>52</Paragraphs>
  <Slides>8</Slides>
  <Notes>14</Notes>
  <HiddenSlides>0</HiddenSlides>
  <MMClips>3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39" baseType="lpstr">
      <vt:lpstr>Arial</vt:lpstr>
      <vt:lpstr>SimSun</vt:lpstr>
      <vt:lpstr>Wingdings</vt:lpstr>
      <vt:lpstr>Arial</vt:lpstr>
      <vt:lpstr>Redressed</vt:lpstr>
      <vt:lpstr>Livvic Light</vt:lpstr>
      <vt:lpstr>Livvic</vt:lpstr>
      <vt:lpstr>Livvic SemiBold</vt:lpstr>
      <vt:lpstr>Rochester</vt:lpstr>
      <vt:lpstr>Open Sans</vt:lpstr>
      <vt:lpstr>Muli</vt:lpstr>
      <vt:lpstr>Segoe Print</vt:lpstr>
      <vt:lpstr>Karla</vt:lpstr>
      <vt:lpstr>Merriweather</vt:lpstr>
      <vt:lpstr>Roboto</vt:lpstr>
      <vt:lpstr>Nunito Light</vt:lpstr>
      <vt:lpstr>Berkshire Swash</vt:lpstr>
      <vt:lpstr>Rajdhani</vt:lpstr>
      <vt:lpstr>Times New Roman</vt:lpstr>
      <vt:lpstr>baomoiregular</vt:lpstr>
      <vt:lpstr>SVN-Blenda Script</vt:lpstr>
      <vt:lpstr>Modern No. 20</vt:lpstr>
      <vt:lpstr>Microsoft YaHei</vt:lpstr>
      <vt:lpstr>Arial Unicode MS</vt:lpstr>
      <vt:lpstr>Tahoma</vt:lpstr>
      <vt:lpstr>Calibri</vt:lpstr>
      <vt:lpstr>PT Serif</vt:lpstr>
      <vt:lpstr>Livvic Medium</vt:lpstr>
      <vt:lpstr>Calibri Light</vt:lpstr>
      <vt:lpstr>Papyrus History Lesson by Slidesgo</vt:lpstr>
      <vt:lpstr>Language Arts Subject for Highschool - 9th Grade: Comparing Texts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Nhìn hình ảnh em hãy cho biết đây là sự kiện nào?</dc:title>
  <dc:creator/>
  <cp:lastModifiedBy>PC</cp:lastModifiedBy>
  <cp:revision>55</cp:revision>
  <dcterms:created xsi:type="dcterms:W3CDTF">2023-03-12T09:09:29Z</dcterms:created>
  <dcterms:modified xsi:type="dcterms:W3CDTF">2023-03-12T09:13:12Z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669FF0B3832B4604A32961D35D3C3559</vt:lpwstr>
  </property>
  <property fmtid="{D5CDD505-2E9C-101B-9397-08002B2CF9AE}" pid="3" name="KSOProductBuildVer">
    <vt:lpwstr>1033-11.2.0.11486</vt:lpwstr>
  </property>
</Properties>
</file>