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5" r:id="rId2"/>
    <p:sldId id="297" r:id="rId3"/>
    <p:sldId id="293" r:id="rId4"/>
    <p:sldId id="286" r:id="rId5"/>
    <p:sldId id="287" r:id="rId6"/>
    <p:sldId id="288"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EEF"/>
    <a:srgbClr val="FFEE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8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9156700" cy="6858000"/>
          </a:xfrm>
          <a:prstGeom prst="rect">
            <a:avLst/>
          </a:prstGeom>
          <a:noFill/>
          <a:ln w="9525">
            <a:noFill/>
          </a:ln>
        </p:spPr>
      </p:pic>
      <p:sp>
        <p:nvSpPr>
          <p:cNvPr id="2051" name="Rectangle 3"/>
          <p:cNvSpPr>
            <a:spLocks noGrp="1" noChangeArrowheads="1"/>
          </p:cNvSpPr>
          <p:nvPr>
            <p:ph type="ctrTitle"/>
          </p:nvPr>
        </p:nvSpPr>
        <p:spPr>
          <a:xfrm>
            <a:off x="468313" y="1196975"/>
            <a:ext cx="8207375" cy="1082675"/>
          </a:xfrm>
        </p:spPr>
        <p:txBody>
          <a:bodyPr/>
          <a:lstStyle>
            <a:lvl1pPr algn="ctr">
              <a:defRPr>
                <a:solidFill>
                  <a:schemeClr val="bg1"/>
                </a:solidFill>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469900" y="2422525"/>
            <a:ext cx="8212138" cy="1752600"/>
          </a:xfrm>
        </p:spPr>
        <p:txBody>
          <a:bodyPr/>
          <a:lstStyle>
            <a:lvl1pPr marL="0" indent="0" algn="ctr">
              <a:buFontTx/>
              <a:buNone/>
              <a:defRPr>
                <a:solidFill>
                  <a:schemeClr val="bg1"/>
                </a:solidFill>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005409E5-357B-4EB3-86E8-448EE9F8EDD7}" type="datetimeFigureOut">
              <a:rPr lang="en-US" smtClean="0"/>
              <a:t>3/21/2023</a:t>
            </a:fld>
            <a:endParaRPr lang="en-US"/>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59C332FE-0B52-4A05-8147-E95498444E89}"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409E5-357B-4EB3-86E8-448EE9F8EDD7}"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332FE-0B52-4A05-8147-E95498444E89}"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409E5-357B-4EB3-86E8-448EE9F8EDD7}"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332FE-0B52-4A05-8147-E95498444E89}" type="slidenum">
              <a:rPr lang="en-US" smtClean="0"/>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409E5-357B-4EB3-86E8-448EE9F8EDD7}"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332FE-0B52-4A05-8147-E95498444E89}"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5409E5-357B-4EB3-86E8-448EE9F8EDD7}"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332FE-0B52-4A05-8147-E95498444E89}"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5409E5-357B-4EB3-86E8-448EE9F8EDD7}"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332FE-0B52-4A05-8147-E95498444E89}"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5409E5-357B-4EB3-86E8-448EE9F8EDD7}" type="datetimeFigureOut">
              <a:rPr lang="en-US" smtClean="0"/>
              <a:t>3/21/2023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C332FE-0B52-4A05-8147-E95498444E89}"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5409E5-357B-4EB3-86E8-448EE9F8EDD7}" type="datetimeFigureOut">
              <a:rPr lang="en-US" smtClean="0"/>
              <a:t>3/21/2023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C332FE-0B52-4A05-8147-E95498444E89}"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409E5-357B-4EB3-86E8-448EE9F8EDD7}" type="datetimeFigureOut">
              <a:rPr lang="en-US" smtClean="0"/>
              <a:t>3/21/2023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C332FE-0B52-4A05-8147-E95498444E89}"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5409E5-357B-4EB3-86E8-448EE9F8EDD7}"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332FE-0B52-4A05-8147-E95498444E89}"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5409E5-357B-4EB3-86E8-448EE9F8EDD7}"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332FE-0B52-4A05-8147-E95498444E89}"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3"/>
          <a:stretch>
            <a:fillRect/>
          </a:stretch>
        </p:blipFill>
        <p:spPr>
          <a:xfrm>
            <a:off x="0" y="0"/>
            <a:ext cx="91567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005409E5-357B-4EB3-86E8-448EE9F8EDD7}" type="datetimeFigureOut">
              <a:rPr lang="en-US" smtClean="0"/>
              <a:t>3/21/2023</a:t>
            </a:fld>
            <a:endParaRPr lang="en-US"/>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59C332FE-0B52-4A05-8147-E95498444E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762000" y="609600"/>
            <a:ext cx="7803515" cy="977265"/>
          </a:xfrm>
          <a:prstGeom prst="rect">
            <a:avLst/>
          </a:prstGeom>
          <a:noFill/>
        </p:spPr>
        <p:txBody>
          <a:bodyPr wrap="square" rtlCol="0" anchor="t">
            <a:spAutoFit/>
          </a:bodyPr>
          <a:lstStyle/>
          <a:p>
            <a:pPr marL="0" indent="0" algn="ctr">
              <a:lnSpc>
                <a:spcPct val="110000"/>
              </a:lnSpc>
              <a:spcBef>
                <a:spcPts val="0"/>
              </a:spcBef>
              <a:buNone/>
            </a:pPr>
            <a:endParaRPr lang="vi-VN" b="1" dirty="0">
              <a:solidFill>
                <a:srgbClr val="FF0000"/>
              </a:solidFill>
              <a:latin typeface="Times New Roman" panose="02020603050405020304" pitchFamily="18" charset="0"/>
              <a:cs typeface="Times New Roman" panose="02020603050405020304" pitchFamily="18" charset="0"/>
            </a:endParaRPr>
          </a:p>
          <a:p>
            <a:pPr marL="0" indent="0" algn="ctr">
              <a:lnSpc>
                <a:spcPct val="110000"/>
              </a:lnSpc>
              <a:spcBef>
                <a:spcPts val="0"/>
              </a:spcBef>
              <a:buNone/>
            </a:pPr>
            <a:endParaRPr lang="en-US" b="1"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en-US"/>
          </a:p>
        </p:txBody>
      </p:sp>
      <p:sp>
        <p:nvSpPr>
          <p:cNvPr id="11" name="Rounded Rectangle 10"/>
          <p:cNvSpPr/>
          <p:nvPr/>
        </p:nvSpPr>
        <p:spPr>
          <a:xfrm>
            <a:off x="973455" y="457200"/>
            <a:ext cx="6711950" cy="1257300"/>
          </a:xfrm>
          <a:prstGeom prst="roundRect">
            <a:avLst/>
          </a:prstGeom>
          <a:solidFill>
            <a:schemeClr val="accent2">
              <a:lumMod val="20000"/>
              <a:lumOff val="8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2" name="Text Box 11"/>
          <p:cNvSpPr txBox="1"/>
          <p:nvPr/>
        </p:nvSpPr>
        <p:spPr>
          <a:xfrm>
            <a:off x="1228090" y="457200"/>
            <a:ext cx="6195060" cy="1106170"/>
          </a:xfrm>
          <a:prstGeom prst="rect">
            <a:avLst/>
          </a:prstGeom>
          <a:solidFill>
            <a:srgbClr val="FFEEB7"/>
          </a:solidFill>
        </p:spPr>
        <p:txBody>
          <a:bodyPr wrap="square" rtlCol="0" anchor="t">
            <a:spAutoFit/>
          </a:bodyPr>
          <a:lstStyle/>
          <a:p>
            <a:pPr marL="0" indent="0" algn="ctr">
              <a:lnSpc>
                <a:spcPct val="110000"/>
              </a:lnSpc>
              <a:spcBef>
                <a:spcPts val="0"/>
              </a:spcBef>
              <a:buNone/>
            </a:pPr>
            <a:r>
              <a:rPr lang="en-US" sz="2400" b="1">
                <a:solidFill>
                  <a:srgbClr val="FF0000"/>
                </a:solidFill>
                <a:latin typeface="Times New Roman" panose="02020603050405020304" pitchFamily="18" charset="0"/>
                <a:cs typeface="Times New Roman" panose="02020603050405020304" pitchFamily="18" charset="0"/>
              </a:rPr>
              <a:t>MĨ THUẬT 6</a:t>
            </a:r>
          </a:p>
          <a:p>
            <a:pPr marL="0" indent="0" algn="ctr">
              <a:lnSpc>
                <a:spcPct val="110000"/>
              </a:lnSpc>
              <a:spcBef>
                <a:spcPts val="0"/>
              </a:spcBef>
              <a:buNone/>
            </a:pPr>
            <a:r>
              <a:rPr lang="en-US" b="1">
                <a:solidFill>
                  <a:srgbClr val="FF0000"/>
                </a:solidFill>
                <a:latin typeface="Times New Roman" panose="02020603050405020304" pitchFamily="18" charset="0"/>
                <a:cs typeface="Times New Roman" panose="02020603050405020304" pitchFamily="18" charset="0"/>
              </a:rPr>
              <a:t>CHỦ ĐỀ 3:LỄ HỘI QUÊ HƯƠNG</a:t>
            </a:r>
          </a:p>
          <a:p>
            <a:pPr marL="0" indent="0" algn="ctr">
              <a:lnSpc>
                <a:spcPct val="110000"/>
              </a:lnSpc>
              <a:spcBef>
                <a:spcPts val="0"/>
              </a:spcBef>
              <a:buNone/>
            </a:pPr>
            <a:r>
              <a:rPr lang="en-US" b="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 4: HỘI XUÂN QUÊ HƯƠNG</a:t>
            </a:r>
          </a:p>
        </p:txBody>
      </p:sp>
      <p:pic>
        <p:nvPicPr>
          <p:cNvPr id="13" name="Picture 12"/>
          <p:cNvPicPr>
            <a:picLocks noChangeAspect="1"/>
          </p:cNvPicPr>
          <p:nvPr/>
        </p:nvPicPr>
        <p:blipFill>
          <a:blip r:embed="rId2"/>
          <a:stretch>
            <a:fillRect/>
          </a:stretch>
        </p:blipFill>
        <p:spPr>
          <a:xfrm>
            <a:off x="1371600" y="608965"/>
            <a:ext cx="880110" cy="995045"/>
          </a:xfrm>
          <a:prstGeom prst="rect">
            <a:avLst/>
          </a:prstGeom>
        </p:spPr>
      </p:pic>
      <p:sp>
        <p:nvSpPr>
          <p:cNvPr id="3" name="Text Box 2"/>
          <p:cNvSpPr txBox="1"/>
          <p:nvPr/>
        </p:nvSpPr>
        <p:spPr>
          <a:xfrm>
            <a:off x="1295400" y="2438400"/>
            <a:ext cx="6687185" cy="2933700"/>
          </a:xfrm>
          <a:prstGeom prst="rect">
            <a:avLst/>
          </a:prstGeom>
          <a:noFill/>
        </p:spPr>
        <p:txBody>
          <a:bodyPr wrap="square" rtlCol="0" anchor="t">
            <a:spAutoFit/>
          </a:bodyPr>
          <a:lstStyle/>
          <a:p>
            <a:pPr marL="0" indent="0" algn="l">
              <a:lnSpc>
                <a:spcPct val="110000"/>
              </a:lnSpc>
              <a:spcBef>
                <a:spcPts val="0"/>
              </a:spcBef>
              <a:buNone/>
            </a:pPr>
            <a:r>
              <a:rPr lang="en-US" b="1">
                <a:solidFill>
                  <a:srgbClr val="FF0000"/>
                </a:solidFill>
                <a:latin typeface="Times New Roman" panose="02020603050405020304" pitchFamily="18" charset="0"/>
                <a:cs typeface="Times New Roman" panose="02020603050405020304" pitchFamily="18" charset="0"/>
              </a:rPr>
              <a:t>         </a:t>
            </a:r>
            <a:r>
              <a:rPr lang="en-US" sz="2400" b="1">
                <a:solidFill>
                  <a:srgbClr val="FF0000"/>
                </a:solidFill>
                <a:latin typeface="Times New Roman" panose="02020603050405020304" pitchFamily="18" charset="0"/>
                <a:cs typeface="Times New Roman" panose="02020603050405020304" pitchFamily="18" charset="0"/>
              </a:rPr>
              <a:t>  </a:t>
            </a:r>
            <a:r>
              <a:rPr lang="en-US" sz="2400" b="1" u="sng">
                <a:solidFill>
                  <a:srgbClr val="FF0000"/>
                </a:solidFill>
                <a:latin typeface="Times New Roman" panose="02020603050405020304" pitchFamily="18" charset="0"/>
                <a:cs typeface="Times New Roman" panose="02020603050405020304" pitchFamily="18" charset="0"/>
              </a:rPr>
              <a:t>  NỘI DUNG</a:t>
            </a:r>
          </a:p>
          <a:p>
            <a:pPr marL="0" indent="0" algn="l">
              <a:lnSpc>
                <a:spcPct val="110000"/>
              </a:lnSpc>
              <a:spcBef>
                <a:spcPts val="0"/>
              </a:spcBef>
              <a:buNone/>
            </a:pPr>
            <a:endParaRPr lang="en-US" b="1" u="sng">
              <a:solidFill>
                <a:srgbClr val="FF0000"/>
              </a:solidFill>
              <a:latin typeface="Times New Roman" panose="02020603050405020304" pitchFamily="18" charset="0"/>
              <a:cs typeface="Times New Roman" panose="02020603050405020304" pitchFamily="18" charset="0"/>
            </a:endParaRPr>
          </a:p>
          <a:p>
            <a:pPr marL="0" indent="0" algn="l">
              <a:lnSpc>
                <a:spcPct val="110000"/>
              </a:lnSpc>
              <a:spcBef>
                <a:spcPts val="0"/>
              </a:spcBef>
              <a:buNone/>
            </a:pPr>
            <a:r>
              <a:rPr lang="en-US" b="1">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TẠO DÁNG THEO HOẠT ĐỘNG CỦA LỄ HỘI</a:t>
            </a:r>
          </a:p>
          <a:p>
            <a:pPr marL="0" indent="0" algn="l">
              <a:lnSpc>
                <a:spcPct val="110000"/>
              </a:lnSpc>
              <a:spcBef>
                <a:spcPts val="0"/>
              </a:spcBef>
              <a:buNone/>
            </a:pPr>
            <a:r>
              <a:rPr lang="en-US" b="1">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CÁCH VẼ TRANH ĐỀ TÀI LỄ HỘI QUÊ HƯƠNG</a:t>
            </a:r>
          </a:p>
          <a:p>
            <a:pPr marL="0" indent="0" algn="l">
              <a:lnSpc>
                <a:spcPct val="110000"/>
              </a:lnSpc>
              <a:spcBef>
                <a:spcPts val="0"/>
              </a:spcBef>
              <a:buNone/>
            </a:pPr>
            <a:r>
              <a:rPr lang="en-US" b="1">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TẠO BỨC TRANH ĐỀ TÀI LỄ HỘI QUÊ HƯƠNG</a:t>
            </a:r>
          </a:p>
          <a:p>
            <a:pPr marL="0" indent="0" algn="l">
              <a:lnSpc>
                <a:spcPct val="110000"/>
              </a:lnSpc>
              <a:spcBef>
                <a:spcPts val="0"/>
              </a:spcBef>
              <a:buNone/>
            </a:pPr>
            <a:r>
              <a:rPr lang="en-US" b="1">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4: TRƯNG BÀY SẢN PHẨM VÀ CHIA SẺ</a:t>
            </a:r>
          </a:p>
          <a:p>
            <a:pPr marL="0" indent="0" algn="l">
              <a:lnSpc>
                <a:spcPct val="110000"/>
              </a:lnSpc>
              <a:spcBef>
                <a:spcPts val="0"/>
              </a:spcBef>
              <a:buNone/>
            </a:pPr>
            <a:r>
              <a:rPr lang="en-US" b="1">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5: TÌM HIỂU ĐỀ TÀI&lt; LỄ HỘI&gt;TRONG TRANH DÂN GIAN ĐÔNG HỒ</a:t>
            </a:r>
          </a:p>
          <a:p>
            <a:pPr marL="0" indent="0" algn="l">
              <a:lnSpc>
                <a:spcPct val="110000"/>
              </a:lnSpc>
              <a:spcBef>
                <a:spcPts val="0"/>
              </a:spcBef>
              <a:buNone/>
            </a:pPr>
            <a:endParaRPr lang="en-US" b="1">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838200" y="609600"/>
            <a:ext cx="4699635" cy="700405"/>
          </a:xfrm>
          <a:prstGeom prst="rect">
            <a:avLst/>
          </a:prstGeom>
          <a:noFill/>
        </p:spPr>
        <p:txBody>
          <a:bodyPr wrap="square" rtlCol="0" anchor="t">
            <a:spAutoFit/>
          </a:bodyPr>
          <a:lstStyle/>
          <a:p>
            <a:pPr marL="0" indent="0" algn="l">
              <a:lnSpc>
                <a:spcPct val="110000"/>
              </a:lnSpc>
              <a:spcBef>
                <a:spcPts val="0"/>
              </a:spcBef>
              <a:buNone/>
            </a:pPr>
            <a:endParaRPr lang="en-US" b="1">
              <a:solidFill>
                <a:srgbClr val="FF0000"/>
              </a:solidFill>
              <a:latin typeface="Times New Roman" panose="02020603050405020304" pitchFamily="18" charset="0"/>
              <a:cs typeface="Times New Roman" panose="02020603050405020304" pitchFamily="18" charset="0"/>
            </a:endParaRPr>
          </a:p>
          <a:p>
            <a:pPr marL="0" indent="0" algn="l">
              <a:lnSpc>
                <a:spcPct val="110000"/>
              </a:lnSpc>
              <a:spcBef>
                <a:spcPts val="0"/>
              </a:spcBef>
              <a:buNone/>
            </a:pPr>
            <a:endParaRPr lang="en-US"/>
          </a:p>
        </p:txBody>
      </p:sp>
      <p:sp>
        <p:nvSpPr>
          <p:cNvPr id="11" name="Rounded Rectangle 10"/>
          <p:cNvSpPr/>
          <p:nvPr/>
        </p:nvSpPr>
        <p:spPr>
          <a:xfrm>
            <a:off x="762635" y="312420"/>
            <a:ext cx="7301865" cy="685800"/>
          </a:xfrm>
          <a:prstGeom prst="roundRect">
            <a:avLst/>
          </a:prstGeom>
          <a:solidFill>
            <a:schemeClr val="accent2">
              <a:lumMod val="20000"/>
              <a:lumOff val="8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Text Box 5"/>
          <p:cNvSpPr txBox="1"/>
          <p:nvPr/>
        </p:nvSpPr>
        <p:spPr>
          <a:xfrm>
            <a:off x="1447800" y="381000"/>
            <a:ext cx="5509260" cy="700405"/>
          </a:xfrm>
          <a:prstGeom prst="rect">
            <a:avLst/>
          </a:prstGeom>
          <a:noFill/>
        </p:spPr>
        <p:txBody>
          <a:bodyPr wrap="square" rtlCol="0" anchor="t">
            <a:spAutoFit/>
          </a:bodyPr>
          <a:lstStyle/>
          <a:p>
            <a:pPr marL="0" indent="0" algn="l">
              <a:lnSpc>
                <a:spcPct val="110000"/>
              </a:lnSpc>
              <a:spcBef>
                <a:spcPts val="0"/>
              </a:spcBef>
              <a:buNone/>
            </a:pPr>
            <a:r>
              <a:rPr lang="en-US" b="1">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1: TẠO DÁNG THEO HOẠT ĐỘNG CỦA LỄ HỘI</a:t>
            </a:r>
            <a:endParaRPr lang="en-US" b="1">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l">
              <a:lnSpc>
                <a:spcPct val="110000"/>
              </a:lnSpc>
              <a:spcBef>
                <a:spcPts val="0"/>
              </a:spcBef>
              <a:buNone/>
            </a:pPr>
            <a:endParaRPr lang="en-US"/>
          </a:p>
        </p:txBody>
      </p:sp>
      <p:pic>
        <p:nvPicPr>
          <p:cNvPr id="3" name="Picture 2"/>
          <p:cNvPicPr>
            <a:picLocks noChangeAspect="1"/>
          </p:cNvPicPr>
          <p:nvPr/>
        </p:nvPicPr>
        <p:blipFill>
          <a:blip r:embed="rId2"/>
          <a:stretch>
            <a:fillRect/>
          </a:stretch>
        </p:blipFill>
        <p:spPr>
          <a:xfrm>
            <a:off x="3505200" y="1310005"/>
            <a:ext cx="5069840" cy="4657725"/>
          </a:xfrm>
          <a:prstGeom prst="rect">
            <a:avLst/>
          </a:prstGeom>
        </p:spPr>
      </p:pic>
      <p:sp>
        <p:nvSpPr>
          <p:cNvPr id="4" name="Text Box 3"/>
          <p:cNvSpPr txBox="1"/>
          <p:nvPr/>
        </p:nvSpPr>
        <p:spPr>
          <a:xfrm>
            <a:off x="762000" y="1371600"/>
            <a:ext cx="2540000" cy="2306955"/>
          </a:xfrm>
          <a:prstGeom prst="rect">
            <a:avLst/>
          </a:prstGeom>
          <a:noFill/>
        </p:spPr>
        <p:txBody>
          <a:bodyPr wrap="square" rtlCol="0" anchor="t">
            <a:spAutoFit/>
          </a:bodyPr>
          <a:lstStyle/>
          <a:p>
            <a:r>
              <a:rPr lang="en-US">
                <a:latin typeface="Times New Roman" panose="02020603050405020304" pitchFamily="18" charset="0"/>
                <a:cs typeface="Times New Roman" panose="02020603050405020304" pitchFamily="18" charset="0"/>
              </a:rPr>
              <a:t>Nhớ lại hoạt động trong lễ hội quê hương, hãy nêu tên lễ hội, địa điểm diễn ra hoạt động yêu thích trong lễ hội và cùng bạn thể hiện lại tư thế, động tác của nhân vật trong hoạt động đó</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838200" y="609600"/>
            <a:ext cx="4699635" cy="700405"/>
          </a:xfrm>
          <a:prstGeom prst="rect">
            <a:avLst/>
          </a:prstGeom>
          <a:noFill/>
        </p:spPr>
        <p:txBody>
          <a:bodyPr wrap="square" rtlCol="0" anchor="t">
            <a:spAutoFit/>
          </a:bodyPr>
          <a:lstStyle/>
          <a:p>
            <a:pPr marL="0" indent="0" algn="l">
              <a:lnSpc>
                <a:spcPct val="110000"/>
              </a:lnSpc>
              <a:spcBef>
                <a:spcPts val="0"/>
              </a:spcBef>
              <a:buNone/>
            </a:pPr>
            <a:endParaRPr lang="en-US" b="1">
              <a:solidFill>
                <a:srgbClr val="FF0000"/>
              </a:solidFill>
              <a:latin typeface="Times New Roman" panose="02020603050405020304" pitchFamily="18" charset="0"/>
              <a:cs typeface="Times New Roman" panose="02020603050405020304" pitchFamily="18" charset="0"/>
            </a:endParaRPr>
          </a:p>
          <a:p>
            <a:pPr marL="0" indent="0" algn="l">
              <a:lnSpc>
                <a:spcPct val="110000"/>
              </a:lnSpc>
              <a:spcBef>
                <a:spcPts val="0"/>
              </a:spcBef>
              <a:buNone/>
            </a:pPr>
            <a:endParaRPr lang="en-US"/>
          </a:p>
        </p:txBody>
      </p:sp>
      <p:sp>
        <p:nvSpPr>
          <p:cNvPr id="11" name="Rounded Rectangle 10"/>
          <p:cNvSpPr/>
          <p:nvPr/>
        </p:nvSpPr>
        <p:spPr>
          <a:xfrm>
            <a:off x="762000" y="381000"/>
            <a:ext cx="6253480" cy="685800"/>
          </a:xfrm>
          <a:prstGeom prst="roundRect">
            <a:avLst/>
          </a:prstGeom>
          <a:solidFill>
            <a:schemeClr val="accent2">
              <a:lumMod val="20000"/>
              <a:lumOff val="8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5" name="Text Box 4"/>
          <p:cNvSpPr txBox="1"/>
          <p:nvPr/>
        </p:nvSpPr>
        <p:spPr>
          <a:xfrm>
            <a:off x="1143000" y="533400"/>
            <a:ext cx="5752465" cy="700405"/>
          </a:xfrm>
          <a:prstGeom prst="rect">
            <a:avLst/>
          </a:prstGeom>
          <a:noFill/>
        </p:spPr>
        <p:txBody>
          <a:bodyPr wrap="square" rtlCol="0" anchor="t">
            <a:spAutoFit/>
          </a:bodyPr>
          <a:lstStyle/>
          <a:p>
            <a:pPr marL="0" indent="0" algn="l">
              <a:lnSpc>
                <a:spcPct val="110000"/>
              </a:lnSpc>
              <a:spcBef>
                <a:spcPts val="0"/>
              </a:spcBef>
              <a:buNone/>
            </a:pPr>
            <a:r>
              <a:rPr lang="en-US" b="1">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2: CÁCH VẼ TRANH ĐỀ TÀI LỄ HỘI QUÊ HƯƠNG</a:t>
            </a:r>
            <a:endParaRPr lang="en-US" b="1">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l">
              <a:lnSpc>
                <a:spcPct val="110000"/>
              </a:lnSpc>
              <a:spcBef>
                <a:spcPts val="0"/>
              </a:spcBef>
              <a:buNone/>
            </a:pPr>
            <a:endParaRPr lang="en-US"/>
          </a:p>
        </p:txBody>
      </p:sp>
      <p:pic>
        <p:nvPicPr>
          <p:cNvPr id="3" name="Picture 2"/>
          <p:cNvPicPr>
            <a:picLocks noChangeAspect="1"/>
          </p:cNvPicPr>
          <p:nvPr/>
        </p:nvPicPr>
        <p:blipFill>
          <a:blip r:embed="rId2"/>
          <a:stretch>
            <a:fillRect/>
          </a:stretch>
        </p:blipFill>
        <p:spPr>
          <a:xfrm>
            <a:off x="762000" y="2133600"/>
            <a:ext cx="7130415" cy="4124325"/>
          </a:xfrm>
          <a:prstGeom prst="rect">
            <a:avLst/>
          </a:prstGeom>
        </p:spPr>
      </p:pic>
      <p:sp>
        <p:nvSpPr>
          <p:cNvPr id="4" name="Text Box 3"/>
          <p:cNvSpPr txBox="1"/>
          <p:nvPr/>
        </p:nvSpPr>
        <p:spPr>
          <a:xfrm>
            <a:off x="609600" y="1371600"/>
            <a:ext cx="7282180" cy="368300"/>
          </a:xfrm>
          <a:prstGeom prst="rect">
            <a:avLst/>
          </a:prstGeom>
          <a:noFill/>
        </p:spPr>
        <p:txBody>
          <a:bodyPr wrap="square" rtlCol="0" anchor="t">
            <a:spAutoFit/>
          </a:bodyPr>
          <a:lstStyle/>
          <a:p>
            <a:r>
              <a:rPr lang="en-US"/>
              <a:t>Quan sát hình và nêu cách vẽ tranh theo đề tài lễ hội quê hương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990600" y="228600"/>
            <a:ext cx="6086475" cy="685800"/>
          </a:xfrm>
          <a:prstGeom prst="roundRect">
            <a:avLst/>
          </a:prstGeom>
          <a:solidFill>
            <a:schemeClr val="accent2">
              <a:lumMod val="20000"/>
              <a:lumOff val="8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Text Box 5"/>
          <p:cNvSpPr txBox="1"/>
          <p:nvPr/>
        </p:nvSpPr>
        <p:spPr>
          <a:xfrm>
            <a:off x="1143000" y="381000"/>
            <a:ext cx="3912235" cy="700405"/>
          </a:xfrm>
          <a:prstGeom prst="rect">
            <a:avLst/>
          </a:prstGeom>
          <a:noFill/>
        </p:spPr>
        <p:txBody>
          <a:bodyPr wrap="square" rtlCol="0" anchor="t">
            <a:spAutoFit/>
          </a:bodyPr>
          <a:lstStyle/>
          <a:p>
            <a:pPr marL="0" indent="0" algn="l">
              <a:lnSpc>
                <a:spcPct val="110000"/>
              </a:lnSpc>
              <a:spcBef>
                <a:spcPts val="0"/>
              </a:spcBef>
              <a:buNone/>
            </a:pPr>
            <a:endParaRPr lang="en-US" b="1">
              <a:solidFill>
                <a:srgbClr val="FF0000"/>
              </a:solidFill>
              <a:latin typeface="Times New Roman" panose="02020603050405020304" pitchFamily="18" charset="0"/>
              <a:cs typeface="Times New Roman" panose="02020603050405020304" pitchFamily="18" charset="0"/>
            </a:endParaRPr>
          </a:p>
          <a:p>
            <a:pPr marL="0" indent="0" algn="l">
              <a:lnSpc>
                <a:spcPct val="110000"/>
              </a:lnSpc>
              <a:spcBef>
                <a:spcPts val="0"/>
              </a:spcBef>
              <a:buNone/>
            </a:pPr>
            <a:endParaRPr lang="en-US"/>
          </a:p>
        </p:txBody>
      </p:sp>
      <p:sp>
        <p:nvSpPr>
          <p:cNvPr id="5" name="Text Box 4"/>
          <p:cNvSpPr txBox="1"/>
          <p:nvPr/>
        </p:nvSpPr>
        <p:spPr>
          <a:xfrm>
            <a:off x="1066800" y="381000"/>
            <a:ext cx="5871210" cy="700405"/>
          </a:xfrm>
          <a:prstGeom prst="rect">
            <a:avLst/>
          </a:prstGeom>
          <a:noFill/>
        </p:spPr>
        <p:txBody>
          <a:bodyPr wrap="square" rtlCol="0" anchor="t">
            <a:spAutoFit/>
          </a:bodyPr>
          <a:lstStyle/>
          <a:p>
            <a:pPr marL="0" indent="0" algn="l">
              <a:lnSpc>
                <a:spcPct val="110000"/>
              </a:lnSpc>
              <a:spcBef>
                <a:spcPts val="0"/>
              </a:spcBef>
              <a:buNone/>
            </a:pPr>
            <a:r>
              <a:rPr lang="en-US" b="1">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3: TẠO BỨC TRANH ĐỀ TÀI LỄ HỘI QUÊ HƯƠNG</a:t>
            </a:r>
            <a:endParaRPr lang="en-US" b="1">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l">
              <a:lnSpc>
                <a:spcPct val="110000"/>
              </a:lnSpc>
              <a:spcBef>
                <a:spcPts val="0"/>
              </a:spcBef>
              <a:buNone/>
            </a:pPr>
            <a:endParaRPr lang="en-US"/>
          </a:p>
        </p:txBody>
      </p:sp>
      <p:pic>
        <p:nvPicPr>
          <p:cNvPr id="2" name="Picture 1"/>
          <p:cNvPicPr>
            <a:picLocks noChangeAspect="1"/>
          </p:cNvPicPr>
          <p:nvPr/>
        </p:nvPicPr>
        <p:blipFill>
          <a:blip r:embed="rId2"/>
          <a:stretch>
            <a:fillRect/>
          </a:stretch>
        </p:blipFill>
        <p:spPr>
          <a:xfrm>
            <a:off x="2743200" y="1219200"/>
            <a:ext cx="5904230" cy="4824730"/>
          </a:xfrm>
          <a:prstGeom prst="rect">
            <a:avLst/>
          </a:prstGeom>
        </p:spPr>
      </p:pic>
      <p:sp>
        <p:nvSpPr>
          <p:cNvPr id="3" name="Text Box 2"/>
          <p:cNvSpPr txBox="1"/>
          <p:nvPr/>
        </p:nvSpPr>
        <p:spPr>
          <a:xfrm>
            <a:off x="381000" y="1295400"/>
            <a:ext cx="2540000" cy="2030095"/>
          </a:xfrm>
          <a:prstGeom prst="rect">
            <a:avLst/>
          </a:prstGeom>
          <a:noFill/>
        </p:spPr>
        <p:txBody>
          <a:bodyPr wrap="square" rtlCol="0" anchor="t">
            <a:spAutoFit/>
          </a:bodyPr>
          <a:lstStyle/>
          <a:p>
            <a:r>
              <a:rPr lang="en-US"/>
              <a:t>- Lựa chọn hoạt động tiêu biểu và khung cảnh của lễ hội</a:t>
            </a:r>
          </a:p>
          <a:p>
            <a:endParaRPr lang="en-US"/>
          </a:p>
          <a:p>
            <a:r>
              <a:rPr lang="en-US"/>
              <a:t>- Thực hiện bức tranh theo ý thích và cảm nhận riêng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066800" y="457200"/>
            <a:ext cx="5819140" cy="685800"/>
          </a:xfrm>
          <a:prstGeom prst="roundRect">
            <a:avLst/>
          </a:prstGeom>
          <a:solidFill>
            <a:schemeClr val="accent2">
              <a:lumMod val="20000"/>
              <a:lumOff val="8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2" name="Text Box 11"/>
          <p:cNvSpPr txBox="1"/>
          <p:nvPr/>
        </p:nvSpPr>
        <p:spPr>
          <a:xfrm>
            <a:off x="990600" y="381000"/>
            <a:ext cx="5156200" cy="700405"/>
          </a:xfrm>
          <a:prstGeom prst="rect">
            <a:avLst/>
          </a:prstGeom>
          <a:noFill/>
        </p:spPr>
        <p:txBody>
          <a:bodyPr wrap="square" rtlCol="0" anchor="t">
            <a:spAutoFit/>
          </a:bodyPr>
          <a:lstStyle/>
          <a:p>
            <a:pPr marL="0" indent="0" algn="l">
              <a:lnSpc>
                <a:spcPct val="110000"/>
              </a:lnSpc>
              <a:spcBef>
                <a:spcPts val="0"/>
              </a:spcBef>
              <a:buNone/>
            </a:pPr>
            <a:endParaRPr lang="en-US" b="1">
              <a:solidFill>
                <a:srgbClr val="FF0000"/>
              </a:solidFill>
              <a:latin typeface="Times New Roman" panose="02020603050405020304" pitchFamily="18" charset="0"/>
              <a:cs typeface="Times New Roman" panose="02020603050405020304" pitchFamily="18" charset="0"/>
            </a:endParaRPr>
          </a:p>
          <a:p>
            <a:pPr marL="0" indent="0" algn="l">
              <a:lnSpc>
                <a:spcPct val="110000"/>
              </a:lnSpc>
              <a:spcBef>
                <a:spcPts val="0"/>
              </a:spcBef>
              <a:buNone/>
            </a:pPr>
            <a:endParaRPr lang="en-US"/>
          </a:p>
        </p:txBody>
      </p:sp>
      <p:sp>
        <p:nvSpPr>
          <p:cNvPr id="4" name="Text Box 3"/>
          <p:cNvSpPr txBox="1"/>
          <p:nvPr/>
        </p:nvSpPr>
        <p:spPr>
          <a:xfrm>
            <a:off x="1447800" y="533400"/>
            <a:ext cx="5262245" cy="700405"/>
          </a:xfrm>
          <a:prstGeom prst="rect">
            <a:avLst/>
          </a:prstGeom>
          <a:noFill/>
        </p:spPr>
        <p:txBody>
          <a:bodyPr wrap="square" rtlCol="0" anchor="t">
            <a:spAutoFit/>
          </a:bodyPr>
          <a:lstStyle/>
          <a:p>
            <a:pPr marL="0" indent="0" algn="l">
              <a:lnSpc>
                <a:spcPct val="110000"/>
              </a:lnSpc>
              <a:spcBef>
                <a:spcPts val="0"/>
              </a:spcBef>
              <a:buNone/>
            </a:pPr>
            <a:r>
              <a:rPr lang="en-US" b="1">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4: TRƯNG BÀY SẢN PHẨM VÀ CHIA SẺ</a:t>
            </a:r>
            <a:endParaRPr lang="en-US" b="1">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l">
              <a:lnSpc>
                <a:spcPct val="110000"/>
              </a:lnSpc>
              <a:spcBef>
                <a:spcPts val="0"/>
              </a:spcBef>
              <a:buNone/>
            </a:pPr>
            <a:endParaRPr lang="en-US"/>
          </a:p>
        </p:txBody>
      </p:sp>
      <p:sp>
        <p:nvSpPr>
          <p:cNvPr id="2" name="Text Box 1"/>
          <p:cNvSpPr txBox="1"/>
          <p:nvPr/>
        </p:nvSpPr>
        <p:spPr>
          <a:xfrm>
            <a:off x="1219200" y="1600200"/>
            <a:ext cx="6045835" cy="3692525"/>
          </a:xfrm>
          <a:prstGeom prst="rect">
            <a:avLst/>
          </a:prstGeom>
          <a:noFill/>
        </p:spPr>
        <p:txBody>
          <a:bodyPr wrap="square" rtlCol="0" anchor="t">
            <a:spAutoFit/>
          </a:bodyPr>
          <a:lstStyle/>
          <a:p>
            <a:r>
              <a:rPr lang="en-US"/>
              <a:t>Nêu cảm nhận và phân tích:</a:t>
            </a:r>
          </a:p>
          <a:p>
            <a:endParaRPr lang="en-US"/>
          </a:p>
          <a:p>
            <a:r>
              <a:rPr lang="en-US"/>
              <a:t>- Bức tranh em yêu thích</a:t>
            </a:r>
          </a:p>
          <a:p>
            <a:endParaRPr lang="en-US"/>
          </a:p>
          <a:p>
            <a:r>
              <a:rPr lang="en-US"/>
              <a:t>- Nội dung hoạt động của lễ hội</a:t>
            </a:r>
          </a:p>
          <a:p>
            <a:endParaRPr lang="en-US"/>
          </a:p>
          <a:p>
            <a:r>
              <a:rPr lang="en-US"/>
              <a:t>- Hình ảnh chính phụ trong bức tranh</a:t>
            </a:r>
          </a:p>
          <a:p>
            <a:endParaRPr lang="en-US"/>
          </a:p>
          <a:p>
            <a:r>
              <a:rPr lang="en-US"/>
              <a:t>- Nét, hình, màu và không gian tạo nên nhịp điệu vui tươi, hài hòa trong tranh</a:t>
            </a:r>
          </a:p>
          <a:p>
            <a:endParaRPr lang="en-US"/>
          </a:p>
          <a:p>
            <a:r>
              <a:rPr lang="en-US"/>
              <a:t>- Cách điều chỉnh bố cục, màu sắc để bức tranh hoàn thiện và đẹp hơn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28600" y="533400"/>
            <a:ext cx="8407400" cy="685800"/>
          </a:xfrm>
          <a:prstGeom prst="roundRect">
            <a:avLst/>
          </a:prstGeom>
          <a:solidFill>
            <a:schemeClr val="accent2">
              <a:lumMod val="20000"/>
              <a:lumOff val="80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5" name="Text Box 4"/>
          <p:cNvSpPr txBox="1"/>
          <p:nvPr/>
        </p:nvSpPr>
        <p:spPr>
          <a:xfrm>
            <a:off x="381000" y="762000"/>
            <a:ext cx="7613650" cy="395605"/>
          </a:xfrm>
          <a:prstGeom prst="rect">
            <a:avLst/>
          </a:prstGeom>
          <a:noFill/>
        </p:spPr>
        <p:txBody>
          <a:bodyPr wrap="none" rtlCol="0" anchor="t">
            <a:spAutoFit/>
          </a:bodyPr>
          <a:lstStyle/>
          <a:p>
            <a:pPr marL="0" indent="0" algn="l">
              <a:lnSpc>
                <a:spcPct val="110000"/>
              </a:lnSpc>
              <a:spcBef>
                <a:spcPts val="0"/>
              </a:spcBef>
              <a:buNone/>
            </a:pPr>
            <a:r>
              <a:rPr lang="en-US" b="1">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5: TÌM HIỂU ĐỀ TÀI&lt; LỄ HỘI&gt; TRONG TRANH DÂN GIAN ĐÔNG HỒ</a:t>
            </a:r>
            <a:endParaRPr lang="en-US"/>
          </a:p>
        </p:txBody>
      </p:sp>
      <p:sp>
        <p:nvSpPr>
          <p:cNvPr id="2" name="Text Box 1"/>
          <p:cNvSpPr txBox="1"/>
          <p:nvPr/>
        </p:nvSpPr>
        <p:spPr>
          <a:xfrm>
            <a:off x="762000" y="1524000"/>
            <a:ext cx="2540000" cy="4523105"/>
          </a:xfrm>
          <a:prstGeom prst="rect">
            <a:avLst/>
          </a:prstGeom>
          <a:noFill/>
        </p:spPr>
        <p:txBody>
          <a:bodyPr wrap="square" rtlCol="0" anchor="t">
            <a:spAutoFit/>
          </a:bodyPr>
          <a:lstStyle/>
          <a:p>
            <a:r>
              <a:rPr lang="en-US"/>
              <a:t>Quan sát một số bức tranh dân gian và chỉ ra:</a:t>
            </a:r>
          </a:p>
          <a:p>
            <a:endParaRPr lang="en-US"/>
          </a:p>
          <a:p>
            <a:r>
              <a:rPr lang="en-US"/>
              <a:t>- Các hoạt động trong tranh.</a:t>
            </a:r>
          </a:p>
          <a:p>
            <a:endParaRPr lang="en-US"/>
          </a:p>
          <a:p>
            <a:r>
              <a:rPr lang="en-US"/>
              <a:t>- Cách thể hiện nét, hình, màu.</a:t>
            </a:r>
          </a:p>
          <a:p>
            <a:endParaRPr lang="en-US"/>
          </a:p>
          <a:p>
            <a:r>
              <a:rPr lang="en-US"/>
              <a:t>- Cách sắp xếp người, cảnh vật.</a:t>
            </a:r>
          </a:p>
          <a:p>
            <a:endParaRPr lang="en-US"/>
          </a:p>
          <a:p>
            <a:r>
              <a:rPr lang="en-US"/>
              <a:t>- Hình thức thể hiện bố cục và nhịp điệu trong tranh.</a:t>
            </a:r>
          </a:p>
        </p:txBody>
      </p:sp>
      <p:pic>
        <p:nvPicPr>
          <p:cNvPr id="3" name="Picture 2"/>
          <p:cNvPicPr>
            <a:picLocks noChangeAspect="1"/>
          </p:cNvPicPr>
          <p:nvPr/>
        </p:nvPicPr>
        <p:blipFill>
          <a:blip r:embed="rId2"/>
          <a:stretch>
            <a:fillRect/>
          </a:stretch>
        </p:blipFill>
        <p:spPr>
          <a:xfrm>
            <a:off x="3733800" y="1524000"/>
            <a:ext cx="4382770" cy="4831715"/>
          </a:xfrm>
          <a:prstGeom prst="rect">
            <a:avLst/>
          </a:prstGeom>
        </p:spPr>
      </p:pic>
    </p:spTree>
  </p:cSld>
  <p:clrMapOvr>
    <a:masterClrMapping/>
  </p:clrMapOvr>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333</Words>
  <Application>Microsoft Office PowerPoint</Application>
  <PresentationFormat>On-screen Show (4:3)</PresentationFormat>
  <Paragraphs>41</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SimSun</vt:lpstr>
      <vt:lpstr>Arial</vt:lpstr>
      <vt:lpstr>Times New Roman</vt:lpstr>
      <vt:lpstr>Blue Waves</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77</cp:revision>
  <dcterms:created xsi:type="dcterms:W3CDTF">2021-05-26T09:25:00Z</dcterms:created>
  <dcterms:modified xsi:type="dcterms:W3CDTF">2023-03-21T09:25:29Z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1033-11.2.0.10223</vt:lpwstr>
  </property>
</Properties>
</file>