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F37C1-4F19-41EA-B877-237F22593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BF3EAF-E453-4269-AF6F-9C8B418FD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56AB21-624A-4369-8AF2-5362897D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B78770-5245-487C-92C0-C09F8751A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D497D0-6B1F-42EB-A95D-6D6BD8AC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5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FDCAF9-9BAC-4F3F-8CD9-2E7A17C5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4997EB-14F2-40AF-9065-FECEC827E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7144A-0F18-4916-8475-EBB9FB35F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6EB1B3-3DB2-46C7-AEC7-EE2D09A8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0DD6D3-53D3-4446-824F-6C11A9EF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8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3B60933-D74E-4C55-A8F0-DCD3E78712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EF4254-DB4C-4F23-A67B-3B5ED5214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D4D352-4941-42F2-A50F-4F361D0DF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A3FB1A-F5F2-48A6-B264-5C29648E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482472-7BB1-4BA7-88FC-4CAB4E1C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8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95D4A3-92A7-4E54-8484-0870F7B32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E03AFF-B8B5-45FF-9A16-90F14B88C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DEAE17-7748-4205-9353-73E9F7F6C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2EDEDF-4A7B-4365-93C3-83867BD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DD57BE-050D-4A11-85DF-CECDEC3D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7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31D84-C474-43D3-A941-671017901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821102-DF0E-4FE6-AF3B-FE3CBED41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0B34A0-61E6-4FB6-A2C8-F0657D72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4F37B3-2EA0-46E0-A78B-3D61DFF1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F396F3-2701-4989-B6FF-DE41353B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3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60F7A-15E0-480A-8838-C1C76CE0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0D0AFC-F1EE-408C-9DD9-22055654A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D2F72E-7E41-4CA0-BA61-B739D2943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AB9741-DFA0-435F-BE64-136257D1E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7198A6-E425-4BB5-9337-7B85A44F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400B3F-982D-4074-97FA-FE50F02B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2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C33A5-563D-45B0-B779-FDBAA3EBD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449B97-AF26-49FD-B0BA-1BD012918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8F2B45-BF47-4FCB-A847-CBDDFB5CD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7CAC99A-1498-4A73-BC57-C69F5D9F4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852880C-AAA9-42A9-84DC-3D456CAB2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D6DE24-1943-4BD3-AB7B-BB68E9DF3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7FDF12-4789-47AA-8180-C4A5DC16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023AB8F-F89B-4C44-82C0-9A2B445B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2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3ACEDC-3B26-43F5-B3E4-2E6BE202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687C5C-EC48-4684-B389-E801DE27B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EEBCAB-C516-43D1-9CDE-328C76D1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E3345B-3049-4970-8C89-6B5DA604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2B4086-5D3B-4ACB-89C6-534C42B5B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6B2F5C-C72C-405A-BECF-E27D6729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392BE3-7989-4713-BD5F-4B671123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8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C2082A-FEC1-46B7-9764-176854D53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B48146-449C-4BD8-83D8-FD71D830D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95D062-9A2F-4DFC-94D6-0FB90A578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65341E-40D3-484E-8C47-6D10BFB4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269100-9198-401C-B852-422D8C47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6D88EF-95CA-42CF-9AFC-6575502F0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2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63523-FF50-4648-9FFB-CA44F9DD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B789C4-B8EE-4855-A65E-47308F026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AED761-BA9B-467D-974D-4018F7ECD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8B6E41-B4A4-4FE3-8767-4D665DD1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5A1AF3-5E91-4349-AF2A-3A7B4E7A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A687B3-2BF5-4BF3-ADC2-0CA40DC0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6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ED45236-D900-40EB-9299-39E1D820A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FBFC14-9528-4751-8FCC-A028E3117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B7A5E8-B22C-4B67-A8F8-57A772C0A7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7864D-3257-4F51-90AB-ED46FA19EC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5B94C6-936D-4526-80C7-C610A10B9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F74A69-DF9D-41E6-A295-C7B8E789F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3F0D4-397D-4B07-A632-CBB9B2FBC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9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2ECD02-A54B-466C-BB82-ABCB69453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100" y="70757"/>
            <a:ext cx="1060542" cy="1060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8D8F66-B1BD-4A3F-B7A2-3852736CE263}"/>
              </a:ext>
            </a:extLst>
          </p:cNvPr>
          <p:cNvSpPr txBox="1"/>
          <p:nvPr/>
        </p:nvSpPr>
        <p:spPr>
          <a:xfrm>
            <a:off x="4354736" y="309283"/>
            <a:ext cx="2854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#9Slide03 Sympathique Alt" panose="02000506000000020002" pitchFamily="2" charset="0"/>
              </a:rPr>
              <a:t>Chủ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#9Slide03 Sympathique Alt" panose="02000506000000020002" pitchFamily="2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#9Slide03 Sympathique Alt" panose="02000506000000020002" pitchFamily="2" charset="0"/>
              </a:rPr>
              <a:t>đề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#9Slide03 Sympathique Alt" panose="02000506000000020002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F1D0AE-1D83-4C76-8AF9-B1FBCEF3680C}"/>
              </a:ext>
            </a:extLst>
          </p:cNvPr>
          <p:cNvSpPr txBox="1"/>
          <p:nvPr/>
        </p:nvSpPr>
        <p:spPr>
          <a:xfrm>
            <a:off x="1178560" y="1324946"/>
            <a:ext cx="999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#9Slide04 Spectral ExtraBold" panose="02020902060000000000" pitchFamily="18" charset="0"/>
              </a:rPr>
              <a:t>NGHỆ THUẬT CỔ ĐẠI THẾ GIỚI VÀ VIỆT NAM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E7552D-4475-4AD3-AA96-FA4AC689A3C0}"/>
              </a:ext>
            </a:extLst>
          </p:cNvPr>
          <p:cNvSpPr txBox="1"/>
          <p:nvPr/>
        </p:nvSpPr>
        <p:spPr>
          <a:xfrm>
            <a:off x="4975804" y="2076427"/>
            <a:ext cx="1612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2060"/>
                </a:solidFill>
                <a:latin typeface="Snap ITC" panose="04040A07060A02020202" pitchFamily="82" charset="0"/>
              </a:rPr>
              <a:t>BÀI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CA497A-3E34-4D82-9E73-27B7D1EAE3B9}"/>
              </a:ext>
            </a:extLst>
          </p:cNvPr>
          <p:cNvSpPr txBox="1"/>
          <p:nvPr/>
        </p:nvSpPr>
        <p:spPr>
          <a:xfrm>
            <a:off x="1645920" y="2661202"/>
            <a:ext cx="9682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#9Slide04 Spectral ExtraBold" panose="02020902060000000000" pitchFamily="18" charset="0"/>
              </a:rPr>
              <a:t>THẢM TRANG TRÍ 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latin typeface="#9Slide04 Spectral ExtraBold" panose="02020902060000000000" pitchFamily="18" charset="0"/>
              </a:rPr>
              <a:t>VỚI HỌA TIẾT TRỐNG ĐỒNG</a:t>
            </a:r>
          </a:p>
        </p:txBody>
      </p:sp>
    </p:spTree>
    <p:extLst>
      <p:ext uri="{BB962C8B-B14F-4D97-AF65-F5344CB8AC3E}">
        <p14:creationId xmlns:p14="http://schemas.microsoft.com/office/powerpoint/2010/main" val="250118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D3867-163E-4A01-B5E4-724220034F79}"/>
              </a:ext>
            </a:extLst>
          </p:cNvPr>
          <p:cNvSpPr/>
          <p:nvPr/>
        </p:nvSpPr>
        <p:spPr>
          <a:xfrm>
            <a:off x="1017997" y="1126782"/>
            <a:ext cx="85120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3. Trang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trí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thảm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với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họa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tiết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trống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đồng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DAE463-BFB2-412E-A2D3-A8A369A4A781}"/>
              </a:ext>
            </a:extLst>
          </p:cNvPr>
          <p:cNvSpPr txBox="1"/>
          <p:nvPr/>
        </p:nvSpPr>
        <p:spPr>
          <a:xfrm>
            <a:off x="1353258" y="1773113"/>
            <a:ext cx="894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4FFB7E-E84C-4C0D-8947-081E24120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2194156"/>
            <a:ext cx="5516880" cy="4663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8EFF53-4045-4F37-AC8F-A5D54EEE5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14467"/>
            <a:ext cx="5625042" cy="4623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934DF0-50B8-4CFF-B5AC-3F5BA9D50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5" y="2234778"/>
            <a:ext cx="4683759" cy="468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D3867-163E-4A01-B5E4-724220034F79}"/>
              </a:ext>
            </a:extLst>
          </p:cNvPr>
          <p:cNvSpPr/>
          <p:nvPr/>
        </p:nvSpPr>
        <p:spPr>
          <a:xfrm>
            <a:off x="1017997" y="1126782"/>
            <a:ext cx="85120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3. Trang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trí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thảm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với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họa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tiết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trống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đồng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DAE463-BFB2-412E-A2D3-A8A369A4A781}"/>
              </a:ext>
            </a:extLst>
          </p:cNvPr>
          <p:cNvSpPr txBox="1"/>
          <p:nvPr/>
        </p:nvSpPr>
        <p:spPr>
          <a:xfrm>
            <a:off x="1353258" y="1773113"/>
            <a:ext cx="894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E48046A-5E03-485D-A7AB-ED0A7374191D}"/>
              </a:ext>
            </a:extLst>
          </p:cNvPr>
          <p:cNvSpPr txBox="1"/>
          <p:nvPr/>
        </p:nvSpPr>
        <p:spPr>
          <a:xfrm>
            <a:off x="2143760" y="227539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Điểm nhấn tâm hình vuông có tác dụng gì?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B7E817-B3C3-46B8-AD49-9378B0FA3BC5}"/>
              </a:ext>
            </a:extLst>
          </p:cNvPr>
          <p:cNvSpPr txBox="1"/>
          <p:nvPr/>
        </p:nvSpPr>
        <p:spPr>
          <a:xfrm>
            <a:off x="2676393" y="376969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Tấm thảm trang trí em có ứng dụng gì?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1B8CC0-4FC4-468A-A611-784198386967}"/>
              </a:ext>
            </a:extLst>
          </p:cNvPr>
          <p:cNvSpPr txBox="1"/>
          <p:nvPr/>
        </p:nvSpPr>
        <p:spPr>
          <a:xfrm>
            <a:off x="2483353" y="326741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 sử dụng nguyên lý nào để sắp xếp?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E83221D-1DF8-480B-8B17-2FFDDE23E336}"/>
              </a:ext>
            </a:extLst>
          </p:cNvPr>
          <p:cNvSpPr txBox="1"/>
          <p:nvPr/>
        </p:nvSpPr>
        <p:spPr>
          <a:xfrm>
            <a:off x="2351273" y="27154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3F77574-9ADF-4247-8271-8D5BAF63104D}"/>
              </a:ext>
            </a:extLst>
          </p:cNvPr>
          <p:cNvSpPr txBox="1"/>
          <p:nvPr/>
        </p:nvSpPr>
        <p:spPr>
          <a:xfrm>
            <a:off x="2760174" y="4271114"/>
            <a:ext cx="8608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Khi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3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  <p:bldP spid="14" grpId="0" build="p"/>
      <p:bldP spid="15" grpId="0" build="p"/>
      <p:bldP spid="16" grpId="0" build="p"/>
      <p:bldP spid="1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D3867-163E-4A01-B5E4-724220034F79}"/>
              </a:ext>
            </a:extLst>
          </p:cNvPr>
          <p:cNvSpPr/>
          <p:nvPr/>
        </p:nvSpPr>
        <p:spPr>
          <a:xfrm>
            <a:off x="1363418" y="1126782"/>
            <a:ext cx="51992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4.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Trưng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bày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chia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sẻ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DAE463-BFB2-412E-A2D3-A8A369A4A781}"/>
              </a:ext>
            </a:extLst>
          </p:cNvPr>
          <p:cNvSpPr txBox="1"/>
          <p:nvPr/>
        </p:nvSpPr>
        <p:spPr>
          <a:xfrm>
            <a:off x="2572458" y="1773113"/>
            <a:ext cx="32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chia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003DDD-55FE-4768-B2C9-2FE74F8D1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36" y="2390222"/>
            <a:ext cx="770601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7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D3867-163E-4A01-B5E4-724220034F79}"/>
              </a:ext>
            </a:extLst>
          </p:cNvPr>
          <p:cNvSpPr/>
          <p:nvPr/>
        </p:nvSpPr>
        <p:spPr>
          <a:xfrm>
            <a:off x="1363418" y="1126782"/>
            <a:ext cx="952810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5.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Tìm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hiểu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dạng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thức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trí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cân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bằng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đối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xứng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cuộc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sống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C273EB-575C-45D5-9770-838BBB26D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189" y="2157407"/>
            <a:ext cx="8654559" cy="47005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050969-329C-427E-B518-53A837D50A5C}"/>
              </a:ext>
            </a:extLst>
          </p:cNvPr>
          <p:cNvSpPr txBox="1"/>
          <p:nvPr/>
        </p:nvSpPr>
        <p:spPr>
          <a:xfrm>
            <a:off x="2359098" y="1583560"/>
            <a:ext cx="533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SGK:</a:t>
            </a:r>
          </a:p>
        </p:txBody>
      </p:sp>
    </p:spTree>
    <p:extLst>
      <p:ext uri="{BB962C8B-B14F-4D97-AF65-F5344CB8AC3E}">
        <p14:creationId xmlns:p14="http://schemas.microsoft.com/office/powerpoint/2010/main" val="151273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D3867-163E-4A01-B5E4-724220034F79}"/>
              </a:ext>
            </a:extLst>
          </p:cNvPr>
          <p:cNvSpPr/>
          <p:nvPr/>
        </p:nvSpPr>
        <p:spPr>
          <a:xfrm>
            <a:off x="1363418" y="1126782"/>
            <a:ext cx="952810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5.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Tìm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hiểu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dạng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thức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trí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cân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bằng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đối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xứng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cuộc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sống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6D1C2B-4A39-49DE-839C-AB21FC1004E7}"/>
              </a:ext>
            </a:extLst>
          </p:cNvPr>
          <p:cNvSpPr txBox="1"/>
          <p:nvPr/>
        </p:nvSpPr>
        <p:spPr>
          <a:xfrm>
            <a:off x="2033978" y="2014745"/>
            <a:ext cx="8654342" cy="89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+mj-lt"/>
                <a:ea typeface="Times New Roman" panose="02020603050405020304" pitchFamily="18" charset="0"/>
              </a:rPr>
              <a:t>+ Các sản phẩm nào trong đời sống thường sử dụng trang trí hình vuông?</a:t>
            </a:r>
            <a:endParaRPr lang="en-US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6F0049F-A988-43AA-91A8-E653B11DA820}"/>
              </a:ext>
            </a:extLst>
          </p:cNvPr>
          <p:cNvSpPr txBox="1"/>
          <p:nvPr/>
        </p:nvSpPr>
        <p:spPr>
          <a:xfrm>
            <a:off x="2033978" y="1553080"/>
            <a:ext cx="4895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626E80-8C97-4330-8FDB-9D75E25A42A3}"/>
              </a:ext>
            </a:extLst>
          </p:cNvPr>
          <p:cNvSpPr txBox="1"/>
          <p:nvPr/>
        </p:nvSpPr>
        <p:spPr>
          <a:xfrm>
            <a:off x="2033978" y="2888826"/>
            <a:ext cx="7608851" cy="89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+ Mỗi sản phẩm đó được trang trí theo dạng thức cân bằng, đối xứng nào?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BF7251-1AC4-41F9-AA01-7DF8FDE90E63}"/>
              </a:ext>
            </a:extLst>
          </p:cNvPr>
          <p:cNvSpPr txBox="1"/>
          <p:nvPr/>
        </p:nvSpPr>
        <p:spPr>
          <a:xfrm>
            <a:off x="2489766" y="3829614"/>
            <a:ext cx="7742765" cy="89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+ Đường nét, màu sắc, đậm nhạt của họa tiết được thể hiện như thế nào trên sản phẩm?</a:t>
            </a:r>
            <a:endParaRPr lang="en-US" sz="2400" b="1" dirty="0">
              <a:solidFill>
                <a:srgbClr val="C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  <p:bldP spid="9" grpId="0"/>
      <p:bldP spid="10" grpId="0" build="p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D3867-163E-4A01-B5E4-724220034F79}"/>
              </a:ext>
            </a:extLst>
          </p:cNvPr>
          <p:cNvSpPr/>
          <p:nvPr/>
        </p:nvSpPr>
        <p:spPr>
          <a:xfrm>
            <a:off x="1363418" y="1126782"/>
            <a:ext cx="952810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5.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Tìm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hiểu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dạng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thức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trí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cân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bằng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đối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xứng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cuộc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400" b="1" cap="none" spc="0" dirty="0" err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sống</a:t>
            </a:r>
            <a:r>
              <a:rPr lang="en-US" sz="24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BF7251-1AC4-41F9-AA01-7DF8FDE90E63}"/>
              </a:ext>
            </a:extLst>
          </p:cNvPr>
          <p:cNvSpPr txBox="1"/>
          <p:nvPr/>
        </p:nvSpPr>
        <p:spPr>
          <a:xfrm>
            <a:off x="2013202" y="1838254"/>
            <a:ext cx="8748183" cy="198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Ghi nhớ: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 trí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nguyên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cân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bằng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đối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xứng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được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ứng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rất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nét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thẩm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mĩ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nhiều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lĩnh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cuộc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sống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141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2B5FF0-3059-4859-A598-067E086C8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0" y="1022021"/>
            <a:ext cx="8839200" cy="61814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0A6837-BC52-4C1F-B864-A4323B527688}"/>
              </a:ext>
            </a:extLst>
          </p:cNvPr>
          <p:cNvSpPr txBox="1"/>
          <p:nvPr/>
        </p:nvSpPr>
        <p:spPr>
          <a:xfrm>
            <a:off x="5032951" y="3429000"/>
            <a:ext cx="43752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thảo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luận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sẻ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cảm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nhận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vê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thức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nguyên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lí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sắp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xếp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tiết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trên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thảm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vê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màu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sắc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tương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sắc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̂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giữa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màu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tiết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màu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nền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C872BA-261C-4628-A484-18B7E4456EBD}"/>
              </a:ext>
            </a:extLst>
          </p:cNvPr>
          <p:cNvSpPr/>
          <p:nvPr/>
        </p:nvSpPr>
        <p:spPr>
          <a:xfrm>
            <a:off x="629910" y="1126782"/>
            <a:ext cx="50690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 </a:t>
            </a:r>
            <a:r>
              <a:rPr lang="en-US" sz="2800" b="1" cap="none" spc="0" dirty="0" err="1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Khám</a:t>
            </a:r>
            <a:r>
              <a:rPr lang="en-US" sz="2800" b="1" cap="none" spc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cap="none" spc="0" dirty="0" err="1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phá</a:t>
            </a:r>
            <a:r>
              <a:rPr lang="en-US" sz="2800" b="1" cap="none" spc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cap="none" spc="0" dirty="0" err="1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cách</a:t>
            </a:r>
            <a:r>
              <a:rPr lang="en-US" sz="2800" b="1" cap="none" spc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cap="none" spc="0" dirty="0" err="1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trang</a:t>
            </a:r>
            <a:r>
              <a:rPr lang="en-US" sz="2800" b="1" cap="none" spc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cap="none" spc="0" dirty="0" err="1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trí</a:t>
            </a:r>
            <a:r>
              <a:rPr lang="en-US" sz="2800" b="1" cap="none" spc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800" b="1" cap="none" spc="0" dirty="0" err="1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thảm</a:t>
            </a:r>
            <a:r>
              <a:rPr lang="en-US" sz="2800" b="1" cap="none" spc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806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941" y="0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C5A489-01B7-4625-96FC-5184024DE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62" y="1126781"/>
            <a:ext cx="5580038" cy="5580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8BB777-2ED7-4D5E-A741-C65FB087D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22" y="1899300"/>
            <a:ext cx="10562235" cy="4854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0A8F3A-8CE3-4726-AD5D-B1D2869FC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4582" y="210840"/>
            <a:ext cx="5345379" cy="77402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438DF3E-CADB-4E9A-ACB8-7396CFED6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003" y="771423"/>
            <a:ext cx="3859875" cy="398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56B8913-530F-4BEA-BC19-AA9EEEBC8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77" y="1277962"/>
            <a:ext cx="5580038" cy="55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3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7AC3DA2-622D-495B-A09B-B10A097FA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940" y="1897374"/>
            <a:ext cx="4846740" cy="7498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75317B-7175-43E2-AED0-B6F7414A291B}"/>
              </a:ext>
            </a:extLst>
          </p:cNvPr>
          <p:cNvSpPr txBox="1"/>
          <p:nvPr/>
        </p:nvSpPr>
        <p:spPr>
          <a:xfrm>
            <a:off x="7071403" y="2530611"/>
            <a:ext cx="51217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8388214-B239-46F7-B556-BF1BFD1ACF9A}"/>
              </a:ext>
            </a:extLst>
          </p:cNvPr>
          <p:cNvSpPr txBox="1"/>
          <p:nvPr/>
        </p:nvSpPr>
        <p:spPr>
          <a:xfrm>
            <a:off x="7073477" y="4060509"/>
            <a:ext cx="49577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CB8D6AB-1700-45CA-901B-504E4E06DB67}"/>
              </a:ext>
            </a:extLst>
          </p:cNvPr>
          <p:cNvSpPr txBox="1"/>
          <p:nvPr/>
        </p:nvSpPr>
        <p:spPr>
          <a:xfrm>
            <a:off x="6996749" y="5473866"/>
            <a:ext cx="4862094" cy="1020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1D04B39-656C-42C5-A2E4-3C1A0F4B3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565" y="993601"/>
            <a:ext cx="3859875" cy="39897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C85674C-9775-4CA6-BE0D-4BD2A573DF7E}"/>
              </a:ext>
            </a:extLst>
          </p:cNvPr>
          <p:cNvGrpSpPr/>
          <p:nvPr/>
        </p:nvGrpSpPr>
        <p:grpSpPr>
          <a:xfrm rot="16200000">
            <a:off x="823520" y="795429"/>
            <a:ext cx="5389637" cy="6765497"/>
            <a:chOff x="3298635" y="-193465"/>
            <a:chExt cx="5021101" cy="67654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65095DB-74E6-4187-BC45-0CCE82974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8635" y="4008071"/>
              <a:ext cx="2573198" cy="256396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F1A148C-B01A-440F-A783-13B30C457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5150577" y="3455397"/>
              <a:ext cx="3932065" cy="23012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9573043-30DE-43B6-A55A-C98D6654C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78822" y="-193465"/>
              <a:ext cx="2222061" cy="41071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BFFBA95-1D24-4146-904C-B7D29CB2F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538" y="-103548"/>
              <a:ext cx="2573198" cy="2573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78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  <p:bldP spid="21" grpId="0" build="allAtOnce"/>
      <p:bldP spid="2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E60D56-35FC-4F1A-A213-888A48A22BBE}"/>
              </a:ext>
            </a:extLst>
          </p:cNvPr>
          <p:cNvSpPr txBox="1"/>
          <p:nvPr/>
        </p:nvSpPr>
        <p:spPr>
          <a:xfrm>
            <a:off x="1973117" y="1767840"/>
            <a:ext cx="855277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4DB819-7899-4A10-83CF-386C27E00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937" y="1126782"/>
            <a:ext cx="3859875" cy="3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8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0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0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D3867-163E-4A01-B5E4-724220034F79}"/>
              </a:ext>
            </a:extLst>
          </p:cNvPr>
          <p:cNvSpPr/>
          <p:nvPr/>
        </p:nvSpPr>
        <p:spPr>
          <a:xfrm>
            <a:off x="1017997" y="1126782"/>
            <a:ext cx="62464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Kiến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tạo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kiến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thức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kĩ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năng</a:t>
            </a:r>
            <a:endParaRPr lang="en-US" sz="3600" b="1" cap="none" spc="0" dirty="0">
              <a:ln w="6600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DAE463-BFB2-412E-A2D3-A8A369A4A781}"/>
              </a:ext>
            </a:extLst>
          </p:cNvPr>
          <p:cNvSpPr txBox="1"/>
          <p:nvPr/>
        </p:nvSpPr>
        <p:spPr>
          <a:xfrm>
            <a:off x="1353258" y="1773113"/>
            <a:ext cx="662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56/ SGK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66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920" y="-1113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pic>
        <p:nvPicPr>
          <p:cNvPr id="6" name="video TT tham">
            <a:hlinkClick r:id="" action="ppaction://media"/>
            <a:extLst>
              <a:ext uri="{FF2B5EF4-FFF2-40B4-BE49-F238E27FC236}">
                <a16:creationId xmlns:a16="http://schemas.microsoft.com/office/drawing/2014/main" xmlns="" id="{D8A935DE-14CC-496A-80AF-CE867D453C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536" y="1235563"/>
            <a:ext cx="9995443" cy="5622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1EBC6D-27F9-4990-AA3C-0A74EB21C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536" y="767128"/>
            <a:ext cx="3861311" cy="3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588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2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D3867-163E-4A01-B5E4-724220034F79}"/>
              </a:ext>
            </a:extLst>
          </p:cNvPr>
          <p:cNvSpPr/>
          <p:nvPr/>
        </p:nvSpPr>
        <p:spPr>
          <a:xfrm>
            <a:off x="1017997" y="1126782"/>
            <a:ext cx="62464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Kiến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tạo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kiến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thức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kĩ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năng</a:t>
            </a:r>
            <a:endParaRPr lang="en-US" sz="3600" b="1" cap="none" spc="0" dirty="0">
              <a:ln w="6600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84F2B3-D889-44F3-AEA0-8DB929F73A55}"/>
              </a:ext>
            </a:extLst>
          </p:cNvPr>
          <p:cNvSpPr txBox="1"/>
          <p:nvPr/>
        </p:nvSpPr>
        <p:spPr>
          <a:xfrm>
            <a:off x="1920092" y="1810122"/>
            <a:ext cx="7995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Trang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thảm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lý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Bulgary" pitchFamily="2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#9Slide05 SVNBulgary" pitchFamily="2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B07411-9F26-4149-A178-136A2DB839EF}"/>
              </a:ext>
            </a:extLst>
          </p:cNvPr>
          <p:cNvSpPr txBox="1"/>
          <p:nvPr/>
        </p:nvSpPr>
        <p:spPr>
          <a:xfrm>
            <a:off x="2276873" y="2257609"/>
            <a:ext cx="6949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Có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thể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vận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dụng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nguyên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lý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cân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bằng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đối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xứng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 qua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trục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329FAFE-A9E1-4B74-89AC-6840D8B871BB}"/>
              </a:ext>
            </a:extLst>
          </p:cNvPr>
          <p:cNvSpPr txBox="1"/>
          <p:nvPr/>
        </p:nvSpPr>
        <p:spPr>
          <a:xfrm>
            <a:off x="1950572" y="2695042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họa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tiết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đối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xứng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qua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trục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nào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DEBD1D-9374-42B5-8103-1171226ABB3C}"/>
              </a:ext>
            </a:extLst>
          </p:cNvPr>
          <p:cNvSpPr txBox="1"/>
          <p:nvPr/>
        </p:nvSpPr>
        <p:spPr>
          <a:xfrm>
            <a:off x="2389222" y="3131546"/>
            <a:ext cx="2610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b="1" dirty="0" err="1">
                <a:latin typeface="#9Slide05 SVNBulgary" pitchFamily="2" charset="0"/>
              </a:rPr>
              <a:t>Trục</a:t>
            </a:r>
            <a:r>
              <a:rPr lang="en-US" sz="2400" b="1" dirty="0">
                <a:latin typeface="#9Slide05 SVNBulgary" pitchFamily="2" charset="0"/>
              </a:rPr>
              <a:t> </a:t>
            </a:r>
            <a:r>
              <a:rPr lang="en-US" sz="2400" b="1" dirty="0" err="1">
                <a:latin typeface="#9Slide05 SVNBulgary" pitchFamily="2" charset="0"/>
              </a:rPr>
              <a:t>dọc</a:t>
            </a:r>
            <a:r>
              <a:rPr lang="en-US" sz="2400" b="1" dirty="0">
                <a:latin typeface="#9Slide05 SVNBulgary" pitchFamily="2" charset="0"/>
              </a:rPr>
              <a:t>, </a:t>
            </a:r>
            <a:r>
              <a:rPr lang="en-US" sz="2400" b="1" dirty="0" err="1">
                <a:latin typeface="#9Slide05 SVNBulgary" pitchFamily="2" charset="0"/>
              </a:rPr>
              <a:t>ngang</a:t>
            </a:r>
            <a:r>
              <a:rPr lang="en-US" sz="2400" b="1" dirty="0">
                <a:latin typeface="#9Slide05 SVNBulgary" pitchFamily="2" charset="0"/>
              </a:rPr>
              <a:t>, </a:t>
            </a:r>
            <a:r>
              <a:rPr lang="en-US" sz="2400" b="1" dirty="0" err="1">
                <a:latin typeface="#9Slide05 SVNBulgary" pitchFamily="2" charset="0"/>
              </a:rPr>
              <a:t>chéo</a:t>
            </a:r>
            <a:r>
              <a:rPr lang="en-US" sz="2400" b="1" dirty="0">
                <a:latin typeface="#9Slide05 SVNBulgary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32DAC4-B350-44A5-9BCA-EAEB1C71FBED}"/>
              </a:ext>
            </a:extLst>
          </p:cNvPr>
          <p:cNvSpPr txBox="1"/>
          <p:nvPr/>
        </p:nvSpPr>
        <p:spPr>
          <a:xfrm>
            <a:off x="1920092" y="3582193"/>
            <a:ext cx="8707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vẽ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nên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vẽ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như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thế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nào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chính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xác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cân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bằng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vị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trí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giống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nhau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tỉ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lệ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#9Slide05 SVNBulgary" pitchFamily="2" charset="0"/>
              </a:rPr>
              <a:t>mảng</a:t>
            </a:r>
            <a:r>
              <a:rPr lang="en-US" sz="2400" b="1" dirty="0">
                <a:solidFill>
                  <a:srgbClr val="7030A0"/>
                </a:solidFill>
                <a:latin typeface="#9Slide05 SVNBulgary" pitchFamily="2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10F52D5-8D83-4AAE-8F4A-CA121B9D077E}"/>
              </a:ext>
            </a:extLst>
          </p:cNvPr>
          <p:cNvSpPr txBox="1"/>
          <p:nvPr/>
        </p:nvSpPr>
        <p:spPr>
          <a:xfrm>
            <a:off x="2276873" y="4317941"/>
            <a:ext cx="8552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* </a:t>
            </a:r>
            <a:r>
              <a:rPr lang="en-US" sz="3200" b="1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Bulgary" pitchFamily="2" charset="0"/>
              </a:rPr>
              <a:t>	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sắp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xếp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nguyên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lí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cân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xứng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trí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cơ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</a:pPr>
            <a:endParaRPr lang="en-US" sz="3200" b="1" dirty="0">
              <a:solidFill>
                <a:srgbClr val="FFC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8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0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0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5A0C0-2544-4E8C-9DD1-CF4838CE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75" y="285968"/>
            <a:ext cx="5908118" cy="84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F17FF-85B6-40AD-9A45-FB4C0779F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80" y="66240"/>
            <a:ext cx="1060542" cy="1060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D3867-163E-4A01-B5E4-724220034F79}"/>
              </a:ext>
            </a:extLst>
          </p:cNvPr>
          <p:cNvSpPr/>
          <p:nvPr/>
        </p:nvSpPr>
        <p:spPr>
          <a:xfrm>
            <a:off x="1017997" y="1126782"/>
            <a:ext cx="85120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3. Trang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trí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thảm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với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họa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tiết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trống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đồng</a:t>
            </a:r>
            <a:r>
              <a:rPr lang="en-US" sz="3600" b="1" cap="none" spc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DAE463-BFB2-412E-A2D3-A8A369A4A781}"/>
              </a:ext>
            </a:extLst>
          </p:cNvPr>
          <p:cNvSpPr txBox="1"/>
          <p:nvPr/>
        </p:nvSpPr>
        <p:spPr>
          <a:xfrm>
            <a:off x="1353258" y="1773113"/>
            <a:ext cx="32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B3AE60-5252-4637-AA3E-83F873E62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280" y="2234778"/>
            <a:ext cx="9743440" cy="42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567</Words>
  <Application>Microsoft Office PowerPoint</Application>
  <PresentationFormat>Widescreen</PresentationFormat>
  <Paragraphs>45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#9Slide03 Sympathique Alt</vt:lpstr>
      <vt:lpstr>#9Slide04 Spectral ExtraBold</vt:lpstr>
      <vt:lpstr>#9Slide05 SVNBulgary</vt:lpstr>
      <vt:lpstr>Arial</vt:lpstr>
      <vt:lpstr>Calibri</vt:lpstr>
      <vt:lpstr>Calibri Light</vt:lpstr>
      <vt:lpstr>Snap ITC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vonguyetanh0903@gmail.com</dc:creator>
  <cp:lastModifiedBy>USER</cp:lastModifiedBy>
  <cp:revision>7</cp:revision>
  <dcterms:created xsi:type="dcterms:W3CDTF">2021-08-24T11:17:23Z</dcterms:created>
  <dcterms:modified xsi:type="dcterms:W3CDTF">2023-03-22T14:43:55Z</dcterms:modified>
</cp:coreProperties>
</file>