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5" r:id="rId4"/>
  </p:sldMasterIdLst>
  <p:notesMasterIdLst>
    <p:notesMasterId r:id="rId11"/>
  </p:notesMasterIdLst>
  <p:handoutMasterIdLst>
    <p:handoutMasterId r:id="rId12"/>
  </p:handoutMasterIdLst>
  <p:sldIdLst>
    <p:sldId id="436" r:id="rId5"/>
    <p:sldId id="437" r:id="rId6"/>
    <p:sldId id="440" r:id="rId7"/>
    <p:sldId id="492" r:id="rId8"/>
    <p:sldId id="493" r:id="rId9"/>
    <p:sldId id="495" r:id="rId10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C91540"/>
    <a:srgbClr val="EB3F68"/>
    <a:srgbClr val="F36D37"/>
    <a:srgbClr val="8A7AEA"/>
    <a:srgbClr val="5934F6"/>
    <a:srgbClr val="324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22"/>
    <p:restoredTop sz="94660"/>
  </p:normalViewPr>
  <p:slideViewPr>
    <p:cSldViewPr showGuides="1">
      <p:cViewPr varScale="1">
        <p:scale>
          <a:sx n="68" d="100"/>
          <a:sy n="68" d="100"/>
        </p:scale>
        <p:origin x="60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F08C0CA-9912-435A-818A-6BE6E827F2E0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TS. Ngô Thu Dung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1C61699-7083-4BAF-8569-3515970EC3A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0768984-D430-4A27-B7D6-E958BF8AEF16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TS. Ngô Thu Dung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91C1E14-B022-4364-A0AB-A1E16171536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96023C4-F221-41DC-9F86-7661144AB76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A90975B-400F-4E9D-BA90-C78404CE2EC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552224B-F8E9-4D72-A235-87A54B5B22D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vi-VN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C48DAB-FD81-4AE5-90D8-7ED845D7C4C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C38538F-6362-40C1-B50C-3BF99684F41D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F88E441-480C-436B-B3D2-A6EB5F192A2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4909B73-1CD4-4C69-AC2E-614E4EDEC11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DBE513C-C466-4ABC-AC00-38B05D11ECF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D4AF743-1501-4BE2-A6EA-5A14F631A17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898E6AB-E157-4CC7-8A19-AF918BF74BB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CD2AFC-1DDC-4A1D-BF3A-EA59C854455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485AEE-54DD-4089-9ABE-A5992F0127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C280285-F575-4D41-A185-C1E3C54CDC8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C7401B-24B9-4C66-8029-945A32FA1EDB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21B1CC-179F-4535-9CF7-5356ED8A3F5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772AA3-68F0-4BFC-A596-ACD24732BFC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57772FE-5361-4D84-A5A3-B0C3BB9F43B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vi-VN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4EDCDF4-695C-42F3-BF79-704871EED64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F99D252-C623-4E38-8A4A-6593E9DF79D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74A0F8E-D14D-4995-859D-B2E6B0A7305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8BD905-50E4-4614-9FF8-A46CEF15DDD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CC2E1D-DEF3-402C-AFBF-C5CEF0460FA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107C359-5A27-4D2B-839C-F32A0EF2C61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5A91C47-9749-425C-88BF-AFF3A5BBF60D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4" Type="http://schemas.openxmlformats.org/officeDocument/2006/relationships/theme" Target="../theme/theme2.xml"/><Relationship Id="rId13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4.xml"/><Relationship Id="rId8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solidFill>
                  <a:srgbClr val="000000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70AF687-A181-4025-9DED-2EE5E27697A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282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82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+mn-lt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82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AF438A-B32F-40F4-906D-5B4D89AE944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solidFill>
                  <a:srgbClr val="000000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7708C0E-7357-4950-BF6A-A2216A57936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.jpeg"/><Relationship Id="rId2" Type="http://schemas.microsoft.com/office/2007/relationships/media" Target="file:///C:\giao%20an%20dien%20tu\Lich_su%20THCS\VT_Lich%20su%207+8\Lich%20su%208\Giao%20an%20dien%20tu\Rung2.WMV" TargetMode="External"/><Relationship Id="rId1" Type="http://schemas.openxmlformats.org/officeDocument/2006/relationships/video" Target="file:///C:\giao%20an%20dien%20tu\Lich_su%20THCS\VT_Lich%20su%207+8\Lich%20su%208\Giao%20an%20dien%20tu\Rung2.WM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5.GIF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05" name="Rung2.WMV">
            <a:hlinkClick r:id="" action="ppaction://media"/>
          </p:cNvPr>
          <p:cNvPicPr>
            <a:picLocks noRot="1"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38100" cap="flat" cmpd="dbl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84675" name="Text Box 3"/>
          <p:cNvSpPr txBox="1">
            <a:spLocks noChangeArrowheads="1"/>
          </p:cNvSpPr>
          <p:nvPr/>
        </p:nvSpPr>
        <p:spPr bwMode="auto">
          <a:xfrm>
            <a:off x="152400" y="4481513"/>
            <a:ext cx="8839200" cy="10160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609600" lvl="0" indent="-60960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FFFFFF"/>
                </a:solidFill>
                <a:cs typeface="Arial" panose="020B0604020202020204" pitchFamily="34" charset="0"/>
              </a:rPr>
              <a:t>I. KHỞI NGHĨA YÊN THẾ (1884-1913)</a:t>
            </a:r>
            <a:endParaRPr lang="en-US" altLang="en-US" sz="2400" b="1" dirty="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marL="609600" lvl="0" indent="-60960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FFFFFF"/>
                </a:solidFill>
                <a:cs typeface="Arial" panose="020B0604020202020204" pitchFamily="34" charset="0"/>
              </a:rPr>
              <a:t>II. PHONG TRÀO CHỐNG PHÁP CỦA ĐỒNG BÀO MIỀN NÚI</a:t>
            </a:r>
            <a:endParaRPr lang="en-US" altLang="en-US" sz="2400" b="1" dirty="0">
              <a:solidFill>
                <a:srgbClr val="FFFFFF"/>
              </a:solidFill>
              <a:ea typeface="Arial" panose="020B0604020202020204" pitchFamily="34" charset="0"/>
            </a:endParaRPr>
          </a:p>
        </p:txBody>
      </p:sp>
      <p:sp>
        <p:nvSpPr>
          <p:cNvPr id="105476" name="Rectangle 4"/>
          <p:cNvSpPr>
            <a:spLocks noGrp="1"/>
          </p:cNvSpPr>
          <p:nvPr>
            <p:ph type="ctrTitle"/>
          </p:nvPr>
        </p:nvSpPr>
        <p:spPr>
          <a:xfrm>
            <a:off x="533400" y="1685925"/>
            <a:ext cx="8305800" cy="1752600"/>
          </a:xfrm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lang="en-US" altLang="en-US" sz="3200" b="1" dirty="0">
                <a:solidFill>
                  <a:schemeClr val="bg1"/>
                </a:solidFill>
              </a:rPr>
              <a:t>KHỞI NGHĨA YÊN THẾ VÀ PHONG TRÀO CHỐNG PHÁP CỦA ĐỒNG BÀO MIỀN NÚI CUỐI THẾ KỶ XIX</a:t>
            </a: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84677" name="Text Box 6"/>
          <p:cNvSpPr txBox="1">
            <a:spLocks noChangeArrowheads="1"/>
          </p:cNvSpPr>
          <p:nvPr/>
        </p:nvSpPr>
        <p:spPr bwMode="auto">
          <a:xfrm>
            <a:off x="1600200" y="581025"/>
            <a:ext cx="4800600" cy="52197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800" b="1" u="sng" dirty="0">
                <a:solidFill>
                  <a:srgbClr val="FFFFFF"/>
                </a:solidFill>
                <a:cs typeface="Arial" panose="020B0604020202020204" pitchFamily="34" charset="0"/>
              </a:rPr>
              <a:t> Bài 27</a:t>
            </a:r>
            <a:endParaRPr lang="en-US" altLang="en-US" sz="2800" b="1" u="sng" dirty="0">
              <a:solidFill>
                <a:srgbClr val="FFFFFF"/>
              </a:solidFill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700" fill="hold"/>
                                        <p:tgtEl>
                                          <p:spTgt spid="512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1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512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05"/>
                  </p:tgtEl>
                </p:cond>
              </p:nextCondLst>
            </p:seq>
            <p:vide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1205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6498" name="Picture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288" y="2087563"/>
            <a:ext cx="4557712" cy="31829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165" name="Oval 5"/>
          <p:cNvSpPr>
            <a:spLocks noChangeArrowheads="1"/>
          </p:cNvSpPr>
          <p:nvPr/>
        </p:nvSpPr>
        <p:spPr bwMode="auto">
          <a:xfrm>
            <a:off x="1690688" y="3041650"/>
            <a:ext cx="838200" cy="838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auto">
          <a:xfrm>
            <a:off x="2895600" y="1595438"/>
            <a:ext cx="2667000" cy="457200"/>
          </a:xfrm>
          <a:prstGeom prst="wedgeRectCallout">
            <a:avLst>
              <a:gd name="adj1" fmla="val -71727"/>
              <a:gd name="adj2" fmla="val 272917"/>
            </a:avLst>
          </a:prstGeom>
          <a:noFill/>
          <a:ln w="28575">
            <a:solidFill>
              <a:srgbClr val="3333FF"/>
            </a:solidFill>
            <a:miter lim="800000"/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Vùng đất Yên Thế</a:t>
            </a:r>
            <a:endParaRPr lang="en-US" altLang="en-US" sz="2400" b="1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pic>
        <p:nvPicPr>
          <p:cNvPr id="106501" name="Picture 7" descr="Pictur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0250" y="2133600"/>
            <a:ext cx="4583113" cy="3155950"/>
          </a:xfrm>
          <a:prstGeom prst="rect">
            <a:avLst/>
          </a:prstGeom>
          <a:noFill/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92168" name="AutoShape 8"/>
          <p:cNvSpPr>
            <a:spLocks noChangeArrowheads="1"/>
          </p:cNvSpPr>
          <p:nvPr/>
        </p:nvSpPr>
        <p:spPr bwMode="auto">
          <a:xfrm>
            <a:off x="6746875" y="1639888"/>
            <a:ext cx="2286000" cy="457200"/>
          </a:xfrm>
          <a:prstGeom prst="wedgeRectCallout">
            <a:avLst>
              <a:gd name="adj1" fmla="val -1111"/>
              <a:gd name="adj2" fmla="val 389931"/>
            </a:avLst>
          </a:prstGeom>
          <a:noFill/>
          <a:ln w="28575">
            <a:solidFill>
              <a:srgbClr val="3333FF"/>
            </a:solidFill>
            <a:miter lim="800000"/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Tỉnh Bắc Giang</a:t>
            </a:r>
            <a:endParaRPr lang="en-US" altLang="en-US" sz="2400" b="1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auto">
          <a:xfrm>
            <a:off x="2895600" y="1600200"/>
            <a:ext cx="2667000" cy="457200"/>
          </a:xfrm>
          <a:prstGeom prst="wedgeRectCallout">
            <a:avLst>
              <a:gd name="adj1" fmla="val 126014"/>
              <a:gd name="adj2" fmla="val 392014"/>
            </a:avLst>
          </a:prstGeom>
          <a:noFill/>
          <a:ln w="28575">
            <a:solidFill>
              <a:srgbClr val="3333FF"/>
            </a:solidFill>
            <a:miter lim="800000"/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Vùng đất Yên Thế</a:t>
            </a:r>
            <a:endParaRPr lang="en-US" altLang="en-US" sz="2400" b="1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92171" name="AutoShape 11"/>
          <p:cNvSpPr>
            <a:spLocks noChangeArrowheads="1"/>
          </p:cNvSpPr>
          <p:nvPr/>
        </p:nvSpPr>
        <p:spPr bwMode="auto">
          <a:xfrm>
            <a:off x="7543800" y="3505200"/>
            <a:ext cx="228600" cy="228600"/>
          </a:xfrm>
          <a:prstGeom prst="irregularSeal2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5708" name="Text Box 15"/>
          <p:cNvSpPr txBox="1">
            <a:spLocks noChangeArrowheads="1"/>
          </p:cNvSpPr>
          <p:nvPr/>
        </p:nvSpPr>
        <p:spPr bwMode="auto">
          <a:xfrm>
            <a:off x="228600" y="5486400"/>
            <a:ext cx="868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i="1" dirty="0">
                <a:solidFill>
                  <a:srgbClr val="FF0000"/>
                </a:solidFill>
                <a:cs typeface="Arial" panose="020B0604020202020204" pitchFamily="34" charset="0"/>
              </a:rPr>
              <a:t>Đọc sách giáo khoa, kết hợp quan sát lược đồ, mô tả vị trí Yên Thế?</a:t>
            </a:r>
            <a:endParaRPr lang="en-US" altLang="en-US" sz="2400" i="1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30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5" grpId="0" animBg="1"/>
      <p:bldP spid="92166" grpId="0" animBg="1"/>
      <p:bldP spid="92168" grpId="0" animBg="1"/>
      <p:bldP spid="92169" grpId="0" animBg="1"/>
      <p:bldP spid="921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36" name="Picture 20" descr="D:\HÌNH TƯ LIỆU DẠY HỌC\yen_the_500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09600"/>
            <a:ext cx="9213850" cy="624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35" name="Text Box 19"/>
          <p:cNvSpPr txBox="1"/>
          <p:nvPr/>
        </p:nvSpPr>
        <p:spPr>
          <a:xfrm>
            <a:off x="4572000" y="6400800"/>
            <a:ext cx="4572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1828800" lvl="4" indent="-739775" algn="ctr" eaLnBrk="1" hangingPunct="1">
              <a:spcBef>
                <a:spcPct val="0"/>
              </a:spcBef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LƯỢC ĐỒ CĂN CỨ YÊN THẾ</a:t>
            </a:r>
            <a:endParaRPr lang="en-US" altLang="en-US" sz="1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743200" y="76200"/>
            <a:ext cx="6400800" cy="2286000"/>
          </a:xfrm>
          <a:prstGeom prst="roundRect">
            <a:avLst/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endParaRPr sz="23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sz="2300" dirty="0">
                <a:solidFill>
                  <a:srgbClr val="1E464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Căn cứ Yên Thế nằm ở phía Tây Bắc Giang có diện tích rộng chừng 40-50km</a:t>
            </a:r>
            <a:r>
              <a:rPr sz="2300" baseline="30000" dirty="0">
                <a:solidFill>
                  <a:srgbClr val="1E464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300" dirty="0">
                <a:solidFill>
                  <a:srgbClr val="1E464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gồm đất đồi l</a:t>
            </a:r>
            <a:r>
              <a:rPr sz="2300" dirty="0">
                <a:solidFill>
                  <a:srgbClr val="1E464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300" dirty="0">
                <a:solidFill>
                  <a:srgbClr val="1E464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chủ yếu, có cây cối rậm rạp, gò bụi um tùm.</a:t>
            </a:r>
            <a:endParaRPr sz="2300" dirty="0">
              <a:solidFill>
                <a:srgbClr val="1E464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sz="2300" dirty="0">
                <a:solidFill>
                  <a:srgbClr val="1E464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Từ đây có thể đi thông sang Tam Đảo, Thái Nguyên, xuống Phúc Yên, Vĩnh Yên. Địa hình rất hiểm trở.</a:t>
            </a:r>
            <a:endParaRPr sz="2300" dirty="0">
              <a:solidFill>
                <a:srgbClr val="1E464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endParaRPr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9237" name="Picture 21" descr="E:\HINH ANH\Hinh Dong (animation)\mui ten+Button\QUASBUT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3733800"/>
            <a:ext cx="342900" cy="3429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5" grpId="0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AutoShape 22"/>
          <p:cNvSpPr>
            <a:spLocks noChangeArrowheads="1"/>
          </p:cNvSpPr>
          <p:nvPr/>
        </p:nvSpPr>
        <p:spPr bwMode="auto">
          <a:xfrm>
            <a:off x="2667000" y="1600200"/>
            <a:ext cx="3799840" cy="2590800"/>
          </a:xfrm>
          <a:prstGeom prst="cloudCallout">
            <a:avLst>
              <a:gd name="adj1" fmla="val -50487"/>
              <a:gd name="adj2" fmla="val 9561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</a:t>
            </a: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nguyên nhân bùng nổ cuộc khởi nghĩa Yên Thế?</a:t>
            </a:r>
            <a:endParaRPr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None/>
            </a:pPr>
            <a:endParaRPr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8" grpId="1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AutoShape 22"/>
          <p:cNvSpPr>
            <a:spLocks noChangeArrowheads="1"/>
          </p:cNvSpPr>
          <p:nvPr/>
        </p:nvSpPr>
        <p:spPr bwMode="auto">
          <a:xfrm>
            <a:off x="2743199" y="1752600"/>
            <a:ext cx="2956469" cy="2286000"/>
          </a:xfrm>
          <a:prstGeom prst="cloudCallout">
            <a:avLst>
              <a:gd name="adj1" fmla="val -50487"/>
              <a:gd name="adj2" fmla="val 9561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</a:t>
            </a: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diễn biến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khởi nghĩa Yên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Thế?</a:t>
            </a:r>
            <a:endParaRPr lang="vi-VN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AutoShape 22"/>
          <p:cNvSpPr>
            <a:spLocks noChangeArrowheads="1"/>
          </p:cNvSpPr>
          <p:nvPr/>
        </p:nvSpPr>
        <p:spPr bwMode="auto">
          <a:xfrm>
            <a:off x="6172200" y="2362200"/>
            <a:ext cx="2955925" cy="2514600"/>
          </a:xfrm>
          <a:prstGeom prst="cloudCallout">
            <a:avLst>
              <a:gd name="adj1" fmla="val -50487"/>
              <a:gd name="adj2" fmla="val 9561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</a:t>
            </a: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nguyên nhân thất bại của phong tr</a:t>
            </a: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Yên Thế?</a:t>
            </a:r>
            <a:endParaRPr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None/>
            </a:pPr>
            <a:endParaRPr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20837" name="Straight Connector 6"/>
          <p:cNvCxnSpPr/>
          <p:nvPr/>
        </p:nvCxnSpPr>
        <p:spPr>
          <a:xfrm>
            <a:off x="6156325" y="1374775"/>
            <a:ext cx="0" cy="5351463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120838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5845175" cy="495300"/>
          </a:xfrm>
        </p:spPr>
        <p:txBody>
          <a:bodyPr vert="horz" wrap="square" lIns="91440" tIns="45720" rIns="91440" bIns="45720" anchor="ctr" anchorCtr="0"/>
          <a:p>
            <a:pPr algn="l"/>
            <a:r>
              <a:rPr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Nguyên nhân thất bại, ý nghĩa lịch sử.</a:t>
            </a:r>
            <a:endParaRPr lang="vi-VN" altLang="x-none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304800" y="1066800"/>
            <a:ext cx="40386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Nguyên nhân thất bại:</a:t>
            </a:r>
            <a:endParaRPr lang="vi-VN" altLang="x-none" sz="2400" b="1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1905000"/>
            <a:ext cx="5768975" cy="2047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Do Pháp lúc n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còn mạnh, câu kết với phong kiến.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Lực lượng nghĩa quân còn mỏng v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yếu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Cách tổ chức v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lãnh đạo còn hạn chế</a:t>
            </a:r>
            <a:endParaRPr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6" name="Title 1"/>
          <p:cNvSpPr txBox="1"/>
          <p:nvPr/>
        </p:nvSpPr>
        <p:spPr>
          <a:xfrm>
            <a:off x="346075" y="4267200"/>
            <a:ext cx="40386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Ý nghĩa lịch sử.</a:t>
            </a:r>
            <a:endParaRPr lang="vi-VN" altLang="x-none" sz="2400" b="1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AutoShape 22"/>
          <p:cNvSpPr>
            <a:spLocks noChangeArrowheads="1"/>
          </p:cNvSpPr>
          <p:nvPr/>
        </p:nvSpPr>
        <p:spPr bwMode="auto">
          <a:xfrm>
            <a:off x="6324600" y="2514600"/>
            <a:ext cx="2955925" cy="2514600"/>
          </a:xfrm>
          <a:prstGeom prst="cloudCallout">
            <a:avLst>
              <a:gd name="adj1" fmla="val -50487"/>
              <a:gd name="adj2" fmla="val 9561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 thất bại nhưng cuộc khởi nghĩa có ý nghĩa như thế n</a:t>
            </a: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o?</a:t>
            </a:r>
            <a:endParaRPr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None/>
            </a:pPr>
            <a:endParaRPr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77788" y="4899025"/>
            <a:ext cx="5919787" cy="1371600"/>
          </a:xfrm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Cuộc khởi nghĩa thể hiện tinh thần yêu nước chống Pháp của giai cấp nông dân.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Góp phần l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chậm quá trình bình định của Pháp.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vi-VN" altLang="x-non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charRg st="0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8">
                                            <p:txEl>
                                              <p:charRg st="0" end="8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charRg st="80" end="1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8">
                                            <p:txEl>
                                              <p:charRg st="80" end="1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8" grpId="1" bldLvl="0" animBg="1"/>
      <p:bldP spid="13" grpId="0"/>
      <p:bldP spid="14" grpId="0"/>
      <p:bldP spid="16" grpId="0"/>
      <p:bldP spid="17" grpId="0" bldLvl="0" animBg="1"/>
      <p:bldP spid="17" grpId="1" bldLvl="0" animBg="1"/>
      <p:bldP spid="18" grpId="0" build="p"/>
    </p:bldLst>
  </p:timing>
</p:sld>
</file>

<file path=ppt/theme/theme1.xml><?xml version="1.0" encoding="utf-8"?>
<a:theme xmlns:a="http://schemas.openxmlformats.org/drawingml/2006/main" name="3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1089</Words>
  <Application>WPS Presentation</Application>
  <PresentationFormat/>
  <Paragraphs>46</Paragraphs>
  <Slides>6</Slides>
  <Notes>4</Notes>
  <HiddenSlides>0</HiddenSlides>
  <MMClips>2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6</vt:i4>
      </vt:variant>
    </vt:vector>
  </HeadingPairs>
  <TitlesOfParts>
    <vt:vector size="22" baseType="lpstr">
      <vt:lpstr>Arial</vt:lpstr>
      <vt:lpstr>SimSun</vt:lpstr>
      <vt:lpstr>Wingdings</vt:lpstr>
      <vt:lpstr>Calibri</vt:lpstr>
      <vt:lpstr>Constantia</vt:lpstr>
      <vt:lpstr>Wingdings 2</vt:lpstr>
      <vt:lpstr>Garamond</vt:lpstr>
      <vt:lpstr>Times New Roman</vt:lpstr>
      <vt:lpstr>.VnTime</vt:lpstr>
      <vt:lpstr>Segoe Print</vt:lpstr>
      <vt:lpstr>Wingdings 2</vt:lpstr>
      <vt:lpstr>Microsoft YaHei</vt:lpstr>
      <vt:lpstr>Arial Unicode MS</vt:lpstr>
      <vt:lpstr>3_Default Design</vt:lpstr>
      <vt:lpstr>Default Design</vt:lpstr>
      <vt:lpstr>4_Default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3. Nguyên nhân thất bại, ý nghĩa lịch sử.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PC</cp:lastModifiedBy>
  <cp:revision>163</cp:revision>
  <dcterms:created xsi:type="dcterms:W3CDTF">2013-06-12T00:21:15Z</dcterms:created>
  <dcterms:modified xsi:type="dcterms:W3CDTF">2023-03-12T09:24:18Z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591D9D068347448FA25AB81ED43F67AA</vt:lpwstr>
  </property>
  <property fmtid="{D5CDD505-2E9C-101B-9397-08002B2CF9AE}" pid="3" name="KSOProductBuildVer">
    <vt:lpwstr>1033-11.2.0.11486</vt:lpwstr>
  </property>
</Properties>
</file>