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348" r:id="rId3"/>
    <p:sldId id="349" r:id="rId4"/>
    <p:sldId id="328" r:id="rId5"/>
    <p:sldId id="329" r:id="rId6"/>
    <p:sldId id="326" r:id="rId7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1" i="0" u="sng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1" i="0" u="sng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1" i="0" u="sng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1" i="0" u="sng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1" i="0" u="sng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1" i="0" u="sng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1" i="0" u="sng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1" i="0" u="sng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1" i="0" u="sng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FF"/>
    <a:srgbClr val="FF0066"/>
    <a:srgbClr val="66FFFF"/>
    <a:srgbClr val="9900CC"/>
    <a:srgbClr val="CCCCFF"/>
    <a:srgbClr val="DDDDDD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2061"/>
    <p:restoredTop sz="94660"/>
  </p:normalViewPr>
  <p:slideViewPr>
    <p:cSldViewPr showGuides="1">
      <p:cViewPr varScale="1">
        <p:scale>
          <a:sx n="69" d="100"/>
          <a:sy n="69" d="100"/>
        </p:scale>
        <p:origin x="97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1" i="0" u="sng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6942B4E-BBD7-4252-B3C3-80F5F4CAF935}" type="datetimeFigureOut">
              <a:rPr kumimoji="0" lang="en-US" sz="1200" b="1" i="0" u="sng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</a:fld>
            <a:endParaRPr kumimoji="0" lang="en-US" sz="1200" b="1" i="0" u="sng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1" i="0" u="sng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161B48B-79C8-4FEE-949F-E27D7C595C3F}" type="slidenum">
              <a:rPr kumimoji="0" lang="en-US" altLang="vi-VN" sz="1200" b="1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</a:fld>
            <a:endParaRPr kumimoji="0" lang="en-US" altLang="vi-VN" sz="1200" b="1" i="0" u="sng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/>
          <p:nvPr/>
        </p:nvGrpSpPr>
        <p:grpSpPr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2073" name="Freeform 3"/>
            <p:cNvSpPr/>
            <p:nvPr/>
          </p:nvSpPr>
          <p:spPr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alpha val="100000"/>
                  </a:schemeClr>
                </a:gs>
                <a:gs pos="100000">
                  <a:schemeClr val="accent2">
                    <a:alpha val="100000"/>
                  </a:scheme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9" name="Freeform 4"/>
            <p:cNvSpPr/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1" i="0" u="sng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2051" name="Freeform 5"/>
          <p:cNvSpPr/>
          <p:nvPr/>
        </p:nvSpPr>
        <p:spPr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>
                  <a:alpha val="100000"/>
                </a:schemeClr>
              </a:gs>
              <a:gs pos="100000">
                <a:schemeClr val="hlink">
                  <a:alpha val="100000"/>
                </a:schemeClr>
              </a:gs>
            </a:gsLst>
            <a:lin ang="18900000" scaled="1"/>
            <a:tileRect/>
          </a:gradFill>
          <a:ln w="9525">
            <a:noFill/>
          </a:ln>
        </p:spPr>
        <p:txBody>
          <a:bodyPr/>
          <a:p>
            <a:endParaRPr lang="en-US"/>
          </a:p>
        </p:txBody>
      </p:sp>
      <p:grpSp>
        <p:nvGrpSpPr>
          <p:cNvPr id="2052" name="Group 6"/>
          <p:cNvGrpSpPr/>
          <p:nvPr/>
        </p:nvGrpSpPr>
        <p:grpSpPr>
          <a:xfrm>
            <a:off x="-1587" y="6034088"/>
            <a:ext cx="7845425" cy="850900"/>
            <a:chOff x="0" y="3792"/>
            <a:chExt cx="4942" cy="536"/>
          </a:xfrm>
        </p:grpSpPr>
        <p:sp>
          <p:nvSpPr>
            <p:cNvPr id="32" name="Freeform 7"/>
            <p:cNvSpPr/>
            <p:nvPr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1" i="0" u="sng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grpSp>
          <p:nvGrpSpPr>
            <p:cNvPr id="2066" name="Group 8"/>
            <p:cNvGrpSpPr/>
            <p:nvPr userDrawn="1"/>
          </p:nvGrpSpPr>
          <p:grpSpPr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2068" name="Freeform 9"/>
              <p:cNvSpPr/>
              <p:nvPr userDrawn="1"/>
            </p:nvSpPr>
            <p:spPr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>
                  <a:alpha val="100000"/>
                </a:scheme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069" name="Freeform 10"/>
              <p:cNvSpPr/>
              <p:nvPr userDrawn="1"/>
            </p:nvSpPr>
            <p:spPr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>
                  <a:alpha val="100000"/>
                </a:scheme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070" name="Freeform 11"/>
              <p:cNvSpPr/>
              <p:nvPr userDrawn="1"/>
            </p:nvSpPr>
            <p:spPr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>
                  <a:alpha val="100000"/>
                </a:scheme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071" name="Freeform 12"/>
              <p:cNvSpPr/>
              <p:nvPr userDrawn="1"/>
            </p:nvSpPr>
            <p:spPr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>
                  <a:alpha val="100000"/>
                </a:scheme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072" name="Freeform 13"/>
              <p:cNvSpPr/>
              <p:nvPr userDrawn="1"/>
            </p:nvSpPr>
            <p:spPr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>
                  <a:alpha val="100000"/>
                </a:scheme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34" name="Freeform 14"/>
            <p:cNvSpPr/>
            <p:nvPr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1" i="0" u="sng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grpSp>
        <p:nvGrpSpPr>
          <p:cNvPr id="2053" name="Group 15"/>
          <p:cNvGrpSpPr/>
          <p:nvPr/>
        </p:nvGrpSpPr>
        <p:grpSpPr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2059" name="Freeform 16"/>
            <p:cNvSpPr/>
            <p:nvPr userDrawn="1"/>
          </p:nvSpPr>
          <p:spPr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060" name="Freeform 17"/>
            <p:cNvSpPr/>
            <p:nvPr userDrawn="1"/>
          </p:nvSpPr>
          <p:spPr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061" name="Freeform 18"/>
            <p:cNvSpPr/>
            <p:nvPr userDrawn="1"/>
          </p:nvSpPr>
          <p:spPr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062" name="Freeform 19"/>
            <p:cNvSpPr/>
            <p:nvPr userDrawn="1"/>
          </p:nvSpPr>
          <p:spPr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063" name="Freeform 20"/>
            <p:cNvSpPr/>
            <p:nvPr userDrawn="1"/>
          </p:nvSpPr>
          <p:spPr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064" name="Freeform 21"/>
            <p:cNvSpPr/>
            <p:nvPr userDrawn="1"/>
          </p:nvSpPr>
          <p:spPr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sp>
        <p:nvSpPr>
          <p:cNvPr id="38934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8935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7" name="Rectangle 24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8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F0D0007-97B5-47F4-97DF-15EFF11D426B}" type="slidenum">
              <a:rPr kumimoji="0" lang="en-US" altLang="vi-V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vi-VN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9" name="Rectangle 2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 showMasterSp="0">
  <p:cSld name="Title and Vertical Tex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7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8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9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8F8E5AA-8876-4DBC-B45B-3D9D153A63AD}" type="slidenum">
              <a:rPr kumimoji="0" lang="en-US" altLang="vi-V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vi-VN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Vertical Title and Tex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7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8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9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4EA3A33-59DE-4DBC-8333-A6F0DD00849E}" type="slidenum">
              <a:rPr kumimoji="0" lang="en-US" altLang="vi-V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vi-VN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 showMasterSp="0">
  <p:cSld name="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28600"/>
            <a:ext cx="8229600" cy="5867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7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8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9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F6B8F76-A32C-457B-A1D0-82067BF1A184}" type="slidenum">
              <a:rPr kumimoji="0" lang="en-US" altLang="vi-V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vi-VN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7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8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9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6D93AFA-A0ED-4256-8B3E-97B523C5E3BA}" type="slidenum">
              <a:rPr kumimoji="0" lang="en-US" altLang="vi-V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vi-VN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27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8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9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6375C96-C6D1-4ADA-A2E4-EFBB8513A7BE}" type="slidenum">
              <a:rPr kumimoji="0" lang="en-US" altLang="vi-V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vi-VN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showMasterSp="0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7" name="Rectangle 24"/>
          <p:cNvSpPr>
            <a:spLocks noGrp="1" noChangeArrowheads="1"/>
          </p:cNvSpPr>
          <p:nvPr>
            <p:ph type="dt" sz="half" idx="1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8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9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7BF216A-5F2A-411A-AF73-86368BD3A002}" type="slidenum">
              <a:rPr kumimoji="0" lang="en-US" altLang="vi-V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vi-VN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Comparison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7" name="Rectangle 24"/>
          <p:cNvSpPr>
            <a:spLocks noGrp="1" noChangeArrowheads="1"/>
          </p:cNvSpPr>
          <p:nvPr>
            <p:ph type="dt" sz="half" idx="1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8" name="Rectangle 25"/>
          <p:cNvSpPr>
            <a:spLocks noGrp="1" noChangeArrowheads="1"/>
          </p:cNvSpPr>
          <p:nvPr>
            <p:ph type="ftr" sz="quarter" idx="1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9" name="Rectangle 26"/>
          <p:cNvSpPr>
            <a:spLocks noGrp="1" noChangeArrowheads="1"/>
          </p:cNvSpPr>
          <p:nvPr>
            <p:ph type="sldNum" sz="quarter" idx="1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785DA38-88A7-4D1E-B26B-6CD5C73729B5}" type="slidenum">
              <a:rPr kumimoji="0" lang="en-US" altLang="vi-V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vi-VN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Title Onl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7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8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9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036F37F-19CC-41FD-B1DB-1308E9D0B79F}" type="slidenum">
              <a:rPr kumimoji="0" lang="en-US" altLang="vi-V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vi-VN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8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9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7105624-4DD4-41FA-B0D0-0DD3A61533FC}" type="slidenum">
              <a:rPr kumimoji="0" lang="en-US" altLang="vi-V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vi-VN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27" name="Rectangle 24"/>
          <p:cNvSpPr>
            <a:spLocks noGrp="1" noChangeArrowheads="1"/>
          </p:cNvSpPr>
          <p:nvPr>
            <p:ph type="dt" sz="half" idx="1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8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9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86E9CFC-FE4F-461F-A45E-534776D9A3FD}" type="slidenum">
              <a:rPr kumimoji="0" lang="en-US" altLang="vi-V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vi-VN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defRPr/>
            </a:pPr>
            <a:endParaRPr kumimoji="0" 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27" name="Rectangle 24"/>
          <p:cNvSpPr>
            <a:spLocks noGrp="1" noChangeArrowheads="1"/>
          </p:cNvSpPr>
          <p:nvPr>
            <p:ph type="dt" sz="half" idx="1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8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9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0D4448B-3659-47CD-8434-A0367806EC52}" type="slidenum">
              <a:rPr kumimoji="0" lang="en-US" altLang="vi-V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vi-VN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/>
      <p:grpSp>
        <p:nvGrpSpPr>
          <p:cNvPr id="1026" name="Group 2"/>
          <p:cNvGrpSpPr/>
          <p:nvPr/>
        </p:nvGrpSpPr>
        <p:grpSpPr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049" name="Freeform 3"/>
            <p:cNvSpPr/>
            <p:nvPr/>
          </p:nvSpPr>
          <p:spPr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alpha val="100000"/>
                  </a:schemeClr>
                </a:gs>
                <a:gs pos="100000">
                  <a:schemeClr val="accent2">
                    <a:alpha val="100000"/>
                  </a:scheme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7892" name="Freeform 4"/>
            <p:cNvSpPr/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1" i="0" u="sng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1027" name="Freeform 5"/>
          <p:cNvSpPr/>
          <p:nvPr/>
        </p:nvSpPr>
        <p:spPr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>
                  <a:alpha val="100000"/>
                </a:schemeClr>
              </a:gs>
              <a:gs pos="100000">
                <a:schemeClr val="hlink">
                  <a:alpha val="100000"/>
                </a:schemeClr>
              </a:gs>
            </a:gsLst>
            <a:lin ang="18900000" scaled="1"/>
            <a:tileRect/>
          </a:gradFill>
          <a:ln w="9525">
            <a:noFill/>
          </a:ln>
        </p:spPr>
        <p:txBody>
          <a:bodyPr/>
          <a:p>
            <a:endParaRPr lang="en-US"/>
          </a:p>
        </p:txBody>
      </p:sp>
      <p:grpSp>
        <p:nvGrpSpPr>
          <p:cNvPr id="1028" name="Group 6"/>
          <p:cNvGrpSpPr/>
          <p:nvPr/>
        </p:nvGrpSpPr>
        <p:grpSpPr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37895" name="Freeform 7"/>
            <p:cNvSpPr/>
            <p:nvPr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1" i="0" u="sng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grpSp>
          <p:nvGrpSpPr>
            <p:cNvPr id="1042" name="Group 8"/>
            <p:cNvGrpSpPr/>
            <p:nvPr userDrawn="1"/>
          </p:nvGrpSpPr>
          <p:grpSpPr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044" name="Freeform 9"/>
              <p:cNvSpPr/>
              <p:nvPr userDrawn="1"/>
            </p:nvSpPr>
            <p:spPr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>
                  <a:alpha val="100000"/>
                </a:scheme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5" name="Freeform 10"/>
              <p:cNvSpPr/>
              <p:nvPr userDrawn="1"/>
            </p:nvSpPr>
            <p:spPr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>
                  <a:alpha val="100000"/>
                </a:scheme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6" name="Freeform 11"/>
              <p:cNvSpPr/>
              <p:nvPr userDrawn="1"/>
            </p:nvSpPr>
            <p:spPr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>
                  <a:alpha val="100000"/>
                </a:scheme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7" name="Freeform 12"/>
              <p:cNvSpPr/>
              <p:nvPr userDrawn="1"/>
            </p:nvSpPr>
            <p:spPr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>
                  <a:alpha val="100000"/>
                </a:scheme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8" name="Freeform 13"/>
              <p:cNvSpPr/>
              <p:nvPr userDrawn="1"/>
            </p:nvSpPr>
            <p:spPr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>
                  <a:alpha val="100000"/>
                </a:scheme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37902" name="Freeform 14"/>
            <p:cNvSpPr/>
            <p:nvPr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1" i="0" u="sng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grpSp>
        <p:nvGrpSpPr>
          <p:cNvPr id="1029" name="Group 15"/>
          <p:cNvGrpSpPr/>
          <p:nvPr/>
        </p:nvGrpSpPr>
        <p:grpSpPr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035" name="Freeform 16"/>
            <p:cNvSpPr/>
            <p:nvPr/>
          </p:nvSpPr>
          <p:spPr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36" name="Freeform 17"/>
            <p:cNvSpPr/>
            <p:nvPr/>
          </p:nvSpPr>
          <p:spPr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37" name="Freeform 18"/>
            <p:cNvSpPr/>
            <p:nvPr/>
          </p:nvSpPr>
          <p:spPr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38" name="Freeform 19"/>
            <p:cNvSpPr/>
            <p:nvPr/>
          </p:nvSpPr>
          <p:spPr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39" name="Freeform 20"/>
            <p:cNvSpPr/>
            <p:nvPr/>
          </p:nvSpPr>
          <p:spPr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40" name="Freeform 21"/>
            <p:cNvSpPr/>
            <p:nvPr/>
          </p:nvSpPr>
          <p:spPr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sp>
        <p:nvSpPr>
          <p:cNvPr id="37910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31" name="Rectangle 2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vi-VN" dirty="0"/>
              <a:t>Click to edit Master text styles</a:t>
            </a:r>
            <a:endParaRPr lang="en-US" altLang="vi-VN" dirty="0"/>
          </a:p>
          <a:p>
            <a:pPr lvl="1"/>
            <a:r>
              <a:rPr lang="en-US" altLang="vi-VN" dirty="0"/>
              <a:t>Second level</a:t>
            </a:r>
            <a:endParaRPr lang="en-US" altLang="vi-VN" dirty="0"/>
          </a:p>
          <a:p>
            <a:pPr lvl="2"/>
            <a:r>
              <a:rPr lang="en-US" altLang="vi-VN" dirty="0"/>
              <a:t>Third level</a:t>
            </a:r>
            <a:endParaRPr lang="en-US" altLang="vi-VN" dirty="0"/>
          </a:p>
          <a:p>
            <a:pPr lvl="3"/>
            <a:r>
              <a:rPr lang="en-US" altLang="vi-VN" dirty="0"/>
              <a:t>Fourth level</a:t>
            </a:r>
            <a:endParaRPr lang="en-US" altLang="vi-VN" dirty="0"/>
          </a:p>
          <a:p>
            <a:pPr lvl="4"/>
            <a:r>
              <a:rPr lang="en-US" altLang="vi-VN" dirty="0"/>
              <a:t>Fifth level</a:t>
            </a:r>
            <a:endParaRPr lang="en-US" altLang="vi-VN" dirty="0"/>
          </a:p>
        </p:txBody>
      </p:sp>
      <p:sp>
        <p:nvSpPr>
          <p:cNvPr id="37912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spcBef>
                <a:spcPct val="0"/>
              </a:spcBef>
              <a:defRPr sz="1200" b="0" u="none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7913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ctr">
              <a:spcBef>
                <a:spcPct val="0"/>
              </a:spcBef>
              <a:defRPr sz="1200" b="0" u="none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7914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spcBef>
                <a:spcPct val="0"/>
              </a:spcBef>
              <a:defRPr sz="1200" b="0" u="none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D568260-708B-4EB1-9AF5-6B3AA0630C0D}" type="slidenum">
              <a:rPr kumimoji="0" lang="en-US" altLang="vi-V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vi-VN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random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GIF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4" name="Text Box 8"/>
          <p:cNvSpPr txBox="1">
            <a:spLocks noChangeArrowheads="1"/>
          </p:cNvSpPr>
          <p:nvPr/>
        </p:nvSpPr>
        <p:spPr bwMode="gray">
          <a:xfrm>
            <a:off x="5507038" y="1331913"/>
            <a:ext cx="184150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R="0" defTabSz="914400" eaLnBrk="1" hangingPunct="1">
              <a:spcBef>
                <a:spcPct val="50000"/>
              </a:spcBef>
              <a:buClrTx/>
              <a:buSzTx/>
              <a:buFontTx/>
              <a:buNone/>
              <a:defRPr/>
            </a:pPr>
            <a:endParaRPr kumimoji="0" lang="en-US" sz="2800" kern="1200" cap="none" spc="0" normalizeH="0" baseline="0" noProof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8" name="Text Box 17"/>
          <p:cNvSpPr txBox="1">
            <a:spLocks noChangeArrowheads="1"/>
          </p:cNvSpPr>
          <p:nvPr/>
        </p:nvSpPr>
        <p:spPr bwMode="gray">
          <a:xfrm>
            <a:off x="5480050" y="3868738"/>
            <a:ext cx="1841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R="0" defTabSz="914400" eaLnBrk="1" hangingPunct="1">
              <a:spcBef>
                <a:spcPct val="50000"/>
              </a:spcBef>
              <a:buClrTx/>
              <a:buSzTx/>
              <a:buFontTx/>
              <a:buNone/>
              <a:defRPr/>
            </a:pPr>
            <a:endParaRPr kumimoji="0" lang="en-US" sz="2800" kern="1200" cap="none" spc="0" normalizeH="0" baseline="0" noProof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2" name="Text Box 18"/>
          <p:cNvSpPr txBox="1">
            <a:spLocks noChangeArrowheads="1"/>
          </p:cNvSpPr>
          <p:nvPr/>
        </p:nvSpPr>
        <p:spPr bwMode="gray">
          <a:xfrm>
            <a:off x="5480050" y="5926138"/>
            <a:ext cx="1841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R="0" defTabSz="914400" eaLnBrk="1" hangingPunct="1">
              <a:spcBef>
                <a:spcPct val="50000"/>
              </a:spcBef>
              <a:buClrTx/>
              <a:buSzTx/>
              <a:buFontTx/>
              <a:buNone/>
              <a:defRPr/>
            </a:pPr>
            <a:endParaRPr kumimoji="0" lang="en-US" sz="2800" kern="1200" cap="none" spc="0" normalizeH="0" baseline="0" noProof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grpSp>
        <p:nvGrpSpPr>
          <p:cNvPr id="15365" name="Group 10"/>
          <p:cNvGrpSpPr/>
          <p:nvPr/>
        </p:nvGrpSpPr>
        <p:grpSpPr>
          <a:xfrm>
            <a:off x="2095500" y="1192213"/>
            <a:ext cx="3695700" cy="645160"/>
            <a:chOff x="2057400" y="1411873"/>
            <a:chExt cx="1752600" cy="642986"/>
          </a:xfrm>
        </p:grpSpPr>
        <p:pic>
          <p:nvPicPr>
            <p:cNvPr id="15368" name="Picture 1"/>
            <p:cNvPicPr>
              <a:picLocks noChangeAspect="1"/>
            </p:cNvPicPr>
            <p:nvPr/>
          </p:nvPicPr>
          <p:blipFill>
            <a:blip r:embed="rId1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057400" y="1438275"/>
              <a:ext cx="1752600" cy="466725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5369" name="TextBox 2"/>
            <p:cNvSpPr txBox="1"/>
            <p:nvPr/>
          </p:nvSpPr>
          <p:spPr>
            <a:xfrm>
              <a:off x="2073373" y="1411873"/>
              <a:ext cx="1676400" cy="64298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•"/>
                <a:defRPr sz="3200" b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•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algn="ctr" eaLnBrk="1" hangingPunct="1">
                <a:spcBef>
                  <a:spcPct val="50000"/>
                </a:spcBef>
                <a:buClrTx/>
                <a:buNone/>
              </a:pPr>
              <a:r>
                <a:rPr lang="en-US" altLang="vi-VN" sz="3600" b="1" u="none" dirty="0">
                  <a:solidFill>
                    <a:srgbClr val="4221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B</a:t>
              </a:r>
              <a:r>
                <a:rPr lang="en-US" altLang="vi-VN" sz="3600" b="1" u="none" dirty="0">
                  <a:solidFill>
                    <a:srgbClr val="4221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à</a:t>
              </a:r>
              <a:r>
                <a:rPr lang="en-US" altLang="vi-VN" sz="3600" b="1" u="none" dirty="0">
                  <a:solidFill>
                    <a:srgbClr val="4221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 28</a:t>
              </a:r>
              <a:endParaRPr lang="en-US" altLang="vi-VN" sz="3600" b="1" u="none" dirty="0">
                <a:solidFill>
                  <a:srgbClr val="4221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5366" name="TextBox 3"/>
          <p:cNvSpPr txBox="1"/>
          <p:nvPr/>
        </p:nvSpPr>
        <p:spPr>
          <a:xfrm>
            <a:off x="808990" y="2402205"/>
            <a:ext cx="7504430" cy="132207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32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ClrTx/>
              <a:buNone/>
            </a:pPr>
            <a:r>
              <a:rPr lang="en-US" altLang="vi-VN" b="1" u="none" dirty="0">
                <a:solidFill>
                  <a:srgbClr val="4221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TRÀO L</a:t>
            </a:r>
            <a:r>
              <a:rPr lang="vi-VN" altLang="vi-VN" b="1" u="none" dirty="0">
                <a:solidFill>
                  <a:srgbClr val="4221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vi-VN" b="1" u="none" dirty="0">
                <a:solidFill>
                  <a:srgbClr val="4221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CẢI CÁCH DUY TÂN  </a:t>
            </a:r>
            <a:endParaRPr lang="en-US" altLang="vi-VN" b="1" u="none" dirty="0">
              <a:solidFill>
                <a:srgbClr val="4221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1" hangingPunct="1">
              <a:spcBef>
                <a:spcPct val="50000"/>
              </a:spcBef>
              <a:buClrTx/>
              <a:buNone/>
            </a:pPr>
            <a:r>
              <a:rPr lang="en-US" altLang="vi-VN" b="1" u="none" dirty="0">
                <a:solidFill>
                  <a:srgbClr val="4221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Ở VIỆT NAM NỬA CUỐI THẾ KỈ XIX</a:t>
            </a:r>
            <a:endParaRPr lang="en-US" altLang="vi-VN" b="1" u="none" dirty="0">
              <a:solidFill>
                <a:srgbClr val="4221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>
            <a:clrChange>
              <a:clrFrom>
                <a:srgbClr val="FEFFFF"/>
              </a:clrFrom>
              <a:clrTo>
                <a:srgbClr val="FEFFFF">
                  <a:alpha val="0"/>
                </a:srgbClr>
              </a:clrTo>
            </a:clrChange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0900" y="3548069"/>
            <a:ext cx="2552700" cy="261937"/>
          </a:xfrm>
          <a:prstGeom prst="rect">
            <a:avLst/>
          </a:prstGeom>
        </p:spPr>
      </p:pic>
    </p:spTree>
  </p:cSld>
  <p:clrMapOvr>
    <a:masterClrMapping/>
  </p:clrMapOvr>
  <p:transition spd="slow">
    <p:split orient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7410" name="Group 17"/>
          <p:cNvGrpSpPr/>
          <p:nvPr/>
        </p:nvGrpSpPr>
        <p:grpSpPr>
          <a:xfrm>
            <a:off x="-66675" y="0"/>
            <a:ext cx="9525000" cy="6883400"/>
            <a:chOff x="-297788" y="-25400"/>
            <a:chExt cx="9305925" cy="6883400"/>
          </a:xfrm>
        </p:grpSpPr>
        <p:pic>
          <p:nvPicPr>
            <p:cNvPr id="17417" name="Picture 2" descr="D:\POWERPOINT\templates master 2\cfr3.png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-297788" y="-25400"/>
              <a:ext cx="9305925" cy="6851651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7418" name="Picture 2" descr="D:\POWERPOINT\templates master 2\cfr3.png"/>
            <p:cNvPicPr>
              <a:picLocks noChangeAspect="1"/>
            </p:cNvPicPr>
            <p:nvPr/>
          </p:nvPicPr>
          <p:blipFill>
            <a:blip r:embed="rId1"/>
            <a:srcRect l="7768" t="94182" r="67726"/>
            <a:stretch>
              <a:fillRect/>
            </a:stretch>
          </p:blipFill>
          <p:spPr>
            <a:xfrm>
              <a:off x="0" y="6459393"/>
              <a:ext cx="2319843" cy="398607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2" name="Snip Diagonal Corner Rectangle 1"/>
          <p:cNvSpPr/>
          <p:nvPr/>
        </p:nvSpPr>
        <p:spPr>
          <a:xfrm>
            <a:off x="1828800" y="381000"/>
            <a:ext cx="1325880" cy="3124200"/>
          </a:xfrm>
          <a:prstGeom prst="snip2Diag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  <a:tileRect/>
          </a:gradFill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  <a:reflection blurRad="6350" stA="52000" endA="300" endPos="35000" dir="5400000" sy="-100000" algn="bl" rotWithShape="0"/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1" i="0" u="sng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905000" y="280988"/>
            <a:ext cx="3962400" cy="1323975"/>
          </a:xfrm>
          <a:prstGeom prst="rect">
            <a:avLst/>
          </a:prstGeom>
          <a:noFill/>
        </p:spPr>
        <p:txBody>
          <a:bodyPr>
            <a:spAutoFit/>
          </a:bodyPr>
          <a:p>
            <a:pPr algn="ctr" eaLnBrk="1" hangingPunct="1">
              <a:buNone/>
            </a:pPr>
            <a:r>
              <a:rPr sz="8000" dirty="0">
                <a:solidFill>
                  <a:srgbClr val="C0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z="4400" dirty="0">
                <a:solidFill>
                  <a:srgbClr val="C0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ỘI DUNG</a:t>
            </a:r>
            <a:endParaRPr sz="4400" dirty="0">
              <a:solidFill>
                <a:srgbClr val="C00000"/>
              </a:solidFill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pic>
        <p:nvPicPr>
          <p:cNvPr id="10" name="Picture 6" descr="QUADIACAU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2108200"/>
            <a:ext cx="914400" cy="914400"/>
          </a:xfrm>
          <a:prstGeom prst="rect">
            <a:avLst/>
          </a:prstGeom>
          <a:noFill/>
          <a:ln>
            <a:noFill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8" name="TextBox 22"/>
          <p:cNvSpPr txBox="1"/>
          <p:nvPr/>
        </p:nvSpPr>
        <p:spPr>
          <a:xfrm>
            <a:off x="3124200" y="1879600"/>
            <a:ext cx="6324600" cy="4000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32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None/>
            </a:pPr>
            <a:r>
              <a:rPr lang="en-US" altLang="vi-VN" sz="2000" b="1" u="sng" dirty="0">
                <a:solidFill>
                  <a:srgbClr val="45210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</a:t>
            </a:r>
            <a:r>
              <a:rPr lang="en-US" altLang="vi-VN" sz="1800" b="1" u="sng" dirty="0">
                <a:solidFill>
                  <a:srgbClr val="45210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TÌNH HÌNH VIỆT NAM NỬA CUỐI THẾ KỈ XIX</a:t>
            </a:r>
            <a:endParaRPr lang="en-US" altLang="vi-VN" sz="1800" b="1" u="sng" dirty="0">
              <a:solidFill>
                <a:srgbClr val="452103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439" name="TextBox 27"/>
          <p:cNvSpPr txBox="1"/>
          <p:nvPr/>
        </p:nvSpPr>
        <p:spPr>
          <a:xfrm>
            <a:off x="3200400" y="2413000"/>
            <a:ext cx="5908675" cy="646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32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None/>
            </a:pPr>
            <a:r>
              <a:rPr lang="en-US" altLang="vi-VN" sz="1800" b="1" u="sng" dirty="0">
                <a:solidFill>
                  <a:srgbClr val="45210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NHỮNG ĐỀ NGHỊ CẢI CÁCH Ở VIỆT NAM VÀO </a:t>
            </a:r>
            <a:endParaRPr lang="en-US" altLang="vi-VN" sz="1800" b="1" u="sng" dirty="0">
              <a:solidFill>
                <a:srgbClr val="45210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50000"/>
              </a:spcBef>
              <a:buClrTx/>
              <a:buNone/>
            </a:pPr>
            <a:r>
              <a:rPr lang="en-US" altLang="vi-VN" sz="1800" b="1" u="sng" dirty="0">
                <a:solidFill>
                  <a:srgbClr val="45210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NỬA CUỐI THẾ KỈ XIX</a:t>
            </a:r>
            <a:endParaRPr lang="en-US" altLang="vi-VN" sz="1800" b="1" u="sng" dirty="0">
              <a:solidFill>
                <a:srgbClr val="452103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440" name="TextBox 32"/>
          <p:cNvSpPr txBox="1"/>
          <p:nvPr/>
        </p:nvSpPr>
        <p:spPr>
          <a:xfrm>
            <a:off x="3168650" y="3124200"/>
            <a:ext cx="6127750" cy="4000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32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None/>
            </a:pPr>
            <a:r>
              <a:rPr lang="en-US" altLang="vi-VN" sz="2000" b="1" u="sng" dirty="0">
                <a:solidFill>
                  <a:srgbClr val="45210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III</a:t>
            </a:r>
            <a:r>
              <a:rPr lang="en-US" altLang="vi-VN" sz="1800" b="1" u="sng" dirty="0">
                <a:solidFill>
                  <a:srgbClr val="45210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KẾT CỤC CỦA CÁC ĐỀ NGHỊ CẢI CÁCH</a:t>
            </a:r>
            <a:endParaRPr lang="en-US" altLang="vi-VN" sz="2000" b="1" u="sng" dirty="0">
              <a:solidFill>
                <a:srgbClr val="452103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8438" grpId="0"/>
      <p:bldP spid="18439" grpId="0"/>
      <p:bldP spid="1844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4694" name="Text Box 6"/>
          <p:cNvSpPr txBox="1"/>
          <p:nvPr/>
        </p:nvSpPr>
        <p:spPr>
          <a:xfrm>
            <a:off x="0" y="948055"/>
            <a:ext cx="892048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32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0"/>
              </a:spcBef>
              <a:buClrTx/>
              <a:buNone/>
            </a:pPr>
            <a:r>
              <a:rPr lang="pt-BR" altLang="vi-VN" sz="2400" b="1" dirty="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</a:t>
            </a:r>
            <a:r>
              <a:rPr lang="en-US" altLang="vi-VN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I.</a:t>
            </a:r>
            <a:r>
              <a:rPr lang="en-US" altLang="vi-VN" sz="24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 Tình hình Việt Nam nửa cuối thế kỉ XIX</a:t>
            </a:r>
            <a:endParaRPr lang="en-US" altLang="vi-VN" sz="2400" b="1" u="sng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436" name="Text Box 8"/>
          <p:cNvSpPr txBox="1"/>
          <p:nvPr/>
        </p:nvSpPr>
        <p:spPr>
          <a:xfrm>
            <a:off x="0" y="123825"/>
            <a:ext cx="9144000" cy="822325"/>
          </a:xfrm>
          <a:prstGeom prst="rect">
            <a:avLst/>
          </a:prstGeom>
          <a:solidFill>
            <a:schemeClr val="tx1"/>
          </a:solidFill>
          <a:ln w="28575" cap="flat" cmpd="sng">
            <a:solidFill>
              <a:srgbClr val="DDDDDD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32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>
              <a:spcBef>
                <a:spcPct val="50000"/>
              </a:spcBef>
              <a:buClrTx/>
              <a:buNone/>
            </a:pPr>
            <a:r>
              <a:rPr lang="en-US" altLang="vi-VN" sz="1900" b="1" u="none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Times New Roman" panose="02020603050405020304" pitchFamily="18" charset="0"/>
              </a:rPr>
              <a:t>BÀI 28: </a:t>
            </a:r>
            <a:endParaRPr lang="en-US" altLang="vi-VN" sz="1900" b="1" u="none" dirty="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  <a:latin typeface="Times New Roman" panose="02020603050405020304" pitchFamily="18" charset="0"/>
            </a:endParaRPr>
          </a:p>
          <a:p>
            <a:pPr marL="0" lvl="0" indent="0" algn="ctr">
              <a:spcBef>
                <a:spcPct val="50000"/>
              </a:spcBef>
              <a:buClrTx/>
              <a:buNone/>
            </a:pPr>
            <a:r>
              <a:rPr lang="en-US" altLang="vi-VN" sz="1900" b="1" u="none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Times New Roman" panose="02020603050405020304" pitchFamily="18" charset="0"/>
              </a:rPr>
              <a:t>TRÀO LƯU CẢI CÁCH DUY TÂN Ở VIỆT NAM NỬA CUỐI THẾ KỈ XIX</a:t>
            </a:r>
            <a:endParaRPr lang="en-US" altLang="vi-VN" sz="1900" b="1" u="none" dirty="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  <a:latin typeface="Times New Roman" panose="02020603050405020304" pitchFamily="18" charset="0"/>
            </a:endParaRPr>
          </a:p>
        </p:txBody>
      </p:sp>
      <p:sp>
        <p:nvSpPr>
          <p:cNvPr id="114721" name="Text Box 33"/>
          <p:cNvSpPr txBox="1"/>
          <p:nvPr/>
        </p:nvSpPr>
        <p:spPr>
          <a:xfrm>
            <a:off x="1905000" y="1752600"/>
            <a:ext cx="4348480" cy="119888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32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just">
              <a:spcBef>
                <a:spcPct val="0"/>
              </a:spcBef>
              <a:buClrTx/>
              <a:buNone/>
            </a:pPr>
            <a:r>
              <a:rPr lang="en-US" altLang="vi-VN" sz="2400" b="1" u="none" dirty="0">
                <a:solidFill>
                  <a:srgbClr val="FF0066"/>
                </a:solidFill>
                <a:latin typeface="Times New Roman" panose="02020603050405020304" pitchFamily="18" charset="0"/>
              </a:rPr>
              <a:t> Nêu những nét chính về tình hình kinh tế, xã hội Việt Nam giữa thế kỉ XIX? </a:t>
            </a:r>
            <a:endParaRPr lang="en-US" altLang="vi-VN" sz="2400" b="1" u="none" dirty="0">
              <a:solidFill>
                <a:srgbClr val="FF0066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14722" name="Picture 34" descr="DSCF2588 copy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05400" y="3200400"/>
            <a:ext cx="4038600" cy="3429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4723" name="Text Box 35"/>
          <p:cNvSpPr txBox="1"/>
          <p:nvPr/>
        </p:nvSpPr>
        <p:spPr>
          <a:xfrm>
            <a:off x="5181600" y="6445250"/>
            <a:ext cx="3657600" cy="3365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32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None/>
            </a:pPr>
            <a:r>
              <a:rPr lang="en-US" altLang="vi-VN" sz="1600" b="1" dirty="0">
                <a:solidFill>
                  <a:srgbClr val="FF0066"/>
                </a:solidFill>
                <a:latin typeface="Times New Roman" panose="02020603050405020304" pitchFamily="18" charset="0"/>
              </a:rPr>
              <a:t>Nông dân Việt Nam chịu 3 tầng áp bức</a:t>
            </a:r>
            <a:endParaRPr lang="vi-VN" altLang="vi-VN" sz="1600" b="1" dirty="0">
              <a:solidFill>
                <a:srgbClr val="FF0066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4724" name="Text Box 36"/>
          <p:cNvSpPr txBox="1"/>
          <p:nvPr/>
        </p:nvSpPr>
        <p:spPr>
          <a:xfrm>
            <a:off x="457200" y="4114800"/>
            <a:ext cx="4114800" cy="156845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32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just">
              <a:spcBef>
                <a:spcPct val="0"/>
              </a:spcBef>
              <a:buClrTx/>
              <a:buNone/>
            </a:pPr>
            <a:r>
              <a:rPr lang="pt-BR" altLang="vi-VN" sz="2400" b="1" u="none" dirty="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 Quan sát vào bức tranh em hãy mô tả đời sống của nông dân Việt Nam nửa cuối thế kỉ XIX?</a:t>
            </a:r>
            <a:r>
              <a:rPr lang="en-US" altLang="vi-VN" sz="2400" b="1" u="none" dirty="0">
                <a:solidFill>
                  <a:schemeClr val="bg2"/>
                </a:solidFill>
                <a:latin typeface="Times New Roman" panose="02020603050405020304" pitchFamily="18" charset="0"/>
              </a:rPr>
              <a:t> </a:t>
            </a:r>
            <a:endParaRPr lang="en-US" altLang="vi-VN" sz="2400" b="1" u="none" dirty="0">
              <a:solidFill>
                <a:schemeClr val="bg2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4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4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1147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4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4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14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4" grpId="0"/>
      <p:bldP spid="114721" grpId="0" bldLvl="0" animBg="1"/>
      <p:bldP spid="1147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9461" name="Text Box 5"/>
          <p:cNvSpPr txBox="1"/>
          <p:nvPr/>
        </p:nvSpPr>
        <p:spPr>
          <a:xfrm>
            <a:off x="0" y="1081088"/>
            <a:ext cx="5410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32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0"/>
              </a:spcBef>
              <a:buClrTx/>
              <a:buNone/>
            </a:pPr>
            <a:r>
              <a:rPr lang="pt-BR" altLang="vi-VN" sz="2400" b="1" dirty="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</a:t>
            </a:r>
            <a:r>
              <a:rPr lang="en-US" altLang="vi-VN" sz="2400" b="1" u="sng" dirty="0">
                <a:latin typeface="Times New Roman" panose="02020603050405020304" pitchFamily="18" charset="0"/>
              </a:rPr>
              <a:t> 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I. </a:t>
            </a:r>
            <a:r>
              <a:rPr lang="en-US" altLang="vi-VN" sz="20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 Tình hình Việt Nam nửa cuối thế kỉ XIX</a:t>
            </a:r>
            <a:endParaRPr lang="en-US" altLang="vi-VN" sz="2000" b="1" u="sng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5726" name="AutoShape 14"/>
          <p:cNvSpPr/>
          <p:nvPr/>
        </p:nvSpPr>
        <p:spPr>
          <a:xfrm>
            <a:off x="1981200" y="3276600"/>
            <a:ext cx="1752600" cy="1371600"/>
          </a:xfrm>
          <a:prstGeom prst="rightArrow">
            <a:avLst>
              <a:gd name="adj1" fmla="val 50000"/>
              <a:gd name="adj2" fmla="val 31944"/>
            </a:avLst>
          </a:prstGeom>
          <a:solidFill>
            <a:srgbClr val="000080"/>
          </a:solidFill>
          <a:ln w="19050" cap="flat" cmpd="sng">
            <a:solidFill>
              <a:srgbClr val="DDDDDD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32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None/>
            </a:pPr>
            <a:endParaRPr lang="vi-VN" altLang="vi-VN" sz="2400" b="1" u="sng" dirty="0">
              <a:latin typeface="Times New Roman" panose="02020603050405020304" pitchFamily="18" charset="0"/>
            </a:endParaRPr>
          </a:p>
        </p:txBody>
      </p:sp>
      <p:sp>
        <p:nvSpPr>
          <p:cNvPr id="115727" name="Text Box 15"/>
          <p:cNvSpPr txBox="1"/>
          <p:nvPr/>
        </p:nvSpPr>
        <p:spPr>
          <a:xfrm>
            <a:off x="1981200" y="3763645"/>
            <a:ext cx="16764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32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>
              <a:spcBef>
                <a:spcPct val="0"/>
              </a:spcBef>
              <a:buClrTx/>
              <a:buNone/>
            </a:pPr>
            <a:r>
              <a:rPr lang="en-US" altLang="vi-VN" sz="2000" b="1" dirty="0">
                <a:latin typeface="Times New Roman" panose="02020603050405020304" pitchFamily="18" charset="0"/>
              </a:rPr>
              <a:t>Nhân dân ta</a:t>
            </a:r>
            <a:endParaRPr lang="en-US" altLang="vi-VN" sz="2000" b="1" dirty="0">
              <a:latin typeface=".VnCentury SchoolbookH" pitchFamily="34" charset="0"/>
            </a:endParaRPr>
          </a:p>
        </p:txBody>
      </p:sp>
      <p:sp>
        <p:nvSpPr>
          <p:cNvPr id="115728" name="AutoShape 16"/>
          <p:cNvSpPr/>
          <p:nvPr/>
        </p:nvSpPr>
        <p:spPr>
          <a:xfrm>
            <a:off x="5105400" y="3253740"/>
            <a:ext cx="1905000" cy="1371600"/>
          </a:xfrm>
          <a:prstGeom prst="leftArrow">
            <a:avLst>
              <a:gd name="adj1" fmla="val 50000"/>
              <a:gd name="adj2" fmla="val 34722"/>
            </a:avLst>
          </a:prstGeom>
          <a:solidFill>
            <a:srgbClr val="000080"/>
          </a:solidFill>
          <a:ln w="19050" cap="flat" cmpd="sng">
            <a:solidFill>
              <a:srgbClr val="DDDDDD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32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None/>
            </a:pPr>
            <a:endParaRPr lang="vi-VN" altLang="vi-VN" sz="2400" b="1" u="sng" dirty="0">
              <a:latin typeface="Times New Roman" panose="02020603050405020304" pitchFamily="18" charset="0"/>
            </a:endParaRPr>
          </a:p>
        </p:txBody>
      </p:sp>
      <p:sp>
        <p:nvSpPr>
          <p:cNvPr id="115729" name="Text Box 17"/>
          <p:cNvSpPr txBox="1"/>
          <p:nvPr/>
        </p:nvSpPr>
        <p:spPr>
          <a:xfrm>
            <a:off x="5257800" y="3740785"/>
            <a:ext cx="19812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32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0"/>
              </a:spcBef>
              <a:buClrTx/>
              <a:buNone/>
            </a:pPr>
            <a:r>
              <a:rPr lang="en-US" altLang="vi-VN" sz="2000" b="1" dirty="0">
                <a:latin typeface="Times New Roman" panose="02020603050405020304" pitchFamily="18" charset="0"/>
              </a:rPr>
              <a:t>Thực dân Pháp</a:t>
            </a:r>
            <a:endParaRPr lang="en-US" altLang="vi-VN" sz="2000" b="1" dirty="0">
              <a:latin typeface="Times New Roman" panose="02020603050405020304" pitchFamily="18" charset="0"/>
            </a:endParaRPr>
          </a:p>
        </p:txBody>
      </p:sp>
      <p:sp>
        <p:nvSpPr>
          <p:cNvPr id="115730" name="AutoShape 18"/>
          <p:cNvSpPr/>
          <p:nvPr/>
        </p:nvSpPr>
        <p:spPr>
          <a:xfrm>
            <a:off x="1981200" y="4876800"/>
            <a:ext cx="1752600" cy="1295400"/>
          </a:xfrm>
          <a:prstGeom prst="rightArrow">
            <a:avLst>
              <a:gd name="adj1" fmla="val 50000"/>
              <a:gd name="adj2" fmla="val 33823"/>
            </a:avLst>
          </a:prstGeom>
          <a:solidFill>
            <a:srgbClr val="000080"/>
          </a:solidFill>
          <a:ln w="19050" cap="flat" cmpd="sng">
            <a:solidFill>
              <a:srgbClr val="DDDDDD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32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None/>
            </a:pPr>
            <a:endParaRPr lang="vi-VN" altLang="vi-VN" sz="2400" b="1" u="sng" dirty="0">
              <a:latin typeface="Times New Roman" panose="02020603050405020304" pitchFamily="18" charset="0"/>
            </a:endParaRPr>
          </a:p>
        </p:txBody>
      </p:sp>
      <p:sp>
        <p:nvSpPr>
          <p:cNvPr id="115731" name="Text Box 19"/>
          <p:cNvSpPr txBox="1"/>
          <p:nvPr/>
        </p:nvSpPr>
        <p:spPr>
          <a:xfrm>
            <a:off x="1905000" y="5326380"/>
            <a:ext cx="16764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32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>
              <a:spcBef>
                <a:spcPct val="0"/>
              </a:spcBef>
              <a:buClrTx/>
              <a:buNone/>
            </a:pPr>
            <a:r>
              <a:rPr lang="en-US" altLang="vi-VN" sz="2000" b="1" dirty="0">
                <a:latin typeface="Times New Roman" panose="02020603050405020304" pitchFamily="18" charset="0"/>
              </a:rPr>
              <a:t>Nông dân</a:t>
            </a:r>
            <a:endParaRPr lang="en-US" altLang="vi-VN" sz="2000" b="1" dirty="0">
              <a:latin typeface=".VnCentury SchoolbookH" pitchFamily="34" charset="0"/>
            </a:endParaRPr>
          </a:p>
        </p:txBody>
      </p:sp>
      <p:sp>
        <p:nvSpPr>
          <p:cNvPr id="115732" name="AutoShape 20"/>
          <p:cNvSpPr/>
          <p:nvPr/>
        </p:nvSpPr>
        <p:spPr>
          <a:xfrm>
            <a:off x="5181600" y="4876800"/>
            <a:ext cx="1905000" cy="1295400"/>
          </a:xfrm>
          <a:prstGeom prst="leftArrow">
            <a:avLst>
              <a:gd name="adj1" fmla="val 50000"/>
              <a:gd name="adj2" fmla="val 36764"/>
            </a:avLst>
          </a:prstGeom>
          <a:solidFill>
            <a:srgbClr val="000080"/>
          </a:solidFill>
          <a:ln w="19050" cap="flat" cmpd="sng">
            <a:solidFill>
              <a:srgbClr val="DDDDDD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32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None/>
            </a:pPr>
            <a:endParaRPr lang="vi-VN" altLang="vi-VN" sz="2400" b="1" u="sng" dirty="0">
              <a:latin typeface="Times New Roman" panose="02020603050405020304" pitchFamily="18" charset="0"/>
            </a:endParaRPr>
          </a:p>
        </p:txBody>
      </p:sp>
      <p:sp>
        <p:nvSpPr>
          <p:cNvPr id="115733" name="Text Box 21"/>
          <p:cNvSpPr txBox="1"/>
          <p:nvPr/>
        </p:nvSpPr>
        <p:spPr>
          <a:xfrm>
            <a:off x="5410200" y="5326380"/>
            <a:ext cx="16764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32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0"/>
              </a:spcBef>
              <a:buClrTx/>
              <a:buNone/>
            </a:pPr>
            <a:r>
              <a:rPr lang="en-US" altLang="vi-VN" sz="2000" b="1" dirty="0">
                <a:latin typeface="Times New Roman" panose="02020603050405020304" pitchFamily="18" charset="0"/>
              </a:rPr>
              <a:t>Địa chủ PK</a:t>
            </a:r>
            <a:endParaRPr lang="en-US" altLang="vi-VN" sz="2000" b="1" dirty="0">
              <a:latin typeface="Times New Roman" panose="02020603050405020304" pitchFamily="18" charset="0"/>
            </a:endParaRPr>
          </a:p>
        </p:txBody>
      </p:sp>
      <p:sp>
        <p:nvSpPr>
          <p:cNvPr id="115737" name="Text Box 25"/>
          <p:cNvSpPr txBox="1"/>
          <p:nvPr/>
        </p:nvSpPr>
        <p:spPr>
          <a:xfrm>
            <a:off x="1295400" y="1981200"/>
            <a:ext cx="5867400" cy="8299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32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just">
              <a:spcBef>
                <a:spcPct val="0"/>
              </a:spcBef>
              <a:buClrTx/>
              <a:buNone/>
            </a:pPr>
            <a:r>
              <a:rPr lang="pt-BR" altLang="vi-VN" sz="2400" b="1" dirty="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 Hỏi: Em hãy nêu những mâu thuẫn cơ bản trong xã hội Việt Nam?</a:t>
            </a:r>
            <a:r>
              <a:rPr lang="en-US" altLang="vi-VN" sz="2400" b="1" u="sng" dirty="0">
                <a:latin typeface="Times New Roman" panose="02020603050405020304" pitchFamily="18" charset="0"/>
              </a:rPr>
              <a:t> </a:t>
            </a:r>
            <a:endParaRPr lang="en-US" altLang="vi-VN" sz="2000" b="1" dirty="0">
              <a:solidFill>
                <a:schemeClr val="bg2"/>
              </a:solidFill>
              <a:latin typeface="Times New Roman" panose="02020603050405020304" pitchFamily="18" charset="0"/>
            </a:endParaRPr>
          </a:p>
        </p:txBody>
      </p:sp>
      <p:sp>
        <p:nvSpPr>
          <p:cNvPr id="19473" name="Text Box 26"/>
          <p:cNvSpPr txBox="1"/>
          <p:nvPr/>
        </p:nvSpPr>
        <p:spPr>
          <a:xfrm>
            <a:off x="0" y="123825"/>
            <a:ext cx="9144000" cy="409575"/>
          </a:xfrm>
          <a:prstGeom prst="rect">
            <a:avLst/>
          </a:prstGeom>
          <a:solidFill>
            <a:srgbClr val="FFFF00"/>
          </a:solidFill>
          <a:ln w="28575" cap="flat" cmpd="sng">
            <a:solidFill>
              <a:srgbClr val="DDDDDD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32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50000"/>
              </a:spcBef>
              <a:buClrTx/>
              <a:buNone/>
            </a:pPr>
            <a:r>
              <a:rPr lang="en-US" altLang="vi-VN" sz="19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BÀI 28: TRÀO LƯU CẢI CÁCH DUY TÂN Ở VIỆT NAM NỬA CUỐI THẾ KỈ XIX</a:t>
            </a:r>
            <a:endParaRPr lang="en-US" altLang="vi-VN" sz="19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5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5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15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15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15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15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15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15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15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26" grpId="0" bldLvl="0" animBg="1"/>
      <p:bldP spid="115727" grpId="0"/>
      <p:bldP spid="115728" grpId="0" bldLvl="0" animBg="1"/>
      <p:bldP spid="115729" grpId="0"/>
      <p:bldP spid="115730" grpId="0" bldLvl="0" animBg="1"/>
      <p:bldP spid="115731" grpId="0"/>
      <p:bldP spid="115732" grpId="0" bldLvl="0" animBg="1"/>
      <p:bldP spid="115733" grpId="0"/>
      <p:bldP spid="11573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pic>
        <p:nvPicPr>
          <p:cNvPr id="20482" name="Picture 4" descr="Picture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95800" y="838200"/>
            <a:ext cx="4648200" cy="58674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9573" name="Oval 5"/>
          <p:cNvSpPr/>
          <p:nvPr/>
        </p:nvSpPr>
        <p:spPr>
          <a:xfrm>
            <a:off x="6248400" y="1143000"/>
            <a:ext cx="381000" cy="304800"/>
          </a:xfrm>
          <a:prstGeom prst="ellipse">
            <a:avLst/>
          </a:prstGeom>
          <a:solidFill>
            <a:srgbClr val="9900FF"/>
          </a:solidFill>
          <a:ln w="9525" cap="flat" cmpd="sng">
            <a:solidFill>
              <a:srgbClr val="FFFF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32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ClrTx/>
              <a:buNone/>
            </a:pPr>
            <a:r>
              <a:rPr lang="en-US" altLang="vi-VN" sz="1800" b="1" dirty="0">
                <a:latin typeface="VNI-Times" pitchFamily="2" charset="0"/>
              </a:rPr>
              <a:t>2</a:t>
            </a:r>
            <a:endParaRPr lang="en-US" altLang="vi-VN" sz="1800" b="1" dirty="0">
              <a:latin typeface="VNI-Times" pitchFamily="2" charset="0"/>
            </a:endParaRPr>
          </a:p>
        </p:txBody>
      </p:sp>
      <p:sp>
        <p:nvSpPr>
          <p:cNvPr id="109574" name="Oval 6"/>
          <p:cNvSpPr/>
          <p:nvPr/>
        </p:nvSpPr>
        <p:spPr>
          <a:xfrm>
            <a:off x="6400800" y="1600200"/>
            <a:ext cx="381000" cy="304800"/>
          </a:xfrm>
          <a:prstGeom prst="ellipse">
            <a:avLst/>
          </a:prstGeom>
          <a:solidFill>
            <a:srgbClr val="9900FF"/>
          </a:solidFill>
          <a:ln w="9525" cap="flat" cmpd="sng">
            <a:solidFill>
              <a:srgbClr val="FFFF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32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ClrTx/>
              <a:buNone/>
            </a:pPr>
            <a:r>
              <a:rPr lang="en-US" altLang="vi-VN" sz="1800" b="1" dirty="0">
                <a:latin typeface="VNI-Times" pitchFamily="2" charset="0"/>
              </a:rPr>
              <a:t>3</a:t>
            </a:r>
            <a:endParaRPr lang="en-US" altLang="vi-VN" sz="1800" b="1" dirty="0">
              <a:latin typeface="VNI-Times" pitchFamily="2" charset="0"/>
            </a:endParaRPr>
          </a:p>
        </p:txBody>
      </p:sp>
      <p:sp>
        <p:nvSpPr>
          <p:cNvPr id="109575" name="Oval 7"/>
          <p:cNvSpPr/>
          <p:nvPr/>
        </p:nvSpPr>
        <p:spPr>
          <a:xfrm>
            <a:off x="6781800" y="1447800"/>
            <a:ext cx="381000" cy="304800"/>
          </a:xfrm>
          <a:prstGeom prst="ellipse">
            <a:avLst/>
          </a:prstGeom>
          <a:solidFill>
            <a:srgbClr val="9900FF"/>
          </a:solidFill>
          <a:ln w="9525" cap="flat" cmpd="sng">
            <a:solidFill>
              <a:srgbClr val="FFFF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32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ClrTx/>
              <a:buNone/>
            </a:pPr>
            <a:r>
              <a:rPr lang="en-US" altLang="vi-VN" sz="1800" b="1" dirty="0">
                <a:latin typeface="VNI-Times" pitchFamily="2" charset="0"/>
              </a:rPr>
              <a:t>4</a:t>
            </a:r>
            <a:endParaRPr lang="en-US" altLang="vi-VN" sz="1800" b="1" dirty="0">
              <a:latin typeface="VNI-Times" pitchFamily="2" charset="0"/>
            </a:endParaRPr>
          </a:p>
        </p:txBody>
      </p:sp>
      <p:sp>
        <p:nvSpPr>
          <p:cNvPr id="109576" name="Oval 8"/>
          <p:cNvSpPr/>
          <p:nvPr/>
        </p:nvSpPr>
        <p:spPr>
          <a:xfrm>
            <a:off x="6705600" y="1828800"/>
            <a:ext cx="325438" cy="304800"/>
          </a:xfrm>
          <a:prstGeom prst="ellipse">
            <a:avLst/>
          </a:prstGeom>
          <a:solidFill>
            <a:srgbClr val="9900FF"/>
          </a:solidFill>
          <a:ln w="9525" cap="flat" cmpd="sng">
            <a:solidFill>
              <a:srgbClr val="FFFF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32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ClrTx/>
              <a:buNone/>
            </a:pPr>
            <a:r>
              <a:rPr lang="en-US" altLang="vi-VN" sz="1800" b="1" dirty="0">
                <a:latin typeface="VNI-Times" pitchFamily="2" charset="0"/>
              </a:rPr>
              <a:t>1</a:t>
            </a:r>
            <a:endParaRPr lang="en-US" altLang="vi-VN" sz="1800" b="1" dirty="0">
              <a:latin typeface="VNI-Times" pitchFamily="2" charset="0"/>
            </a:endParaRPr>
          </a:p>
        </p:txBody>
      </p:sp>
      <p:sp>
        <p:nvSpPr>
          <p:cNvPr id="109577" name="Oval 9"/>
          <p:cNvSpPr/>
          <p:nvPr/>
        </p:nvSpPr>
        <p:spPr>
          <a:xfrm>
            <a:off x="7543800" y="3657600"/>
            <a:ext cx="381000" cy="304800"/>
          </a:xfrm>
          <a:prstGeom prst="ellipse">
            <a:avLst/>
          </a:prstGeom>
          <a:solidFill>
            <a:srgbClr val="9900FF"/>
          </a:solidFill>
          <a:ln w="9525" cap="flat" cmpd="sng">
            <a:solidFill>
              <a:srgbClr val="FFFF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32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ClrTx/>
              <a:buNone/>
            </a:pPr>
            <a:r>
              <a:rPr lang="en-US" altLang="vi-VN" sz="1800" b="1" dirty="0">
                <a:latin typeface="VNI-Times" pitchFamily="2" charset="0"/>
              </a:rPr>
              <a:t>5</a:t>
            </a:r>
            <a:endParaRPr lang="en-US" altLang="vi-VN" sz="1800" b="1" dirty="0">
              <a:latin typeface="VNI-Times" pitchFamily="2" charset="0"/>
            </a:endParaRPr>
          </a:p>
        </p:txBody>
      </p:sp>
      <p:sp>
        <p:nvSpPr>
          <p:cNvPr id="109578" name="AutoShape 10"/>
          <p:cNvSpPr>
            <a:spLocks noChangeArrowheads="1"/>
          </p:cNvSpPr>
          <p:nvPr/>
        </p:nvSpPr>
        <p:spPr bwMode="auto">
          <a:xfrm>
            <a:off x="6477000" y="1905000"/>
            <a:ext cx="284163" cy="228600"/>
          </a:xfrm>
          <a:prstGeom prst="star5">
            <a:avLst/>
          </a:prstGeom>
          <a:solidFill>
            <a:srgbClr val="FF0000"/>
          </a:solidFill>
          <a:ln w="9525">
            <a:solidFill>
              <a:srgbClr val="FFFF00"/>
            </a:solidFill>
            <a:miter lim="800000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1" i="0" u="sng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9579" name="Rectangle 11"/>
          <p:cNvSpPr>
            <a:spLocks noChangeArrowheads="1"/>
          </p:cNvSpPr>
          <p:nvPr/>
        </p:nvSpPr>
        <p:spPr bwMode="auto">
          <a:xfrm>
            <a:off x="4572000" y="1676400"/>
            <a:ext cx="1866900" cy="3048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</a:ln>
          <a:effectLst/>
        </p:spPr>
        <p:txBody>
          <a:bodyPr anchor="ctr"/>
          <a:lstStyle/>
          <a:p>
            <a:pPr marL="0" marR="0" lvl="0" indent="0" algn="just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1862 THÁI NGUYÊN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9580" name="Rectangle 12"/>
          <p:cNvSpPr>
            <a:spLocks noChangeArrowheads="1"/>
          </p:cNvSpPr>
          <p:nvPr/>
        </p:nvSpPr>
        <p:spPr bwMode="auto">
          <a:xfrm>
            <a:off x="6629400" y="990600"/>
            <a:ext cx="2209800" cy="381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</a:ln>
          <a:effectLst/>
        </p:spPr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TUYÊN QUANG (1862)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9581" name="Rectangle 13"/>
          <p:cNvSpPr>
            <a:spLocks noChangeArrowheads="1"/>
          </p:cNvSpPr>
          <p:nvPr/>
        </p:nvSpPr>
        <p:spPr bwMode="auto">
          <a:xfrm>
            <a:off x="7162800" y="1447800"/>
            <a:ext cx="1676400" cy="381000"/>
          </a:xfrm>
          <a:prstGeom prst="rect">
            <a:avLst/>
          </a:prstGeom>
          <a:solidFill>
            <a:schemeClr val="tx1"/>
          </a:solidFill>
          <a:ln w="9525">
            <a:solidFill>
              <a:srgbClr val="FF0000"/>
            </a:solidFill>
            <a:miter lim="800000"/>
          </a:ln>
          <a:effectLst/>
        </p:spPr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QUẢNG YÊN   (1861 -1865)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9582" name="Rectangle 14"/>
          <p:cNvSpPr>
            <a:spLocks noChangeArrowheads="1"/>
          </p:cNvSpPr>
          <p:nvPr/>
        </p:nvSpPr>
        <p:spPr bwMode="auto">
          <a:xfrm>
            <a:off x="7010400" y="1981200"/>
            <a:ext cx="1828800" cy="381000"/>
          </a:xfrm>
          <a:prstGeom prst="rect">
            <a:avLst/>
          </a:prstGeom>
          <a:solidFill>
            <a:schemeClr val="tx1"/>
          </a:solidFill>
          <a:ln w="9525">
            <a:solidFill>
              <a:srgbClr val="FF0000"/>
            </a:solidFill>
            <a:miter lim="800000"/>
          </a:ln>
          <a:effectLst/>
        </p:spPr>
        <p:txBody>
          <a:bodyPr anchor="ctr"/>
          <a:lstStyle/>
          <a:p>
            <a:pPr marL="0" marR="0" lvl="0" indent="0" algn="just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BẮC NINH (1862)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9583" name="Rectangle 15"/>
          <p:cNvSpPr>
            <a:spLocks noChangeArrowheads="1"/>
          </p:cNvSpPr>
          <p:nvPr/>
        </p:nvSpPr>
        <p:spPr bwMode="auto">
          <a:xfrm>
            <a:off x="6629400" y="3048000"/>
            <a:ext cx="1219200" cy="2286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 marL="0" marR="0" lvl="0" indent="0" algn="just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HÀ TĨNH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9584" name="Rectangle 16"/>
          <p:cNvSpPr>
            <a:spLocks noChangeArrowheads="1"/>
          </p:cNvSpPr>
          <p:nvPr/>
        </p:nvSpPr>
        <p:spPr bwMode="auto">
          <a:xfrm>
            <a:off x="7924800" y="3733800"/>
            <a:ext cx="1081088" cy="381000"/>
          </a:xfrm>
          <a:prstGeom prst="rect">
            <a:avLst/>
          </a:prstGeom>
          <a:solidFill>
            <a:schemeClr val="tx1"/>
          </a:solidFill>
          <a:ln w="9525">
            <a:solidFill>
              <a:srgbClr val="FF0000"/>
            </a:solidFill>
            <a:miter lim="800000"/>
          </a:ln>
          <a:effectLst/>
        </p:spPr>
        <p:txBody>
          <a:bodyPr anchor="ctr"/>
          <a:lstStyle/>
          <a:p>
            <a:pPr marL="0" marR="0" lvl="0" indent="0" algn="just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HUẾ(1866)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9585" name="Rectangle 17"/>
          <p:cNvSpPr>
            <a:spLocks noChangeArrowheads="1"/>
          </p:cNvSpPr>
          <p:nvPr/>
        </p:nvSpPr>
        <p:spPr bwMode="auto">
          <a:xfrm>
            <a:off x="6248400" y="2057400"/>
            <a:ext cx="838200" cy="2286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 marL="0" marR="0" lvl="0" indent="0" algn="just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HÀ NỘI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9586" name="Rectangle 18"/>
          <p:cNvSpPr>
            <a:spLocks noChangeArrowheads="1"/>
          </p:cNvSpPr>
          <p:nvPr/>
        </p:nvSpPr>
        <p:spPr bwMode="auto">
          <a:xfrm>
            <a:off x="5867400" y="5486400"/>
            <a:ext cx="1331913" cy="2286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 marL="0" marR="0" lvl="0" indent="0" algn="just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AN GIANG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9587" name="Rectangle 19"/>
          <p:cNvSpPr>
            <a:spLocks noChangeArrowheads="1"/>
          </p:cNvSpPr>
          <p:nvPr/>
        </p:nvSpPr>
        <p:spPr bwMode="auto">
          <a:xfrm>
            <a:off x="6969125" y="5541963"/>
            <a:ext cx="1219200" cy="2286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 marL="0" marR="0" lvl="0" indent="0" algn="just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GIA ĐỊNH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9588" name="Rectangle 20"/>
          <p:cNvSpPr>
            <a:spLocks noChangeArrowheads="1"/>
          </p:cNvSpPr>
          <p:nvPr/>
        </p:nvSpPr>
        <p:spPr bwMode="auto">
          <a:xfrm>
            <a:off x="6096000" y="5867400"/>
            <a:ext cx="1219200" cy="2286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 marL="0" marR="0" lvl="0" indent="0" algn="just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HÀ TIÊN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0499" name="Oval 21"/>
          <p:cNvSpPr/>
          <p:nvPr/>
        </p:nvSpPr>
        <p:spPr>
          <a:xfrm>
            <a:off x="6477000" y="5715000"/>
            <a:ext cx="76200" cy="762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32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None/>
            </a:pPr>
            <a:endParaRPr lang="vi-VN" altLang="vi-VN" sz="2400" b="1" u="sng" dirty="0">
              <a:latin typeface="Times New Roman" panose="02020603050405020304" pitchFamily="18" charset="0"/>
            </a:endParaRPr>
          </a:p>
        </p:txBody>
      </p:sp>
      <p:sp>
        <p:nvSpPr>
          <p:cNvPr id="20500" name="Oval 22"/>
          <p:cNvSpPr/>
          <p:nvPr/>
        </p:nvSpPr>
        <p:spPr>
          <a:xfrm>
            <a:off x="6172200" y="5791200"/>
            <a:ext cx="76200" cy="762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32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None/>
            </a:pPr>
            <a:endParaRPr lang="vi-VN" altLang="vi-VN" sz="2400" b="1" u="sng" dirty="0">
              <a:latin typeface="Times New Roman" panose="02020603050405020304" pitchFamily="18" charset="0"/>
            </a:endParaRPr>
          </a:p>
        </p:txBody>
      </p:sp>
      <p:sp>
        <p:nvSpPr>
          <p:cNvPr id="20501" name="Oval 23"/>
          <p:cNvSpPr/>
          <p:nvPr/>
        </p:nvSpPr>
        <p:spPr>
          <a:xfrm>
            <a:off x="6934200" y="5562600"/>
            <a:ext cx="76200" cy="762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32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None/>
            </a:pPr>
            <a:endParaRPr lang="vi-VN" altLang="vi-VN" sz="2400" b="1" u="sng" dirty="0">
              <a:latin typeface="Times New Roman" panose="02020603050405020304" pitchFamily="18" charset="0"/>
            </a:endParaRPr>
          </a:p>
        </p:txBody>
      </p:sp>
      <p:sp>
        <p:nvSpPr>
          <p:cNvPr id="109592" name="Rectangle 24"/>
          <p:cNvSpPr>
            <a:spLocks noChangeArrowheads="1"/>
          </p:cNvSpPr>
          <p:nvPr/>
        </p:nvSpPr>
        <p:spPr bwMode="auto">
          <a:xfrm>
            <a:off x="4800600" y="5791200"/>
            <a:ext cx="1219200" cy="2286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Phú Quốc</a:t>
            </a:r>
            <a:endParaRPr kumimoji="0" lang="en-US" sz="1000" b="1" i="0" u="none" strike="noStrike" kern="1200" cap="none" spc="0" normalizeH="0" baseline="0" noProof="0">
              <a:ln>
                <a:noFill/>
              </a:ln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9594" name="Rectangle 26"/>
          <p:cNvSpPr>
            <a:spLocks noChangeArrowheads="1"/>
          </p:cNvSpPr>
          <p:nvPr/>
        </p:nvSpPr>
        <p:spPr bwMode="auto">
          <a:xfrm>
            <a:off x="4648200" y="6324600"/>
            <a:ext cx="4343400" cy="457200"/>
          </a:xfrm>
          <a:prstGeom prst="rect">
            <a:avLst/>
          </a:prstGeom>
          <a:solidFill>
            <a:schemeClr val="tx1"/>
          </a:solidFill>
          <a:ln w="9525">
            <a:solidFill>
              <a:schemeClr val="bg1"/>
            </a:solidFill>
            <a:miter lim="800000"/>
          </a:ln>
          <a:effectLst/>
        </p:spPr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Lược đồ khởi nghĩa của nông dân nửa cuối thế kỉ XIX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9595" name="Rectangle 27"/>
          <p:cNvSpPr>
            <a:spLocks noChangeArrowheads="1"/>
          </p:cNvSpPr>
          <p:nvPr/>
        </p:nvSpPr>
        <p:spPr bwMode="auto">
          <a:xfrm>
            <a:off x="7875588" y="2590800"/>
            <a:ext cx="1066800" cy="2286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HẢI NAM</a:t>
            </a: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0505" name="Rectangle 28"/>
          <p:cNvSpPr/>
          <p:nvPr/>
        </p:nvSpPr>
        <p:spPr>
          <a:xfrm>
            <a:off x="4572000" y="3733800"/>
            <a:ext cx="2895600" cy="2057400"/>
          </a:xfrm>
          <a:prstGeom prst="rect">
            <a:avLst/>
          </a:prstGeom>
          <a:solidFill>
            <a:srgbClr val="FFFF99"/>
          </a:solidFill>
          <a:ln w="571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32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None/>
            </a:pPr>
            <a:endParaRPr lang="vi-VN" altLang="vi-VN" sz="2400" b="1" u="sng" dirty="0">
              <a:latin typeface="Times New Roman" panose="02020603050405020304" pitchFamily="18" charset="0"/>
            </a:endParaRPr>
          </a:p>
        </p:txBody>
      </p:sp>
      <p:sp>
        <p:nvSpPr>
          <p:cNvPr id="109597" name="Rectangle 29"/>
          <p:cNvSpPr>
            <a:spLocks noChangeArrowheads="1"/>
          </p:cNvSpPr>
          <p:nvPr/>
        </p:nvSpPr>
        <p:spPr bwMode="auto">
          <a:xfrm>
            <a:off x="4495800" y="3810000"/>
            <a:ext cx="2971800" cy="4222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1. Khởi nghĩa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Nguyễn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Thịnh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9598" name="Rectangle 30"/>
          <p:cNvSpPr>
            <a:spLocks noChangeArrowheads="1"/>
          </p:cNvSpPr>
          <p:nvPr/>
        </p:nvSpPr>
        <p:spPr bwMode="auto">
          <a:xfrm>
            <a:off x="4495800" y="4073525"/>
            <a:ext cx="2971800" cy="4222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.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Khởi nghĩa Nông Hùng Thạc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9599" name="Rectangle 31"/>
          <p:cNvSpPr>
            <a:spLocks noChangeArrowheads="1"/>
          </p:cNvSpPr>
          <p:nvPr/>
        </p:nvSpPr>
        <p:spPr bwMode="auto">
          <a:xfrm>
            <a:off x="4495800" y="4419600"/>
            <a:ext cx="2895600" cy="30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3. Nhóm thổ phỉ Trung Quốc              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9600" name="Rectangle 32"/>
          <p:cNvSpPr>
            <a:spLocks noChangeArrowheads="1"/>
          </p:cNvSpPr>
          <p:nvPr/>
        </p:nvSpPr>
        <p:spPr bwMode="auto">
          <a:xfrm>
            <a:off x="4495800" y="4759325"/>
            <a:ext cx="2971800" cy="4222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4. Cuộc bạo loạn của Tạ Văn Phụng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9601" name="Rectangle 33"/>
          <p:cNvSpPr>
            <a:spLocks noChangeArrowheads="1"/>
          </p:cNvSpPr>
          <p:nvPr/>
        </p:nvSpPr>
        <p:spPr bwMode="auto">
          <a:xfrm>
            <a:off x="4495800" y="5257800"/>
            <a:ext cx="2895600" cy="381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5. Khởi nghĩa của binh lính và dân phu tại kinh đô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Huế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9602" name="Rectangle 34"/>
          <p:cNvSpPr>
            <a:spLocks noChangeArrowheads="1"/>
          </p:cNvSpPr>
          <p:nvPr/>
        </p:nvSpPr>
        <p:spPr bwMode="auto">
          <a:xfrm>
            <a:off x="4800600" y="3671888"/>
            <a:ext cx="1905000" cy="2143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CHÚ THÍCH</a:t>
            </a:r>
            <a:endParaRPr kumimoji="0" lang="en-US" sz="1400" b="1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9603" name="Rectangle 35"/>
          <p:cNvSpPr>
            <a:spLocks noChangeArrowheads="1"/>
          </p:cNvSpPr>
          <p:nvPr/>
        </p:nvSpPr>
        <p:spPr bwMode="auto">
          <a:xfrm>
            <a:off x="7854950" y="4806950"/>
            <a:ext cx="1066800" cy="2286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 marL="0" marR="0" lvl="0" indent="0" algn="just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PHÚ YÊN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0513" name="Line 38"/>
          <p:cNvSpPr/>
          <p:nvPr/>
        </p:nvSpPr>
        <p:spPr>
          <a:xfrm>
            <a:off x="4495800" y="1066800"/>
            <a:ext cx="0" cy="5410200"/>
          </a:xfrm>
          <a:prstGeom prst="line">
            <a:avLst/>
          </a:prstGeom>
          <a:ln w="28575" cap="flat" cmpd="sng">
            <a:solidFill>
              <a:schemeClr val="bg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0514" name="Oval 42"/>
          <p:cNvSpPr/>
          <p:nvPr/>
        </p:nvSpPr>
        <p:spPr>
          <a:xfrm flipH="1">
            <a:off x="6781800" y="3048000"/>
            <a:ext cx="76200" cy="762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32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None/>
            </a:pPr>
            <a:endParaRPr lang="vi-VN" altLang="vi-VN" sz="2400" b="1" u="sng" dirty="0">
              <a:latin typeface="Times New Roman" panose="02020603050405020304" pitchFamily="18" charset="0"/>
            </a:endParaRPr>
          </a:p>
        </p:txBody>
      </p:sp>
      <p:sp>
        <p:nvSpPr>
          <p:cNvPr id="20515" name="Oval 43"/>
          <p:cNvSpPr/>
          <p:nvPr/>
        </p:nvSpPr>
        <p:spPr>
          <a:xfrm>
            <a:off x="7848600" y="4800600"/>
            <a:ext cx="76200" cy="762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32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None/>
            </a:pPr>
            <a:endParaRPr lang="vi-VN" altLang="vi-VN" sz="2400" b="1" u="sng" dirty="0">
              <a:latin typeface="Times New Roman" panose="02020603050405020304" pitchFamily="18" charset="0"/>
            </a:endParaRPr>
          </a:p>
        </p:txBody>
      </p:sp>
      <p:sp>
        <p:nvSpPr>
          <p:cNvPr id="109614" name="Text Box 46"/>
          <p:cNvSpPr txBox="1"/>
          <p:nvPr/>
        </p:nvSpPr>
        <p:spPr>
          <a:xfrm>
            <a:off x="26988" y="1117600"/>
            <a:ext cx="4419600" cy="1570038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rgbClr val="00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32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just">
              <a:spcBef>
                <a:spcPct val="0"/>
              </a:spcBef>
              <a:buClrTx/>
              <a:buNone/>
            </a:pPr>
            <a:r>
              <a:rPr lang="en-US" altLang="vi-VN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? Quan sát lược đồ em hãy kể tên và xác định các cuộc khởi nghĩa của nông dân nửa cuối thế kỉ XIX? </a:t>
            </a:r>
            <a:endParaRPr lang="en-US" altLang="vi-VN" sz="24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9615" name="Text Box 47"/>
          <p:cNvSpPr txBox="1"/>
          <p:nvPr/>
        </p:nvSpPr>
        <p:spPr>
          <a:xfrm>
            <a:off x="38100" y="3535363"/>
            <a:ext cx="4419600" cy="1196975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rgbClr val="00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32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just">
              <a:spcBef>
                <a:spcPct val="0"/>
              </a:spcBef>
              <a:buClrTx/>
              <a:buNone/>
            </a:pPr>
            <a:r>
              <a:rPr lang="en-US" altLang="vi-VN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? </a:t>
            </a:r>
            <a:r>
              <a:rPr lang="en-US" altLang="vi-VN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Để giải quyết thực trạng trên theo em cần phải thực hiện biện pháp nào?</a:t>
            </a:r>
            <a:r>
              <a:rPr lang="en-US" altLang="vi-VN" sz="2400" b="1" u="sng" dirty="0">
                <a:latin typeface="Times New Roman" panose="02020603050405020304" pitchFamily="18" charset="0"/>
              </a:rPr>
              <a:t> </a:t>
            </a:r>
            <a:endParaRPr lang="en-US" altLang="vi-VN" sz="2400" b="1" u="sng" dirty="0">
              <a:latin typeface="Times New Roman" panose="02020603050405020304" pitchFamily="18" charset="0"/>
            </a:endParaRPr>
          </a:p>
        </p:txBody>
      </p:sp>
      <p:sp>
        <p:nvSpPr>
          <p:cNvPr id="20518" name="Text Box 48"/>
          <p:cNvSpPr txBox="1"/>
          <p:nvPr/>
        </p:nvSpPr>
        <p:spPr>
          <a:xfrm>
            <a:off x="0" y="123825"/>
            <a:ext cx="9144000" cy="409575"/>
          </a:xfrm>
          <a:prstGeom prst="rect">
            <a:avLst/>
          </a:prstGeom>
          <a:solidFill>
            <a:srgbClr val="FFFF00"/>
          </a:solidFill>
          <a:ln w="28575" cap="flat" cmpd="sng">
            <a:solidFill>
              <a:srgbClr val="DDDDDD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32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50000"/>
              </a:spcBef>
              <a:buClrTx/>
              <a:buNone/>
            </a:pPr>
            <a:r>
              <a:rPr lang="en-US" altLang="vi-VN" sz="19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BÀI 28: TRÀO LƯU CẢI CÁCH DUY TÂN Ở VIỆT NAM NỬA CUỐI THẾ KỈ XIX</a:t>
            </a:r>
            <a:endParaRPr lang="en-US" altLang="vi-VN" sz="19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199925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199925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199925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1095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199925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1095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199925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10957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199925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1095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199925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199925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199925" s="0" l="0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1095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199925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1095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199925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10957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199925" s="0" l="0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1095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500" fill="hold"/>
                                        <p:tgtEl>
                                          <p:spTgt spid="1095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199925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1095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199925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10957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199925" s="0" l="0"/>
                                      </p:by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1095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09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8" dur="500"/>
                                        <p:tgtEl>
                                          <p:spTgt spid="1096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09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500"/>
                                        <p:tgtEl>
                                          <p:spTgt spid="1096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3" grpId="0" animBg="1"/>
      <p:bldP spid="109574" grpId="0" animBg="1"/>
      <p:bldP spid="109575" grpId="0" animBg="1"/>
      <p:bldP spid="109576" grpId="0" animBg="1"/>
      <p:bldP spid="109577" grpId="0" animBg="1"/>
      <p:bldP spid="109614" grpId="0" animBg="1"/>
      <p:bldP spid="109614" grpId="1" animBg="1"/>
      <p:bldP spid="109615" grpId="0" animBg="1"/>
      <p:bldP spid="109615" grpId="1" animBg="1"/>
    </p:bldLst>
  </p:timing>
</p:sld>
</file>

<file path=ppt/theme/theme1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00"/>
        </a:solidFill>
        <a:ln w="19050" cap="flat" cmpd="sng" algn="ctr">
          <a:solidFill>
            <a:srgbClr val="DDDDDD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defRPr kumimoji="0" lang="en-US" sz="2400" b="1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00"/>
        </a:solidFill>
        <a:ln w="19050" cap="flat" cmpd="sng" algn="ctr">
          <a:solidFill>
            <a:srgbClr val="DDDDDD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defRPr kumimoji="0" lang="en-US" sz="2400" b="1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0</TotalTime>
  <Words>1357</Words>
  <Application>WPS Presentation</Application>
  <PresentationFormat>On-screen Show (4:3)</PresentationFormat>
  <Paragraphs>95</Paragraphs>
  <Slides>5</Slides>
  <Notes>1</Notes>
  <HiddenSlides>0</HiddenSlides>
  <MMClips>1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20" baseType="lpstr">
      <vt:lpstr>Arial</vt:lpstr>
      <vt:lpstr>SimSun</vt:lpstr>
      <vt:lpstr>Wingdings</vt:lpstr>
      <vt:lpstr>Times New Roman</vt:lpstr>
      <vt:lpstr>Calibri</vt:lpstr>
      <vt:lpstr>.VnCentury SchoolbookH</vt:lpstr>
      <vt:lpstr>Segoe Print</vt:lpstr>
      <vt:lpstr>VNI-Times</vt:lpstr>
      <vt:lpstr>.VnArial Narrow</vt:lpstr>
      <vt:lpstr>.VnTime</vt:lpstr>
      <vt:lpstr>.VnTimeH</vt:lpstr>
      <vt:lpstr>.VnArial</vt:lpstr>
      <vt:lpstr>Microsoft YaHei</vt:lpstr>
      <vt:lpstr>Arial Unicode MS</vt:lpstr>
      <vt:lpstr>Mountain Top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Thanh Nhan Computer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THAI ANH DAI</dc:creator>
  <cp:lastModifiedBy>PC</cp:lastModifiedBy>
  <cp:revision>219</cp:revision>
  <dcterms:created xsi:type="dcterms:W3CDTF">2006-03-15T15:39:20Z</dcterms:created>
  <dcterms:modified xsi:type="dcterms:W3CDTF">2023-03-19T07:33:56Z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FC3A664672E84C4FAB96177994C804F2</vt:lpwstr>
  </property>
  <property fmtid="{D5CDD505-2E9C-101B-9397-08002B2CF9AE}" pid="3" name="KSOProductBuildVer">
    <vt:lpwstr>1033-11.2.0.11513</vt:lpwstr>
  </property>
</Properties>
</file>