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9" r:id="rId11"/>
    <p:sldId id="270" r:id="rId12"/>
    <p:sldId id="271" r:id="rId13"/>
    <p:sldId id="272" r:id="rId14"/>
    <p:sldId id="273" r:id="rId15"/>
    <p:sldId id="282"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p:cViewPr varScale="1">
        <p:scale>
          <a:sx n="73" d="100"/>
          <a:sy n="73" d="100"/>
        </p:scale>
        <p:origin x="5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097AF-D7D5-48E8-8A37-F712710BB02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39FFC-4C21-4D55-A76E-72A0F7941FD3}" type="slidenum">
              <a:rPr lang="en-US" smtClean="0"/>
              <a:t>‹#›</a:t>
            </a:fld>
            <a:endParaRPr lang="en-US"/>
          </a:p>
        </p:txBody>
      </p:sp>
      <p:sp>
        <p:nvSpPr>
          <p:cNvPr id="7" name="Rectangle 6"/>
          <p:cNvSpPr/>
          <p:nvPr userDrawn="1"/>
        </p:nvSpPr>
        <p:spPr>
          <a:xfrm>
            <a:off x="9764180" y="6610255"/>
            <a:ext cx="2427820" cy="22244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t>GV: Hồ Thị Thu Phương</a:t>
            </a:r>
            <a:endParaRPr lang="en-US"/>
          </a:p>
        </p:txBody>
      </p:sp>
    </p:spTree>
    <p:extLst>
      <p:ext uri="{BB962C8B-B14F-4D97-AF65-F5344CB8AC3E}">
        <p14:creationId xmlns:p14="http://schemas.microsoft.com/office/powerpoint/2010/main" val="124005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97AF-D7D5-48E8-8A37-F712710BB02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82277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97AF-D7D5-48E8-8A37-F712710BB02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303710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07210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3097AF-D7D5-48E8-8A37-F712710BB02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113806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097AF-D7D5-48E8-8A37-F712710BB02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199739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097AF-D7D5-48E8-8A37-F712710BB025}"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219670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3097AF-D7D5-48E8-8A37-F712710BB025}"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21844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097AF-D7D5-48E8-8A37-F712710BB025}"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354037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3097AF-D7D5-48E8-8A37-F712710BB02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339744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3097AF-D7D5-48E8-8A37-F712710BB02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39FFC-4C21-4D55-A76E-72A0F7941FD3}" type="slidenum">
              <a:rPr lang="en-US" smtClean="0"/>
              <a:t>‹#›</a:t>
            </a:fld>
            <a:endParaRPr lang="en-US"/>
          </a:p>
        </p:txBody>
      </p:sp>
    </p:spTree>
    <p:extLst>
      <p:ext uri="{BB962C8B-B14F-4D97-AF65-F5344CB8AC3E}">
        <p14:creationId xmlns:p14="http://schemas.microsoft.com/office/powerpoint/2010/main" val="82081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097AF-D7D5-48E8-8A37-F712710BB025}"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39FFC-4C21-4D55-A76E-72A0F7941FD3}" type="slidenum">
              <a:rPr lang="en-US" smtClean="0"/>
              <a:t>‹#›</a:t>
            </a:fld>
            <a:endParaRPr lang="en-US"/>
          </a:p>
        </p:txBody>
      </p:sp>
    </p:spTree>
    <p:extLst>
      <p:ext uri="{BB962C8B-B14F-4D97-AF65-F5344CB8AC3E}">
        <p14:creationId xmlns:p14="http://schemas.microsoft.com/office/powerpoint/2010/main" val="411570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audio" Target="../media/audio4.wav"/><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audio" Target="../media/audio4.wav"/><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audio" Target="../media/audio4.wav"/><Relationship Id="rId2" Type="http://schemas.openxmlformats.org/officeDocument/2006/relationships/video" Target="file:///D:\khueCD\buon.avi" TargetMode="External"/><Relationship Id="rId1" Type="http://schemas.openxmlformats.org/officeDocument/2006/relationships/video" Target="file:///D:\khueCD\vui.avi" TargetMode="Externa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3495278" y="2836817"/>
            <a:ext cx="5143500" cy="2286000"/>
          </a:xfrm>
          <a:prstGeom prst="rect">
            <a:avLst/>
          </a:prstGeom>
        </p:spPr>
        <p:txBody>
          <a:bodyPr wrap="none" fromWordArt="1">
            <a:prstTxWarp prst="textDeflate">
              <a:avLst>
                <a:gd name="adj" fmla="val 26227"/>
              </a:avLst>
            </a:prstTxWarp>
          </a:bodyPr>
          <a:lstStyle/>
          <a:p>
            <a:pPr algn="ctr"/>
            <a:r>
              <a:rPr lang="en-US" sz="2700" kern="10">
                <a:ln w="9525">
                  <a:solidFill>
                    <a:srgbClr val="FF0000"/>
                  </a:solidFill>
                  <a:round/>
                  <a:headEnd/>
                  <a:tailEnd/>
                </a:ln>
                <a:solidFill>
                  <a:srgbClr val="FF0000"/>
                </a:solidFill>
              </a:rPr>
              <a:t>Sinh Học 8</a:t>
            </a:r>
          </a:p>
        </p:txBody>
      </p:sp>
      <p:sp>
        <p:nvSpPr>
          <p:cNvPr id="3075" name="TextBox 2"/>
          <p:cNvSpPr txBox="1">
            <a:spLocks noChangeArrowheads="1"/>
          </p:cNvSpPr>
          <p:nvPr/>
        </p:nvSpPr>
        <p:spPr bwMode="auto">
          <a:xfrm>
            <a:off x="381000" y="152400"/>
            <a:ext cx="388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t>Trường THCS Tân Xuân</a:t>
            </a:r>
          </a:p>
          <a:p>
            <a:r>
              <a:rPr lang="en-US" altLang="en-US" sz="2400"/>
              <a:t>Tổ KHTN</a:t>
            </a:r>
          </a:p>
        </p:txBody>
      </p:sp>
      <p:pic>
        <p:nvPicPr>
          <p:cNvPr id="3076" name="Picture 7"/>
          <p:cNvPicPr>
            <a:picLocks noChangeAspect="1"/>
          </p:cNvPicPr>
          <p:nvPr/>
        </p:nvPicPr>
        <p:blipFill>
          <a:blip r:embed="rId2">
            <a:extLst>
              <a:ext uri="{28A0092B-C50C-407E-A947-70E740481C1C}">
                <a14:useLocalDpi xmlns:a14="http://schemas.microsoft.com/office/drawing/2010/main" val="0"/>
              </a:ext>
            </a:extLst>
          </a:blip>
          <a:srcRect l="53746"/>
          <a:stretch>
            <a:fillRect/>
          </a:stretch>
        </p:blipFill>
        <p:spPr bwMode="auto">
          <a:xfrm>
            <a:off x="8900035" y="2172153"/>
            <a:ext cx="1778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p:cNvPicPr>
            <a:picLocks noChangeAspect="1"/>
          </p:cNvPicPr>
          <p:nvPr/>
        </p:nvPicPr>
        <p:blipFill>
          <a:blip r:embed="rId2">
            <a:extLst>
              <a:ext uri="{28A0092B-C50C-407E-A947-70E740481C1C}">
                <a14:useLocalDpi xmlns:a14="http://schemas.microsoft.com/office/drawing/2010/main" val="0"/>
              </a:ext>
            </a:extLst>
          </a:blip>
          <a:srcRect r="56767"/>
          <a:stretch>
            <a:fillRect/>
          </a:stretch>
        </p:blipFill>
        <p:spPr bwMode="auto">
          <a:xfrm>
            <a:off x="934243" y="1985554"/>
            <a:ext cx="1827213" cy="399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3"/>
          <p:cNvSpPr txBox="1">
            <a:spLocks noChangeArrowheads="1"/>
          </p:cNvSpPr>
          <p:nvPr/>
        </p:nvSpPr>
        <p:spPr bwMode="auto">
          <a:xfrm>
            <a:off x="1847850" y="905669"/>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400">
                <a:solidFill>
                  <a:srgbClr val="002060"/>
                </a:solidFill>
              </a:rPr>
              <a:t>CHỦ ĐỀ 3: TUẦN HOÀN </a:t>
            </a:r>
          </a:p>
        </p:txBody>
      </p:sp>
    </p:spTree>
    <p:extLst>
      <p:ext uri="{BB962C8B-B14F-4D97-AF65-F5344CB8AC3E}">
        <p14:creationId xmlns:p14="http://schemas.microsoft.com/office/powerpoint/2010/main" val="1881028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CF2721C-6871-4853-BE92-F62F7AB0724B}" type="slidenum">
              <a:rPr lang="en-US" altLang="en-US" sz="1200">
                <a:latin typeface="Arial" panose="020B0604020202020204" pitchFamily="34" charset="0"/>
              </a:rPr>
              <a:pPr eaLnBrk="1" hangingPunct="1">
                <a:spcBef>
                  <a:spcPct val="0"/>
                </a:spcBef>
                <a:buFontTx/>
                <a:buNone/>
              </a:pPr>
              <a:t>10</a:t>
            </a:fld>
            <a:endParaRPr lang="en-US" altLang="en-US" sz="1200">
              <a:latin typeface="Arial" panose="020B0604020202020204" pitchFamily="34" charset="0"/>
            </a:endParaRPr>
          </a:p>
        </p:txBody>
      </p:sp>
      <p:sp>
        <p:nvSpPr>
          <p:cNvPr id="8" name="TextBox 7"/>
          <p:cNvSpPr txBox="1">
            <a:spLocks noChangeArrowheads="1"/>
          </p:cNvSpPr>
          <p:nvPr/>
        </p:nvSpPr>
        <p:spPr bwMode="auto">
          <a:xfrm>
            <a:off x="519953" y="1891553"/>
            <a:ext cx="6172200" cy="2678113"/>
          </a:xfrm>
          <a:prstGeom prst="rect">
            <a:avLst/>
          </a:prstGeom>
          <a:noFill/>
          <a:ln>
            <a:noFill/>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2800" b="1" dirty="0">
                <a:solidFill>
                  <a:srgbClr val="C00000"/>
                </a:solidFill>
                <a:latin typeface="+mj-lt"/>
                <a:cs typeface="Arial" charset="0"/>
              </a:rPr>
              <a:t>Khi cơ thể bị mất nước nhiều (khi tiêu chảy, khi lao động nặng ra mồ hôi nhiều,...), máu có thể lưu thông dễ dàng trong mạch nữa không?</a:t>
            </a:r>
            <a:endParaRPr lang="en-US" sz="2800" b="1" dirty="0">
              <a:solidFill>
                <a:srgbClr val="C00000"/>
              </a:solidFill>
              <a:latin typeface="+mj-lt"/>
              <a:cs typeface="Arial" charset="0"/>
            </a:endParaRPr>
          </a:p>
        </p:txBody>
      </p:sp>
      <p:sp>
        <p:nvSpPr>
          <p:cNvPr id="2" name="Rectangle 1"/>
          <p:cNvSpPr/>
          <p:nvPr/>
        </p:nvSpPr>
        <p:spPr>
          <a:xfrm>
            <a:off x="323756" y="4969252"/>
            <a:ext cx="11868244" cy="1569660"/>
          </a:xfrm>
          <a:prstGeom prst="rect">
            <a:avLst/>
          </a:prstGeom>
        </p:spPr>
        <p:txBody>
          <a:bodyPr wrap="square">
            <a:spAutoFit/>
          </a:bodyPr>
          <a:lstStyle/>
          <a:p>
            <a:pPr algn="ctr">
              <a:lnSpc>
                <a:spcPct val="150000"/>
              </a:lnSpc>
              <a:defRPr/>
            </a:pPr>
            <a:r>
              <a:rPr lang="vi-VN" sz="3200" dirty="0">
                <a:latin typeface="+mj-lt"/>
                <a:cs typeface="Arial" charset="0"/>
              </a:rPr>
              <a:t>Khi cơ thể bị mất nhiều nước (khi bị tiêu chảy, lao động nặng ra nhiều mồ hôi...) máu khó lưu thông trong mạch vì máu mất nước =&gt;  đặc.</a:t>
            </a:r>
            <a:endParaRPr lang="en-US" sz="3200" dirty="0">
              <a:latin typeface="+mj-lt"/>
              <a:cs typeface="Arial" charset="0"/>
            </a:endParaRP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5541" y="1600200"/>
            <a:ext cx="3002649" cy="372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7" name="Group 22"/>
          <p:cNvGrpSpPr>
            <a:grpSpLocks/>
          </p:cNvGrpSpPr>
          <p:nvPr/>
        </p:nvGrpSpPr>
        <p:grpSpPr bwMode="auto">
          <a:xfrm>
            <a:off x="450849" y="810482"/>
            <a:ext cx="7971426" cy="615327"/>
            <a:chOff x="1341" y="1723"/>
            <a:chExt cx="3104" cy="335"/>
          </a:xfrm>
        </p:grpSpPr>
        <p:sp>
          <p:nvSpPr>
            <p:cNvPr id="9"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0"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1"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2"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3"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78088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438400" y="1859401"/>
            <a:ext cx="7543800" cy="523875"/>
          </a:xfrm>
          <a:prstGeom prst="rect">
            <a:avLst/>
          </a:prstGeom>
          <a:noFill/>
          <a:ln>
            <a:noFill/>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defRPr/>
            </a:pPr>
            <a:r>
              <a:rPr lang="vi-VN" sz="2800" b="1" dirty="0">
                <a:solidFill>
                  <a:srgbClr val="C00000"/>
                </a:solidFill>
                <a:latin typeface="+mj-lt"/>
                <a:cs typeface="Arial" charset="0"/>
              </a:rPr>
              <a:t>Bảng 13. Thành phần chủ yếu của huyết tương</a:t>
            </a:r>
            <a:endParaRPr lang="en-US" sz="2800" b="1" dirty="0">
              <a:solidFill>
                <a:srgbClr val="C00000"/>
              </a:solidFill>
              <a:latin typeface="+mj-lt"/>
              <a:cs typeface="Arial" charset="0"/>
            </a:endParaRPr>
          </a:p>
        </p:txBody>
      </p:sp>
      <p:graphicFrame>
        <p:nvGraphicFramePr>
          <p:cNvPr id="11303" name="Group 39"/>
          <p:cNvGraphicFramePr>
            <a:graphicFrameLocks noGrp="1"/>
          </p:cNvGraphicFramePr>
          <p:nvPr>
            <p:extLst>
              <p:ext uri="{D42A27DB-BD31-4B8C-83A1-F6EECF244321}">
                <p14:modId xmlns:p14="http://schemas.microsoft.com/office/powerpoint/2010/main" val="4257920743"/>
              </p:ext>
            </p:extLst>
          </p:nvPr>
        </p:nvGraphicFramePr>
        <p:xfrm>
          <a:off x="1328057" y="2496433"/>
          <a:ext cx="10193383" cy="4042479"/>
        </p:xfrm>
        <a:graphic>
          <a:graphicData uri="http://schemas.openxmlformats.org/drawingml/2006/table">
            <a:tbl>
              <a:tblPr>
                <a:tableStyleId>{22838BEF-8BB2-4498-84A7-C5851F593DF1}</a:tableStyleId>
              </a:tblPr>
              <a:tblGrid>
                <a:gridCol w="8426188">
                  <a:extLst>
                    <a:ext uri="{9D8B030D-6E8A-4147-A177-3AD203B41FA5}">
                      <a16:colId xmlns:a16="http://schemas.microsoft.com/office/drawing/2014/main" val="20000"/>
                    </a:ext>
                  </a:extLst>
                </a:gridCol>
                <a:gridCol w="1767195">
                  <a:extLst>
                    <a:ext uri="{9D8B030D-6E8A-4147-A177-3AD203B41FA5}">
                      <a16:colId xmlns:a16="http://schemas.microsoft.com/office/drawing/2014/main" val="20001"/>
                    </a:ext>
                  </a:extLst>
                </a:gridCol>
              </a:tblGrid>
              <a:tr h="4334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solidFill>
                            <a:srgbClr val="FF0000"/>
                          </a:solidFill>
                          <a:effectLst/>
                          <a:latin typeface="Arial" panose="020B0604020202020204" pitchFamily="34" charset="0"/>
                          <a:cs typeface="Arial" panose="020B0604020202020204" pitchFamily="34" charset="0"/>
                        </a:rPr>
                        <a:t>Các chất</a:t>
                      </a:r>
                      <a:endParaRPr kumimoji="0" lang="en-US" sz="28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2973" marB="4297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smtClean="0">
                          <a:ln>
                            <a:noFill/>
                          </a:ln>
                          <a:solidFill>
                            <a:srgbClr val="FF0000"/>
                          </a:solidFill>
                          <a:effectLst/>
                          <a:latin typeface="Arial" panose="020B0604020202020204" pitchFamily="34" charset="0"/>
                          <a:cs typeface="Arial" panose="020B0604020202020204" pitchFamily="34" charset="0"/>
                        </a:rPr>
                        <a:t>Tỉ lệ</a:t>
                      </a:r>
                      <a:endParaRPr kumimoji="0" lang="en-US" sz="28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2973" marB="42973" horzOverflow="overflow"/>
                </a:tc>
                <a:extLst>
                  <a:ext uri="{0D108BD9-81ED-4DB2-BD59-A6C34878D82A}">
                    <a16:rowId xmlns:a16="http://schemas.microsoft.com/office/drawing/2014/main" val="10000"/>
                  </a:ext>
                </a:extLst>
              </a:tr>
              <a:tr h="540259">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Nước</a:t>
                      </a:r>
                      <a:endPar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2973" marB="4297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a:ln>
                            <a:noFill/>
                          </a:ln>
                          <a:effectLst/>
                          <a:latin typeface="Arial" panose="020B0604020202020204" pitchFamily="34" charset="0"/>
                          <a:cs typeface="Arial" panose="020B0604020202020204" pitchFamily="34" charset="0"/>
                        </a:rPr>
                        <a:t>90%</a:t>
                      </a:r>
                      <a:endParaRPr kumimoji="0" lang="en-US" sz="2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2973" marB="42973" anchor="ctr" horzOverflow="overflow"/>
                </a:tc>
                <a:extLst>
                  <a:ext uri="{0D108BD9-81ED-4DB2-BD59-A6C34878D82A}">
                    <a16:rowId xmlns:a16="http://schemas.microsoft.com/office/drawing/2014/main" val="10001"/>
                  </a:ext>
                </a:extLst>
              </a:tr>
              <a:tr h="2989554">
                <a:tc>
                  <a:txBody>
                    <a:bodyPr/>
                    <a:lstStyle/>
                    <a:p>
                      <a:pPr marL="457200" marR="0" lvl="0" indent="-457200" algn="l" defTabSz="914400" rtl="0" eaLnBrk="1" fontAlgn="base" latinLnBrk="0" hangingPunct="1">
                        <a:lnSpc>
                          <a:spcPct val="100000"/>
                        </a:lnSpc>
                        <a:spcBef>
                          <a:spcPct val="0"/>
                        </a:spcBef>
                        <a:spcAft>
                          <a:spcPct val="0"/>
                        </a:spcAft>
                        <a:buClrTx/>
                        <a:buSzTx/>
                        <a:buFontTx/>
                        <a:buChar char="-"/>
                        <a:tabLst/>
                      </a:pPr>
                      <a:r>
                        <a:rPr kumimoji="0" lang="en-US" sz="2800" u="none" strike="noStrike" cap="none" normalizeH="0" baseline="0" smtClean="0">
                          <a:ln>
                            <a:noFill/>
                          </a:ln>
                          <a:effectLst/>
                          <a:latin typeface="Arial" panose="020B0604020202020204" pitchFamily="34" charset="0"/>
                          <a:cs typeface="Arial" panose="020B0604020202020204" pitchFamily="34" charset="0"/>
                        </a:rPr>
                        <a:t>Các chất dinh dưỡng: Protein, lipit, gluxit, vitamin.</a:t>
                      </a:r>
                    </a:p>
                    <a:p>
                      <a:pPr marL="457200" marR="0" lvl="0" indent="-45720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Các chất cần thiết khác: Hocmone, kháng thể,…</a:t>
                      </a:r>
                    </a:p>
                    <a:p>
                      <a:pPr marL="457200" marR="0" lvl="0" indent="-45720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Các muối khoáng</a:t>
                      </a:r>
                    </a:p>
                    <a:p>
                      <a:pPr marL="457200" marR="0" lvl="0" indent="-457200" algn="l"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Các chất thải của tế bào,…</a:t>
                      </a:r>
                      <a:endPar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2973" marB="4297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Arial" panose="020B0604020202020204" pitchFamily="34" charset="0"/>
                          <a:cs typeface="Arial" panose="020B0604020202020204" pitchFamily="34" charset="0"/>
                        </a:rPr>
                        <a:t>10%</a:t>
                      </a:r>
                      <a:endPar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2973" marB="42973" anchor="ctr" horzOverflow="overflow"/>
                </a:tc>
                <a:extLst>
                  <a:ext uri="{0D108BD9-81ED-4DB2-BD59-A6C34878D82A}">
                    <a16:rowId xmlns:a16="http://schemas.microsoft.com/office/drawing/2014/main" val="10002"/>
                  </a:ext>
                </a:extLst>
              </a:tr>
            </a:tbl>
          </a:graphicData>
        </a:graphic>
      </p:graphicFrame>
      <p:sp>
        <p:nvSpPr>
          <p:cNvPr id="153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AFD22DAB-15DA-4BA8-8683-4DADF8F8EFEA}" type="slidenum">
              <a:rPr lang="en-US" altLang="en-US" sz="1200">
                <a:latin typeface="Arial" panose="020B0604020202020204" pitchFamily="34" charset="0"/>
              </a:rPr>
              <a:pPr eaLnBrk="1" hangingPunct="1">
                <a:spcBef>
                  <a:spcPct val="0"/>
                </a:spcBef>
                <a:buFontTx/>
                <a:buNone/>
              </a:pPr>
              <a:t>11</a:t>
            </a:fld>
            <a:endParaRPr lang="en-US" altLang="en-US" sz="1200">
              <a:latin typeface="Arial" panose="020B0604020202020204" pitchFamily="34" charset="0"/>
            </a:endParaRPr>
          </a:p>
        </p:txBody>
      </p:sp>
      <p:sp>
        <p:nvSpPr>
          <p:cNvPr id="5" name="TextBox 4"/>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6" name="Group 22"/>
          <p:cNvGrpSpPr>
            <a:grpSpLocks/>
          </p:cNvGrpSpPr>
          <p:nvPr/>
        </p:nvGrpSpPr>
        <p:grpSpPr bwMode="auto">
          <a:xfrm>
            <a:off x="450849" y="810482"/>
            <a:ext cx="7971426" cy="615327"/>
            <a:chOff x="1341" y="1723"/>
            <a:chExt cx="3104" cy="335"/>
          </a:xfrm>
        </p:grpSpPr>
        <p:sp>
          <p:nvSpPr>
            <p:cNvPr id="8"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9"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0"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1"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2"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429918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iterate type="lt">
                                    <p:tmAbs val="75"/>
                                  </p:iterate>
                                  <p:childTnLst>
                                    <p:set>
                                      <p:cBhvr>
                                        <p:cTn id="9" dur="1" fill="hold">
                                          <p:stCondLst>
                                            <p:cond delay="74"/>
                                          </p:stCondLst>
                                        </p:cTn>
                                        <p:tgtEl>
                                          <p:spTgt spid="11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6CCA457-8362-4A85-BEDE-AFF537EB60C8}" type="slidenum">
              <a:rPr lang="en-US" altLang="en-US" sz="1200">
                <a:latin typeface="Arial" panose="020B0604020202020204" pitchFamily="34" charset="0"/>
              </a:rPr>
              <a:pPr eaLnBrk="1" hangingPunct="1">
                <a:spcBef>
                  <a:spcPct val="0"/>
                </a:spcBef>
                <a:buFontTx/>
                <a:buNone/>
              </a:pPr>
              <a:t>12</a:t>
            </a:fld>
            <a:endParaRPr lang="en-US" altLang="en-US" sz="1200">
              <a:latin typeface="Arial" panose="020B0604020202020204" pitchFamily="34" charset="0"/>
            </a:endParaRPr>
          </a:p>
        </p:txBody>
      </p:sp>
      <p:sp>
        <p:nvSpPr>
          <p:cNvPr id="8" name="TextBox 7"/>
          <p:cNvSpPr txBox="1">
            <a:spLocks noChangeArrowheads="1"/>
          </p:cNvSpPr>
          <p:nvPr/>
        </p:nvSpPr>
        <p:spPr bwMode="auto">
          <a:xfrm>
            <a:off x="2281238" y="1912937"/>
            <a:ext cx="8305800" cy="1384300"/>
          </a:xfrm>
          <a:prstGeom prst="rect">
            <a:avLst/>
          </a:prstGeom>
          <a:noFill/>
          <a:ln>
            <a:noFill/>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lnSpc>
                <a:spcPct val="150000"/>
              </a:lnSpc>
              <a:defRPr/>
            </a:pPr>
            <a:r>
              <a:rPr lang="vi-VN" sz="2800" b="1" smtClean="0">
                <a:solidFill>
                  <a:srgbClr val="C00000"/>
                </a:solidFill>
                <a:latin typeface="+mj-lt"/>
                <a:cs typeface="Arial" charset="0"/>
              </a:rPr>
              <a:t>Thành </a:t>
            </a:r>
            <a:r>
              <a:rPr lang="vi-VN" sz="2800" b="1" dirty="0">
                <a:solidFill>
                  <a:srgbClr val="C00000"/>
                </a:solidFill>
                <a:latin typeface="+mj-lt"/>
                <a:cs typeface="Arial" charset="0"/>
              </a:rPr>
              <a:t>phần chất trong huyết tương (bảng 13) có gợi ý gì về chức năng của nó?</a:t>
            </a:r>
            <a:endParaRPr lang="en-US" sz="2800" b="1" dirty="0">
              <a:solidFill>
                <a:srgbClr val="C00000"/>
              </a:solidFill>
              <a:latin typeface="+mj-lt"/>
              <a:cs typeface="Arial" charset="0"/>
            </a:endParaRPr>
          </a:p>
        </p:txBody>
      </p:sp>
      <p:sp>
        <p:nvSpPr>
          <p:cNvPr id="2" name="Rectangle 1"/>
          <p:cNvSpPr/>
          <p:nvPr/>
        </p:nvSpPr>
        <p:spPr>
          <a:xfrm>
            <a:off x="1757363" y="3429000"/>
            <a:ext cx="8829675" cy="2308225"/>
          </a:xfrm>
          <a:prstGeom prst="rect">
            <a:avLst/>
          </a:prstGeom>
        </p:spPr>
        <p:txBody>
          <a:bodyPr>
            <a:spAutoFit/>
          </a:bodyPr>
          <a:lstStyle/>
          <a:p>
            <a:pPr algn="just">
              <a:lnSpc>
                <a:spcPct val="150000"/>
              </a:lnSpc>
              <a:defRPr/>
            </a:pPr>
            <a:r>
              <a:rPr lang="vi-VN" sz="3200" smtClean="0">
                <a:solidFill>
                  <a:srgbClr val="341DBD"/>
                </a:solidFill>
                <a:latin typeface="+mj-lt"/>
                <a:cs typeface="Arial" charset="0"/>
              </a:rPr>
              <a:t>Huyết </a:t>
            </a:r>
            <a:r>
              <a:rPr lang="vi-VN" sz="3200" dirty="0">
                <a:solidFill>
                  <a:srgbClr val="341DBD"/>
                </a:solidFill>
                <a:latin typeface="+mj-lt"/>
                <a:cs typeface="Arial" charset="0"/>
              </a:rPr>
              <a:t>tương duy trì máu ở trạng thái lỏng để lưu thông dễ dàng trong mạch; vận chuyển các chất dinh dưỡng, các chất cần thiết khác và các chất thải.</a:t>
            </a:r>
            <a:endParaRPr lang="en-US" sz="3200" dirty="0">
              <a:solidFill>
                <a:srgbClr val="341DBD"/>
              </a:solidFill>
              <a:latin typeface="+mj-lt"/>
              <a:cs typeface="Arial" charset="0"/>
            </a:endParaRPr>
          </a:p>
        </p:txBody>
      </p:sp>
      <p:pic>
        <p:nvPicPr>
          <p:cNvPr id="163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4147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9" name="Group 22"/>
          <p:cNvGrpSpPr>
            <a:grpSpLocks/>
          </p:cNvGrpSpPr>
          <p:nvPr/>
        </p:nvGrpSpPr>
        <p:grpSpPr bwMode="auto">
          <a:xfrm>
            <a:off x="450849" y="810482"/>
            <a:ext cx="7971426" cy="615327"/>
            <a:chOff x="1341" y="1723"/>
            <a:chExt cx="3104" cy="335"/>
          </a:xfrm>
        </p:grpSpPr>
        <p:sp>
          <p:nvSpPr>
            <p:cNvPr id="10"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1"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2"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3"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4"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1475835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81200" y="0"/>
            <a:ext cx="8229600" cy="8382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4400" b="1">
              <a:solidFill>
                <a:srgbClr val="FF0000"/>
              </a:solidFill>
              <a:effectLst>
                <a:outerShdw blurRad="38100" dist="38100" dir="2700000" algn="tl">
                  <a:srgbClr val="C0C0C0"/>
                </a:outerShdw>
              </a:effectLst>
              <a:latin typeface="VNI-Times" pitchFamily="2" charset="0"/>
              <a:cs typeface="Arial" charset="0"/>
            </a:endParaRPr>
          </a:p>
        </p:txBody>
      </p:sp>
      <p:sp>
        <p:nvSpPr>
          <p:cNvPr id="1741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821846D-5C01-4CB8-83B7-3CAD55B38CC6}" type="slidenum">
              <a:rPr lang="en-US" altLang="en-US" sz="1200">
                <a:latin typeface="Arial" panose="020B0604020202020204" pitchFamily="34" charset="0"/>
              </a:rPr>
              <a:pPr eaLnBrk="1" hangingPunct="1">
                <a:spcBef>
                  <a:spcPct val="0"/>
                </a:spcBef>
                <a:buFontTx/>
                <a:buNone/>
              </a:pPr>
              <a:t>13</a:t>
            </a:fld>
            <a:endParaRPr lang="en-US" altLang="en-US" sz="1200">
              <a:latin typeface="Arial" panose="020B0604020202020204" pitchFamily="34" charset="0"/>
            </a:endParaRPr>
          </a:p>
        </p:txBody>
      </p:sp>
      <p:sp>
        <p:nvSpPr>
          <p:cNvPr id="9" name="Text Box 5"/>
          <p:cNvSpPr txBox="1">
            <a:spLocks noChangeArrowheads="1"/>
          </p:cNvSpPr>
          <p:nvPr/>
        </p:nvSpPr>
        <p:spPr bwMode="auto">
          <a:xfrm>
            <a:off x="1012248" y="3308681"/>
            <a:ext cx="6099394" cy="2031325"/>
          </a:xfrm>
          <a:prstGeom prst="rect">
            <a:avLst/>
          </a:prstGeom>
          <a:noFill/>
          <a:ln>
            <a:noFill/>
          </a:ln>
          <a:effec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lnSpc>
                <a:spcPct val="150000"/>
              </a:lnSpc>
              <a:defRPr/>
            </a:pPr>
            <a:r>
              <a:rPr lang="vi-VN" sz="2800" b="1" smtClean="0">
                <a:solidFill>
                  <a:srgbClr val="341DBD"/>
                </a:solidFill>
                <a:latin typeface="+mj-lt"/>
                <a:cs typeface="Arial" charset="0"/>
              </a:rPr>
              <a:t>Hồng </a:t>
            </a:r>
            <a:r>
              <a:rPr lang="vi-VN" sz="2800" b="1" dirty="0">
                <a:solidFill>
                  <a:srgbClr val="341DBD"/>
                </a:solidFill>
                <a:latin typeface="+mj-lt"/>
                <a:cs typeface="Arial" charset="0"/>
              </a:rPr>
              <a:t>cầu có Hb có đặc tính khi kết hợp với O</a:t>
            </a:r>
            <a:r>
              <a:rPr lang="vi-VN" sz="2800" b="1" baseline="-25000" dirty="0">
                <a:solidFill>
                  <a:srgbClr val="341DBD"/>
                </a:solidFill>
                <a:latin typeface="+mj-lt"/>
                <a:cs typeface="Arial" charset="0"/>
              </a:rPr>
              <a:t>2</a:t>
            </a:r>
            <a:r>
              <a:rPr lang="vi-VN" sz="2800" b="1" dirty="0">
                <a:solidFill>
                  <a:srgbClr val="341DBD"/>
                </a:solidFill>
                <a:latin typeface="+mj-lt"/>
                <a:cs typeface="Arial" charset="0"/>
              </a:rPr>
              <a:t> có màu đỏ tươi, khi kết hợp với CO</a:t>
            </a:r>
            <a:r>
              <a:rPr lang="vi-VN" sz="2800" b="1" baseline="-25000" dirty="0">
                <a:solidFill>
                  <a:srgbClr val="341DBD"/>
                </a:solidFill>
                <a:latin typeface="+mj-lt"/>
                <a:cs typeface="Arial" charset="0"/>
              </a:rPr>
              <a:t>2 </a:t>
            </a:r>
            <a:r>
              <a:rPr lang="vi-VN" sz="2800" b="1" dirty="0">
                <a:solidFill>
                  <a:srgbClr val="341DBD"/>
                </a:solidFill>
                <a:latin typeface="+mj-lt"/>
                <a:cs typeface="Arial" charset="0"/>
              </a:rPr>
              <a:t>có màu đỏ thẫm</a:t>
            </a:r>
          </a:p>
        </p:txBody>
      </p:sp>
      <p:pic>
        <p:nvPicPr>
          <p:cNvPr id="17414" name="Picture 4" descr="Hồng cầu là gì? Thiếu hồng cầu có nguy hiểm không?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688" y="3146529"/>
            <a:ext cx="4503472" cy="339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8711453" y="1459612"/>
            <a:ext cx="2998694" cy="1468110"/>
          </a:xfrm>
          <a:prstGeom prst="wedgeRoundRectCallout">
            <a:avLst>
              <a:gd name="adj1" fmla="val -29486"/>
              <a:gd name="adj2" fmla="val 879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Hồng cầu có đặc tính gì ?</a:t>
            </a:r>
            <a:endParaRPr lang="en-US" sz="2400">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10" name="Group 22"/>
          <p:cNvGrpSpPr>
            <a:grpSpLocks/>
          </p:cNvGrpSpPr>
          <p:nvPr/>
        </p:nvGrpSpPr>
        <p:grpSpPr bwMode="auto">
          <a:xfrm>
            <a:off x="450849" y="810482"/>
            <a:ext cx="7971426" cy="615327"/>
            <a:chOff x="1341" y="1723"/>
            <a:chExt cx="3104" cy="335"/>
          </a:xfrm>
        </p:grpSpPr>
        <p:sp>
          <p:nvSpPr>
            <p:cNvPr id="11"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2"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3"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4"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5"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12457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wipe(down)">
                                      <p:cBhvr>
                                        <p:cTn id="10" dur="500"/>
                                        <p:tgtEl>
                                          <p:spTgt spid="174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38100"/>
            <a:ext cx="12192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AutoShape 2"/>
          <p:cNvSpPr>
            <a:spLocks noChangeArrowheads="1"/>
          </p:cNvSpPr>
          <p:nvPr/>
        </p:nvSpPr>
        <p:spPr bwMode="auto">
          <a:xfrm>
            <a:off x="7239000" y="2590800"/>
            <a:ext cx="3124200" cy="2895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7575"/>
          </a:solidFill>
          <a:ln w="9525">
            <a:solidFill>
              <a:schemeClr val="tx1"/>
            </a:solidFill>
            <a:miter lim="800000"/>
            <a:headEnd/>
            <a:tailEnd/>
          </a:ln>
        </p:spPr>
        <p:txBody>
          <a:bodyPr wrap="none" anchor="ctr"/>
          <a:lstStyle/>
          <a:p>
            <a:endParaRPr lang="en-US"/>
          </a:p>
        </p:txBody>
      </p:sp>
      <p:sp>
        <p:nvSpPr>
          <p:cNvPr id="18436" name="AutoShape 3"/>
          <p:cNvSpPr>
            <a:spLocks noChangeArrowheads="1"/>
          </p:cNvSpPr>
          <p:nvPr/>
        </p:nvSpPr>
        <p:spPr bwMode="auto">
          <a:xfrm>
            <a:off x="2057400" y="2438400"/>
            <a:ext cx="2743200" cy="1752600"/>
          </a:xfrm>
          <a:prstGeom prst="flowChartAlternateProcess">
            <a:avLst/>
          </a:prstGeom>
          <a:solidFill>
            <a:srgbClr val="FFB9B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66"/>
              </a:solidFill>
            </a:endParaRPr>
          </a:p>
        </p:txBody>
      </p:sp>
      <p:grpSp>
        <p:nvGrpSpPr>
          <p:cNvPr id="18437" name="Group 4"/>
          <p:cNvGrpSpPr>
            <a:grpSpLocks/>
          </p:cNvGrpSpPr>
          <p:nvPr/>
        </p:nvGrpSpPr>
        <p:grpSpPr bwMode="auto">
          <a:xfrm>
            <a:off x="8305800" y="3886200"/>
            <a:ext cx="838200" cy="685800"/>
            <a:chOff x="1296" y="2256"/>
            <a:chExt cx="624" cy="480"/>
          </a:xfrm>
        </p:grpSpPr>
        <p:sp>
          <p:nvSpPr>
            <p:cNvPr id="18489" name="Oval 5"/>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90" name="Text Box 6"/>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grpSp>
        <p:nvGrpSpPr>
          <p:cNvPr id="18438" name="Group 7"/>
          <p:cNvGrpSpPr>
            <a:grpSpLocks/>
          </p:cNvGrpSpPr>
          <p:nvPr/>
        </p:nvGrpSpPr>
        <p:grpSpPr bwMode="auto">
          <a:xfrm>
            <a:off x="2286000" y="3048000"/>
            <a:ext cx="914400" cy="673100"/>
            <a:chOff x="2064" y="2208"/>
            <a:chExt cx="624" cy="528"/>
          </a:xfrm>
        </p:grpSpPr>
        <p:sp>
          <p:nvSpPr>
            <p:cNvPr id="18487" name="Oval 8"/>
            <p:cNvSpPr>
              <a:spLocks noChangeArrowheads="1"/>
            </p:cNvSpPr>
            <p:nvPr/>
          </p:nvSpPr>
          <p:spPr bwMode="auto">
            <a:xfrm>
              <a:off x="2064" y="2208"/>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88" name="Text Box 9"/>
            <p:cNvSpPr txBox="1">
              <a:spLocks noChangeArrowheads="1"/>
            </p:cNvSpPr>
            <p:nvPr/>
          </p:nvSpPr>
          <p:spPr bwMode="auto">
            <a:xfrm>
              <a:off x="2352"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O</a:t>
              </a:r>
              <a:r>
                <a:rPr lang="en-US" altLang="en-US" sz="1800" baseline="-25000"/>
                <a:t>2</a:t>
              </a:r>
            </a:p>
          </p:txBody>
        </p:sp>
      </p:grpSp>
      <p:grpSp>
        <p:nvGrpSpPr>
          <p:cNvPr id="4" name="Group 10"/>
          <p:cNvGrpSpPr>
            <a:grpSpLocks/>
          </p:cNvGrpSpPr>
          <p:nvPr/>
        </p:nvGrpSpPr>
        <p:grpSpPr bwMode="auto">
          <a:xfrm>
            <a:off x="3200400" y="2514600"/>
            <a:ext cx="914400" cy="673100"/>
            <a:chOff x="2064" y="2208"/>
            <a:chExt cx="624" cy="528"/>
          </a:xfrm>
        </p:grpSpPr>
        <p:sp>
          <p:nvSpPr>
            <p:cNvPr id="18485" name="Oval 11"/>
            <p:cNvSpPr>
              <a:spLocks noChangeArrowheads="1"/>
            </p:cNvSpPr>
            <p:nvPr/>
          </p:nvSpPr>
          <p:spPr bwMode="auto">
            <a:xfrm>
              <a:off x="2064" y="2208"/>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86" name="Text Box 12"/>
            <p:cNvSpPr txBox="1">
              <a:spLocks noChangeArrowheads="1"/>
            </p:cNvSpPr>
            <p:nvPr/>
          </p:nvSpPr>
          <p:spPr bwMode="auto">
            <a:xfrm>
              <a:off x="2352"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O</a:t>
              </a:r>
              <a:r>
                <a:rPr lang="en-US" altLang="en-US" sz="1800" baseline="-25000"/>
                <a:t>2</a:t>
              </a:r>
            </a:p>
          </p:txBody>
        </p:sp>
      </p:grpSp>
      <p:grpSp>
        <p:nvGrpSpPr>
          <p:cNvPr id="18440" name="Group 13"/>
          <p:cNvGrpSpPr>
            <a:grpSpLocks/>
          </p:cNvGrpSpPr>
          <p:nvPr/>
        </p:nvGrpSpPr>
        <p:grpSpPr bwMode="auto">
          <a:xfrm>
            <a:off x="7620000" y="3048000"/>
            <a:ext cx="914400" cy="685800"/>
            <a:chOff x="1296" y="2256"/>
            <a:chExt cx="624" cy="480"/>
          </a:xfrm>
        </p:grpSpPr>
        <p:sp>
          <p:nvSpPr>
            <p:cNvPr id="18483" name="Oval 14"/>
            <p:cNvSpPr>
              <a:spLocks noChangeArrowheads="1"/>
            </p:cNvSpPr>
            <p:nvPr/>
          </p:nvSpPr>
          <p:spPr bwMode="auto">
            <a:xfrm>
              <a:off x="1296" y="2256"/>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84" name="Text Box 15"/>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sp>
        <p:nvSpPr>
          <p:cNvPr id="18441" name="AutoShape 16"/>
          <p:cNvSpPr>
            <a:spLocks noChangeArrowheads="1"/>
          </p:cNvSpPr>
          <p:nvPr/>
        </p:nvSpPr>
        <p:spPr bwMode="auto">
          <a:xfrm>
            <a:off x="3810000" y="1752600"/>
            <a:ext cx="5334000" cy="1447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solidFill>
          <a:ln w="9525">
            <a:solidFill>
              <a:schemeClr val="tx1"/>
            </a:solidFill>
            <a:miter lim="800000"/>
            <a:headEnd/>
            <a:tailEnd/>
          </a:ln>
        </p:spPr>
        <p:txBody>
          <a:bodyPr wrap="none" anchor="ctr"/>
          <a:lstStyle/>
          <a:p>
            <a:endParaRPr lang="en-US"/>
          </a:p>
        </p:txBody>
      </p:sp>
      <p:sp>
        <p:nvSpPr>
          <p:cNvPr id="18442" name="AutoShape 17"/>
          <p:cNvSpPr>
            <a:spLocks noChangeArrowheads="1"/>
          </p:cNvSpPr>
          <p:nvPr/>
        </p:nvSpPr>
        <p:spPr bwMode="auto">
          <a:xfrm rot="5807665">
            <a:off x="5377656" y="1404144"/>
            <a:ext cx="1055688" cy="6934200"/>
          </a:xfrm>
          <a:prstGeom prst="curvedLeftArrow">
            <a:avLst>
              <a:gd name="adj1" fmla="val 105429"/>
              <a:gd name="adj2" fmla="val 200732"/>
              <a:gd name="adj3" fmla="val 39537"/>
            </a:avLst>
          </a:prstGeom>
          <a:solidFill>
            <a:srgbClr val="FF696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9467" name="Text Box 18"/>
          <p:cNvSpPr txBox="1">
            <a:spLocks noChangeArrowheads="1"/>
          </p:cNvSpPr>
          <p:nvPr/>
        </p:nvSpPr>
        <p:spPr bwMode="auto">
          <a:xfrm>
            <a:off x="2286000" y="6053138"/>
            <a:ext cx="7620000" cy="5842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solidFill>
                  <a:srgbClr val="0000FF"/>
                </a:solidFill>
              </a:rPr>
              <a:t>Sơ đồ minh hoạ chức năng của hồng cầu</a:t>
            </a:r>
          </a:p>
        </p:txBody>
      </p:sp>
      <p:grpSp>
        <p:nvGrpSpPr>
          <p:cNvPr id="18444" name="Group 19"/>
          <p:cNvGrpSpPr>
            <a:grpSpLocks/>
          </p:cNvGrpSpPr>
          <p:nvPr/>
        </p:nvGrpSpPr>
        <p:grpSpPr bwMode="auto">
          <a:xfrm>
            <a:off x="3886200" y="3124200"/>
            <a:ext cx="914400" cy="685800"/>
            <a:chOff x="1296" y="2256"/>
            <a:chExt cx="624" cy="480"/>
          </a:xfrm>
        </p:grpSpPr>
        <p:sp>
          <p:nvSpPr>
            <p:cNvPr id="18481" name="Oval 20"/>
            <p:cNvSpPr>
              <a:spLocks noChangeArrowheads="1"/>
            </p:cNvSpPr>
            <p:nvPr/>
          </p:nvSpPr>
          <p:spPr bwMode="auto">
            <a:xfrm>
              <a:off x="1296" y="2256"/>
              <a:ext cx="480" cy="480"/>
            </a:xfrm>
            <a:prstGeom prst="ellipse">
              <a:avLst/>
            </a:pr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82" name="Text Box 21"/>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grpSp>
        <p:nvGrpSpPr>
          <p:cNvPr id="18445" name="Group 22"/>
          <p:cNvGrpSpPr>
            <a:grpSpLocks/>
          </p:cNvGrpSpPr>
          <p:nvPr/>
        </p:nvGrpSpPr>
        <p:grpSpPr bwMode="auto">
          <a:xfrm>
            <a:off x="9067800" y="3213100"/>
            <a:ext cx="914400" cy="673100"/>
            <a:chOff x="2064" y="2208"/>
            <a:chExt cx="624" cy="528"/>
          </a:xfrm>
        </p:grpSpPr>
        <p:sp>
          <p:nvSpPr>
            <p:cNvPr id="18479" name="Oval 23"/>
            <p:cNvSpPr>
              <a:spLocks noChangeArrowheads="1"/>
            </p:cNvSpPr>
            <p:nvPr/>
          </p:nvSpPr>
          <p:spPr bwMode="auto">
            <a:xfrm>
              <a:off x="2064" y="2208"/>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80" name="Text Box 24"/>
            <p:cNvSpPr txBox="1">
              <a:spLocks noChangeArrowheads="1"/>
            </p:cNvSpPr>
            <p:nvPr/>
          </p:nvSpPr>
          <p:spPr bwMode="auto">
            <a:xfrm>
              <a:off x="2352"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O</a:t>
              </a:r>
              <a:r>
                <a:rPr lang="en-US" altLang="en-US" sz="1800" baseline="-25000"/>
                <a:t>2</a:t>
              </a:r>
            </a:p>
          </p:txBody>
        </p:sp>
      </p:grpSp>
      <p:grpSp>
        <p:nvGrpSpPr>
          <p:cNvPr id="18446" name="Group 25"/>
          <p:cNvGrpSpPr>
            <a:grpSpLocks/>
          </p:cNvGrpSpPr>
          <p:nvPr/>
        </p:nvGrpSpPr>
        <p:grpSpPr bwMode="auto">
          <a:xfrm>
            <a:off x="2286000" y="3048000"/>
            <a:ext cx="914400" cy="673100"/>
            <a:chOff x="2064" y="2208"/>
            <a:chExt cx="624" cy="528"/>
          </a:xfrm>
        </p:grpSpPr>
        <p:sp>
          <p:nvSpPr>
            <p:cNvPr id="18477" name="Oval 26"/>
            <p:cNvSpPr>
              <a:spLocks noChangeArrowheads="1"/>
            </p:cNvSpPr>
            <p:nvPr/>
          </p:nvSpPr>
          <p:spPr bwMode="auto">
            <a:xfrm>
              <a:off x="2064" y="2208"/>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78" name="Text Box 27"/>
            <p:cNvSpPr txBox="1">
              <a:spLocks noChangeArrowheads="1"/>
            </p:cNvSpPr>
            <p:nvPr/>
          </p:nvSpPr>
          <p:spPr bwMode="auto">
            <a:xfrm>
              <a:off x="2352"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O</a:t>
              </a:r>
              <a:r>
                <a:rPr lang="en-US" altLang="en-US" sz="1800" baseline="-25000"/>
                <a:t>2</a:t>
              </a:r>
            </a:p>
          </p:txBody>
        </p:sp>
      </p:grpSp>
      <p:grpSp>
        <p:nvGrpSpPr>
          <p:cNvPr id="18447" name="Group 28"/>
          <p:cNvGrpSpPr>
            <a:grpSpLocks/>
          </p:cNvGrpSpPr>
          <p:nvPr/>
        </p:nvGrpSpPr>
        <p:grpSpPr bwMode="auto">
          <a:xfrm>
            <a:off x="2286000" y="3048000"/>
            <a:ext cx="914400" cy="673100"/>
            <a:chOff x="2064" y="2208"/>
            <a:chExt cx="624" cy="528"/>
          </a:xfrm>
        </p:grpSpPr>
        <p:sp>
          <p:nvSpPr>
            <p:cNvPr id="18475" name="Oval 29"/>
            <p:cNvSpPr>
              <a:spLocks noChangeArrowheads="1"/>
            </p:cNvSpPr>
            <p:nvPr/>
          </p:nvSpPr>
          <p:spPr bwMode="auto">
            <a:xfrm>
              <a:off x="2064" y="2208"/>
              <a:ext cx="480" cy="4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76" name="Text Box 30"/>
            <p:cNvSpPr txBox="1">
              <a:spLocks noChangeArrowheads="1"/>
            </p:cNvSpPr>
            <p:nvPr/>
          </p:nvSpPr>
          <p:spPr bwMode="auto">
            <a:xfrm>
              <a:off x="2352" y="244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O</a:t>
              </a:r>
              <a:r>
                <a:rPr lang="en-US" altLang="en-US" sz="1800" baseline="-25000"/>
                <a:t>2</a:t>
              </a:r>
            </a:p>
          </p:txBody>
        </p:sp>
      </p:grpSp>
      <p:grpSp>
        <p:nvGrpSpPr>
          <p:cNvPr id="18448" name="Group 31"/>
          <p:cNvGrpSpPr>
            <a:grpSpLocks/>
          </p:cNvGrpSpPr>
          <p:nvPr/>
        </p:nvGrpSpPr>
        <p:grpSpPr bwMode="auto">
          <a:xfrm>
            <a:off x="3048000" y="3352800"/>
            <a:ext cx="914400" cy="685800"/>
            <a:chOff x="1296" y="2256"/>
            <a:chExt cx="624" cy="480"/>
          </a:xfrm>
        </p:grpSpPr>
        <p:sp>
          <p:nvSpPr>
            <p:cNvPr id="18473" name="Oval 32"/>
            <p:cNvSpPr>
              <a:spLocks noChangeArrowheads="1"/>
            </p:cNvSpPr>
            <p:nvPr/>
          </p:nvSpPr>
          <p:spPr bwMode="auto">
            <a:xfrm>
              <a:off x="1296" y="2256"/>
              <a:ext cx="480" cy="480"/>
            </a:xfrm>
            <a:prstGeom prst="ellipse">
              <a:avLst/>
            </a:prstGeom>
            <a:solidFill>
              <a:srgbClr val="FF212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74" name="Text Box 33"/>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grpSp>
        <p:nvGrpSpPr>
          <p:cNvPr id="18449" name="Group 34"/>
          <p:cNvGrpSpPr>
            <a:grpSpLocks/>
          </p:cNvGrpSpPr>
          <p:nvPr/>
        </p:nvGrpSpPr>
        <p:grpSpPr bwMode="auto">
          <a:xfrm>
            <a:off x="8305800" y="3886200"/>
            <a:ext cx="838200" cy="685800"/>
            <a:chOff x="1296" y="2256"/>
            <a:chExt cx="624" cy="480"/>
          </a:xfrm>
        </p:grpSpPr>
        <p:sp>
          <p:nvSpPr>
            <p:cNvPr id="18471" name="Oval 35"/>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72" name="Text Box 36"/>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grpSp>
        <p:nvGrpSpPr>
          <p:cNvPr id="18450" name="Group 37"/>
          <p:cNvGrpSpPr>
            <a:grpSpLocks/>
          </p:cNvGrpSpPr>
          <p:nvPr/>
        </p:nvGrpSpPr>
        <p:grpSpPr bwMode="auto">
          <a:xfrm>
            <a:off x="8305800" y="3886200"/>
            <a:ext cx="838200" cy="685800"/>
            <a:chOff x="1296" y="2256"/>
            <a:chExt cx="624" cy="480"/>
          </a:xfrm>
        </p:grpSpPr>
        <p:sp>
          <p:nvSpPr>
            <p:cNvPr id="18469" name="Oval 38"/>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70" name="Text Box 39"/>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sp>
        <p:nvSpPr>
          <p:cNvPr id="18451" name="AutoShape 40"/>
          <p:cNvSpPr>
            <a:spLocks noChangeArrowheads="1"/>
          </p:cNvSpPr>
          <p:nvPr/>
        </p:nvSpPr>
        <p:spPr bwMode="auto">
          <a:xfrm>
            <a:off x="3810000" y="1752600"/>
            <a:ext cx="5334000" cy="1447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solidFill>
          <a:ln w="9525">
            <a:solidFill>
              <a:schemeClr val="tx1"/>
            </a:solidFill>
            <a:miter lim="800000"/>
            <a:headEnd/>
            <a:tailEnd/>
          </a:ln>
        </p:spPr>
        <p:txBody>
          <a:bodyPr wrap="none" anchor="ctr"/>
          <a:lstStyle/>
          <a:p>
            <a:endParaRPr lang="en-US"/>
          </a:p>
        </p:txBody>
      </p:sp>
      <p:grpSp>
        <p:nvGrpSpPr>
          <p:cNvPr id="18452" name="Group 41"/>
          <p:cNvGrpSpPr>
            <a:grpSpLocks/>
          </p:cNvGrpSpPr>
          <p:nvPr/>
        </p:nvGrpSpPr>
        <p:grpSpPr bwMode="auto">
          <a:xfrm>
            <a:off x="8305800" y="3886200"/>
            <a:ext cx="838200" cy="685800"/>
            <a:chOff x="1296" y="2256"/>
            <a:chExt cx="624" cy="480"/>
          </a:xfrm>
        </p:grpSpPr>
        <p:sp>
          <p:nvSpPr>
            <p:cNvPr id="18467" name="Oval 42"/>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68" name="Text Box 43"/>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sp>
        <p:nvSpPr>
          <p:cNvPr id="18453" name="AutoShape 44"/>
          <p:cNvSpPr>
            <a:spLocks noChangeArrowheads="1"/>
          </p:cNvSpPr>
          <p:nvPr/>
        </p:nvSpPr>
        <p:spPr bwMode="auto">
          <a:xfrm>
            <a:off x="3810000" y="1752600"/>
            <a:ext cx="5334000" cy="1447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C00000"/>
          </a:solidFill>
          <a:ln w="9525">
            <a:solidFill>
              <a:schemeClr val="tx1"/>
            </a:solidFill>
            <a:miter lim="800000"/>
            <a:headEnd/>
            <a:tailEnd/>
          </a:ln>
        </p:spPr>
        <p:txBody>
          <a:bodyPr wrap="none" anchor="ctr"/>
          <a:lstStyle/>
          <a:p>
            <a:endParaRPr lang="en-US"/>
          </a:p>
        </p:txBody>
      </p:sp>
      <p:grpSp>
        <p:nvGrpSpPr>
          <p:cNvPr id="18454" name="Group 45"/>
          <p:cNvGrpSpPr>
            <a:grpSpLocks/>
          </p:cNvGrpSpPr>
          <p:nvPr/>
        </p:nvGrpSpPr>
        <p:grpSpPr bwMode="auto">
          <a:xfrm>
            <a:off x="8305800" y="3886200"/>
            <a:ext cx="838200" cy="685800"/>
            <a:chOff x="1296" y="2256"/>
            <a:chExt cx="624" cy="480"/>
          </a:xfrm>
        </p:grpSpPr>
        <p:sp>
          <p:nvSpPr>
            <p:cNvPr id="18465" name="Oval 46"/>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66" name="Text Box 47"/>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sp>
        <p:nvSpPr>
          <p:cNvPr id="102" name="Text Box 48"/>
          <p:cNvSpPr txBox="1">
            <a:spLocks noChangeArrowheads="1"/>
          </p:cNvSpPr>
          <p:nvPr/>
        </p:nvSpPr>
        <p:spPr bwMode="auto">
          <a:xfrm>
            <a:off x="9525000" y="4495800"/>
            <a:ext cx="914400" cy="4603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F2121"/>
                </a:solidFill>
              </a:rPr>
              <a:t>Tim</a:t>
            </a:r>
          </a:p>
        </p:txBody>
      </p:sp>
      <p:sp>
        <p:nvSpPr>
          <p:cNvPr id="103" name="Text Box 49"/>
          <p:cNvSpPr txBox="1">
            <a:spLocks noChangeArrowheads="1"/>
          </p:cNvSpPr>
          <p:nvPr/>
        </p:nvSpPr>
        <p:spPr bwMode="auto">
          <a:xfrm>
            <a:off x="1905000" y="4184650"/>
            <a:ext cx="914400" cy="4635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CC00CC"/>
                </a:solidFill>
              </a:rPr>
              <a:t>Phổi</a:t>
            </a:r>
          </a:p>
        </p:txBody>
      </p:sp>
      <p:sp>
        <p:nvSpPr>
          <p:cNvPr id="18457" name="AutoShape 50"/>
          <p:cNvSpPr>
            <a:spLocks noChangeArrowheads="1"/>
          </p:cNvSpPr>
          <p:nvPr/>
        </p:nvSpPr>
        <p:spPr bwMode="auto">
          <a:xfrm>
            <a:off x="3810000" y="1752600"/>
            <a:ext cx="5334000" cy="1447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09" y="11225"/>
                </a:moveTo>
                <a:cubicBezTo>
                  <a:pt x="18617" y="11084"/>
                  <a:pt x="18621" y="10942"/>
                  <a:pt x="18621" y="10800"/>
                </a:cubicBezTo>
                <a:cubicBezTo>
                  <a:pt x="18621" y="6480"/>
                  <a:pt x="15119" y="2979"/>
                  <a:pt x="10800" y="2979"/>
                </a:cubicBezTo>
                <a:cubicBezTo>
                  <a:pt x="6480" y="2979"/>
                  <a:pt x="2979" y="6480"/>
                  <a:pt x="2979" y="10800"/>
                </a:cubicBezTo>
                <a:cubicBezTo>
                  <a:pt x="2978" y="10903"/>
                  <a:pt x="2981" y="11007"/>
                  <a:pt x="2985" y="11110"/>
                </a:cubicBezTo>
                <a:lnTo>
                  <a:pt x="8" y="11229"/>
                </a:lnTo>
                <a:cubicBezTo>
                  <a:pt x="2" y="11086"/>
                  <a:pt x="0" y="10943"/>
                  <a:pt x="0" y="10800"/>
                </a:cubicBezTo>
                <a:cubicBezTo>
                  <a:pt x="0" y="4835"/>
                  <a:pt x="4835" y="0"/>
                  <a:pt x="10800" y="0"/>
                </a:cubicBezTo>
                <a:cubicBezTo>
                  <a:pt x="16764" y="0"/>
                  <a:pt x="21600" y="4835"/>
                  <a:pt x="21600" y="10800"/>
                </a:cubicBezTo>
                <a:cubicBezTo>
                  <a:pt x="21600" y="10996"/>
                  <a:pt x="21594" y="11192"/>
                  <a:pt x="21583" y="11388"/>
                </a:cubicBezTo>
                <a:lnTo>
                  <a:pt x="24279" y="11535"/>
                </a:lnTo>
                <a:lnTo>
                  <a:pt x="19868" y="15491"/>
                </a:lnTo>
                <a:lnTo>
                  <a:pt x="15913" y="11078"/>
                </a:lnTo>
                <a:lnTo>
                  <a:pt x="18609" y="11225"/>
                </a:lnTo>
                <a:close/>
              </a:path>
            </a:pathLst>
          </a:custGeom>
          <a:solidFill>
            <a:srgbClr val="FF6565"/>
          </a:solidFill>
          <a:ln w="9525">
            <a:solidFill>
              <a:schemeClr val="tx1"/>
            </a:solidFill>
            <a:miter lim="800000"/>
            <a:headEnd/>
            <a:tailEnd/>
          </a:ln>
        </p:spPr>
        <p:txBody>
          <a:bodyPr wrap="none" anchor="ctr"/>
          <a:lstStyle/>
          <a:p>
            <a:endParaRPr lang="en-US"/>
          </a:p>
        </p:txBody>
      </p:sp>
      <p:grpSp>
        <p:nvGrpSpPr>
          <p:cNvPr id="15" name="Group 51"/>
          <p:cNvGrpSpPr>
            <a:grpSpLocks/>
          </p:cNvGrpSpPr>
          <p:nvPr/>
        </p:nvGrpSpPr>
        <p:grpSpPr bwMode="auto">
          <a:xfrm>
            <a:off x="8305800" y="3886200"/>
            <a:ext cx="914400" cy="685800"/>
            <a:chOff x="1296" y="2256"/>
            <a:chExt cx="624" cy="480"/>
          </a:xfrm>
        </p:grpSpPr>
        <p:sp>
          <p:nvSpPr>
            <p:cNvPr id="18463" name="Oval 52"/>
            <p:cNvSpPr>
              <a:spLocks noChangeArrowheads="1"/>
            </p:cNvSpPr>
            <p:nvPr/>
          </p:nvSpPr>
          <p:spPr bwMode="auto">
            <a:xfrm>
              <a:off x="1296" y="2256"/>
              <a:ext cx="480" cy="480"/>
            </a:xfrm>
            <a:prstGeom prst="ellipse">
              <a:avLst/>
            </a:prstGeom>
            <a:solidFill>
              <a:srgbClr val="6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8464" name="Text Box 53"/>
            <p:cNvSpPr txBox="1">
              <a:spLocks noChangeArrowheads="1"/>
            </p:cNvSpPr>
            <p:nvPr/>
          </p:nvSpPr>
          <p:spPr bwMode="auto">
            <a:xfrm>
              <a:off x="1487" y="2448"/>
              <a:ext cx="43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CO</a:t>
              </a:r>
              <a:r>
                <a:rPr lang="en-US" altLang="en-US" sz="1800" baseline="-25000"/>
                <a:t>2</a:t>
              </a:r>
            </a:p>
          </p:txBody>
        </p:sp>
      </p:grpSp>
      <p:sp>
        <p:nvSpPr>
          <p:cNvPr id="56" name="Text Box 18"/>
          <p:cNvSpPr txBox="1">
            <a:spLocks noChangeArrowheads="1"/>
          </p:cNvSpPr>
          <p:nvPr/>
        </p:nvSpPr>
        <p:spPr bwMode="auto">
          <a:xfrm>
            <a:off x="1681163" y="854075"/>
            <a:ext cx="8829675" cy="830263"/>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a:solidFill>
                  <a:srgbClr val="0000FF"/>
                </a:solidFill>
              </a:rPr>
              <a:t>    Vì sao máu từ phổi về tim rồi đi tới các tế bào có màu đỏ tươi, còn máu từ các tế bào về tim rồi tới phổi có màu đỏ thẫm?</a:t>
            </a:r>
          </a:p>
        </p:txBody>
      </p:sp>
      <p:sp>
        <p:nvSpPr>
          <p:cNvPr id="57" name="Text Box 18"/>
          <p:cNvSpPr txBox="1">
            <a:spLocks noChangeArrowheads="1"/>
          </p:cNvSpPr>
          <p:nvPr/>
        </p:nvSpPr>
        <p:spPr bwMode="auto">
          <a:xfrm>
            <a:off x="1636713" y="627063"/>
            <a:ext cx="8829675" cy="830262"/>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a:solidFill>
                  <a:srgbClr val="0000FF"/>
                </a:solidFill>
              </a:rPr>
              <a:t>    Máu từ phổi về tim mang nhiều O2 nên có màu đỏ tươi, còn máu từ các tế bào về tim mang nhiều CO2 nên có màu đỏ thẫm. </a:t>
            </a:r>
          </a:p>
        </p:txBody>
      </p:sp>
      <p:sp>
        <p:nvSpPr>
          <p:cNvPr id="58" name="Text Box 18"/>
          <p:cNvSpPr txBox="1">
            <a:spLocks noChangeArrowheads="1"/>
          </p:cNvSpPr>
          <p:nvPr/>
        </p:nvSpPr>
        <p:spPr bwMode="auto">
          <a:xfrm>
            <a:off x="2308225" y="5686425"/>
            <a:ext cx="5613400" cy="5842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a:solidFill>
                  <a:srgbClr val="0000FF"/>
                </a:solidFill>
              </a:rPr>
              <a:t>Hồng cầu vận chuyển O2 và CO2</a:t>
            </a:r>
          </a:p>
        </p:txBody>
      </p:sp>
      <p:sp>
        <p:nvSpPr>
          <p:cNvPr id="59" name="Rectangle 58"/>
          <p:cNvSpPr>
            <a:spLocks noChangeArrowheads="1"/>
          </p:cNvSpPr>
          <p:nvPr/>
        </p:nvSpPr>
        <p:spPr bwMode="auto">
          <a:xfrm>
            <a:off x="1525588" y="5173663"/>
            <a:ext cx="129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6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75590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10000" accel="50000" decel="50000" fill="hold" nodeType="withEffect">
                                  <p:stCondLst>
                                    <p:cond delay="1000"/>
                                  </p:stCondLst>
                                  <p:childTnLst>
                                    <p:animMotion origin="layout" path="M 0.04306 -0.02221 C 0.04445 -0.03169 0.04601 -0.04048 0.04723 -0.04996 C 0.04775 -0.05435 0.0474 -0.06013 0.05 -0.06291 C 0.05157 -0.06453 0.05365 -0.06406 0.05556 -0.06476 C 0.05973 -0.07308 0.06129 -0.06985 0.06667 -0.07586 C 0.06823 -0.07748 0.0691 -0.08025 0.07084 -0.08141 C 0.07709 -0.08604 0.08611 -0.08835 0.09306 -0.09066 C 0.10105 -0.1013 0.11198 -0.09945 0.12223 -0.10361 C 0.13004 -0.10662 0.13646 -0.11286 0.14445 -0.11471 C 0.15834 -0.11818 0.17188 -0.11911 0.18611 -0.12026 C 0.1908 -0.12096 0.20105 -0.12165 0.20556 -0.12581 C 0.20816 -0.12813 0.21059 -0.1309 0.21389 -0.13136 C 0.24063 -0.1346 0.26771 -0.1353 0.29445 -0.13691 C 0.34497 -0.13576 0.3967 -0.13691 0.44723 -0.13136 C 0.46684 -0.12604 0.47327 -0.12697 0.5 -0.12581 C 0.50521 -0.12073 0.51146 -0.11795 0.51667 -0.11286 C 0.5283 -0.1013 0.53698 -0.0932 0.54723 -0.07956 C 0.54948 -0.07655 0.55313 -0.07655 0.55556 -0.07401 C 0.56164 -0.0673 0.56789 -0.05505 0.575 -0.05181 C 0.57952 -0.04279 0.58334 -0.034 0.59028 -0.02776 C 0.59358 -0.01018 0.59132 -0.01758 0.59584 -0.00555 C 0.5974 0.00508 0.6 0.01318 0.6 0.02405 " pathEditMode="relative" rAng="0" ptsTypes="fffffffffffffffffffffA">
                                      <p:cBhvr>
                                        <p:cTn id="6" dur="2000" fill="hold"/>
                                        <p:tgtEl>
                                          <p:spTgt spid="4"/>
                                        </p:tgtEl>
                                        <p:attrNameLst>
                                          <p:attrName>ppt_x</p:attrName>
                                          <p:attrName>ppt_y</p:attrName>
                                        </p:attrNameLst>
                                      </p:cBhvr>
                                      <p:rCtr x="27847" y="-3423"/>
                                    </p:animMotion>
                                  </p:childTnLst>
                                </p:cTn>
                              </p:par>
                              <p:par>
                                <p:cTn id="7" presetID="0" presetClass="path" presetSubtype="0" repeatCount="10000" accel="50000" decel="50000" fill="hold" nodeType="withEffect">
                                  <p:stCondLst>
                                    <p:cond delay="1000"/>
                                  </p:stCondLst>
                                  <p:childTnLst>
                                    <p:animMotion origin="layout" path="M 3.33333E-6 0.03145 C -0.00157 0.06544 -0.00295 0.0821 -0.00764 0.11193 C -0.00903 0.12072 -0.01719 0.12164 -0.02066 0.12789 C -0.02518 0.1376 -0.02969 0.14408 -0.03768 0.14454 C -0.04983 0.14569 -0.06233 0.14569 -0.07466 0.14685 C -0.0967 0.16697 -0.07535 0.14916 -0.13039 0.15402 C -0.1592 0.1561 -0.18264 0.16188 -0.21094 0.16327 C -0.23091 0.1746 -0.21545 0.1672 -0.25834 0.16975 C -0.29601 0.1864 -0.375 0.16975 -0.375 0.17044 C -0.38334 0.16003 -0.38559 0.16073 -0.39653 0.15888 C -0.40747 0.14847 -0.39948 0.15402 -0.40938 0.14916 C -0.41216 0.14801 -0.41771 0.14454 -0.41771 0.14477 C -0.42604 0.13436 -0.42986 0.13205 -0.44045 0.12604 C -0.44723 0.12187 -0.45174 0.11216 -0.45764 0.10754 C -0.45938 0.10615 -0.46146 0.10638 -0.4632 0.10522 C -0.47205 0.09944 -0.47986 0.09019 -0.48889 0.08718 C -0.50139 0.07354 -0.48577 0.08996 -0.4974 0.07955 C -0.50521 0.07377 -0.51164 0.06313 -0.5191 0.05666 C -0.52309 0.05319 -0.52986 0.05157 -0.53455 0.04995 C -0.54375 0.03977 -0.54705 0.03885 -0.55591 0.02451 C -0.55782 0.02174 -0.55955 0.0185 -0.56164 0.01572 C -0.56372 0.01248 -0.56736 0.00647 -0.56736 0.0067 C -0.56927 -0.00602 -0.57032 -0.01365 -0.57726 -0.02128 C -0.57917 -0.05343 -0.57882 -0.034 -0.57882 -0.08002 " pathEditMode="relative" rAng="0" ptsTypes="fffffffffffffffffffffffA">
                                      <p:cBhvr>
                                        <p:cTn id="8" dur="2000" fill="hold"/>
                                        <p:tgtEl>
                                          <p:spTgt spid="15"/>
                                        </p:tgtEl>
                                        <p:attrNameLst>
                                          <p:attrName>ppt_x</p:attrName>
                                          <p:attrName>ppt_y</p:attrName>
                                        </p:attrNameLst>
                                      </p:cBhvr>
                                      <p:rCtr x="-28958" y="2174"/>
                                    </p:animMotion>
                                  </p:childTnLst>
                                </p:cTn>
                              </p:par>
                              <p:par>
                                <p:cTn id="9" presetID="1" presetClass="entr" presetSubtype="0" fill="hold" nodeType="withEffect">
                                  <p:stCondLst>
                                    <p:cond delay="1000"/>
                                  </p:stCondLst>
                                  <p:childTnLst>
                                    <p:set>
                                      <p:cBhvr>
                                        <p:cTn id="10" dur="1" fill="hold">
                                          <p:stCondLst>
                                            <p:cond delay="0"/>
                                          </p:stCondLst>
                                        </p:cTn>
                                        <p:tgtEl>
                                          <p:spTgt spid="103">
                                            <p:txEl>
                                              <p:pRg st="0" end="0"/>
                                            </p:txEl>
                                          </p:spTgt>
                                        </p:tgtEl>
                                        <p:attrNameLst>
                                          <p:attrName>style.visibility</p:attrName>
                                        </p:attrNameLst>
                                      </p:cBhvr>
                                      <p:to>
                                        <p:strVal val="visible"/>
                                      </p:to>
                                    </p:set>
                                  </p:childTnLst>
                                </p:cTn>
                              </p:par>
                              <p:par>
                                <p:cTn id="11" presetID="22" presetClass="emph" presetSubtype="0" repeatCount="indefinite" fill="hold" nodeType="withEffect">
                                  <p:stCondLst>
                                    <p:cond delay="1000"/>
                                  </p:stCondLst>
                                  <p:childTnLst>
                                    <p:animClr clrSpc="hsl" dir="cw">
                                      <p:cBhvr override="childStyle">
                                        <p:cTn id="12" dur="500" fill="hold"/>
                                        <p:tgtEl>
                                          <p:spTgt spid="103">
                                            <p:txEl>
                                              <p:pRg st="0" end="0"/>
                                            </p:txEl>
                                          </p:spTgt>
                                        </p:tgtEl>
                                        <p:attrNameLst>
                                          <p:attrName>style.color</p:attrName>
                                        </p:attrNameLst>
                                      </p:cBhvr>
                                      <p:by>
                                        <p:hsl h="-7200000" s="0" l="0"/>
                                      </p:by>
                                    </p:animClr>
                                    <p:animClr clrSpc="hsl" dir="cw">
                                      <p:cBhvr>
                                        <p:cTn id="13" dur="500" fill="hold"/>
                                        <p:tgtEl>
                                          <p:spTgt spid="103">
                                            <p:txEl>
                                              <p:pRg st="0" end="0"/>
                                            </p:txEl>
                                          </p:spTgt>
                                        </p:tgtEl>
                                        <p:attrNameLst>
                                          <p:attrName>fillcolor</p:attrName>
                                        </p:attrNameLst>
                                      </p:cBhvr>
                                      <p:by>
                                        <p:hsl h="-7200000" s="0" l="0"/>
                                      </p:by>
                                    </p:animClr>
                                    <p:animClr clrSpc="hsl" dir="cw">
                                      <p:cBhvr>
                                        <p:cTn id="14" dur="500" fill="hold"/>
                                        <p:tgtEl>
                                          <p:spTgt spid="103">
                                            <p:txEl>
                                              <p:pRg st="0" end="0"/>
                                            </p:txEl>
                                          </p:spTgt>
                                        </p:tgtEl>
                                        <p:attrNameLst>
                                          <p:attrName>stroke.color</p:attrName>
                                        </p:attrNameLst>
                                      </p:cBhvr>
                                      <p:by>
                                        <p:hsl h="-7200000" s="0" l="0"/>
                                      </p:by>
                                    </p:animClr>
                                    <p:set>
                                      <p:cBhvr>
                                        <p:cTn id="15" dur="500" fill="hold"/>
                                        <p:tgtEl>
                                          <p:spTgt spid="103">
                                            <p:txEl>
                                              <p:pRg st="0" end="0"/>
                                            </p:txEl>
                                          </p:spTgt>
                                        </p:tgtEl>
                                        <p:attrNameLst>
                                          <p:attrName>fill.type</p:attrName>
                                        </p:attrNameLst>
                                      </p:cBhvr>
                                      <p:to>
                                        <p:strVal val="solid"/>
                                      </p:to>
                                    </p:set>
                                  </p:childTnLst>
                                </p:cTn>
                              </p:par>
                              <p:par>
                                <p:cTn id="16" presetID="1" presetClass="entr" presetSubtype="0" fill="hold" grpId="0" nodeType="withEffect">
                                  <p:stCondLst>
                                    <p:cond delay="1000"/>
                                  </p:stCondLst>
                                  <p:childTnLst>
                                    <p:set>
                                      <p:cBhvr>
                                        <p:cTn id="17" dur="1" fill="hold">
                                          <p:stCondLst>
                                            <p:cond delay="0"/>
                                          </p:stCondLst>
                                        </p:cTn>
                                        <p:tgtEl>
                                          <p:spTgt spid="102"/>
                                        </p:tgtEl>
                                        <p:attrNameLst>
                                          <p:attrName>style.visibility</p:attrName>
                                        </p:attrNameLst>
                                      </p:cBhvr>
                                      <p:to>
                                        <p:strVal val="visible"/>
                                      </p:to>
                                    </p:set>
                                  </p:childTnLst>
                                </p:cTn>
                              </p:par>
                              <p:par>
                                <p:cTn id="18" presetID="22" presetClass="emph" presetSubtype="0" repeatCount="indefinite" fill="hold" grpId="1" nodeType="withEffect">
                                  <p:stCondLst>
                                    <p:cond delay="1000"/>
                                  </p:stCondLst>
                                  <p:childTnLst>
                                    <p:animClr clrSpc="hsl" dir="cw">
                                      <p:cBhvr override="childStyle">
                                        <p:cTn id="19" dur="500" fill="hold"/>
                                        <p:tgtEl>
                                          <p:spTgt spid="102"/>
                                        </p:tgtEl>
                                        <p:attrNameLst>
                                          <p:attrName>style.color</p:attrName>
                                        </p:attrNameLst>
                                      </p:cBhvr>
                                      <p:by>
                                        <p:hsl h="-7200000" s="0" l="0"/>
                                      </p:by>
                                    </p:animClr>
                                    <p:animClr clrSpc="hsl" dir="cw">
                                      <p:cBhvr>
                                        <p:cTn id="20" dur="500" fill="hold"/>
                                        <p:tgtEl>
                                          <p:spTgt spid="102"/>
                                        </p:tgtEl>
                                        <p:attrNameLst>
                                          <p:attrName>fillcolor</p:attrName>
                                        </p:attrNameLst>
                                      </p:cBhvr>
                                      <p:by>
                                        <p:hsl h="-7200000" s="0" l="0"/>
                                      </p:by>
                                    </p:animClr>
                                    <p:animClr clrSpc="hsl" dir="cw">
                                      <p:cBhvr>
                                        <p:cTn id="21" dur="500" fill="hold"/>
                                        <p:tgtEl>
                                          <p:spTgt spid="102"/>
                                        </p:tgtEl>
                                        <p:attrNameLst>
                                          <p:attrName>stroke.color</p:attrName>
                                        </p:attrNameLst>
                                      </p:cBhvr>
                                      <p:by>
                                        <p:hsl h="-7200000" s="0" l="0"/>
                                      </p:by>
                                    </p:animClr>
                                    <p:set>
                                      <p:cBhvr>
                                        <p:cTn id="22" dur="500" fill="hold"/>
                                        <p:tgtEl>
                                          <p:spTgt spid="102"/>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barn(inVertical)">
                                      <p:cBhvr>
                                        <p:cTn id="37" dur="500"/>
                                        <p:tgtEl>
                                          <p:spTgt spid="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9467"/>
                                        </p:tgtEl>
                                      </p:cBhvr>
                                    </p:animEffect>
                                    <p:set>
                                      <p:cBhvr>
                                        <p:cTn id="42" dur="1" fill="hold">
                                          <p:stCondLst>
                                            <p:cond delay="499"/>
                                          </p:stCondLst>
                                        </p:cTn>
                                        <p:tgtEl>
                                          <p:spTgt spid="1946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arn(inVertical)">
                                      <p:cBhvr>
                                        <p:cTn id="47" dur="500"/>
                                        <p:tgtEl>
                                          <p:spTgt spid="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02" grpId="0" animBg="1"/>
      <p:bldP spid="102" grpId="1" animBg="1"/>
      <p:bldP spid="56" grpId="0" animBg="1"/>
      <p:bldP spid="56" grpId="1" animBg="1"/>
      <p:bldP spid="57" grpId="0" animBg="1"/>
      <p:bldP spid="58" grpId="0" animBg="1"/>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0"/>
            <a:ext cx="8229600" cy="838200"/>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4400" b="1">
              <a:solidFill>
                <a:srgbClr val="FF0000"/>
              </a:solidFill>
              <a:effectLst>
                <a:outerShdw blurRad="38100" dist="38100" dir="2700000" algn="tl">
                  <a:srgbClr val="C0C0C0"/>
                </a:outerShdw>
              </a:effectLst>
              <a:latin typeface="VNI-Times" pitchFamily="2" charset="0"/>
              <a:cs typeface="Arial" charset="0"/>
            </a:endParaRPr>
          </a:p>
        </p:txBody>
      </p:sp>
      <p:sp>
        <p:nvSpPr>
          <p:cNvPr id="3" name="TextBox 2"/>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4" name="Group 22"/>
          <p:cNvGrpSpPr>
            <a:grpSpLocks/>
          </p:cNvGrpSpPr>
          <p:nvPr/>
        </p:nvGrpSpPr>
        <p:grpSpPr bwMode="auto">
          <a:xfrm>
            <a:off x="450849" y="810482"/>
            <a:ext cx="7971426" cy="615327"/>
            <a:chOff x="1341" y="1723"/>
            <a:chExt cx="3104" cy="335"/>
          </a:xfrm>
        </p:grpSpPr>
        <p:sp>
          <p:nvSpPr>
            <p:cNvPr id="5"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6"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7"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8"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9"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
        <p:nvSpPr>
          <p:cNvPr id="18" name="AutoShape 30"/>
          <p:cNvSpPr>
            <a:spLocks noChangeArrowheads="1"/>
          </p:cNvSpPr>
          <p:nvPr/>
        </p:nvSpPr>
        <p:spPr bwMode="gray">
          <a:xfrm>
            <a:off x="636198" y="1677349"/>
            <a:ext cx="10571840" cy="4269013"/>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9"/>
          <p:cNvSpPr>
            <a:spLocks noChangeArrowheads="1"/>
          </p:cNvSpPr>
          <p:nvPr/>
        </p:nvSpPr>
        <p:spPr bwMode="auto">
          <a:xfrm>
            <a:off x="831460" y="1948813"/>
            <a:ext cx="10050006" cy="412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400" smtClean="0">
                <a:solidFill>
                  <a:srgbClr val="000000"/>
                </a:solidFill>
                <a:latin typeface="Arial" panose="020B0604020202020204" pitchFamily="34" charset="0"/>
                <a:cs typeface="Arial" panose="020B0604020202020204" pitchFamily="34" charset="0"/>
              </a:rPr>
              <a:t>- Máu gồm </a:t>
            </a:r>
            <a:r>
              <a:rPr lang="en-US" altLang="en-US" sz="2400" smtClean="0">
                <a:solidFill>
                  <a:srgbClr val="FF0000"/>
                </a:solidFill>
                <a:latin typeface="Arial" panose="020B0604020202020204" pitchFamily="34" charset="0"/>
                <a:cs typeface="Arial" panose="020B0604020202020204" pitchFamily="34" charset="0"/>
              </a:rPr>
              <a:t>huyết tương  </a:t>
            </a:r>
            <a:r>
              <a:rPr lang="en-US" altLang="en-US" sz="2400" smtClean="0">
                <a:solidFill>
                  <a:srgbClr val="000000"/>
                </a:solidFill>
                <a:latin typeface="Arial" panose="020B0604020202020204" pitchFamily="34" charset="0"/>
                <a:cs typeface="Arial" panose="020B0604020202020204" pitchFamily="34" charset="0"/>
              </a:rPr>
              <a:t>(chiểm 55% thể tích máu) và </a:t>
            </a:r>
            <a:r>
              <a:rPr lang="en-US" altLang="en-US" sz="2400" smtClean="0">
                <a:solidFill>
                  <a:srgbClr val="FF0000"/>
                </a:solidFill>
                <a:latin typeface="Arial" panose="020B0604020202020204" pitchFamily="34" charset="0"/>
                <a:cs typeface="Arial" panose="020B0604020202020204" pitchFamily="34" charset="0"/>
              </a:rPr>
              <a:t>các tế bào máu </a:t>
            </a:r>
            <a:r>
              <a:rPr lang="en-US" altLang="en-US" sz="2400" smtClean="0">
                <a:solidFill>
                  <a:srgbClr val="000000"/>
                </a:solidFill>
                <a:latin typeface="Arial" panose="020B0604020202020204" pitchFamily="34" charset="0"/>
                <a:cs typeface="Arial" panose="020B0604020202020204" pitchFamily="34" charset="0"/>
              </a:rPr>
              <a:t>(chiếm 45% thể tích máu)</a:t>
            </a:r>
          </a:p>
          <a:p>
            <a:pPr eaLnBrk="0" hangingPunct="0">
              <a:lnSpc>
                <a:spcPct val="110000"/>
              </a:lnSpc>
            </a:pPr>
            <a:r>
              <a:rPr lang="en-US" altLang="en-US" sz="2400" smtClean="0">
                <a:solidFill>
                  <a:srgbClr val="000000"/>
                </a:solidFill>
                <a:latin typeface="Arial" panose="020B0604020202020204" pitchFamily="34" charset="0"/>
                <a:cs typeface="Arial" panose="020B0604020202020204" pitchFamily="34" charset="0"/>
              </a:rPr>
              <a:t>+ Huyết tương: Vận chuyển các </a:t>
            </a:r>
            <a:r>
              <a:rPr lang="en-US" altLang="en-US" sz="2400" smtClean="0">
                <a:solidFill>
                  <a:srgbClr val="FF0000"/>
                </a:solidFill>
                <a:latin typeface="Arial" panose="020B0604020202020204" pitchFamily="34" charset="0"/>
                <a:cs typeface="Arial" panose="020B0604020202020204" pitchFamily="34" charset="0"/>
              </a:rPr>
              <a:t>chất dinh dưỡng </a:t>
            </a:r>
            <a:r>
              <a:rPr lang="en-US" altLang="en-US" sz="2400" smtClean="0">
                <a:solidFill>
                  <a:srgbClr val="000000"/>
                </a:solidFill>
                <a:latin typeface="Arial" panose="020B0604020202020204" pitchFamily="34" charset="0"/>
                <a:cs typeface="Arial" panose="020B0604020202020204" pitchFamily="34" charset="0"/>
              </a:rPr>
              <a:t>dưới dạng hòa tan, điều hòa dịch mô, điều hòa pH</a:t>
            </a:r>
          </a:p>
          <a:p>
            <a:pPr eaLnBrk="0" hangingPunct="0">
              <a:lnSpc>
                <a:spcPct val="110000"/>
              </a:lnSpc>
            </a:pPr>
            <a:r>
              <a:rPr lang="en-US" altLang="en-US" sz="2400" smtClean="0">
                <a:solidFill>
                  <a:srgbClr val="000000"/>
                </a:solidFill>
                <a:latin typeface="Arial" panose="020B0604020202020204" pitchFamily="34" charset="0"/>
                <a:cs typeface="Arial" panose="020B0604020202020204" pitchFamily="34" charset="0"/>
              </a:rPr>
              <a:t>+ Các tế bào máu gồm: Hồng cầu, bạch cầu, tiểu cầu</a:t>
            </a:r>
          </a:p>
          <a:p>
            <a:pPr marL="342900" indent="-342900" eaLnBrk="0" hangingPunct="0">
              <a:lnSpc>
                <a:spcPct val="110000"/>
              </a:lnSpc>
              <a:buFont typeface="Arial" panose="020B0604020202020204" pitchFamily="34" charset="0"/>
              <a:buChar char="•"/>
            </a:pPr>
            <a:r>
              <a:rPr lang="en-US" altLang="en-US" sz="2400" smtClean="0">
                <a:solidFill>
                  <a:srgbClr val="000000"/>
                </a:solidFill>
                <a:latin typeface="Arial" panose="020B0604020202020204" pitchFamily="34" charset="0"/>
                <a:cs typeface="Arial" panose="020B0604020202020204" pitchFamily="34" charset="0"/>
              </a:rPr>
              <a:t>Hồng cầu: Vận chuyển </a:t>
            </a:r>
            <a:r>
              <a:rPr lang="en-US" altLang="en-US" sz="2400" smtClean="0">
                <a:solidFill>
                  <a:srgbClr val="FF0000"/>
                </a:solidFill>
                <a:latin typeface="Arial" panose="020B0604020202020204" pitchFamily="34" charset="0"/>
                <a:cs typeface="Arial" panose="020B0604020202020204" pitchFamily="34" charset="0"/>
              </a:rPr>
              <a:t>O2 và CO2 </a:t>
            </a:r>
            <a:r>
              <a:rPr lang="en-US" altLang="en-US" sz="2400" smtClean="0">
                <a:solidFill>
                  <a:srgbClr val="000000"/>
                </a:solidFill>
                <a:latin typeface="Arial" panose="020B0604020202020204" pitchFamily="34" charset="0"/>
                <a:cs typeface="Arial" panose="020B0604020202020204" pitchFamily="34" charset="0"/>
              </a:rPr>
              <a:t>trong cơ thể</a:t>
            </a:r>
          </a:p>
          <a:p>
            <a:pPr marL="342900" indent="-342900" eaLnBrk="0" hangingPunct="0">
              <a:lnSpc>
                <a:spcPct val="110000"/>
              </a:lnSpc>
              <a:buFont typeface="Arial" panose="020B0604020202020204" pitchFamily="34" charset="0"/>
              <a:buChar char="•"/>
            </a:pPr>
            <a:r>
              <a:rPr lang="en-US" altLang="en-US" sz="2400" smtClean="0">
                <a:solidFill>
                  <a:srgbClr val="000000"/>
                </a:solidFill>
                <a:latin typeface="Arial" panose="020B0604020202020204" pitchFamily="34" charset="0"/>
                <a:cs typeface="Arial" panose="020B0604020202020204" pitchFamily="34" charset="0"/>
              </a:rPr>
              <a:t>Bạch cầu: Bảo vệ cơ thể bằng cách phát hiện và tiêu diệt các “vật lạ” có thể xâm nhập vào cơ thể</a:t>
            </a:r>
          </a:p>
          <a:p>
            <a:pPr marL="342900" indent="-342900" eaLnBrk="0" hangingPunct="0">
              <a:lnSpc>
                <a:spcPct val="110000"/>
              </a:lnSpc>
              <a:buFont typeface="Arial" panose="020B0604020202020204" pitchFamily="34" charset="0"/>
              <a:buChar char="•"/>
            </a:pPr>
            <a:r>
              <a:rPr lang="en-US" altLang="en-US" sz="2400" smtClean="0">
                <a:solidFill>
                  <a:srgbClr val="000000"/>
                </a:solidFill>
                <a:latin typeface="Arial" panose="020B0604020202020204" pitchFamily="34" charset="0"/>
                <a:cs typeface="Arial" panose="020B0604020202020204" pitchFamily="34" charset="0"/>
              </a:rPr>
              <a:t>Tiểu cầu: Tham gia vào cơ chế </a:t>
            </a:r>
            <a:r>
              <a:rPr lang="en-US" altLang="en-US" sz="2400" smtClean="0">
                <a:solidFill>
                  <a:srgbClr val="FF0000"/>
                </a:solidFill>
                <a:latin typeface="Arial" panose="020B0604020202020204" pitchFamily="34" charset="0"/>
                <a:cs typeface="Arial" panose="020B0604020202020204" pitchFamily="34" charset="0"/>
              </a:rPr>
              <a:t>đông máu</a:t>
            </a:r>
          </a:p>
          <a:p>
            <a:pPr eaLnBrk="0" hangingPunct="0">
              <a:lnSpc>
                <a:spcPct val="110000"/>
              </a:lnSpc>
            </a:pPr>
            <a:endParaRPr lang="en-US" altLang="en-US" sz="24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34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746" y="1958382"/>
            <a:ext cx="5205549"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p:cNvSpPr txBox="1">
            <a:spLocks noChangeArrowheads="1"/>
          </p:cNvSpPr>
          <p:nvPr/>
        </p:nvSpPr>
        <p:spPr bwMode="auto">
          <a:xfrm>
            <a:off x="5683295" y="2267367"/>
            <a:ext cx="5143500" cy="954107"/>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a:solidFill>
                  <a:srgbClr val="0000FF"/>
                </a:solidFill>
                <a:latin typeface="Arial" panose="020B0604020202020204" pitchFamily="34" charset="0"/>
                <a:cs typeface="Arial" panose="020B0604020202020204" pitchFamily="34" charset="0"/>
              </a:rPr>
              <a:t> Môi trường bên trong cơ thể gồm những thành phần nào?</a:t>
            </a:r>
          </a:p>
        </p:txBody>
      </p:sp>
      <p:sp>
        <p:nvSpPr>
          <p:cNvPr id="12" name="Text Box 18"/>
          <p:cNvSpPr txBox="1">
            <a:spLocks noChangeArrowheads="1"/>
          </p:cNvSpPr>
          <p:nvPr/>
        </p:nvSpPr>
        <p:spPr bwMode="auto">
          <a:xfrm>
            <a:off x="4587240" y="5291728"/>
            <a:ext cx="6934200" cy="1077912"/>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solidFill>
                  <a:srgbClr val="0000FF"/>
                </a:solidFill>
                <a:latin typeface="Arial" panose="020B0604020202020204" pitchFamily="34" charset="0"/>
                <a:cs typeface="Arial" panose="020B0604020202020204" pitchFamily="34" charset="0"/>
              </a:rPr>
              <a:t>  Môi trường bên trong cơ thể gồm máu, nước mô và bạch huyết.</a:t>
            </a:r>
          </a:p>
        </p:txBody>
      </p:sp>
      <p:sp>
        <p:nvSpPr>
          <p:cNvPr id="6" name="TextBox 5"/>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Arial" panose="020B0604020202020204" pitchFamily="34" charset="0"/>
                <a:cs typeface="Arial" panose="020B0604020202020204" pitchFamily="34" charset="0"/>
              </a:rPr>
              <a:t> </a:t>
            </a:r>
            <a:r>
              <a:rPr lang="en-US" sz="3200" b="1" smtClean="0">
                <a:solidFill>
                  <a:srgbClr val="FF0000"/>
                </a:solidFill>
                <a:latin typeface="Arial" panose="020B0604020202020204" pitchFamily="34" charset="0"/>
                <a:cs typeface="Arial" panose="020B0604020202020204" pitchFamily="34" charset="0"/>
              </a:rPr>
              <a:t>Tiết 22. </a:t>
            </a:r>
            <a:r>
              <a:rPr lang="vi-VN" sz="3200" b="1" smtClean="0">
                <a:solidFill>
                  <a:srgbClr val="FF0000"/>
                </a:solidFill>
                <a:latin typeface="Arial" panose="020B0604020202020204" pitchFamily="34" charset="0"/>
                <a:cs typeface="Arial" panose="020B0604020202020204" pitchFamily="34" charset="0"/>
              </a:rPr>
              <a:t>MÁU </a:t>
            </a:r>
            <a:r>
              <a:rPr lang="vi-VN" sz="3200" b="1" dirty="0">
                <a:solidFill>
                  <a:srgbClr val="FF0000"/>
                </a:solidFill>
                <a:latin typeface="Arial" panose="020B0604020202020204" pitchFamily="34" charset="0"/>
                <a:cs typeface="Arial" panose="020B0604020202020204" pitchFamily="34" charset="0"/>
              </a:rPr>
              <a:t>VÀ MÔI TRƯỜNG TRONG CƠ THỂ</a:t>
            </a:r>
            <a:endParaRPr lang="en-US" sz="3200" b="1" dirty="0">
              <a:solidFill>
                <a:srgbClr val="FF0000"/>
              </a:solidFill>
              <a:latin typeface="Arial" panose="020B0604020202020204" pitchFamily="34" charset="0"/>
              <a:cs typeface="Arial" panose="020B0604020202020204" pitchFamily="34" charset="0"/>
            </a:endParaRPr>
          </a:p>
        </p:txBody>
      </p:sp>
      <p:grpSp>
        <p:nvGrpSpPr>
          <p:cNvPr id="16" name="Group 10"/>
          <p:cNvGrpSpPr>
            <a:grpSpLocks/>
          </p:cNvGrpSpPr>
          <p:nvPr/>
        </p:nvGrpSpPr>
        <p:grpSpPr bwMode="auto">
          <a:xfrm>
            <a:off x="477746" y="726710"/>
            <a:ext cx="7971426" cy="697141"/>
            <a:chOff x="1341" y="1723"/>
            <a:chExt cx="3104" cy="335"/>
          </a:xfrm>
        </p:grpSpPr>
        <p:sp>
          <p:nvSpPr>
            <p:cNvPr id="17" name="AutoShape 11"/>
            <p:cNvSpPr>
              <a:spLocks noChangeArrowheads="1"/>
            </p:cNvSpPr>
            <p:nvPr/>
          </p:nvSpPr>
          <p:spPr bwMode="gray">
            <a:xfrm>
              <a:off x="1341" y="1723"/>
              <a:ext cx="3104" cy="335"/>
            </a:xfrm>
            <a:prstGeom prst="roundRect">
              <a:avLst>
                <a:gd name="adj" fmla="val 16667"/>
              </a:avLst>
            </a:prstGeom>
            <a:solidFill>
              <a:schemeClr val="accent2"/>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8" name="AutoShape 12"/>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9" name="Text Box 13"/>
          <p:cNvSpPr txBox="1">
            <a:spLocks noChangeArrowheads="1"/>
          </p:cNvSpPr>
          <p:nvPr/>
        </p:nvSpPr>
        <p:spPr bwMode="black">
          <a:xfrm>
            <a:off x="853919" y="840802"/>
            <a:ext cx="4276338"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Môi trường trong cơ thể</a:t>
            </a:r>
            <a:endParaRPr lang="en-US" altLang="en-US" sz="2400" b="1">
              <a:solidFill>
                <a:schemeClr val="bg1"/>
              </a:solidFill>
              <a:latin typeface="Arial" panose="020B0604020202020204" pitchFamily="34" charset="0"/>
              <a:cs typeface="Arial" panose="020B0604020202020204" pitchFamily="34" charset="0"/>
            </a:endParaRPr>
          </a:p>
        </p:txBody>
      </p:sp>
      <p:sp>
        <p:nvSpPr>
          <p:cNvPr id="20" name="AutoShape 16"/>
          <p:cNvSpPr>
            <a:spLocks noChangeArrowheads="1"/>
          </p:cNvSpPr>
          <p:nvPr/>
        </p:nvSpPr>
        <p:spPr bwMode="gray">
          <a:xfrm>
            <a:off x="149507" y="730967"/>
            <a:ext cx="712723" cy="635369"/>
          </a:xfrm>
          <a:prstGeom prst="diamond">
            <a:avLst/>
          </a:prstGeom>
          <a:solidFill>
            <a:schemeClr val="accent2"/>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1" name="Text Box 17"/>
          <p:cNvSpPr txBox="1">
            <a:spLocks noChangeArrowheads="1"/>
          </p:cNvSpPr>
          <p:nvPr/>
        </p:nvSpPr>
        <p:spPr bwMode="gray">
          <a:xfrm>
            <a:off x="335066" y="845267"/>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II</a:t>
            </a:r>
            <a:endParaRPr lang="en-US" altLang="en-US"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886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133600" y="4953000"/>
            <a:ext cx="3352800" cy="1600200"/>
          </a:xfrm>
          <a:solidFill>
            <a:srgbClr val="FF0000"/>
          </a:solidFill>
          <a:ln>
            <a:solidFill>
              <a:srgbClr val="FF0000"/>
            </a:solidFill>
            <a:miter lim="800000"/>
            <a:headEnd/>
            <a:tailEnd/>
          </a:ln>
        </p:spPr>
        <p:txBody>
          <a:bodyPr/>
          <a:lstStyle/>
          <a:p>
            <a:pPr algn="l"/>
            <a:r>
              <a:rPr lang="en-US" altLang="en-US" sz="2400" b="1" smtClean="0">
                <a:solidFill>
                  <a:schemeClr val="bg1"/>
                </a:solidFill>
                <a:latin typeface="Arial" panose="020B0604020202020204" pitchFamily="34" charset="0"/>
                <a:cs typeface="Arial" panose="020B0604020202020204" pitchFamily="34" charset="0"/>
              </a:rPr>
              <a:t>Mao mạch máu</a:t>
            </a:r>
          </a:p>
        </p:txBody>
      </p:sp>
      <p:sp>
        <p:nvSpPr>
          <p:cNvPr id="21507" name="Rectangle 3"/>
          <p:cNvSpPr>
            <a:spLocks noChangeArrowheads="1"/>
          </p:cNvSpPr>
          <p:nvPr/>
        </p:nvSpPr>
        <p:spPr bwMode="auto">
          <a:xfrm>
            <a:off x="2133600" y="228600"/>
            <a:ext cx="3352800" cy="1600200"/>
          </a:xfrm>
          <a:prstGeom prst="rect">
            <a:avLst/>
          </a:prstGeom>
          <a:solidFill>
            <a:srgbClr val="FFFF00"/>
          </a:solidFill>
          <a:ln w="952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Mao mạch bạch huyết</a:t>
            </a:r>
          </a:p>
        </p:txBody>
      </p:sp>
      <p:sp>
        <p:nvSpPr>
          <p:cNvPr id="21508" name="Rectangle 4"/>
          <p:cNvSpPr>
            <a:spLocks noChangeArrowheads="1"/>
          </p:cNvSpPr>
          <p:nvPr/>
        </p:nvSpPr>
        <p:spPr bwMode="auto">
          <a:xfrm>
            <a:off x="2133600" y="2438400"/>
            <a:ext cx="3352800" cy="1905000"/>
          </a:xfrm>
          <a:prstGeom prst="rect">
            <a:avLst/>
          </a:prstGeom>
          <a:solidFill>
            <a:srgbClr val="66FF33"/>
          </a:solidFill>
          <a:ln w="952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accent2"/>
                </a:solidFill>
                <a:latin typeface="Arial" panose="020B0604020202020204" pitchFamily="34" charset="0"/>
                <a:cs typeface="Arial" panose="020B0604020202020204" pitchFamily="34" charset="0"/>
              </a:rPr>
              <a:t>Nước mô</a:t>
            </a:r>
          </a:p>
        </p:txBody>
      </p:sp>
      <p:sp>
        <p:nvSpPr>
          <p:cNvPr id="21509" name="Rectangle 5"/>
          <p:cNvSpPr>
            <a:spLocks noChangeArrowheads="1"/>
          </p:cNvSpPr>
          <p:nvPr/>
        </p:nvSpPr>
        <p:spPr bwMode="auto">
          <a:xfrm>
            <a:off x="7086600" y="2514600"/>
            <a:ext cx="3352800" cy="1828800"/>
          </a:xfrm>
          <a:prstGeom prst="rect">
            <a:avLst/>
          </a:prstGeom>
          <a:solidFill>
            <a:schemeClr val="hlink"/>
          </a:solidFill>
          <a:ln w="9525">
            <a:solidFill>
              <a:srgbClr val="FF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b="1">
                <a:solidFill>
                  <a:srgbClr val="FF3300"/>
                </a:solidFill>
                <a:latin typeface="Arial" panose="020B0604020202020204" pitchFamily="34" charset="0"/>
                <a:cs typeface="Arial" panose="020B0604020202020204" pitchFamily="34" charset="0"/>
              </a:rPr>
              <a:t>Tế bào</a:t>
            </a:r>
          </a:p>
        </p:txBody>
      </p:sp>
      <p:sp>
        <p:nvSpPr>
          <p:cNvPr id="39942" name="Oval 6"/>
          <p:cNvSpPr>
            <a:spLocks noChangeArrowheads="1"/>
          </p:cNvSpPr>
          <p:nvPr/>
        </p:nvSpPr>
        <p:spPr bwMode="auto">
          <a:xfrm>
            <a:off x="3124200" y="2590800"/>
            <a:ext cx="4572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co</a:t>
            </a:r>
            <a:r>
              <a:rPr lang="en-US" altLang="en-US" sz="2400" baseline="-25000">
                <a:latin typeface="Arial" panose="020B0604020202020204" pitchFamily="34" charset="0"/>
                <a:cs typeface="Arial" panose="020B0604020202020204" pitchFamily="34" charset="0"/>
              </a:rPr>
              <a:t>2</a:t>
            </a:r>
          </a:p>
        </p:txBody>
      </p:sp>
      <p:sp>
        <p:nvSpPr>
          <p:cNvPr id="39943" name="Oval 7"/>
          <p:cNvSpPr>
            <a:spLocks noChangeArrowheads="1"/>
          </p:cNvSpPr>
          <p:nvPr/>
        </p:nvSpPr>
        <p:spPr bwMode="auto">
          <a:xfrm>
            <a:off x="3810000" y="5715000"/>
            <a:ext cx="457200" cy="5334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o</a:t>
            </a:r>
            <a:r>
              <a:rPr lang="en-US" altLang="en-US" sz="2400" baseline="-25000">
                <a:latin typeface="Arial" panose="020B0604020202020204" pitchFamily="34" charset="0"/>
                <a:cs typeface="Arial" panose="020B0604020202020204" pitchFamily="34" charset="0"/>
              </a:rPr>
              <a:t>2</a:t>
            </a:r>
          </a:p>
        </p:txBody>
      </p:sp>
      <p:sp>
        <p:nvSpPr>
          <p:cNvPr id="39944" name="Oval 8"/>
          <p:cNvSpPr>
            <a:spLocks noChangeArrowheads="1"/>
          </p:cNvSpPr>
          <p:nvPr/>
        </p:nvSpPr>
        <p:spPr bwMode="auto">
          <a:xfrm>
            <a:off x="4343400" y="5562600"/>
            <a:ext cx="1066800" cy="7620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cs typeface="Arial" panose="020B0604020202020204" pitchFamily="34" charset="0"/>
              </a:rPr>
              <a:t>Dinh </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Dưỡng</a:t>
            </a:r>
            <a:endParaRPr lang="en-US" altLang="en-US" sz="1800" b="1" baseline="-25000">
              <a:latin typeface="Arial" panose="020B0604020202020204" pitchFamily="34" charset="0"/>
              <a:cs typeface="Arial" panose="020B0604020202020204" pitchFamily="34" charset="0"/>
            </a:endParaRPr>
          </a:p>
        </p:txBody>
      </p:sp>
      <p:sp>
        <p:nvSpPr>
          <p:cNvPr id="39945" name="Oval 9"/>
          <p:cNvSpPr>
            <a:spLocks noChangeArrowheads="1"/>
          </p:cNvSpPr>
          <p:nvPr/>
        </p:nvSpPr>
        <p:spPr bwMode="auto">
          <a:xfrm>
            <a:off x="2286000" y="2590800"/>
            <a:ext cx="7620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Chất </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thải</a:t>
            </a:r>
            <a:endParaRPr lang="en-US" altLang="en-US" sz="1800" b="1">
              <a:latin typeface="Arial" panose="020B0604020202020204" pitchFamily="34" charset="0"/>
              <a:cs typeface="Arial" panose="020B0604020202020204" pitchFamily="34" charset="0"/>
            </a:endParaRPr>
          </a:p>
        </p:txBody>
      </p:sp>
      <p:sp>
        <p:nvSpPr>
          <p:cNvPr id="39946" name="Oval 10"/>
          <p:cNvSpPr>
            <a:spLocks noChangeArrowheads="1"/>
          </p:cNvSpPr>
          <p:nvPr/>
        </p:nvSpPr>
        <p:spPr bwMode="auto">
          <a:xfrm>
            <a:off x="8077200" y="2667000"/>
            <a:ext cx="4572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co</a:t>
            </a:r>
            <a:r>
              <a:rPr lang="en-US" altLang="en-US" sz="2400" baseline="-25000">
                <a:latin typeface="Arial" panose="020B0604020202020204" pitchFamily="34" charset="0"/>
                <a:cs typeface="Arial" panose="020B0604020202020204" pitchFamily="34" charset="0"/>
              </a:rPr>
              <a:t>2</a:t>
            </a:r>
          </a:p>
        </p:txBody>
      </p:sp>
      <p:sp>
        <p:nvSpPr>
          <p:cNvPr id="39947" name="Oval 11"/>
          <p:cNvSpPr>
            <a:spLocks noChangeArrowheads="1"/>
          </p:cNvSpPr>
          <p:nvPr/>
        </p:nvSpPr>
        <p:spPr bwMode="auto">
          <a:xfrm>
            <a:off x="7239000" y="2667000"/>
            <a:ext cx="7620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Chất</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 thải</a:t>
            </a:r>
            <a:endParaRPr lang="en-US" altLang="en-US" sz="1800" b="1">
              <a:latin typeface="Arial" panose="020B0604020202020204" pitchFamily="34" charset="0"/>
              <a:cs typeface="Arial" panose="020B0604020202020204" pitchFamily="34" charset="0"/>
            </a:endParaRPr>
          </a:p>
        </p:txBody>
      </p:sp>
      <p:sp>
        <p:nvSpPr>
          <p:cNvPr id="39948" name="Oval 12"/>
          <p:cNvSpPr>
            <a:spLocks noChangeArrowheads="1"/>
          </p:cNvSpPr>
          <p:nvPr/>
        </p:nvSpPr>
        <p:spPr bwMode="auto">
          <a:xfrm>
            <a:off x="3810000" y="3438525"/>
            <a:ext cx="457200" cy="5334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o</a:t>
            </a:r>
            <a:r>
              <a:rPr lang="en-US" altLang="en-US" sz="2400" baseline="-25000">
                <a:latin typeface="Arial" panose="020B0604020202020204" pitchFamily="34" charset="0"/>
                <a:cs typeface="Arial" panose="020B0604020202020204" pitchFamily="34" charset="0"/>
              </a:rPr>
              <a:t>2</a:t>
            </a:r>
          </a:p>
        </p:txBody>
      </p:sp>
      <p:sp>
        <p:nvSpPr>
          <p:cNvPr id="39949" name="Oval 13"/>
          <p:cNvSpPr>
            <a:spLocks noChangeArrowheads="1"/>
          </p:cNvSpPr>
          <p:nvPr/>
        </p:nvSpPr>
        <p:spPr bwMode="auto">
          <a:xfrm>
            <a:off x="4343400" y="3286125"/>
            <a:ext cx="1066800" cy="7620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cs typeface="Arial" panose="020B0604020202020204" pitchFamily="34" charset="0"/>
              </a:rPr>
              <a:t>Dinh </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Dưỡng</a:t>
            </a:r>
            <a:endParaRPr lang="en-US" altLang="en-US" sz="1800" b="1" baseline="-25000">
              <a:latin typeface="Arial" panose="020B0604020202020204" pitchFamily="34" charset="0"/>
              <a:cs typeface="Arial" panose="020B0604020202020204" pitchFamily="34" charset="0"/>
            </a:endParaRPr>
          </a:p>
        </p:txBody>
      </p:sp>
      <p:sp>
        <p:nvSpPr>
          <p:cNvPr id="21518" name="Oval 14"/>
          <p:cNvSpPr>
            <a:spLocks noChangeArrowheads="1"/>
          </p:cNvSpPr>
          <p:nvPr/>
        </p:nvSpPr>
        <p:spPr bwMode="auto">
          <a:xfrm>
            <a:off x="3124200" y="5105400"/>
            <a:ext cx="4572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co</a:t>
            </a:r>
            <a:r>
              <a:rPr lang="en-US" altLang="en-US" sz="2400" baseline="-25000">
                <a:latin typeface="Arial" panose="020B0604020202020204" pitchFamily="34" charset="0"/>
                <a:cs typeface="Arial" panose="020B0604020202020204" pitchFamily="34" charset="0"/>
              </a:rPr>
              <a:t>2</a:t>
            </a:r>
          </a:p>
        </p:txBody>
      </p:sp>
      <p:sp>
        <p:nvSpPr>
          <p:cNvPr id="21519" name="Oval 15"/>
          <p:cNvSpPr>
            <a:spLocks noChangeArrowheads="1"/>
          </p:cNvSpPr>
          <p:nvPr/>
        </p:nvSpPr>
        <p:spPr bwMode="auto">
          <a:xfrm>
            <a:off x="2286000" y="304800"/>
            <a:ext cx="762000" cy="6096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Chất </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thải</a:t>
            </a:r>
            <a:endParaRPr lang="en-US" altLang="en-US" sz="1800" b="1">
              <a:latin typeface="Arial" panose="020B0604020202020204" pitchFamily="34" charset="0"/>
              <a:cs typeface="Arial" panose="020B0604020202020204" pitchFamily="34" charset="0"/>
            </a:endParaRPr>
          </a:p>
        </p:txBody>
      </p:sp>
      <p:sp>
        <p:nvSpPr>
          <p:cNvPr id="21520" name="Oval 16"/>
          <p:cNvSpPr>
            <a:spLocks noChangeArrowheads="1"/>
          </p:cNvSpPr>
          <p:nvPr/>
        </p:nvSpPr>
        <p:spPr bwMode="auto">
          <a:xfrm>
            <a:off x="7310438" y="3448050"/>
            <a:ext cx="457200" cy="5334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cs typeface="Arial" panose="020B0604020202020204" pitchFamily="34" charset="0"/>
              </a:rPr>
              <a:t>o</a:t>
            </a:r>
            <a:r>
              <a:rPr lang="en-US" altLang="en-US" sz="2400" baseline="-25000">
                <a:latin typeface="Arial" panose="020B0604020202020204" pitchFamily="34" charset="0"/>
                <a:cs typeface="Arial" panose="020B0604020202020204" pitchFamily="34" charset="0"/>
              </a:rPr>
              <a:t>2</a:t>
            </a:r>
          </a:p>
        </p:txBody>
      </p:sp>
      <p:sp>
        <p:nvSpPr>
          <p:cNvPr id="21521" name="Oval 17"/>
          <p:cNvSpPr>
            <a:spLocks noChangeArrowheads="1"/>
          </p:cNvSpPr>
          <p:nvPr/>
        </p:nvSpPr>
        <p:spPr bwMode="auto">
          <a:xfrm>
            <a:off x="7924800" y="3352800"/>
            <a:ext cx="1066800" cy="7620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cs typeface="Arial" panose="020B0604020202020204" pitchFamily="34" charset="0"/>
              </a:rPr>
              <a:t>Dinh </a:t>
            </a:r>
          </a:p>
          <a:p>
            <a:pPr algn="ctr" eaLnBrk="1" hangingPunct="1">
              <a:spcBef>
                <a:spcPct val="0"/>
              </a:spcBef>
              <a:buFontTx/>
              <a:buNone/>
            </a:pPr>
            <a:r>
              <a:rPr lang="en-US" altLang="en-US" sz="1800" b="1" smtClean="0">
                <a:latin typeface="Arial" panose="020B0604020202020204" pitchFamily="34" charset="0"/>
                <a:cs typeface="Arial" panose="020B0604020202020204" pitchFamily="34" charset="0"/>
              </a:rPr>
              <a:t>Dưỡng</a:t>
            </a:r>
            <a:endParaRPr lang="en-US" altLang="en-US" sz="1800" b="1" baseline="-25000">
              <a:latin typeface="Arial" panose="020B0604020202020204" pitchFamily="34" charset="0"/>
              <a:cs typeface="Arial" panose="020B0604020202020204" pitchFamily="34" charset="0"/>
            </a:endParaRPr>
          </a:p>
        </p:txBody>
      </p:sp>
      <p:sp>
        <p:nvSpPr>
          <p:cNvPr id="24594" name="Rectangle 18"/>
          <p:cNvSpPr>
            <a:spLocks noChangeArrowheads="1"/>
          </p:cNvSpPr>
          <p:nvPr/>
        </p:nvSpPr>
        <p:spPr bwMode="auto">
          <a:xfrm>
            <a:off x="5591175" y="5713413"/>
            <a:ext cx="4724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a:solidFill>
                  <a:schemeClr val="tx2"/>
                </a:solidFill>
                <a:latin typeface="Arial" panose="020B0604020202020204" pitchFamily="34" charset="0"/>
                <a:cs typeface="Arial" panose="020B0604020202020204" pitchFamily="34" charset="0"/>
              </a:rPr>
              <a:t>Mối quan hệ giữa máu, nước mô và bạch huyết.</a:t>
            </a:r>
          </a:p>
        </p:txBody>
      </p:sp>
      <p:sp>
        <p:nvSpPr>
          <p:cNvPr id="21523" name="Line 19"/>
          <p:cNvSpPr>
            <a:spLocks noChangeShapeType="1"/>
          </p:cNvSpPr>
          <p:nvPr/>
        </p:nvSpPr>
        <p:spPr bwMode="auto">
          <a:xfrm flipV="1">
            <a:off x="2667000" y="1828800"/>
            <a:ext cx="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4" name="Line 20"/>
          <p:cNvSpPr>
            <a:spLocks noChangeShapeType="1"/>
          </p:cNvSpPr>
          <p:nvPr/>
        </p:nvSpPr>
        <p:spPr bwMode="auto">
          <a:xfrm>
            <a:off x="3352800" y="4343400"/>
            <a:ext cx="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5" name="Line 21"/>
          <p:cNvSpPr>
            <a:spLocks noChangeShapeType="1"/>
          </p:cNvSpPr>
          <p:nvPr/>
        </p:nvSpPr>
        <p:spPr bwMode="auto">
          <a:xfrm flipV="1">
            <a:off x="4267200" y="4343400"/>
            <a:ext cx="0" cy="609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6" name="Line 22"/>
          <p:cNvSpPr>
            <a:spLocks noChangeShapeType="1"/>
          </p:cNvSpPr>
          <p:nvPr/>
        </p:nvSpPr>
        <p:spPr bwMode="auto">
          <a:xfrm>
            <a:off x="5486400" y="3657600"/>
            <a:ext cx="15240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1527" name="Line 23"/>
          <p:cNvSpPr>
            <a:spLocks noChangeShapeType="1"/>
          </p:cNvSpPr>
          <p:nvPr/>
        </p:nvSpPr>
        <p:spPr bwMode="auto">
          <a:xfrm flipH="1">
            <a:off x="5486400" y="2971800"/>
            <a:ext cx="1524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24" name="Text Box 3"/>
          <p:cNvSpPr txBox="1">
            <a:spLocks noChangeArrowheads="1"/>
          </p:cNvSpPr>
          <p:nvPr/>
        </p:nvSpPr>
        <p:spPr bwMode="auto">
          <a:xfrm>
            <a:off x="5527675" y="530225"/>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b="1">
                <a:solidFill>
                  <a:srgbClr val="FF2121"/>
                </a:solidFill>
                <a:latin typeface="Arial" panose="020B0604020202020204" pitchFamily="34" charset="0"/>
                <a:cs typeface="Arial" panose="020B0604020202020204" pitchFamily="34" charset="0"/>
              </a:rPr>
              <a:t> Các tế bào cơ, não, … của cơ thể người có thể trực tiếp trao đổi các chất với môi trường bên ngoài có được không ?</a:t>
            </a:r>
          </a:p>
        </p:txBody>
      </p:sp>
      <p:sp>
        <p:nvSpPr>
          <p:cNvPr id="25" name="Rectangle 18"/>
          <p:cNvSpPr>
            <a:spLocks noChangeArrowheads="1"/>
          </p:cNvSpPr>
          <p:nvPr/>
        </p:nvSpPr>
        <p:spPr bwMode="auto">
          <a:xfrm>
            <a:off x="5451475" y="463550"/>
            <a:ext cx="510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a:solidFill>
                  <a:schemeClr val="tx2"/>
                </a:solidFill>
                <a:latin typeface="Arial" panose="020B0604020202020204" pitchFamily="34" charset="0"/>
                <a:cs typeface="Arial" panose="020B0604020202020204" pitchFamily="34" charset="0"/>
              </a:rPr>
              <a:t>    Do nằm ở sâu trong cơ thể người, không liên hệ trực tiếp với MT bên ngoài nên không trực tiếp TĐC với MT bên ngoài.</a:t>
            </a:r>
          </a:p>
        </p:txBody>
      </p:sp>
      <p:sp>
        <p:nvSpPr>
          <p:cNvPr id="26" name="Rectangle 18"/>
          <p:cNvSpPr>
            <a:spLocks noChangeArrowheads="1"/>
          </p:cNvSpPr>
          <p:nvPr/>
        </p:nvSpPr>
        <p:spPr bwMode="auto">
          <a:xfrm>
            <a:off x="5610225" y="4741863"/>
            <a:ext cx="4724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a:solidFill>
                  <a:srgbClr val="FF0000"/>
                </a:solidFill>
                <a:latin typeface="Arial" panose="020B0604020202020204" pitchFamily="34" charset="0"/>
                <a:cs typeface="Arial" panose="020B0604020202020204" pitchFamily="34" charset="0"/>
              </a:rPr>
              <a:t>Sự TĐC của TB trong cơ thể người với MT ngoài phải gián tiếp thông qua các yếu tố nào?</a:t>
            </a:r>
          </a:p>
        </p:txBody>
      </p:sp>
      <p:sp>
        <p:nvSpPr>
          <p:cNvPr id="2" name="TextBox 1"/>
          <p:cNvSpPr txBox="1">
            <a:spLocks noChangeArrowheads="1"/>
          </p:cNvSpPr>
          <p:nvPr/>
        </p:nvSpPr>
        <p:spPr bwMode="auto">
          <a:xfrm>
            <a:off x="5791200" y="4953000"/>
            <a:ext cx="462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a:solidFill>
                  <a:srgbClr val="341DBD"/>
                </a:solidFill>
                <a:latin typeface="Arial" panose="020B0604020202020204" pitchFamily="34" charset="0"/>
                <a:cs typeface="Arial" panose="020B0604020202020204" pitchFamily="34" charset="0"/>
              </a:rPr>
              <a:t>   Phải qua gián tiếp thông qua môi trường như trong sơ đồ.</a:t>
            </a:r>
          </a:p>
        </p:txBody>
      </p:sp>
    </p:spTree>
    <p:extLst>
      <p:ext uri="{BB962C8B-B14F-4D97-AF65-F5344CB8AC3E}">
        <p14:creationId xmlns:p14="http://schemas.microsoft.com/office/powerpoint/2010/main" val="150581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4594"/>
                                        </p:tgtEl>
                                      </p:cBhvr>
                                    </p:animEffect>
                                    <p:set>
                                      <p:cBhvr>
                                        <p:cTn id="22" dur="1" fill="hold">
                                          <p:stCondLst>
                                            <p:cond delay="499"/>
                                          </p:stCondLst>
                                        </p:cTn>
                                        <p:tgtEl>
                                          <p:spTgt spid="2459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4" presetClass="path" presetSubtype="0" repeatCount="indefinite" accel="50000" decel="50000" fill="hold" grpId="0" nodeType="clickEffect">
                                  <p:stCondLst>
                                    <p:cond delay="0"/>
                                  </p:stCondLst>
                                  <p:childTnLst>
                                    <p:animMotion origin="layout" path="M 0 0  L 0 -0.33295  E" pathEditMode="relative" ptsTypes="">
                                      <p:cBhvr>
                                        <p:cTn id="41" dur="5000" fill="hold"/>
                                        <p:tgtEl>
                                          <p:spTgt spid="39943"/>
                                        </p:tgtEl>
                                        <p:attrNameLst>
                                          <p:attrName>ppt_x</p:attrName>
                                          <p:attrName>ppt_y</p:attrName>
                                        </p:attrNameLst>
                                      </p:cBhvr>
                                    </p:animMotion>
                                  </p:childTnLst>
                                </p:cTn>
                              </p:par>
                              <p:par>
                                <p:cTn id="42" presetID="64" presetClass="path" presetSubtype="0" repeatCount="indefinite" accel="50000" decel="50000" fill="hold" grpId="0" nodeType="withEffect">
                                  <p:stCondLst>
                                    <p:cond delay="0"/>
                                  </p:stCondLst>
                                  <p:childTnLst>
                                    <p:animMotion origin="layout" path="M 0 0  L 0 -0.33295  E" pathEditMode="relative" ptsTypes="">
                                      <p:cBhvr>
                                        <p:cTn id="43" dur="5000" fill="hold"/>
                                        <p:tgtEl>
                                          <p:spTgt spid="39944"/>
                                        </p:tgtEl>
                                        <p:attrNameLst>
                                          <p:attrName>ppt_x</p:attrName>
                                          <p:attrName>ppt_y</p:attrName>
                                        </p:attrNameLst>
                                      </p:cBhvr>
                                    </p:animMotion>
                                  </p:childTnLst>
                                </p:cTn>
                              </p:par>
                            </p:childTnLst>
                          </p:cTn>
                        </p:par>
                        <p:par>
                          <p:cTn id="44" fill="hold" nodeType="afterGroup">
                            <p:stCondLst>
                              <p:cond delay="5000"/>
                            </p:stCondLst>
                            <p:childTnLst>
                              <p:par>
                                <p:cTn id="45" presetID="63" presetClass="path" presetSubtype="0" repeatCount="indefinite" accel="50000" decel="50000" fill="hold" grpId="0" nodeType="afterEffect">
                                  <p:stCondLst>
                                    <p:cond delay="0"/>
                                  </p:stCondLst>
                                  <p:childTnLst>
                                    <p:animMotion origin="layout" path="M 0 -0.00139 L 0.38333 0.00278 " pathEditMode="relative" rAng="0" ptsTypes="AA">
                                      <p:cBhvr>
                                        <p:cTn id="46" dur="5000" fill="hold"/>
                                        <p:tgtEl>
                                          <p:spTgt spid="39948"/>
                                        </p:tgtEl>
                                        <p:attrNameLst>
                                          <p:attrName>ppt_x</p:attrName>
                                          <p:attrName>ppt_y</p:attrName>
                                        </p:attrNameLst>
                                      </p:cBhvr>
                                      <p:rCtr x="19167" y="208"/>
                                    </p:animMotion>
                                  </p:childTnLst>
                                </p:cTn>
                              </p:par>
                              <p:par>
                                <p:cTn id="47" presetID="63" presetClass="path" presetSubtype="0" repeatCount="indefinite" accel="50000" decel="50000" fill="hold" grpId="0" nodeType="withEffect">
                                  <p:stCondLst>
                                    <p:cond delay="0"/>
                                  </p:stCondLst>
                                  <p:childTnLst>
                                    <p:animMotion origin="layout" path="M 3.33333E-6 3.23699E-6 L 0.39166 0.0111 " pathEditMode="relative" rAng="0" ptsTypes="AA">
                                      <p:cBhvr>
                                        <p:cTn id="48" dur="5000" fill="hold"/>
                                        <p:tgtEl>
                                          <p:spTgt spid="39949"/>
                                        </p:tgtEl>
                                        <p:attrNameLst>
                                          <p:attrName>ppt_x</p:attrName>
                                          <p:attrName>ppt_y</p:attrName>
                                        </p:attrNameLst>
                                      </p:cBhvr>
                                      <p:rCtr x="19583" y="555"/>
                                    </p:animMotion>
                                  </p:childTnLst>
                                </p:cTn>
                              </p:par>
                            </p:childTnLst>
                          </p:cTn>
                        </p:par>
                        <p:par>
                          <p:cTn id="49" fill="hold" nodeType="afterGroup">
                            <p:stCondLst>
                              <p:cond delay="10000"/>
                            </p:stCondLst>
                            <p:childTnLst>
                              <p:par>
                                <p:cTn id="50" presetID="35" presetClass="path" presetSubtype="0" repeatCount="indefinite" accel="50000" decel="50000" fill="hold" grpId="0" nodeType="afterEffect">
                                  <p:stCondLst>
                                    <p:cond delay="0"/>
                                  </p:stCondLst>
                                  <p:childTnLst>
                                    <p:animMotion origin="layout" path="M 3.33333E-6 -2.36994E-6 L -0.54167 -0.0111 " pathEditMode="relative" rAng="0" ptsTypes="AA">
                                      <p:cBhvr>
                                        <p:cTn id="51" dur="5000" fill="hold"/>
                                        <p:tgtEl>
                                          <p:spTgt spid="39947"/>
                                        </p:tgtEl>
                                        <p:attrNameLst>
                                          <p:attrName>ppt_x</p:attrName>
                                          <p:attrName>ppt_y</p:attrName>
                                        </p:attrNameLst>
                                      </p:cBhvr>
                                      <p:rCtr x="-27083" y="-555"/>
                                    </p:animMotion>
                                  </p:childTnLst>
                                </p:cTn>
                              </p:par>
                              <p:par>
                                <p:cTn id="52" presetID="35" presetClass="path" presetSubtype="0" repeatCount="indefinite" accel="50000" decel="50000" fill="hold" grpId="0" nodeType="withEffect">
                                  <p:stCondLst>
                                    <p:cond delay="0"/>
                                  </p:stCondLst>
                                  <p:childTnLst>
                                    <p:animMotion origin="layout" path="M 3.33333E-6 -2.36994E-6 L -0.54167 -0.0111 " pathEditMode="relative" rAng="0" ptsTypes="AA">
                                      <p:cBhvr>
                                        <p:cTn id="53" dur="5000" fill="hold"/>
                                        <p:tgtEl>
                                          <p:spTgt spid="39946"/>
                                        </p:tgtEl>
                                        <p:attrNameLst>
                                          <p:attrName>ppt_x</p:attrName>
                                          <p:attrName>ppt_y</p:attrName>
                                        </p:attrNameLst>
                                      </p:cBhvr>
                                      <p:rCtr x="-27083" y="-555"/>
                                    </p:animMotion>
                                  </p:childTnLst>
                                </p:cTn>
                              </p:par>
                            </p:childTnLst>
                          </p:cTn>
                        </p:par>
                        <p:par>
                          <p:cTn id="54" fill="hold" nodeType="afterGroup">
                            <p:stCondLst>
                              <p:cond delay="15000"/>
                            </p:stCondLst>
                            <p:childTnLst>
                              <p:par>
                                <p:cTn id="55" presetID="42" presetClass="path" presetSubtype="0" repeatCount="indefinite" accel="50000" decel="50000" fill="hold" grpId="0" nodeType="afterEffect">
                                  <p:stCondLst>
                                    <p:cond delay="0"/>
                                  </p:stCondLst>
                                  <p:childTnLst>
                                    <p:animMotion origin="layout" path="M 0 -4.10405E-6 L 0 0.36625 " pathEditMode="relative" rAng="0" ptsTypes="AA">
                                      <p:cBhvr>
                                        <p:cTn id="56" dur="5000" fill="hold"/>
                                        <p:tgtEl>
                                          <p:spTgt spid="39942"/>
                                        </p:tgtEl>
                                        <p:attrNameLst>
                                          <p:attrName>ppt_x</p:attrName>
                                          <p:attrName>ppt_y</p:attrName>
                                        </p:attrNameLst>
                                      </p:cBhvr>
                                      <p:rCtr x="0" y="18312"/>
                                    </p:animMotion>
                                  </p:childTnLst>
                                </p:cTn>
                              </p:par>
                              <p:par>
                                <p:cTn id="57" presetID="64" presetClass="path" presetSubtype="0" repeatCount="indefinite" accel="50000" decel="50000" fill="hold" grpId="0" nodeType="withEffect">
                                  <p:stCondLst>
                                    <p:cond delay="0"/>
                                  </p:stCondLst>
                                  <p:childTnLst>
                                    <p:animMotion origin="layout" path="M 0 0  L 0 -0.33295  E" pathEditMode="relative" ptsTypes="">
                                      <p:cBhvr>
                                        <p:cTn id="58" dur="5000" fill="hold"/>
                                        <p:tgtEl>
                                          <p:spTgt spid="399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43" grpId="0" animBg="1"/>
      <p:bldP spid="39944" grpId="0" animBg="1"/>
      <p:bldP spid="39945" grpId="0" animBg="1"/>
      <p:bldP spid="39946" grpId="0" animBg="1"/>
      <p:bldP spid="39947" grpId="0" animBg="1"/>
      <p:bldP spid="39948" grpId="0" animBg="1"/>
      <p:bldP spid="39949" grpId="0" animBg="1"/>
      <p:bldP spid="24594" grpId="0"/>
      <p:bldP spid="24" grpId="0"/>
      <p:bldP spid="24" grpId="1"/>
      <p:bldP spid="25" grpId="0"/>
      <p:bldP spid="26" grpId="0"/>
      <p:bldP spid="26" grpId="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63261C-91B1-4984-9DE3-E5F47E90CCD5}" type="slidenum">
              <a:rPr lang="en-US" altLang="en-US" sz="120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pic>
        <p:nvPicPr>
          <p:cNvPr id="2253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966788"/>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Arial" panose="020B0604020202020204" pitchFamily="34" charset="0"/>
                <a:cs typeface="Arial" panose="020B0604020202020204" pitchFamily="34" charset="0"/>
              </a:rPr>
              <a:t> </a:t>
            </a:r>
            <a:r>
              <a:rPr lang="en-US" sz="3200" b="1" smtClean="0">
                <a:solidFill>
                  <a:srgbClr val="FF0000"/>
                </a:solidFill>
                <a:latin typeface="Arial" panose="020B0604020202020204" pitchFamily="34" charset="0"/>
                <a:cs typeface="Arial" panose="020B0604020202020204" pitchFamily="34" charset="0"/>
              </a:rPr>
              <a:t>Tiết 22. </a:t>
            </a:r>
            <a:r>
              <a:rPr lang="vi-VN" sz="3200" b="1" smtClean="0">
                <a:solidFill>
                  <a:srgbClr val="FF0000"/>
                </a:solidFill>
                <a:latin typeface="Arial" panose="020B0604020202020204" pitchFamily="34" charset="0"/>
                <a:cs typeface="Arial" panose="020B0604020202020204" pitchFamily="34" charset="0"/>
              </a:rPr>
              <a:t>MÁU </a:t>
            </a:r>
            <a:r>
              <a:rPr lang="vi-VN" sz="3200" b="1" dirty="0">
                <a:solidFill>
                  <a:srgbClr val="FF0000"/>
                </a:solidFill>
                <a:latin typeface="Arial" panose="020B0604020202020204" pitchFamily="34" charset="0"/>
                <a:cs typeface="Arial" panose="020B0604020202020204" pitchFamily="34" charset="0"/>
              </a:rPr>
              <a:t>VÀ MÔI TRƯỜNG TRONG CƠ THỂ</a:t>
            </a:r>
            <a:endParaRPr lang="en-US" sz="3200" b="1" dirty="0">
              <a:solidFill>
                <a:srgbClr val="FF0000"/>
              </a:solidFill>
              <a:latin typeface="Arial" panose="020B0604020202020204" pitchFamily="34" charset="0"/>
              <a:cs typeface="Arial" panose="020B0604020202020204" pitchFamily="34" charset="0"/>
            </a:endParaRPr>
          </a:p>
        </p:txBody>
      </p:sp>
      <p:grpSp>
        <p:nvGrpSpPr>
          <p:cNvPr id="12" name="Group 10"/>
          <p:cNvGrpSpPr>
            <a:grpSpLocks/>
          </p:cNvGrpSpPr>
          <p:nvPr/>
        </p:nvGrpSpPr>
        <p:grpSpPr bwMode="auto">
          <a:xfrm>
            <a:off x="477746" y="726710"/>
            <a:ext cx="7971426" cy="697141"/>
            <a:chOff x="1341" y="1723"/>
            <a:chExt cx="3104" cy="335"/>
          </a:xfrm>
        </p:grpSpPr>
        <p:sp>
          <p:nvSpPr>
            <p:cNvPr id="13" name="AutoShape 11"/>
            <p:cNvSpPr>
              <a:spLocks noChangeArrowheads="1"/>
            </p:cNvSpPr>
            <p:nvPr/>
          </p:nvSpPr>
          <p:spPr bwMode="gray">
            <a:xfrm>
              <a:off x="1341" y="1723"/>
              <a:ext cx="3104" cy="335"/>
            </a:xfrm>
            <a:prstGeom prst="roundRect">
              <a:avLst>
                <a:gd name="adj" fmla="val 16667"/>
              </a:avLst>
            </a:prstGeom>
            <a:solidFill>
              <a:schemeClr val="accent2"/>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4" name="AutoShape 12"/>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5" name="Text Box 13"/>
          <p:cNvSpPr txBox="1">
            <a:spLocks noChangeArrowheads="1"/>
          </p:cNvSpPr>
          <p:nvPr/>
        </p:nvSpPr>
        <p:spPr bwMode="black">
          <a:xfrm>
            <a:off x="853919" y="840802"/>
            <a:ext cx="4276338"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Môi trường trong cơ thể</a:t>
            </a:r>
            <a:endParaRPr lang="en-US" altLang="en-US" sz="2400" b="1">
              <a:solidFill>
                <a:schemeClr val="bg1"/>
              </a:solidFill>
              <a:latin typeface="Arial" panose="020B0604020202020204" pitchFamily="34" charset="0"/>
              <a:cs typeface="Arial" panose="020B0604020202020204" pitchFamily="34" charset="0"/>
            </a:endParaRPr>
          </a:p>
        </p:txBody>
      </p:sp>
      <p:sp>
        <p:nvSpPr>
          <p:cNvPr id="16" name="AutoShape 16"/>
          <p:cNvSpPr>
            <a:spLocks noChangeArrowheads="1"/>
          </p:cNvSpPr>
          <p:nvPr/>
        </p:nvSpPr>
        <p:spPr bwMode="gray">
          <a:xfrm>
            <a:off x="149507" y="730967"/>
            <a:ext cx="712723" cy="635369"/>
          </a:xfrm>
          <a:prstGeom prst="diamond">
            <a:avLst/>
          </a:prstGeom>
          <a:solidFill>
            <a:schemeClr val="accent2"/>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7" name="Text Box 17"/>
          <p:cNvSpPr txBox="1">
            <a:spLocks noChangeArrowheads="1"/>
          </p:cNvSpPr>
          <p:nvPr/>
        </p:nvSpPr>
        <p:spPr bwMode="gray">
          <a:xfrm>
            <a:off x="335066" y="845267"/>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II</a:t>
            </a:r>
            <a:endParaRPr lang="en-US" altLang="en-US" sz="2400" b="1">
              <a:solidFill>
                <a:schemeClr val="bg1"/>
              </a:solidFill>
              <a:latin typeface="Arial" panose="020B0604020202020204" pitchFamily="34" charset="0"/>
              <a:cs typeface="Arial" panose="020B0604020202020204" pitchFamily="34" charset="0"/>
            </a:endParaRPr>
          </a:p>
        </p:txBody>
      </p:sp>
      <p:sp>
        <p:nvSpPr>
          <p:cNvPr id="18" name="AutoShape 4"/>
          <p:cNvSpPr>
            <a:spLocks noChangeArrowheads="1"/>
          </p:cNvSpPr>
          <p:nvPr/>
        </p:nvSpPr>
        <p:spPr bwMode="gray">
          <a:xfrm>
            <a:off x="557121" y="3100026"/>
            <a:ext cx="5073650" cy="503238"/>
          </a:xfrm>
          <a:prstGeom prst="roundRect">
            <a:avLst>
              <a:gd name="adj" fmla="val 50000"/>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5"/>
          <p:cNvSpPr>
            <a:spLocks noChangeArrowheads="1"/>
          </p:cNvSpPr>
          <p:nvPr/>
        </p:nvSpPr>
        <p:spPr bwMode="gray">
          <a:xfrm>
            <a:off x="414441" y="1703862"/>
            <a:ext cx="5073650" cy="503237"/>
          </a:xfrm>
          <a:prstGeom prst="roundRect">
            <a:avLst>
              <a:gd name="adj"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7"/>
          <p:cNvGrpSpPr>
            <a:grpSpLocks/>
          </p:cNvGrpSpPr>
          <p:nvPr/>
        </p:nvGrpSpPr>
        <p:grpSpPr bwMode="auto">
          <a:xfrm>
            <a:off x="335066" y="1686399"/>
            <a:ext cx="523875" cy="527050"/>
            <a:chOff x="720" y="1488"/>
            <a:chExt cx="806" cy="808"/>
          </a:xfrm>
        </p:grpSpPr>
        <p:sp>
          <p:nvSpPr>
            <p:cNvPr id="21"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 name="Picture 9"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 Box 10"/>
          <p:cNvSpPr txBox="1">
            <a:spLocks noChangeArrowheads="1"/>
          </p:cNvSpPr>
          <p:nvPr/>
        </p:nvSpPr>
        <p:spPr bwMode="gray">
          <a:xfrm>
            <a:off x="381104" y="165464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1</a:t>
            </a:r>
          </a:p>
        </p:txBody>
      </p:sp>
      <p:grpSp>
        <p:nvGrpSpPr>
          <p:cNvPr id="24" name="Group 11"/>
          <p:cNvGrpSpPr>
            <a:grpSpLocks/>
          </p:cNvGrpSpPr>
          <p:nvPr/>
        </p:nvGrpSpPr>
        <p:grpSpPr bwMode="auto">
          <a:xfrm>
            <a:off x="477746" y="3082564"/>
            <a:ext cx="523875" cy="527050"/>
            <a:chOff x="1188" y="1705"/>
            <a:chExt cx="330" cy="332"/>
          </a:xfrm>
        </p:grpSpPr>
        <p:sp>
          <p:nvSpPr>
            <p:cNvPr id="25"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13" descr="d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 Box 14"/>
          <p:cNvSpPr txBox="1">
            <a:spLocks noChangeArrowheads="1"/>
          </p:cNvSpPr>
          <p:nvPr/>
        </p:nvSpPr>
        <p:spPr bwMode="gray">
          <a:xfrm>
            <a:off x="528546" y="3050814"/>
            <a:ext cx="34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cs typeface="Arial" panose="020B0604020202020204" pitchFamily="34" charset="0"/>
              </a:rPr>
              <a:t>2</a:t>
            </a:r>
          </a:p>
        </p:txBody>
      </p:sp>
      <p:sp>
        <p:nvSpPr>
          <p:cNvPr id="28" name="Text Box 23"/>
          <p:cNvSpPr txBox="1">
            <a:spLocks noChangeArrowheads="1"/>
          </p:cNvSpPr>
          <p:nvPr/>
        </p:nvSpPr>
        <p:spPr bwMode="gray">
          <a:xfrm>
            <a:off x="909741" y="1724499"/>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Thành phần</a:t>
            </a:r>
            <a:endParaRPr lang="en-US" altLang="en-US" sz="2400" b="1">
              <a:cs typeface="Arial" panose="020B0604020202020204" pitchFamily="34" charset="0"/>
            </a:endParaRPr>
          </a:p>
        </p:txBody>
      </p:sp>
      <p:sp>
        <p:nvSpPr>
          <p:cNvPr id="29" name="Text Box 24"/>
          <p:cNvSpPr txBox="1">
            <a:spLocks noChangeArrowheads="1"/>
          </p:cNvSpPr>
          <p:nvPr/>
        </p:nvSpPr>
        <p:spPr bwMode="gray">
          <a:xfrm>
            <a:off x="1052421" y="3120664"/>
            <a:ext cx="436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en-US" altLang="en-US" sz="2400" b="1" smtClean="0">
                <a:cs typeface="Arial" panose="020B0604020202020204" pitchFamily="34" charset="0"/>
              </a:rPr>
              <a:t>Vai trò</a:t>
            </a:r>
            <a:endParaRPr lang="en-US" altLang="en-US" sz="2400" b="1">
              <a:cs typeface="Arial" panose="020B0604020202020204" pitchFamily="34" charset="0"/>
            </a:endParaRPr>
          </a:p>
        </p:txBody>
      </p:sp>
      <p:sp>
        <p:nvSpPr>
          <p:cNvPr id="2" name="Rectangle 1"/>
          <p:cNvSpPr/>
          <p:nvPr/>
        </p:nvSpPr>
        <p:spPr>
          <a:xfrm>
            <a:off x="543297" y="2319895"/>
            <a:ext cx="8089074" cy="461665"/>
          </a:xfrm>
          <a:prstGeom prst="rect">
            <a:avLst/>
          </a:prstGeom>
        </p:spPr>
        <p:txBody>
          <a:bodyPr wrap="none">
            <a:spAutoFit/>
          </a:bodyPr>
          <a:lstStyle/>
          <a:p>
            <a:pPr>
              <a:spcBef>
                <a:spcPct val="0"/>
              </a:spcBef>
              <a:buNone/>
            </a:pPr>
            <a:r>
              <a:rPr lang="en-US" altLang="en-US" sz="2400" b="1" smtClean="0">
                <a:solidFill>
                  <a:srgbClr val="002060"/>
                </a:solidFill>
                <a:latin typeface="Arial" panose="020B0604020202020204" pitchFamily="34" charset="0"/>
                <a:cs typeface="Arial" panose="020B0604020202020204" pitchFamily="34" charset="0"/>
              </a:rPr>
              <a:t>- Môi </a:t>
            </a:r>
            <a:r>
              <a:rPr lang="en-US" altLang="en-US" sz="2400" b="1">
                <a:solidFill>
                  <a:srgbClr val="002060"/>
                </a:solidFill>
                <a:latin typeface="Arial" panose="020B0604020202020204" pitchFamily="34" charset="0"/>
                <a:cs typeface="Arial" panose="020B0604020202020204" pitchFamily="34" charset="0"/>
              </a:rPr>
              <a:t>trường trong gồm máu, nước mô và bạch huyết.</a:t>
            </a:r>
          </a:p>
        </p:txBody>
      </p:sp>
      <p:sp>
        <p:nvSpPr>
          <p:cNvPr id="7" name="Rectangle 6"/>
          <p:cNvSpPr/>
          <p:nvPr/>
        </p:nvSpPr>
        <p:spPr>
          <a:xfrm>
            <a:off x="584861" y="3782750"/>
            <a:ext cx="9930739" cy="830997"/>
          </a:xfrm>
          <a:prstGeom prst="rect">
            <a:avLst/>
          </a:prstGeom>
        </p:spPr>
        <p:txBody>
          <a:bodyPr wrap="square">
            <a:spAutoFit/>
          </a:bodyPr>
          <a:lstStyle/>
          <a:p>
            <a:pPr>
              <a:spcBef>
                <a:spcPct val="0"/>
              </a:spcBef>
              <a:buNone/>
            </a:pPr>
            <a:r>
              <a:rPr lang="en-US" altLang="en-US" sz="2400" b="1">
                <a:solidFill>
                  <a:srgbClr val="002060"/>
                </a:solidFill>
                <a:latin typeface="Arial" panose="020B0604020202020204" pitchFamily="34" charset="0"/>
                <a:cs typeface="Arial" panose="020B0604020202020204" pitchFamily="34" charset="0"/>
              </a:rPr>
              <a:t>- Giúp tế bào thường xuyên liên hệ với môi trường bên ngoài trong quá trình trao đổi chất</a:t>
            </a:r>
          </a:p>
        </p:txBody>
      </p:sp>
    </p:spTree>
    <p:extLst>
      <p:ext uri="{BB962C8B-B14F-4D97-AF65-F5344CB8AC3E}">
        <p14:creationId xmlns:p14="http://schemas.microsoft.com/office/powerpoint/2010/main" val="311677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2362200" y="1066800"/>
            <a:ext cx="8933856" cy="5847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smtClean="0">
                <a:solidFill>
                  <a:srgbClr val="FF0000"/>
                </a:solidFill>
                <a:latin typeface="Arial" panose="020B0604020202020204" pitchFamily="34" charset="0"/>
                <a:cs typeface="Arial" panose="020B0604020202020204" pitchFamily="34" charset="0"/>
              </a:rPr>
              <a:t>Câu </a:t>
            </a:r>
            <a:r>
              <a:rPr lang="en-US" altLang="en-US" sz="2400" b="1">
                <a:solidFill>
                  <a:srgbClr val="FF0000"/>
                </a:solidFill>
                <a:latin typeface="Arial" panose="020B0604020202020204" pitchFamily="34" charset="0"/>
                <a:cs typeface="Arial" panose="020B0604020202020204" pitchFamily="34" charset="0"/>
              </a:rPr>
              <a:t>1 :  </a:t>
            </a:r>
            <a:r>
              <a:rPr lang="en-US" altLang="en-US" b="1">
                <a:solidFill>
                  <a:srgbClr val="0000CC"/>
                </a:solidFill>
                <a:latin typeface="Arial" panose="020B0604020202020204" pitchFamily="34" charset="0"/>
                <a:cs typeface="Arial" panose="020B0604020202020204" pitchFamily="34" charset="0"/>
              </a:rPr>
              <a:t>Máu gồm các thành phần cấu tạo nào?</a:t>
            </a:r>
          </a:p>
        </p:txBody>
      </p:sp>
      <p:sp>
        <p:nvSpPr>
          <p:cNvPr id="47110" name="Text Box 6"/>
          <p:cNvSpPr txBox="1">
            <a:spLocks noChangeArrowheads="1"/>
          </p:cNvSpPr>
          <p:nvPr/>
        </p:nvSpPr>
        <p:spPr bwMode="auto">
          <a:xfrm>
            <a:off x="2743200" y="2895600"/>
            <a:ext cx="38779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2400" b="1">
                <a:solidFill>
                  <a:srgbClr val="0000CC"/>
                </a:solidFill>
                <a:latin typeface="Arial" panose="020B0604020202020204" pitchFamily="34" charset="0"/>
                <a:cs typeface="Arial" panose="020B0604020202020204" pitchFamily="34" charset="0"/>
              </a:rPr>
              <a:t>Tế bào máu: hồng cầu,</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 bạch cầu và tiểu cầu</a:t>
            </a:r>
          </a:p>
        </p:txBody>
      </p:sp>
      <p:sp>
        <p:nvSpPr>
          <p:cNvPr id="47111" name="Text Box 7"/>
          <p:cNvSpPr txBox="1">
            <a:spLocks noChangeArrowheads="1"/>
          </p:cNvSpPr>
          <p:nvPr/>
        </p:nvSpPr>
        <p:spPr bwMode="auto">
          <a:xfrm>
            <a:off x="2590800" y="5029200"/>
            <a:ext cx="4826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b. Protein, lipit và muối khoáng </a:t>
            </a:r>
          </a:p>
        </p:txBody>
      </p:sp>
      <p:sp>
        <p:nvSpPr>
          <p:cNvPr id="47112" name="Text Box 8"/>
          <p:cNvSpPr txBox="1">
            <a:spLocks noChangeArrowheads="1"/>
          </p:cNvSpPr>
          <p:nvPr/>
        </p:nvSpPr>
        <p:spPr bwMode="auto">
          <a:xfrm>
            <a:off x="7239000" y="2971800"/>
            <a:ext cx="32592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c. Nguyên sinh chất, </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    huyết tương</a:t>
            </a:r>
          </a:p>
        </p:txBody>
      </p:sp>
      <p:sp>
        <p:nvSpPr>
          <p:cNvPr id="47113" name="Text Box 9"/>
          <p:cNvSpPr txBox="1">
            <a:spLocks noChangeArrowheads="1"/>
          </p:cNvSpPr>
          <p:nvPr/>
        </p:nvSpPr>
        <p:spPr bwMode="auto">
          <a:xfrm>
            <a:off x="7315200" y="5029200"/>
            <a:ext cx="25082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d.</a:t>
            </a:r>
            <a:r>
              <a:rPr lang="en-US" altLang="en-US" sz="2400">
                <a:solidFill>
                  <a:srgbClr val="000000"/>
                </a:solidFill>
                <a:latin typeface="Arial" panose="020B0604020202020204" pitchFamily="34" charset="0"/>
                <a:cs typeface="Arial" panose="020B0604020202020204" pitchFamily="34" charset="0"/>
              </a:rPr>
              <a:t> </a:t>
            </a:r>
            <a:r>
              <a:rPr lang="en-US" altLang="en-US" sz="2000" b="1">
                <a:solidFill>
                  <a:srgbClr val="0000CC"/>
                </a:solidFill>
                <a:latin typeface="Arial" panose="020B0604020202020204" pitchFamily="34" charset="0"/>
                <a:cs typeface="Arial" panose="020B0604020202020204" pitchFamily="34" charset="0"/>
              </a:rPr>
              <a:t>Các tế bào máu </a:t>
            </a:r>
          </a:p>
          <a:p>
            <a:pPr eaLnBrk="1" hangingPunct="1">
              <a:spcBef>
                <a:spcPct val="0"/>
              </a:spcBef>
              <a:buFontTx/>
              <a:buNone/>
            </a:pPr>
            <a:r>
              <a:rPr lang="en-US" altLang="en-US" sz="2000" b="1">
                <a:solidFill>
                  <a:srgbClr val="0000CC"/>
                </a:solidFill>
                <a:latin typeface="Arial" panose="020B0604020202020204" pitchFamily="34" charset="0"/>
                <a:cs typeface="Arial" panose="020B0604020202020204" pitchFamily="34" charset="0"/>
              </a:rPr>
              <a:t>    và huyết tương</a:t>
            </a:r>
            <a:r>
              <a:rPr lang="en-US" altLang="en-US" sz="1800">
                <a:latin typeface="Arial" panose="020B0604020202020204" pitchFamily="34" charset="0"/>
                <a:cs typeface="Arial" panose="020B0604020202020204" pitchFamily="34" charset="0"/>
              </a:rPr>
              <a:t> </a:t>
            </a:r>
          </a:p>
        </p:txBody>
      </p:sp>
      <p:sp>
        <p:nvSpPr>
          <p:cNvPr id="47115" name="Oval 11"/>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0</a:t>
            </a:r>
          </a:p>
        </p:txBody>
      </p:sp>
      <p:sp>
        <p:nvSpPr>
          <p:cNvPr id="47116" name="Oval 12"/>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1</a:t>
            </a:r>
          </a:p>
        </p:txBody>
      </p:sp>
      <p:sp>
        <p:nvSpPr>
          <p:cNvPr id="47117" name="Oval 13"/>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2</a:t>
            </a:r>
          </a:p>
        </p:txBody>
      </p:sp>
      <p:sp>
        <p:nvSpPr>
          <p:cNvPr id="47118" name="Oval 14"/>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3</a:t>
            </a:r>
          </a:p>
        </p:txBody>
      </p:sp>
      <p:sp>
        <p:nvSpPr>
          <p:cNvPr id="47119" name="Oval 15"/>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4</a:t>
            </a:r>
          </a:p>
        </p:txBody>
      </p:sp>
      <p:sp>
        <p:nvSpPr>
          <p:cNvPr id="47120" name="Oval 16"/>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5</a:t>
            </a:r>
          </a:p>
        </p:txBody>
      </p:sp>
      <p:grpSp>
        <p:nvGrpSpPr>
          <p:cNvPr id="47121" name="Group 17"/>
          <p:cNvGrpSpPr>
            <a:grpSpLocks/>
          </p:cNvGrpSpPr>
          <p:nvPr/>
        </p:nvGrpSpPr>
        <p:grpSpPr bwMode="auto">
          <a:xfrm>
            <a:off x="3429000" y="1752600"/>
            <a:ext cx="2819400" cy="1195388"/>
            <a:chOff x="1452" y="2721"/>
            <a:chExt cx="1776" cy="753"/>
          </a:xfrm>
        </p:grpSpPr>
        <p:pic>
          <p:nvPicPr>
            <p:cNvPr id="31771"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7124" name="Group 20"/>
          <p:cNvGrpSpPr>
            <a:grpSpLocks/>
          </p:cNvGrpSpPr>
          <p:nvPr/>
        </p:nvGrpSpPr>
        <p:grpSpPr bwMode="auto">
          <a:xfrm>
            <a:off x="3886200" y="3810000"/>
            <a:ext cx="2819400" cy="1195388"/>
            <a:chOff x="1452" y="2721"/>
            <a:chExt cx="1776" cy="753"/>
          </a:xfrm>
        </p:grpSpPr>
        <p:pic>
          <p:nvPicPr>
            <p:cNvPr id="31769"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7127" name="Group 23"/>
          <p:cNvGrpSpPr>
            <a:grpSpLocks/>
          </p:cNvGrpSpPr>
          <p:nvPr/>
        </p:nvGrpSpPr>
        <p:grpSpPr bwMode="auto">
          <a:xfrm>
            <a:off x="7467600" y="1828800"/>
            <a:ext cx="2819400" cy="1195388"/>
            <a:chOff x="1452" y="2721"/>
            <a:chExt cx="1776" cy="753"/>
          </a:xfrm>
        </p:grpSpPr>
        <p:pic>
          <p:nvPicPr>
            <p:cNvPr id="31767"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7130" name="Group 26"/>
          <p:cNvGrpSpPr>
            <a:grpSpLocks/>
          </p:cNvGrpSpPr>
          <p:nvPr/>
        </p:nvGrpSpPr>
        <p:grpSpPr bwMode="auto">
          <a:xfrm>
            <a:off x="7620000" y="3886200"/>
            <a:ext cx="2724150" cy="1085850"/>
            <a:chOff x="4092" y="3417"/>
            <a:chExt cx="1668" cy="684"/>
          </a:xfrm>
        </p:grpSpPr>
        <p:pic>
          <p:nvPicPr>
            <p:cNvPr id="31765" name="vui.avi">
              <a:hlinkClick r:id="" action="ppaction://media"/>
            </p:cNvPr>
            <p:cNvPicPr>
              <a:picLocks noRot="1" noChangeAspect="1" noChangeArrowheads="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4092" y="3417"/>
              <a:ext cx="91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cs typeface="Arial" panose="020B0604020202020204" pitchFamily="34" charset="0"/>
                </a:rPr>
                <a:t>Hoan hô !</a:t>
              </a:r>
            </a:p>
            <a:p>
              <a:pPr algn="ctr">
                <a:spcBef>
                  <a:spcPct val="0"/>
                </a:spcBef>
                <a:buFontTx/>
                <a:buNone/>
              </a:pPr>
              <a:r>
                <a:rPr lang="en-US" altLang="en-US" sz="2000">
                  <a:latin typeface="Arial" panose="020B0604020202020204" pitchFamily="34" charset="0"/>
                  <a:cs typeface="Arial" panose="020B0604020202020204" pitchFamily="34" charset="0"/>
                </a:rPr>
                <a:t>Bạn đã đúng.</a:t>
              </a:r>
            </a:p>
          </p:txBody>
        </p:sp>
      </p:grpSp>
      <p:sp>
        <p:nvSpPr>
          <p:cNvPr id="19484" name="Oval 28"/>
          <p:cNvSpPr>
            <a:spLocks noChangeArrowheads="1"/>
          </p:cNvSpPr>
          <p:nvPr/>
        </p:nvSpPr>
        <p:spPr bwMode="auto">
          <a:xfrm>
            <a:off x="7315200" y="5105400"/>
            <a:ext cx="3810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235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BE811293-239E-4DE9-B741-45CD88D134F1}" type="slidenum">
              <a:rPr lang="en-US" altLang="en-US" sz="1200">
                <a:latin typeface="Arial" panose="020B0604020202020204" pitchFamily="34" charset="0"/>
                <a:cs typeface="Arial" panose="020B0604020202020204" pitchFamily="34" charset="0"/>
              </a:rPr>
              <a:pPr eaLnBrk="1" hangingPunct="1">
                <a:spcBef>
                  <a:spcPct val="0"/>
                </a:spcBef>
                <a:buFontTx/>
                <a:buNone/>
              </a:pPr>
              <a:t>19</a:t>
            </a:fld>
            <a:endParaRPr lang="en-US" altLang="en-US" sz="1200">
              <a:latin typeface="Arial" panose="020B0604020202020204" pitchFamily="34" charset="0"/>
              <a:cs typeface="Arial" panose="020B0604020202020204" pitchFamily="34" charset="0"/>
            </a:endParaRPr>
          </a:p>
        </p:txBody>
      </p:sp>
      <p:sp>
        <p:nvSpPr>
          <p:cNvPr id="29" name="Up Ribbon 28"/>
          <p:cNvSpPr/>
          <p:nvPr/>
        </p:nvSpPr>
        <p:spPr>
          <a:xfrm>
            <a:off x="3886200" y="280988"/>
            <a:ext cx="5486400" cy="762000"/>
          </a:xfrm>
          <a:prstGeom prst="ribbon2">
            <a:avLst>
              <a:gd name="adj1" fmla="val 16667"/>
              <a:gd name="adj2" fmla="val 6290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FF0000"/>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36708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diamond(in)">
                                      <p:cBhvr>
                                        <p:cTn id="7" dur="1000"/>
                                        <p:tgtEl>
                                          <p:spTgt spid="471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7111"/>
                                        </p:tgtEl>
                                        <p:attrNameLst>
                                          <p:attrName>style.visibility</p:attrName>
                                        </p:attrNameLst>
                                      </p:cBhvr>
                                      <p:to>
                                        <p:strVal val="visible"/>
                                      </p:to>
                                    </p:set>
                                    <p:animEffect transition="in" filter="diamond(in)">
                                      <p:cBhvr>
                                        <p:cTn id="10" dur="1000"/>
                                        <p:tgtEl>
                                          <p:spTgt spid="471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7112"/>
                                        </p:tgtEl>
                                        <p:attrNameLst>
                                          <p:attrName>style.visibility</p:attrName>
                                        </p:attrNameLst>
                                      </p:cBhvr>
                                      <p:to>
                                        <p:strVal val="visible"/>
                                      </p:to>
                                    </p:set>
                                    <p:animEffect transition="in" filter="diamond(in)">
                                      <p:cBhvr>
                                        <p:cTn id="13" dur="1000"/>
                                        <p:tgtEl>
                                          <p:spTgt spid="47112"/>
                                        </p:tgtEl>
                                      </p:cBhvr>
                                    </p:animEffect>
                                  </p:childTnLst>
                                </p:cTn>
                              </p:par>
                              <p:par>
                                <p:cTn id="14" presetID="8" presetClass="entr" presetSubtype="16" fill="hold" grpId="0" nodeType="withEffect">
                                  <p:stCondLst>
                                    <p:cond delay="0"/>
                                  </p:stCondLst>
                                  <p:iterate type="lt">
                                    <p:tmPct val="0"/>
                                  </p:iterate>
                                  <p:childTnLst>
                                    <p:set>
                                      <p:cBhvr>
                                        <p:cTn id="15" dur="1" fill="hold">
                                          <p:stCondLst>
                                            <p:cond delay="0"/>
                                          </p:stCondLst>
                                        </p:cTn>
                                        <p:tgtEl>
                                          <p:spTgt spid="47113"/>
                                        </p:tgtEl>
                                        <p:attrNameLst>
                                          <p:attrName>style.visibility</p:attrName>
                                        </p:attrNameLst>
                                      </p:cBhvr>
                                      <p:to>
                                        <p:strVal val="visible"/>
                                      </p:to>
                                    </p:set>
                                    <p:animEffect transition="in" filter="diamond(in)">
                                      <p:cBhvr>
                                        <p:cTn id="16" dur="1000"/>
                                        <p:tgtEl>
                                          <p:spTgt spid="471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84"/>
                                        </p:tgtEl>
                                        <p:attrNameLst>
                                          <p:attrName>style.visibility</p:attrName>
                                        </p:attrNameLst>
                                      </p:cBhvr>
                                      <p:to>
                                        <p:strVal val="visible"/>
                                      </p:to>
                                    </p:set>
                                    <p:anim calcmode="lin" valueType="num">
                                      <p:cBhvr additive="base">
                                        <p:cTn id="21" dur="500" fill="hold"/>
                                        <p:tgtEl>
                                          <p:spTgt spid="19484"/>
                                        </p:tgtEl>
                                        <p:attrNameLst>
                                          <p:attrName>ppt_x</p:attrName>
                                        </p:attrNameLst>
                                      </p:cBhvr>
                                      <p:tavLst>
                                        <p:tav tm="0">
                                          <p:val>
                                            <p:strVal val="#ppt_x"/>
                                          </p:val>
                                        </p:tav>
                                        <p:tav tm="100000">
                                          <p:val>
                                            <p:strVal val="#ppt_x"/>
                                          </p:val>
                                        </p:tav>
                                      </p:tavLst>
                                    </p:anim>
                                    <p:anim calcmode="lin" valueType="num">
                                      <p:cBhvr additive="base">
                                        <p:cTn id="22" dur="500" fill="hold"/>
                                        <p:tgtEl>
                                          <p:spTgt spid="19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712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0" nodeType="clickEffect">
                                  <p:stCondLst>
                                    <p:cond delay="0"/>
                                  </p:stCondLst>
                                  <p:childTnLst>
                                    <p:animEffect transition="out" filter="blinds(horizontal)">
                                      <p:cBhvr>
                                        <p:cTn id="27" dur="1000"/>
                                        <p:tgtEl>
                                          <p:spTgt spid="47120"/>
                                        </p:tgtEl>
                                      </p:cBhvr>
                                    </p:animEffect>
                                    <p:set>
                                      <p:cBhvr>
                                        <p:cTn id="28" dur="1" fill="hold">
                                          <p:stCondLst>
                                            <p:cond delay="999"/>
                                          </p:stCondLst>
                                        </p:cTn>
                                        <p:tgtEl>
                                          <p:spTgt spid="47120"/>
                                        </p:tgtEl>
                                        <p:attrNameLst>
                                          <p:attrName>style.visibility</p:attrName>
                                        </p:attrNameLst>
                                      </p:cBhvr>
                                      <p:to>
                                        <p:strVal val="hidden"/>
                                      </p:to>
                                    </p:set>
                                  </p:childTnLst>
                                </p:cTn>
                              </p:par>
                            </p:childTnLst>
                          </p:cTn>
                        </p:par>
                        <p:par>
                          <p:cTn id="29" fill="hold" nodeType="afterGroup">
                            <p:stCondLst>
                              <p:cond delay="1000"/>
                            </p:stCondLst>
                            <p:childTnLst>
                              <p:par>
                                <p:cTn id="30" presetID="3" presetClass="exit" presetSubtype="10" fill="hold" grpId="0" nodeType="afterEffect">
                                  <p:stCondLst>
                                    <p:cond delay="0"/>
                                  </p:stCondLst>
                                  <p:childTnLst>
                                    <p:animEffect transition="out" filter="blinds(horizontal)">
                                      <p:cBhvr>
                                        <p:cTn id="31" dur="1000"/>
                                        <p:tgtEl>
                                          <p:spTgt spid="47119"/>
                                        </p:tgtEl>
                                      </p:cBhvr>
                                    </p:animEffect>
                                    <p:set>
                                      <p:cBhvr>
                                        <p:cTn id="32" dur="1" fill="hold">
                                          <p:stCondLst>
                                            <p:cond delay="999"/>
                                          </p:stCondLst>
                                        </p:cTn>
                                        <p:tgtEl>
                                          <p:spTgt spid="4711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3" fill="hold" nodeType="afterGroup">
                            <p:stCondLst>
                              <p:cond delay="2000"/>
                            </p:stCondLst>
                            <p:childTnLst>
                              <p:par>
                                <p:cTn id="34" presetID="3" presetClass="exit" presetSubtype="10" fill="hold" grpId="0" nodeType="afterEffect">
                                  <p:stCondLst>
                                    <p:cond delay="0"/>
                                  </p:stCondLst>
                                  <p:childTnLst>
                                    <p:animEffect transition="out" filter="blinds(horizontal)">
                                      <p:cBhvr>
                                        <p:cTn id="35" dur="1000"/>
                                        <p:tgtEl>
                                          <p:spTgt spid="47118"/>
                                        </p:tgtEl>
                                      </p:cBhvr>
                                    </p:animEffect>
                                    <p:set>
                                      <p:cBhvr>
                                        <p:cTn id="36" dur="1" fill="hold">
                                          <p:stCondLst>
                                            <p:cond delay="999"/>
                                          </p:stCondLst>
                                        </p:cTn>
                                        <p:tgtEl>
                                          <p:spTgt spid="4711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nodeType="afterGroup">
                            <p:stCondLst>
                              <p:cond delay="3000"/>
                            </p:stCondLst>
                            <p:childTnLst>
                              <p:par>
                                <p:cTn id="38" presetID="3" presetClass="exit" presetSubtype="10" fill="hold" grpId="0" nodeType="afterEffect">
                                  <p:stCondLst>
                                    <p:cond delay="0"/>
                                  </p:stCondLst>
                                  <p:childTnLst>
                                    <p:animEffect transition="out" filter="blinds(horizontal)">
                                      <p:cBhvr>
                                        <p:cTn id="39" dur="1000"/>
                                        <p:tgtEl>
                                          <p:spTgt spid="47117"/>
                                        </p:tgtEl>
                                      </p:cBhvr>
                                    </p:animEffect>
                                    <p:set>
                                      <p:cBhvr>
                                        <p:cTn id="40" dur="1" fill="hold">
                                          <p:stCondLst>
                                            <p:cond delay="999"/>
                                          </p:stCondLst>
                                        </p:cTn>
                                        <p:tgtEl>
                                          <p:spTgt spid="4711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par>
                          <p:cTn id="41" fill="hold" nodeType="afterGroup">
                            <p:stCondLst>
                              <p:cond delay="4000"/>
                            </p:stCondLst>
                            <p:childTnLst>
                              <p:par>
                                <p:cTn id="42" presetID="3" presetClass="exit" presetSubtype="10" fill="hold" grpId="0" nodeType="afterEffect">
                                  <p:stCondLst>
                                    <p:cond delay="0"/>
                                  </p:stCondLst>
                                  <p:childTnLst>
                                    <p:animEffect transition="out" filter="blinds(horizontal)">
                                      <p:cBhvr>
                                        <p:cTn id="43" dur="1000"/>
                                        <p:tgtEl>
                                          <p:spTgt spid="47116"/>
                                        </p:tgtEl>
                                      </p:cBhvr>
                                    </p:animEffect>
                                    <p:set>
                                      <p:cBhvr>
                                        <p:cTn id="44" dur="1" fill="hold">
                                          <p:stCondLst>
                                            <p:cond delay="999"/>
                                          </p:stCondLst>
                                        </p:cTn>
                                        <p:tgtEl>
                                          <p:spTgt spid="4711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nodeType="afterGroup">
                            <p:stCondLst>
                              <p:cond delay="5000"/>
                            </p:stCondLst>
                            <p:childTnLst>
                              <p:par>
                                <p:cTn id="46" presetID="3" presetClass="exit" presetSubtype="10" fill="hold" grpId="0" nodeType="afterEffect">
                                  <p:stCondLst>
                                    <p:cond delay="0"/>
                                  </p:stCondLst>
                                  <p:childTnLst>
                                    <p:animEffect transition="out" filter="blinds(horizontal)">
                                      <p:cBhvr>
                                        <p:cTn id="47" dur="1000"/>
                                        <p:tgtEl>
                                          <p:spTgt spid="47115"/>
                                        </p:tgtEl>
                                      </p:cBhvr>
                                    </p:animEffect>
                                    <p:set>
                                      <p:cBhvr>
                                        <p:cTn id="48" dur="1" fill="hold">
                                          <p:stCondLst>
                                            <p:cond delay="999"/>
                                          </p:stCondLst>
                                        </p:cTn>
                                        <p:tgtEl>
                                          <p:spTgt spid="4711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7120"/>
                  </p:tgtEl>
                </p:cond>
              </p:nextCondLst>
            </p:seq>
            <p:seq concurrent="1" nextAc="seek">
              <p:cTn id="49" restart="whenNotActive" fill="hold" evtFilter="cancelBubble" nodeType="interactiveSeq">
                <p:stCondLst>
                  <p:cond evt="onClick" delay="0">
                    <p:tgtEl>
                      <p:spTgt spid="47110"/>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47121"/>
                                        </p:tgtEl>
                                        <p:attrNameLst>
                                          <p:attrName>style.visibility</p:attrName>
                                        </p:attrNameLst>
                                      </p:cBhvr>
                                      <p:to>
                                        <p:strVal val="visible"/>
                                      </p:to>
                                    </p:set>
                                    <p:anim calcmode="lin" valueType="num">
                                      <p:cBhvr>
                                        <p:cTn id="54" dur="500" fill="hold"/>
                                        <p:tgtEl>
                                          <p:spTgt spid="47121"/>
                                        </p:tgtEl>
                                        <p:attrNameLst>
                                          <p:attrName>ppt_w</p:attrName>
                                        </p:attrNameLst>
                                      </p:cBhvr>
                                      <p:tavLst>
                                        <p:tav tm="0">
                                          <p:val>
                                            <p:fltVal val="0"/>
                                          </p:val>
                                        </p:tav>
                                        <p:tav tm="100000">
                                          <p:val>
                                            <p:strVal val="#ppt_w"/>
                                          </p:val>
                                        </p:tav>
                                      </p:tavLst>
                                    </p:anim>
                                    <p:anim calcmode="lin" valueType="num">
                                      <p:cBhvr>
                                        <p:cTn id="55" dur="500" fill="hold"/>
                                        <p:tgtEl>
                                          <p:spTgt spid="47121"/>
                                        </p:tgtEl>
                                        <p:attrNameLst>
                                          <p:attrName>ppt_h</p:attrName>
                                        </p:attrNameLst>
                                      </p:cBhvr>
                                      <p:tavLst>
                                        <p:tav tm="0">
                                          <p:val>
                                            <p:fltVal val="0"/>
                                          </p:val>
                                        </p:tav>
                                        <p:tav tm="100000">
                                          <p:val>
                                            <p:strVal val="#ppt_h"/>
                                          </p:val>
                                        </p:tav>
                                      </p:tavLst>
                                    </p:anim>
                                    <p:animEffect transition="in" filter="fade">
                                      <p:cBhvr>
                                        <p:cTn id="56" dur="500"/>
                                        <p:tgtEl>
                                          <p:spTgt spid="47121"/>
                                        </p:tgtEl>
                                      </p:cBhvr>
                                    </p:animEffect>
                                  </p:childTnLst>
                                  <p:subTnLst>
                                    <p:audio>
                                      <p:cMediaNode>
                                        <p:cTn display="0" masterRel="sameClick">
                                          <p:stCondLst>
                                            <p:cond evt="begin" delay="0">
                                              <p:tn val="5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7110"/>
                  </p:tgtEl>
                </p:cond>
              </p:nextCondLst>
            </p:seq>
            <p:seq concurrent="1" nextAc="seek">
              <p:cTn id="57" restart="whenNotActive" fill="hold" evtFilter="cancelBubble" nodeType="interactiveSeq">
                <p:stCondLst>
                  <p:cond evt="onClick" delay="0">
                    <p:tgtEl>
                      <p:spTgt spid="47111"/>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53" presetClass="entr" presetSubtype="0" fill="hold" nodeType="clickEffect">
                                  <p:stCondLst>
                                    <p:cond delay="0"/>
                                  </p:stCondLst>
                                  <p:childTnLst>
                                    <p:set>
                                      <p:cBhvr>
                                        <p:cTn id="61" dur="1" fill="hold">
                                          <p:stCondLst>
                                            <p:cond delay="0"/>
                                          </p:stCondLst>
                                        </p:cTn>
                                        <p:tgtEl>
                                          <p:spTgt spid="47124"/>
                                        </p:tgtEl>
                                        <p:attrNameLst>
                                          <p:attrName>style.visibility</p:attrName>
                                        </p:attrNameLst>
                                      </p:cBhvr>
                                      <p:to>
                                        <p:strVal val="visible"/>
                                      </p:to>
                                    </p:set>
                                    <p:anim calcmode="lin" valueType="num">
                                      <p:cBhvr>
                                        <p:cTn id="62" dur="500" fill="hold"/>
                                        <p:tgtEl>
                                          <p:spTgt spid="47124"/>
                                        </p:tgtEl>
                                        <p:attrNameLst>
                                          <p:attrName>ppt_w</p:attrName>
                                        </p:attrNameLst>
                                      </p:cBhvr>
                                      <p:tavLst>
                                        <p:tav tm="0">
                                          <p:val>
                                            <p:fltVal val="0"/>
                                          </p:val>
                                        </p:tav>
                                        <p:tav tm="100000">
                                          <p:val>
                                            <p:strVal val="#ppt_w"/>
                                          </p:val>
                                        </p:tav>
                                      </p:tavLst>
                                    </p:anim>
                                    <p:anim calcmode="lin" valueType="num">
                                      <p:cBhvr>
                                        <p:cTn id="63" dur="500" fill="hold"/>
                                        <p:tgtEl>
                                          <p:spTgt spid="47124"/>
                                        </p:tgtEl>
                                        <p:attrNameLst>
                                          <p:attrName>ppt_h</p:attrName>
                                        </p:attrNameLst>
                                      </p:cBhvr>
                                      <p:tavLst>
                                        <p:tav tm="0">
                                          <p:val>
                                            <p:fltVal val="0"/>
                                          </p:val>
                                        </p:tav>
                                        <p:tav tm="100000">
                                          <p:val>
                                            <p:strVal val="#ppt_h"/>
                                          </p:val>
                                        </p:tav>
                                      </p:tavLst>
                                    </p:anim>
                                    <p:animEffect transition="in" filter="fade">
                                      <p:cBhvr>
                                        <p:cTn id="64" dur="500"/>
                                        <p:tgtEl>
                                          <p:spTgt spid="47124"/>
                                        </p:tgtEl>
                                      </p:cBhvr>
                                    </p:animEffect>
                                  </p:childTnLst>
                                  <p:subTnLst>
                                    <p:audio>
                                      <p:cMediaNode>
                                        <p:cTn display="0" masterRel="sameClick">
                                          <p:stCondLst>
                                            <p:cond evt="begin" delay="0">
                                              <p:tn val="6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7111"/>
                  </p:tgtEl>
                </p:cond>
              </p:nextCondLst>
            </p:seq>
            <p:seq concurrent="1" nextAc="seek">
              <p:cTn id="65" restart="whenNotActive" fill="hold" evtFilter="cancelBubble" nodeType="interactiveSeq">
                <p:stCondLst>
                  <p:cond evt="onClick" delay="0">
                    <p:tgtEl>
                      <p:spTgt spid="47112"/>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47127"/>
                                        </p:tgtEl>
                                        <p:attrNameLst>
                                          <p:attrName>style.visibility</p:attrName>
                                        </p:attrNameLst>
                                      </p:cBhvr>
                                      <p:to>
                                        <p:strVal val="visible"/>
                                      </p:to>
                                    </p:set>
                                    <p:anim calcmode="lin" valueType="num">
                                      <p:cBhvr>
                                        <p:cTn id="70" dur="500" fill="hold"/>
                                        <p:tgtEl>
                                          <p:spTgt spid="47127"/>
                                        </p:tgtEl>
                                        <p:attrNameLst>
                                          <p:attrName>ppt_w</p:attrName>
                                        </p:attrNameLst>
                                      </p:cBhvr>
                                      <p:tavLst>
                                        <p:tav tm="0">
                                          <p:val>
                                            <p:fltVal val="0"/>
                                          </p:val>
                                        </p:tav>
                                        <p:tav tm="100000">
                                          <p:val>
                                            <p:strVal val="#ppt_w"/>
                                          </p:val>
                                        </p:tav>
                                      </p:tavLst>
                                    </p:anim>
                                    <p:anim calcmode="lin" valueType="num">
                                      <p:cBhvr>
                                        <p:cTn id="71" dur="500" fill="hold"/>
                                        <p:tgtEl>
                                          <p:spTgt spid="47127"/>
                                        </p:tgtEl>
                                        <p:attrNameLst>
                                          <p:attrName>ppt_h</p:attrName>
                                        </p:attrNameLst>
                                      </p:cBhvr>
                                      <p:tavLst>
                                        <p:tav tm="0">
                                          <p:val>
                                            <p:fltVal val="0"/>
                                          </p:val>
                                        </p:tav>
                                        <p:tav tm="100000">
                                          <p:val>
                                            <p:strVal val="#ppt_h"/>
                                          </p:val>
                                        </p:tav>
                                      </p:tavLst>
                                    </p:anim>
                                    <p:animEffect transition="in" filter="fade">
                                      <p:cBhvr>
                                        <p:cTn id="72" dur="500"/>
                                        <p:tgtEl>
                                          <p:spTgt spid="47127"/>
                                        </p:tgtEl>
                                      </p:cBhvr>
                                    </p:animEffect>
                                  </p:childTnLst>
                                  <p:subTnLst>
                                    <p:audio>
                                      <p:cMediaNode>
                                        <p:cTn display="0" masterRel="sameClick">
                                          <p:stCondLst>
                                            <p:cond evt="begin" delay="0">
                                              <p:tn val="68"/>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7112"/>
                  </p:tgtEl>
                </p:cond>
              </p:nextCondLst>
            </p:seq>
            <p:seq concurrent="1" nextAc="seek">
              <p:cTn id="73" restart="whenNotActive" fill="hold" evtFilter="cancelBubble" nodeType="interactiveSeq">
                <p:stCondLst>
                  <p:cond evt="onClick" delay="0">
                    <p:tgtEl>
                      <p:spTgt spid="4711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53" presetClass="entr" presetSubtype="0" repeatCount="3000" fill="hold" nodeType="clickEffect">
                                  <p:stCondLst>
                                    <p:cond delay="0"/>
                                  </p:stCondLst>
                                  <p:childTnLst>
                                    <p:set>
                                      <p:cBhvr>
                                        <p:cTn id="77" dur="1" fill="hold">
                                          <p:stCondLst>
                                            <p:cond delay="0"/>
                                          </p:stCondLst>
                                        </p:cTn>
                                        <p:tgtEl>
                                          <p:spTgt spid="47130"/>
                                        </p:tgtEl>
                                        <p:attrNameLst>
                                          <p:attrName>style.visibility</p:attrName>
                                        </p:attrNameLst>
                                      </p:cBhvr>
                                      <p:to>
                                        <p:strVal val="visible"/>
                                      </p:to>
                                    </p:set>
                                    <p:anim calcmode="lin" valueType="num">
                                      <p:cBhvr>
                                        <p:cTn id="78" dur="1000" fill="hold"/>
                                        <p:tgtEl>
                                          <p:spTgt spid="47130"/>
                                        </p:tgtEl>
                                        <p:attrNameLst>
                                          <p:attrName>ppt_w</p:attrName>
                                        </p:attrNameLst>
                                      </p:cBhvr>
                                      <p:tavLst>
                                        <p:tav tm="0">
                                          <p:val>
                                            <p:fltVal val="0"/>
                                          </p:val>
                                        </p:tav>
                                        <p:tav tm="100000">
                                          <p:val>
                                            <p:strVal val="#ppt_w"/>
                                          </p:val>
                                        </p:tav>
                                      </p:tavLst>
                                    </p:anim>
                                    <p:anim calcmode="lin" valueType="num">
                                      <p:cBhvr>
                                        <p:cTn id="79" dur="1000" fill="hold"/>
                                        <p:tgtEl>
                                          <p:spTgt spid="47130"/>
                                        </p:tgtEl>
                                        <p:attrNameLst>
                                          <p:attrName>ppt_h</p:attrName>
                                        </p:attrNameLst>
                                      </p:cBhvr>
                                      <p:tavLst>
                                        <p:tav tm="0">
                                          <p:val>
                                            <p:fltVal val="0"/>
                                          </p:val>
                                        </p:tav>
                                        <p:tav tm="100000">
                                          <p:val>
                                            <p:strVal val="#ppt_h"/>
                                          </p:val>
                                        </p:tav>
                                      </p:tavLst>
                                    </p:anim>
                                    <p:animEffect transition="in" filter="fade">
                                      <p:cBhvr>
                                        <p:cTn id="80" dur="1000"/>
                                        <p:tgtEl>
                                          <p:spTgt spid="47130"/>
                                        </p:tgtEl>
                                      </p:cBhvr>
                                    </p:animEffect>
                                  </p:childTnLst>
                                  <p:subTnLst>
                                    <p:audio>
                                      <p:cMediaNode>
                                        <p:cTn display="0" masterRel="sameClick">
                                          <p:stCondLst>
                                            <p:cond evt="begin" delay="0">
                                              <p:tn val="76"/>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7113"/>
                  </p:tgtEl>
                </p:cond>
              </p:nextCondLst>
            </p:seq>
          </p:childTnLst>
        </p:cTn>
      </p:par>
    </p:tnLst>
    <p:bldLst>
      <p:bldP spid="47110" grpId="0"/>
      <p:bldP spid="47111" grpId="0"/>
      <p:bldP spid="47112" grpId="0"/>
      <p:bldP spid="47113" grpId="0"/>
      <p:bldP spid="47115" grpId="0" animBg="1"/>
      <p:bldP spid="47116" grpId="0" animBg="1"/>
      <p:bldP spid="47117" grpId="0" animBg="1"/>
      <p:bldP spid="47118" grpId="0" animBg="1"/>
      <p:bldP spid="47119" grpId="0" animBg="1"/>
      <p:bldP spid="47120" grpId="0" animBg="1"/>
      <p:bldP spid="194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Oval 4"/>
          <p:cNvSpPr>
            <a:spLocks noChangeArrowheads="1"/>
          </p:cNvSpPr>
          <p:nvPr/>
        </p:nvSpPr>
        <p:spPr bwMode="gray">
          <a:xfrm>
            <a:off x="506413" y="2325688"/>
            <a:ext cx="3157537" cy="3016250"/>
          </a:xfrm>
          <a:prstGeom prst="ellipse">
            <a:avLst/>
          </a:prstGeom>
          <a:noFill/>
          <a:ln w="9525">
            <a:solidFill>
              <a:srgbClr val="B2B2B2">
                <a:alpha val="50195"/>
              </a:srgbClr>
            </a:solidFill>
            <a:round/>
            <a:headEnd/>
            <a:tailEnd/>
          </a:ln>
          <a:effectLst/>
          <a:extLst>
            <a:ext uri="{909E8E84-426E-40DD-AFC4-6F175D3DCCD1}">
              <a14:hiddenFill xmlns:a14="http://schemas.microsoft.com/office/drawing/2010/main">
                <a:solidFill>
                  <a:schemeClr val="accent1">
                    <a:alpha val="65097"/>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i="1">
              <a:latin typeface="Arial" panose="020B0604020202020204" pitchFamily="34" charset="0"/>
            </a:endParaRPr>
          </a:p>
        </p:txBody>
      </p:sp>
      <p:grpSp>
        <p:nvGrpSpPr>
          <p:cNvPr id="4100" name="Group 5"/>
          <p:cNvGrpSpPr>
            <a:grpSpLocks/>
          </p:cNvGrpSpPr>
          <p:nvPr/>
        </p:nvGrpSpPr>
        <p:grpSpPr bwMode="auto">
          <a:xfrm>
            <a:off x="733425" y="2574925"/>
            <a:ext cx="2640013" cy="2551113"/>
            <a:chOff x="579" y="1589"/>
            <a:chExt cx="1358" cy="1358"/>
          </a:xfrm>
        </p:grpSpPr>
        <p:sp>
          <p:nvSpPr>
            <p:cNvPr id="31" name="Oval 30"/>
            <p:cNvSpPr>
              <a:spLocks noChangeArrowheads="1"/>
            </p:cNvSpPr>
            <p:nvPr/>
          </p:nvSpPr>
          <p:spPr bwMode="gray">
            <a:xfrm>
              <a:off x="579" y="1589"/>
              <a:ext cx="1358" cy="1358"/>
            </a:xfrm>
            <a:prstGeom prst="ellipse">
              <a:avLst/>
            </a:prstGeom>
            <a:gradFill rotWithShape="1">
              <a:gsLst>
                <a:gs pos="0">
                  <a:schemeClr val="tx2">
                    <a:gamma/>
                    <a:tint val="10980"/>
                    <a:invGamma/>
                  </a:schemeClr>
                </a:gs>
                <a:gs pos="100000">
                  <a:schemeClr val="tx2"/>
                </a:gs>
              </a:gsLst>
              <a:lin ang="2700000" scaled="1"/>
            </a:gradFill>
            <a:ln w="38100">
              <a:solidFill>
                <a:srgbClr val="F8F8F8"/>
              </a:solidFill>
              <a:round/>
              <a:headEnd/>
              <a:tailEnd/>
            </a:ln>
            <a:effectLst>
              <a:outerShdw dist="45791" dir="3378596" algn="ctr" rotWithShape="0">
                <a:srgbClr val="5F5F5F">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32" name="Oval 31"/>
            <p:cNvSpPr>
              <a:spLocks noChangeArrowheads="1"/>
            </p:cNvSpPr>
            <p:nvPr/>
          </p:nvSpPr>
          <p:spPr bwMode="gray">
            <a:xfrm>
              <a:off x="635" y="1642"/>
              <a:ext cx="1244" cy="1246"/>
            </a:xfrm>
            <a:prstGeom prst="ellipse">
              <a:avLst/>
            </a:prstGeom>
            <a:gradFill rotWithShape="1">
              <a:gsLst>
                <a:gs pos="0">
                  <a:schemeClr val="tx2"/>
                </a:gs>
                <a:gs pos="100000">
                  <a:schemeClr val="tx2">
                    <a:gamma/>
                    <a:tint val="53725"/>
                    <a:invGamma/>
                  </a:schemeClr>
                </a:gs>
              </a:gsLst>
              <a:lin ang="2700000" scaled="1"/>
            </a:gra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headEnd/>
                  <a:tailEnd/>
                </a14:hiddenLine>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33" name="Oval 32"/>
            <p:cNvSpPr>
              <a:spLocks noChangeArrowheads="1"/>
            </p:cNvSpPr>
            <p:nvPr/>
          </p:nvSpPr>
          <p:spPr bwMode="gray">
            <a:xfrm>
              <a:off x="865" y="1880"/>
              <a:ext cx="797" cy="799"/>
            </a:xfrm>
            <a:prstGeom prst="ellipse">
              <a:avLst/>
            </a:prstGeom>
            <a:gradFill rotWithShape="1">
              <a:gsLst>
                <a:gs pos="0">
                  <a:schemeClr val="tx2">
                    <a:gamma/>
                    <a:shade val="69804"/>
                    <a:invGamma/>
                  </a:schemeClr>
                </a:gs>
                <a:gs pos="100000">
                  <a:schemeClr val="tx2"/>
                </a:gs>
              </a:gsLst>
              <a:lin ang="5400000" scaled="1"/>
            </a:gradFill>
            <a:ln>
              <a:noFill/>
            </a:ln>
            <a:effectLst/>
            <a:extLst>
              <a:ext uri="{91240B29-F687-4F45-9708-019B960494DF}">
                <a14:hiddenLine xmlns:a14="http://schemas.microsoft.com/office/drawing/2010/main" w="9525">
                  <a:solidFill>
                    <a:srgbClr val="B2B2B2"/>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sp>
        <p:nvSpPr>
          <p:cNvPr id="4101" name="Oval 6"/>
          <p:cNvSpPr>
            <a:spLocks noChangeArrowheads="1"/>
          </p:cNvSpPr>
          <p:nvPr/>
        </p:nvSpPr>
        <p:spPr bwMode="auto">
          <a:xfrm>
            <a:off x="330200" y="2141538"/>
            <a:ext cx="3570288" cy="3414712"/>
          </a:xfrm>
          <a:prstGeom prst="ellipse">
            <a:avLst/>
          </a:prstGeom>
          <a:noFill/>
          <a:ln w="19050">
            <a:solidFill>
              <a:srgbClr val="B2B2B2">
                <a:alpha val="50195"/>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i="1">
              <a:latin typeface="Arial" panose="020B0604020202020204" pitchFamily="34" charset="0"/>
            </a:endParaRPr>
          </a:p>
        </p:txBody>
      </p:sp>
      <p:sp>
        <p:nvSpPr>
          <p:cNvPr id="4102" name="Line 31"/>
          <p:cNvSpPr>
            <a:spLocks noChangeShapeType="1"/>
          </p:cNvSpPr>
          <p:nvPr/>
        </p:nvSpPr>
        <p:spPr bwMode="gray">
          <a:xfrm>
            <a:off x="153988" y="3771900"/>
            <a:ext cx="3943350" cy="0"/>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Line 32"/>
          <p:cNvSpPr>
            <a:spLocks noChangeShapeType="1"/>
          </p:cNvSpPr>
          <p:nvPr/>
        </p:nvSpPr>
        <p:spPr bwMode="gray">
          <a:xfrm>
            <a:off x="2060575" y="1901825"/>
            <a:ext cx="0" cy="3930650"/>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04" name="Group 9"/>
          <p:cNvGrpSpPr>
            <a:grpSpLocks/>
          </p:cNvGrpSpPr>
          <p:nvPr/>
        </p:nvGrpSpPr>
        <p:grpSpPr bwMode="auto">
          <a:xfrm>
            <a:off x="2630488" y="2124075"/>
            <a:ext cx="376237" cy="357188"/>
            <a:chOff x="2928" y="2208"/>
            <a:chExt cx="262" cy="262"/>
          </a:xfrm>
        </p:grpSpPr>
        <p:sp>
          <p:nvSpPr>
            <p:cNvPr id="29" name="Oval 28"/>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30" name="Oval 29"/>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sp>
        <p:nvSpPr>
          <p:cNvPr id="4105" name="Rectangle 10"/>
          <p:cNvSpPr>
            <a:spLocks noChangeArrowheads="1"/>
          </p:cNvSpPr>
          <p:nvPr/>
        </p:nvSpPr>
        <p:spPr bwMode="black">
          <a:xfrm>
            <a:off x="2894013" y="2055813"/>
            <a:ext cx="6121400" cy="4619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80808"/>
                </a:solidFill>
                <a:latin typeface="Arial" panose="020B0604020202020204" pitchFamily="34" charset="0"/>
              </a:rPr>
              <a:t> Bài 11. Máu và môi trường trong cơ thể</a:t>
            </a:r>
          </a:p>
        </p:txBody>
      </p:sp>
      <p:sp>
        <p:nvSpPr>
          <p:cNvPr id="4106" name="Rectangle 11"/>
          <p:cNvSpPr>
            <a:spLocks noChangeArrowheads="1"/>
          </p:cNvSpPr>
          <p:nvPr/>
        </p:nvSpPr>
        <p:spPr bwMode="black">
          <a:xfrm>
            <a:off x="3890963" y="3597275"/>
            <a:ext cx="7691437" cy="46196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80808"/>
                </a:solidFill>
                <a:latin typeface="Arial" panose="020B0604020202020204" pitchFamily="34" charset="0"/>
              </a:rPr>
              <a:t> Bài 13. Đông máu và nguyên tắc truyền máu</a:t>
            </a:r>
          </a:p>
        </p:txBody>
      </p:sp>
      <p:sp>
        <p:nvSpPr>
          <p:cNvPr id="4107" name="Rectangle 12"/>
          <p:cNvSpPr>
            <a:spLocks noChangeArrowheads="1"/>
          </p:cNvSpPr>
          <p:nvPr/>
        </p:nvSpPr>
        <p:spPr bwMode="black">
          <a:xfrm>
            <a:off x="3659188" y="2820988"/>
            <a:ext cx="6627812" cy="4603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80808"/>
                </a:solidFill>
                <a:latin typeface="Arial" panose="020B0604020202020204" pitchFamily="34" charset="0"/>
              </a:rPr>
              <a:t> Bài 12. Tuần hoàn máu và bạch huyết</a:t>
            </a:r>
          </a:p>
        </p:txBody>
      </p:sp>
      <p:sp>
        <p:nvSpPr>
          <p:cNvPr id="4108" name="Rectangle 13"/>
          <p:cNvSpPr>
            <a:spLocks noChangeArrowheads="1"/>
          </p:cNvSpPr>
          <p:nvPr/>
        </p:nvSpPr>
        <p:spPr bwMode="black">
          <a:xfrm>
            <a:off x="3800475" y="4432300"/>
            <a:ext cx="6715125" cy="46196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80808"/>
                </a:solidFill>
                <a:latin typeface="Arial" panose="020B0604020202020204" pitchFamily="34" charset="0"/>
              </a:rPr>
              <a:t> Bài 14. Bạch cầu và cơ chế miễn dịch</a:t>
            </a:r>
          </a:p>
        </p:txBody>
      </p:sp>
      <p:sp>
        <p:nvSpPr>
          <p:cNvPr id="4109" name="Rectangle 14"/>
          <p:cNvSpPr>
            <a:spLocks noChangeArrowheads="1"/>
          </p:cNvSpPr>
          <p:nvPr/>
        </p:nvSpPr>
        <p:spPr bwMode="black">
          <a:xfrm>
            <a:off x="3135313" y="5051425"/>
            <a:ext cx="7151687" cy="46196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080808"/>
                </a:solidFill>
                <a:latin typeface="Arial" panose="020B0604020202020204" pitchFamily="34" charset="0"/>
              </a:rPr>
              <a:t> Bài 15. Bảo vệ sức khỏe hệ tim mạch</a:t>
            </a:r>
          </a:p>
        </p:txBody>
      </p:sp>
      <p:sp>
        <p:nvSpPr>
          <p:cNvPr id="4110" name="Text Box 41"/>
          <p:cNvSpPr txBox="1">
            <a:spLocks noChangeArrowheads="1"/>
          </p:cNvSpPr>
          <p:nvPr/>
        </p:nvSpPr>
        <p:spPr bwMode="gray">
          <a:xfrm>
            <a:off x="927100" y="3263900"/>
            <a:ext cx="2205038" cy="1016000"/>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b="1">
                <a:solidFill>
                  <a:srgbClr val="F8F8F8"/>
                </a:solidFill>
                <a:latin typeface="Times New Roman" panose="02020603050405020304" pitchFamily="18" charset="0"/>
              </a:rPr>
              <a:t>Chủ đề </a:t>
            </a:r>
          </a:p>
          <a:p>
            <a:pPr algn="ctr">
              <a:spcBef>
                <a:spcPct val="50000"/>
              </a:spcBef>
              <a:buFontTx/>
              <a:buNone/>
            </a:pPr>
            <a:r>
              <a:rPr lang="en-US" altLang="en-US" sz="2400" b="1">
                <a:solidFill>
                  <a:srgbClr val="F8F8F8"/>
                </a:solidFill>
                <a:latin typeface="Times New Roman" panose="02020603050405020304" pitchFamily="18" charset="0"/>
              </a:rPr>
              <a:t>tuần hoàn</a:t>
            </a:r>
          </a:p>
        </p:txBody>
      </p:sp>
      <p:grpSp>
        <p:nvGrpSpPr>
          <p:cNvPr id="4111" name="Group 16"/>
          <p:cNvGrpSpPr>
            <a:grpSpLocks/>
          </p:cNvGrpSpPr>
          <p:nvPr/>
        </p:nvGrpSpPr>
        <p:grpSpPr bwMode="auto">
          <a:xfrm>
            <a:off x="3341688" y="2828925"/>
            <a:ext cx="376237" cy="357188"/>
            <a:chOff x="2928" y="2208"/>
            <a:chExt cx="262" cy="262"/>
          </a:xfrm>
        </p:grpSpPr>
        <p:sp>
          <p:nvSpPr>
            <p:cNvPr id="27" name="Oval 26"/>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28" name="Oval 27"/>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grpSp>
        <p:nvGrpSpPr>
          <p:cNvPr id="4112" name="Group 17"/>
          <p:cNvGrpSpPr>
            <a:grpSpLocks/>
          </p:cNvGrpSpPr>
          <p:nvPr/>
        </p:nvGrpSpPr>
        <p:grpSpPr bwMode="auto">
          <a:xfrm>
            <a:off x="3573463" y="3597275"/>
            <a:ext cx="376237" cy="357188"/>
            <a:chOff x="2928" y="2208"/>
            <a:chExt cx="262" cy="262"/>
          </a:xfrm>
        </p:grpSpPr>
        <p:sp>
          <p:nvSpPr>
            <p:cNvPr id="25" name="Oval 24"/>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26" name="Oval 25"/>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grpSp>
        <p:nvGrpSpPr>
          <p:cNvPr id="4113" name="Group 18"/>
          <p:cNvGrpSpPr>
            <a:grpSpLocks/>
          </p:cNvGrpSpPr>
          <p:nvPr/>
        </p:nvGrpSpPr>
        <p:grpSpPr bwMode="auto">
          <a:xfrm>
            <a:off x="3332163" y="4413250"/>
            <a:ext cx="376237" cy="357188"/>
            <a:chOff x="2928" y="2208"/>
            <a:chExt cx="262" cy="262"/>
          </a:xfrm>
        </p:grpSpPr>
        <p:sp>
          <p:nvSpPr>
            <p:cNvPr id="23" name="Oval 22"/>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24" name="Oval 23"/>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grpSp>
        <p:nvGrpSpPr>
          <p:cNvPr id="4114" name="Group 19"/>
          <p:cNvGrpSpPr>
            <a:grpSpLocks/>
          </p:cNvGrpSpPr>
          <p:nvPr/>
        </p:nvGrpSpPr>
        <p:grpSpPr bwMode="auto">
          <a:xfrm>
            <a:off x="2706688" y="5035550"/>
            <a:ext cx="376237" cy="357188"/>
            <a:chOff x="2928" y="2208"/>
            <a:chExt cx="262" cy="262"/>
          </a:xfrm>
        </p:grpSpPr>
        <p:sp>
          <p:nvSpPr>
            <p:cNvPr id="21" name="Oval 20"/>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sp>
          <p:nvSpPr>
            <p:cNvPr id="22" name="Oval 21"/>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defPPr>
                <a:defRPr lang="en-US"/>
              </a:defPPr>
              <a:lvl1pPr algn="ctr" rtl="0" fontAlgn="base">
                <a:spcBef>
                  <a:spcPct val="0"/>
                </a:spcBef>
                <a:spcAft>
                  <a:spcPct val="0"/>
                </a:spcAft>
                <a:defRPr i="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i="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i="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i="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a:lstStyle>
            <a:p>
              <a:pPr>
                <a:defRPr/>
              </a:pPr>
              <a:endParaRPr lang="en-US"/>
            </a:p>
          </p:txBody>
        </p:sp>
      </p:grpSp>
      <p:sp>
        <p:nvSpPr>
          <p:cNvPr id="4115" name="TextBox 33"/>
          <p:cNvSpPr txBox="1">
            <a:spLocks noChangeArrowheads="1"/>
          </p:cNvSpPr>
          <p:nvPr/>
        </p:nvSpPr>
        <p:spPr bwMode="auto">
          <a:xfrm>
            <a:off x="1801812" y="533400"/>
            <a:ext cx="99678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400">
                <a:solidFill>
                  <a:srgbClr val="FF0000"/>
                </a:solidFill>
              </a:rPr>
              <a:t>CHỦ ĐỀ 3: </a:t>
            </a:r>
            <a:r>
              <a:rPr lang="en-US" altLang="en-US" sz="5400" smtClean="0">
                <a:solidFill>
                  <a:srgbClr val="FF0000"/>
                </a:solidFill>
              </a:rPr>
              <a:t>HỆ TUẦN </a:t>
            </a:r>
            <a:r>
              <a:rPr lang="en-US" altLang="en-US" sz="5400">
                <a:solidFill>
                  <a:srgbClr val="FF0000"/>
                </a:solidFill>
              </a:rPr>
              <a:t>HOÀN </a:t>
            </a:r>
          </a:p>
        </p:txBody>
      </p:sp>
    </p:spTree>
    <p:extLst>
      <p:ext uri="{BB962C8B-B14F-4D97-AF65-F5344CB8AC3E}">
        <p14:creationId xmlns:p14="http://schemas.microsoft.com/office/powerpoint/2010/main" val="356032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fade">
                                      <p:cBhvr>
                                        <p:cTn id="12" dur="500"/>
                                        <p:tgtEl>
                                          <p:spTgt spid="4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fade">
                                      <p:cBhvr>
                                        <p:cTn id="17" dur="500"/>
                                        <p:tgtEl>
                                          <p:spTgt spid="4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fade">
                                      <p:cBhvr>
                                        <p:cTn id="22" dur="500"/>
                                        <p:tgtEl>
                                          <p:spTgt spid="4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9"/>
                                        </p:tgtEl>
                                        <p:attrNameLst>
                                          <p:attrName>style.visibility</p:attrName>
                                        </p:attrNameLst>
                                      </p:cBhvr>
                                      <p:to>
                                        <p:strVal val="visible"/>
                                      </p:to>
                                    </p:set>
                                    <p:animEffect transition="in" filter="fade">
                                      <p:cBhvr>
                                        <p:cTn id="27"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4108" grpId="0"/>
      <p:bldP spid="41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2590800" y="304800"/>
            <a:ext cx="75055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smtClean="0">
                <a:solidFill>
                  <a:srgbClr val="FF0000"/>
                </a:solidFill>
                <a:latin typeface="Arial" panose="020B0604020202020204" pitchFamily="34" charset="0"/>
                <a:cs typeface="Arial" panose="020B0604020202020204" pitchFamily="34" charset="0"/>
              </a:rPr>
              <a:t>Câu </a:t>
            </a:r>
            <a:r>
              <a:rPr lang="en-US" altLang="en-US" b="1">
                <a:solidFill>
                  <a:srgbClr val="FF0000"/>
                </a:solidFill>
                <a:latin typeface="Arial" panose="020B0604020202020204" pitchFamily="34" charset="0"/>
                <a:cs typeface="Arial" panose="020B0604020202020204" pitchFamily="34" charset="0"/>
              </a:rPr>
              <a:t>2: Môi trường trong cơ thể gồm:</a:t>
            </a:r>
            <a:r>
              <a:rPr lang="en-US" altLang="en-US">
                <a:latin typeface="Arial" panose="020B0604020202020204" pitchFamily="34" charset="0"/>
                <a:cs typeface="Arial" panose="020B0604020202020204" pitchFamily="34" charset="0"/>
              </a:rPr>
              <a:t> </a:t>
            </a:r>
          </a:p>
        </p:txBody>
      </p:sp>
      <p:sp>
        <p:nvSpPr>
          <p:cNvPr id="48134" name="Text Box 6"/>
          <p:cNvSpPr txBox="1">
            <a:spLocks noChangeArrowheads="1"/>
          </p:cNvSpPr>
          <p:nvPr/>
        </p:nvSpPr>
        <p:spPr bwMode="auto">
          <a:xfrm>
            <a:off x="2424113" y="2209800"/>
            <a:ext cx="3137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a. Máu, huyết tương</a:t>
            </a:r>
          </a:p>
        </p:txBody>
      </p:sp>
      <p:sp>
        <p:nvSpPr>
          <p:cNvPr id="48135" name="Text Box 7"/>
          <p:cNvSpPr txBox="1">
            <a:spLocks noChangeArrowheads="1"/>
          </p:cNvSpPr>
          <p:nvPr/>
        </p:nvSpPr>
        <p:spPr bwMode="auto">
          <a:xfrm>
            <a:off x="2362200" y="3962400"/>
            <a:ext cx="458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b.</a:t>
            </a:r>
            <a:r>
              <a:rPr lang="en-US" altLang="en-US" sz="2400" b="1">
                <a:solidFill>
                  <a:schemeClr val="tx2"/>
                </a:solidFill>
                <a:latin typeface="Arial" panose="020B0604020202020204" pitchFamily="34" charset="0"/>
                <a:cs typeface="Arial" panose="020B0604020202020204" pitchFamily="34" charset="0"/>
              </a:rPr>
              <a:t> </a:t>
            </a:r>
            <a:r>
              <a:rPr lang="en-US" altLang="en-US" sz="2400" b="1">
                <a:solidFill>
                  <a:srgbClr val="0000CC"/>
                </a:solidFill>
                <a:latin typeface="Arial" panose="020B0604020202020204" pitchFamily="34" charset="0"/>
                <a:cs typeface="Arial" panose="020B0604020202020204" pitchFamily="34" charset="0"/>
              </a:rPr>
              <a:t>Máu, nước mô, bạch huyết</a:t>
            </a:r>
          </a:p>
        </p:txBody>
      </p:sp>
      <p:sp>
        <p:nvSpPr>
          <p:cNvPr id="48136" name="Text Box 8"/>
          <p:cNvSpPr txBox="1">
            <a:spLocks noChangeArrowheads="1"/>
          </p:cNvSpPr>
          <p:nvPr/>
        </p:nvSpPr>
        <p:spPr bwMode="auto">
          <a:xfrm>
            <a:off x="7315200" y="2133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c. Bạch huyết, máu</a:t>
            </a:r>
          </a:p>
        </p:txBody>
      </p:sp>
      <p:sp>
        <p:nvSpPr>
          <p:cNvPr id="48137" name="Text Box 9"/>
          <p:cNvSpPr txBox="1">
            <a:spLocks noChangeArrowheads="1"/>
          </p:cNvSpPr>
          <p:nvPr/>
        </p:nvSpPr>
        <p:spPr bwMode="auto">
          <a:xfrm>
            <a:off x="7189788" y="3971925"/>
            <a:ext cx="29867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d. Các tế bào máu, </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    chất dinh dưỡng</a:t>
            </a:r>
          </a:p>
        </p:txBody>
      </p:sp>
      <p:sp>
        <p:nvSpPr>
          <p:cNvPr id="48139" name="Oval 11"/>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0</a:t>
            </a:r>
          </a:p>
        </p:txBody>
      </p:sp>
      <p:sp>
        <p:nvSpPr>
          <p:cNvPr id="48140" name="Oval 12"/>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1</a:t>
            </a:r>
          </a:p>
        </p:txBody>
      </p:sp>
      <p:sp>
        <p:nvSpPr>
          <p:cNvPr id="48141" name="Oval 13"/>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2</a:t>
            </a:r>
          </a:p>
        </p:txBody>
      </p:sp>
      <p:sp>
        <p:nvSpPr>
          <p:cNvPr id="48142" name="Oval 14"/>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3</a:t>
            </a:r>
          </a:p>
        </p:txBody>
      </p:sp>
      <p:sp>
        <p:nvSpPr>
          <p:cNvPr id="48143" name="Oval 15"/>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4</a:t>
            </a:r>
          </a:p>
        </p:txBody>
      </p:sp>
      <p:sp>
        <p:nvSpPr>
          <p:cNvPr id="48144" name="Oval 16"/>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5</a:t>
            </a:r>
          </a:p>
        </p:txBody>
      </p:sp>
      <p:grpSp>
        <p:nvGrpSpPr>
          <p:cNvPr id="48145" name="Group 17"/>
          <p:cNvGrpSpPr>
            <a:grpSpLocks/>
          </p:cNvGrpSpPr>
          <p:nvPr/>
        </p:nvGrpSpPr>
        <p:grpSpPr bwMode="auto">
          <a:xfrm>
            <a:off x="3124200" y="990600"/>
            <a:ext cx="2374900" cy="1195388"/>
            <a:chOff x="1452" y="2721"/>
            <a:chExt cx="1776" cy="753"/>
          </a:xfrm>
        </p:grpSpPr>
        <p:pic>
          <p:nvPicPr>
            <p:cNvPr id="32794"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3"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8148" name="Group 20"/>
          <p:cNvGrpSpPr>
            <a:grpSpLocks/>
          </p:cNvGrpSpPr>
          <p:nvPr/>
        </p:nvGrpSpPr>
        <p:grpSpPr bwMode="auto">
          <a:xfrm>
            <a:off x="7543800" y="990600"/>
            <a:ext cx="2314575" cy="1195388"/>
            <a:chOff x="1452" y="2721"/>
            <a:chExt cx="1776" cy="753"/>
          </a:xfrm>
        </p:grpSpPr>
        <p:pic>
          <p:nvPicPr>
            <p:cNvPr id="32792"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8151" name="Group 23"/>
          <p:cNvGrpSpPr>
            <a:grpSpLocks/>
          </p:cNvGrpSpPr>
          <p:nvPr/>
        </p:nvGrpSpPr>
        <p:grpSpPr bwMode="auto">
          <a:xfrm>
            <a:off x="7467600" y="2743200"/>
            <a:ext cx="2449513" cy="1195388"/>
            <a:chOff x="1452" y="2721"/>
            <a:chExt cx="1776" cy="753"/>
          </a:xfrm>
        </p:grpSpPr>
        <p:pic>
          <p:nvPicPr>
            <p:cNvPr id="32790"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8154" name="Group 26"/>
          <p:cNvGrpSpPr>
            <a:grpSpLocks/>
          </p:cNvGrpSpPr>
          <p:nvPr/>
        </p:nvGrpSpPr>
        <p:grpSpPr bwMode="auto">
          <a:xfrm>
            <a:off x="2971800" y="2971800"/>
            <a:ext cx="2376488" cy="1085850"/>
            <a:chOff x="4092" y="3417"/>
            <a:chExt cx="1668" cy="684"/>
          </a:xfrm>
        </p:grpSpPr>
        <p:pic>
          <p:nvPicPr>
            <p:cNvPr id="32788" name="vui.avi">
              <a:hlinkClick r:id="" action="ppaction://media"/>
            </p:cNvPr>
            <p:cNvPicPr>
              <a:picLocks noRot="1" noChangeAspect="1" noChangeArrowheads="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4092" y="3417"/>
              <a:ext cx="91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cs typeface="Arial" panose="020B0604020202020204" pitchFamily="34" charset="0"/>
                </a:rPr>
                <a:t>Hoan hô !</a:t>
              </a:r>
            </a:p>
            <a:p>
              <a:pPr algn="ctr">
                <a:spcBef>
                  <a:spcPct val="0"/>
                </a:spcBef>
                <a:buFontTx/>
                <a:buNone/>
              </a:pPr>
              <a:r>
                <a:rPr lang="en-US" altLang="en-US" sz="2000">
                  <a:latin typeface="Arial" panose="020B0604020202020204" pitchFamily="34" charset="0"/>
                  <a:cs typeface="Arial" panose="020B0604020202020204" pitchFamily="34" charset="0"/>
                </a:rPr>
                <a:t>Bạn đã đúng.</a:t>
              </a:r>
            </a:p>
          </p:txBody>
        </p:sp>
      </p:grpSp>
      <p:sp>
        <p:nvSpPr>
          <p:cNvPr id="20510" name="Oval 30"/>
          <p:cNvSpPr>
            <a:spLocks noChangeArrowheads="1"/>
          </p:cNvSpPr>
          <p:nvPr/>
        </p:nvSpPr>
        <p:spPr bwMode="auto">
          <a:xfrm>
            <a:off x="2209800" y="3962400"/>
            <a:ext cx="5334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C353FE76-7049-442B-BFA3-DBC7AF775B86}" type="slidenum">
              <a:rPr lang="en-US" altLang="en-US" sz="1200">
                <a:latin typeface="Arial" panose="020B0604020202020204" pitchFamily="34" charset="0"/>
                <a:cs typeface="Arial" panose="020B0604020202020204" pitchFamily="34" charset="0"/>
              </a:rPr>
              <a:pPr eaLnBrk="1" hangingPunct="1">
                <a:spcBef>
                  <a:spcPct val="0"/>
                </a:spcBef>
                <a:buFontTx/>
                <a:buNone/>
              </a:pPr>
              <a:t>20</a:t>
            </a:fld>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28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wipe(down)">
                                      <p:cBhvr>
                                        <p:cTn id="7" dur="500"/>
                                        <p:tgtEl>
                                          <p:spTgt spid="481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wipe(down)">
                                      <p:cBhvr>
                                        <p:cTn id="10" dur="500"/>
                                        <p:tgtEl>
                                          <p:spTgt spid="48134"/>
                                        </p:tgtEl>
                                      </p:cBhvr>
                                    </p:animEffect>
                                  </p:childTnLst>
                                </p:cTn>
                              </p:par>
                              <p:par>
                                <p:cTn id="11" presetID="22" presetClass="entr" presetSubtype="4" fill="hold" grpId="0" nodeType="withEffect">
                                  <p:stCondLst>
                                    <p:cond delay="0"/>
                                  </p:stCondLst>
                                  <p:iterate type="lt">
                                    <p:tmPct val="0"/>
                                  </p:iterate>
                                  <p:childTnLst>
                                    <p:set>
                                      <p:cBhvr>
                                        <p:cTn id="12" dur="1" fill="hold">
                                          <p:stCondLst>
                                            <p:cond delay="0"/>
                                          </p:stCondLst>
                                        </p:cTn>
                                        <p:tgtEl>
                                          <p:spTgt spid="48135"/>
                                        </p:tgtEl>
                                        <p:attrNameLst>
                                          <p:attrName>style.visibility</p:attrName>
                                        </p:attrNameLst>
                                      </p:cBhvr>
                                      <p:to>
                                        <p:strVal val="visible"/>
                                      </p:to>
                                    </p:set>
                                    <p:animEffect transition="in" filter="wipe(down)">
                                      <p:cBhvr>
                                        <p:cTn id="13" dur="500"/>
                                        <p:tgtEl>
                                          <p:spTgt spid="481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8136"/>
                                        </p:tgtEl>
                                        <p:attrNameLst>
                                          <p:attrName>style.visibility</p:attrName>
                                        </p:attrNameLst>
                                      </p:cBhvr>
                                      <p:to>
                                        <p:strVal val="visible"/>
                                      </p:to>
                                    </p:set>
                                    <p:animEffect transition="in" filter="wipe(down)">
                                      <p:cBhvr>
                                        <p:cTn id="16" dur="500"/>
                                        <p:tgtEl>
                                          <p:spTgt spid="481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137"/>
                                        </p:tgtEl>
                                        <p:attrNameLst>
                                          <p:attrName>style.visibility</p:attrName>
                                        </p:attrNameLst>
                                      </p:cBhvr>
                                      <p:to>
                                        <p:strVal val="visible"/>
                                      </p:to>
                                    </p:set>
                                    <p:animEffect transition="in" filter="wipe(down)">
                                      <p:cBhvr>
                                        <p:cTn id="19" dur="500"/>
                                        <p:tgtEl>
                                          <p:spTgt spid="4813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10"/>
                                        </p:tgtEl>
                                        <p:attrNameLst>
                                          <p:attrName>style.visibility</p:attrName>
                                        </p:attrNameLst>
                                      </p:cBhvr>
                                      <p:to>
                                        <p:strVal val="visible"/>
                                      </p:to>
                                    </p:set>
                                    <p:anim calcmode="lin" valueType="num">
                                      <p:cBhvr additive="base">
                                        <p:cTn id="24" dur="500" fill="hold"/>
                                        <p:tgtEl>
                                          <p:spTgt spid="20510"/>
                                        </p:tgtEl>
                                        <p:attrNameLst>
                                          <p:attrName>ppt_x</p:attrName>
                                        </p:attrNameLst>
                                      </p:cBhvr>
                                      <p:tavLst>
                                        <p:tav tm="0">
                                          <p:val>
                                            <p:strVal val="#ppt_x"/>
                                          </p:val>
                                        </p:tav>
                                        <p:tav tm="100000">
                                          <p:val>
                                            <p:strVal val="#ppt_x"/>
                                          </p:val>
                                        </p:tav>
                                      </p:tavLst>
                                    </p:anim>
                                    <p:anim calcmode="lin" valueType="num">
                                      <p:cBhvr additive="base">
                                        <p:cTn id="25" dur="500" fill="hold"/>
                                        <p:tgtEl>
                                          <p:spTgt spid="20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814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1000"/>
                                        <p:tgtEl>
                                          <p:spTgt spid="48144"/>
                                        </p:tgtEl>
                                      </p:cBhvr>
                                    </p:animEffect>
                                    <p:set>
                                      <p:cBhvr>
                                        <p:cTn id="31" dur="1" fill="hold">
                                          <p:stCondLst>
                                            <p:cond delay="999"/>
                                          </p:stCondLst>
                                        </p:cTn>
                                        <p:tgtEl>
                                          <p:spTgt spid="48144"/>
                                        </p:tgtEl>
                                        <p:attrNameLst>
                                          <p:attrName>style.visibility</p:attrName>
                                        </p:attrNameLst>
                                      </p:cBhvr>
                                      <p:to>
                                        <p:strVal val="hidden"/>
                                      </p:to>
                                    </p:set>
                                  </p:childTnLst>
                                </p:cTn>
                              </p:par>
                            </p:childTnLst>
                          </p:cTn>
                        </p:par>
                        <p:par>
                          <p:cTn id="32" fill="hold" nodeType="afterGroup">
                            <p:stCondLst>
                              <p:cond delay="1000"/>
                            </p:stCondLst>
                            <p:childTnLst>
                              <p:par>
                                <p:cTn id="33" presetID="3" presetClass="exit" presetSubtype="10" fill="hold" grpId="0" nodeType="afterEffect">
                                  <p:stCondLst>
                                    <p:cond delay="0"/>
                                  </p:stCondLst>
                                  <p:childTnLst>
                                    <p:animEffect transition="out" filter="blinds(horizontal)">
                                      <p:cBhvr>
                                        <p:cTn id="34" dur="1000"/>
                                        <p:tgtEl>
                                          <p:spTgt spid="48143"/>
                                        </p:tgtEl>
                                      </p:cBhvr>
                                    </p:animEffect>
                                    <p:set>
                                      <p:cBhvr>
                                        <p:cTn id="35" dur="1" fill="hold">
                                          <p:stCondLst>
                                            <p:cond delay="999"/>
                                          </p:stCondLst>
                                        </p:cTn>
                                        <p:tgtEl>
                                          <p:spTgt spid="481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6" fill="hold" nodeType="afterGroup">
                            <p:stCondLst>
                              <p:cond delay="2000"/>
                            </p:stCondLst>
                            <p:childTnLst>
                              <p:par>
                                <p:cTn id="37" presetID="3" presetClass="exit" presetSubtype="10" fill="hold" grpId="0" nodeType="afterEffect">
                                  <p:stCondLst>
                                    <p:cond delay="0"/>
                                  </p:stCondLst>
                                  <p:childTnLst>
                                    <p:animEffect transition="out" filter="blinds(horizontal)">
                                      <p:cBhvr>
                                        <p:cTn id="38" dur="1000"/>
                                        <p:tgtEl>
                                          <p:spTgt spid="48142"/>
                                        </p:tgtEl>
                                      </p:cBhvr>
                                    </p:animEffect>
                                    <p:set>
                                      <p:cBhvr>
                                        <p:cTn id="39" dur="1" fill="hold">
                                          <p:stCondLst>
                                            <p:cond delay="999"/>
                                          </p:stCondLst>
                                        </p:cTn>
                                        <p:tgtEl>
                                          <p:spTgt spid="481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0" fill="hold" nodeType="afterGroup">
                            <p:stCondLst>
                              <p:cond delay="3000"/>
                            </p:stCondLst>
                            <p:childTnLst>
                              <p:par>
                                <p:cTn id="41" presetID="3" presetClass="exit" presetSubtype="10" fill="hold" grpId="0" nodeType="afterEffect">
                                  <p:stCondLst>
                                    <p:cond delay="0"/>
                                  </p:stCondLst>
                                  <p:childTnLst>
                                    <p:animEffect transition="out" filter="blinds(horizontal)">
                                      <p:cBhvr>
                                        <p:cTn id="42" dur="1000"/>
                                        <p:tgtEl>
                                          <p:spTgt spid="48141"/>
                                        </p:tgtEl>
                                      </p:cBhvr>
                                    </p:animEffect>
                                    <p:set>
                                      <p:cBhvr>
                                        <p:cTn id="43" dur="1" fill="hold">
                                          <p:stCondLst>
                                            <p:cond delay="999"/>
                                          </p:stCondLst>
                                        </p:cTn>
                                        <p:tgtEl>
                                          <p:spTgt spid="481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4" fill="hold" nodeType="afterGroup">
                            <p:stCondLst>
                              <p:cond delay="4000"/>
                            </p:stCondLst>
                            <p:childTnLst>
                              <p:par>
                                <p:cTn id="45" presetID="3" presetClass="exit" presetSubtype="10" fill="hold" grpId="0" nodeType="afterEffect">
                                  <p:stCondLst>
                                    <p:cond delay="0"/>
                                  </p:stCondLst>
                                  <p:childTnLst>
                                    <p:animEffect transition="out" filter="blinds(horizontal)">
                                      <p:cBhvr>
                                        <p:cTn id="46" dur="1000"/>
                                        <p:tgtEl>
                                          <p:spTgt spid="48140"/>
                                        </p:tgtEl>
                                      </p:cBhvr>
                                    </p:animEffect>
                                    <p:set>
                                      <p:cBhvr>
                                        <p:cTn id="47" dur="1" fill="hold">
                                          <p:stCondLst>
                                            <p:cond delay="999"/>
                                          </p:stCondLst>
                                        </p:cTn>
                                        <p:tgtEl>
                                          <p:spTgt spid="481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8" fill="hold" nodeType="afterGroup">
                            <p:stCondLst>
                              <p:cond delay="5000"/>
                            </p:stCondLst>
                            <p:childTnLst>
                              <p:par>
                                <p:cTn id="49" presetID="3" presetClass="exit" presetSubtype="10" fill="hold" grpId="0" nodeType="afterEffect">
                                  <p:stCondLst>
                                    <p:cond delay="0"/>
                                  </p:stCondLst>
                                  <p:childTnLst>
                                    <p:animEffect transition="out" filter="blinds(horizontal)">
                                      <p:cBhvr>
                                        <p:cTn id="50" dur="1000"/>
                                        <p:tgtEl>
                                          <p:spTgt spid="48139"/>
                                        </p:tgtEl>
                                      </p:cBhvr>
                                    </p:animEffect>
                                    <p:set>
                                      <p:cBhvr>
                                        <p:cTn id="51" dur="1" fill="hold">
                                          <p:stCondLst>
                                            <p:cond delay="999"/>
                                          </p:stCondLst>
                                        </p:cTn>
                                        <p:tgtEl>
                                          <p:spTgt spid="481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8144"/>
                  </p:tgtEl>
                </p:cond>
              </p:nextCondLst>
            </p:seq>
            <p:seq concurrent="1" nextAc="seek">
              <p:cTn id="52" restart="whenNotActive" fill="hold" evtFilter="cancelBubble" nodeType="interactiveSeq">
                <p:stCondLst>
                  <p:cond evt="onClick" delay="0">
                    <p:tgtEl>
                      <p:spTgt spid="4813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48145"/>
                                        </p:tgtEl>
                                        <p:attrNameLst>
                                          <p:attrName>style.visibility</p:attrName>
                                        </p:attrNameLst>
                                      </p:cBhvr>
                                      <p:to>
                                        <p:strVal val="visible"/>
                                      </p:to>
                                    </p:set>
                                    <p:anim calcmode="lin" valueType="num">
                                      <p:cBhvr>
                                        <p:cTn id="57" dur="500" fill="hold"/>
                                        <p:tgtEl>
                                          <p:spTgt spid="48145"/>
                                        </p:tgtEl>
                                        <p:attrNameLst>
                                          <p:attrName>ppt_w</p:attrName>
                                        </p:attrNameLst>
                                      </p:cBhvr>
                                      <p:tavLst>
                                        <p:tav tm="0">
                                          <p:val>
                                            <p:fltVal val="0"/>
                                          </p:val>
                                        </p:tav>
                                        <p:tav tm="100000">
                                          <p:val>
                                            <p:strVal val="#ppt_w"/>
                                          </p:val>
                                        </p:tav>
                                      </p:tavLst>
                                    </p:anim>
                                    <p:anim calcmode="lin" valueType="num">
                                      <p:cBhvr>
                                        <p:cTn id="58" dur="500" fill="hold"/>
                                        <p:tgtEl>
                                          <p:spTgt spid="48145"/>
                                        </p:tgtEl>
                                        <p:attrNameLst>
                                          <p:attrName>ppt_h</p:attrName>
                                        </p:attrNameLst>
                                      </p:cBhvr>
                                      <p:tavLst>
                                        <p:tav tm="0">
                                          <p:val>
                                            <p:fltVal val="0"/>
                                          </p:val>
                                        </p:tav>
                                        <p:tav tm="100000">
                                          <p:val>
                                            <p:strVal val="#ppt_h"/>
                                          </p:val>
                                        </p:tav>
                                      </p:tavLst>
                                    </p:anim>
                                    <p:animEffect transition="in" filter="fade">
                                      <p:cBhvr>
                                        <p:cTn id="59" dur="500"/>
                                        <p:tgtEl>
                                          <p:spTgt spid="48145"/>
                                        </p:tgtEl>
                                      </p:cBhvr>
                                    </p:animEffect>
                                  </p:childTnLst>
                                  <p:subTnLst>
                                    <p:audio>
                                      <p:cMediaNode>
                                        <p:cTn display="0" masterRel="sameClick">
                                          <p:stCondLst>
                                            <p:cond evt="begin" delay="0">
                                              <p:tn val="55"/>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8134"/>
                  </p:tgtEl>
                </p:cond>
              </p:nextCondLst>
            </p:seq>
            <p:seq concurrent="1" nextAc="seek">
              <p:cTn id="60" restart="whenNotActive" fill="hold" evtFilter="cancelBubble" nodeType="interactiveSeq">
                <p:stCondLst>
                  <p:cond evt="onClick" delay="0">
                    <p:tgtEl>
                      <p:spTgt spid="4813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48148"/>
                                        </p:tgtEl>
                                        <p:attrNameLst>
                                          <p:attrName>style.visibility</p:attrName>
                                        </p:attrNameLst>
                                      </p:cBhvr>
                                      <p:to>
                                        <p:strVal val="visible"/>
                                      </p:to>
                                    </p:set>
                                    <p:anim calcmode="lin" valueType="num">
                                      <p:cBhvr>
                                        <p:cTn id="65" dur="500" fill="hold"/>
                                        <p:tgtEl>
                                          <p:spTgt spid="48148"/>
                                        </p:tgtEl>
                                        <p:attrNameLst>
                                          <p:attrName>ppt_w</p:attrName>
                                        </p:attrNameLst>
                                      </p:cBhvr>
                                      <p:tavLst>
                                        <p:tav tm="0">
                                          <p:val>
                                            <p:fltVal val="0"/>
                                          </p:val>
                                        </p:tav>
                                        <p:tav tm="100000">
                                          <p:val>
                                            <p:strVal val="#ppt_w"/>
                                          </p:val>
                                        </p:tav>
                                      </p:tavLst>
                                    </p:anim>
                                    <p:anim calcmode="lin" valueType="num">
                                      <p:cBhvr>
                                        <p:cTn id="66" dur="500" fill="hold"/>
                                        <p:tgtEl>
                                          <p:spTgt spid="48148"/>
                                        </p:tgtEl>
                                        <p:attrNameLst>
                                          <p:attrName>ppt_h</p:attrName>
                                        </p:attrNameLst>
                                      </p:cBhvr>
                                      <p:tavLst>
                                        <p:tav tm="0">
                                          <p:val>
                                            <p:fltVal val="0"/>
                                          </p:val>
                                        </p:tav>
                                        <p:tav tm="100000">
                                          <p:val>
                                            <p:strVal val="#ppt_h"/>
                                          </p:val>
                                        </p:tav>
                                      </p:tavLst>
                                    </p:anim>
                                    <p:animEffect transition="in" filter="fade">
                                      <p:cBhvr>
                                        <p:cTn id="67" dur="500"/>
                                        <p:tgtEl>
                                          <p:spTgt spid="48148"/>
                                        </p:tgtEl>
                                      </p:cBhvr>
                                    </p:animEffect>
                                  </p:childTnLst>
                                  <p:subTnLst>
                                    <p:audio>
                                      <p:cMediaNode>
                                        <p:cTn display="0" masterRel="sameClick">
                                          <p:stCondLst>
                                            <p:cond evt="begin" delay="0">
                                              <p:tn val="63"/>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8136"/>
                  </p:tgtEl>
                </p:cond>
              </p:nextCondLst>
            </p:seq>
            <p:seq concurrent="1" nextAc="seek">
              <p:cTn id="68" restart="whenNotActive" fill="hold" evtFilter="cancelBubble" nodeType="interactiveSeq">
                <p:stCondLst>
                  <p:cond evt="onClick" delay="0">
                    <p:tgtEl>
                      <p:spTgt spid="4813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48151"/>
                                        </p:tgtEl>
                                        <p:attrNameLst>
                                          <p:attrName>style.visibility</p:attrName>
                                        </p:attrNameLst>
                                      </p:cBhvr>
                                      <p:to>
                                        <p:strVal val="visible"/>
                                      </p:to>
                                    </p:set>
                                    <p:anim calcmode="lin" valueType="num">
                                      <p:cBhvr>
                                        <p:cTn id="73" dur="500" fill="hold"/>
                                        <p:tgtEl>
                                          <p:spTgt spid="48151"/>
                                        </p:tgtEl>
                                        <p:attrNameLst>
                                          <p:attrName>ppt_w</p:attrName>
                                        </p:attrNameLst>
                                      </p:cBhvr>
                                      <p:tavLst>
                                        <p:tav tm="0">
                                          <p:val>
                                            <p:fltVal val="0"/>
                                          </p:val>
                                        </p:tav>
                                        <p:tav tm="100000">
                                          <p:val>
                                            <p:strVal val="#ppt_w"/>
                                          </p:val>
                                        </p:tav>
                                      </p:tavLst>
                                    </p:anim>
                                    <p:anim calcmode="lin" valueType="num">
                                      <p:cBhvr>
                                        <p:cTn id="74" dur="500" fill="hold"/>
                                        <p:tgtEl>
                                          <p:spTgt spid="48151"/>
                                        </p:tgtEl>
                                        <p:attrNameLst>
                                          <p:attrName>ppt_h</p:attrName>
                                        </p:attrNameLst>
                                      </p:cBhvr>
                                      <p:tavLst>
                                        <p:tav tm="0">
                                          <p:val>
                                            <p:fltVal val="0"/>
                                          </p:val>
                                        </p:tav>
                                        <p:tav tm="100000">
                                          <p:val>
                                            <p:strVal val="#ppt_h"/>
                                          </p:val>
                                        </p:tav>
                                      </p:tavLst>
                                    </p:anim>
                                    <p:animEffect transition="in" filter="fade">
                                      <p:cBhvr>
                                        <p:cTn id="75" dur="500"/>
                                        <p:tgtEl>
                                          <p:spTgt spid="48151"/>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8137"/>
                  </p:tgtEl>
                </p:cond>
              </p:nextCondLst>
            </p:seq>
            <p:seq concurrent="1" nextAc="seek">
              <p:cTn id="76" restart="whenNotActive" fill="hold" evtFilter="cancelBubble" nodeType="interactiveSeq">
                <p:stCondLst>
                  <p:cond evt="onClick" delay="0">
                    <p:tgtEl>
                      <p:spTgt spid="48135"/>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3" presetClass="entr" presetSubtype="0" repeatCount="3000" fill="hold" nodeType="clickEffect">
                                  <p:stCondLst>
                                    <p:cond delay="0"/>
                                  </p:stCondLst>
                                  <p:childTnLst>
                                    <p:set>
                                      <p:cBhvr>
                                        <p:cTn id="80" dur="1" fill="hold">
                                          <p:stCondLst>
                                            <p:cond delay="0"/>
                                          </p:stCondLst>
                                        </p:cTn>
                                        <p:tgtEl>
                                          <p:spTgt spid="48154"/>
                                        </p:tgtEl>
                                        <p:attrNameLst>
                                          <p:attrName>style.visibility</p:attrName>
                                        </p:attrNameLst>
                                      </p:cBhvr>
                                      <p:to>
                                        <p:strVal val="visible"/>
                                      </p:to>
                                    </p:set>
                                    <p:anim calcmode="lin" valueType="num">
                                      <p:cBhvr>
                                        <p:cTn id="81" dur="1000" fill="hold"/>
                                        <p:tgtEl>
                                          <p:spTgt spid="48154"/>
                                        </p:tgtEl>
                                        <p:attrNameLst>
                                          <p:attrName>ppt_w</p:attrName>
                                        </p:attrNameLst>
                                      </p:cBhvr>
                                      <p:tavLst>
                                        <p:tav tm="0">
                                          <p:val>
                                            <p:fltVal val="0"/>
                                          </p:val>
                                        </p:tav>
                                        <p:tav tm="100000">
                                          <p:val>
                                            <p:strVal val="#ppt_w"/>
                                          </p:val>
                                        </p:tav>
                                      </p:tavLst>
                                    </p:anim>
                                    <p:anim calcmode="lin" valueType="num">
                                      <p:cBhvr>
                                        <p:cTn id="82" dur="1000" fill="hold"/>
                                        <p:tgtEl>
                                          <p:spTgt spid="48154"/>
                                        </p:tgtEl>
                                        <p:attrNameLst>
                                          <p:attrName>ppt_h</p:attrName>
                                        </p:attrNameLst>
                                      </p:cBhvr>
                                      <p:tavLst>
                                        <p:tav tm="0">
                                          <p:val>
                                            <p:fltVal val="0"/>
                                          </p:val>
                                        </p:tav>
                                        <p:tav tm="100000">
                                          <p:val>
                                            <p:strVal val="#ppt_h"/>
                                          </p:val>
                                        </p:tav>
                                      </p:tavLst>
                                    </p:anim>
                                    <p:animEffect transition="in" filter="fade">
                                      <p:cBhvr>
                                        <p:cTn id="83" dur="1000"/>
                                        <p:tgtEl>
                                          <p:spTgt spid="48154"/>
                                        </p:tgtEl>
                                      </p:cBhvr>
                                    </p:animEffect>
                                  </p:childTnLst>
                                  <p:subTnLst>
                                    <p:audio>
                                      <p:cMediaNode>
                                        <p:cTn display="0" masterRel="sameClick">
                                          <p:stCondLst>
                                            <p:cond evt="begin" delay="0">
                                              <p:tn val="7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8135"/>
                  </p:tgtEl>
                </p:cond>
              </p:nextCondLst>
            </p:seq>
          </p:childTnLst>
        </p:cTn>
      </p:par>
    </p:tnLst>
    <p:bldLst>
      <p:bldP spid="48133" grpId="0"/>
      <p:bldP spid="48134" grpId="0"/>
      <p:bldP spid="48135" grpId="0"/>
      <p:bldP spid="48136" grpId="0"/>
      <p:bldP spid="48137" grpId="0"/>
      <p:bldP spid="48139" grpId="0" animBg="1"/>
      <p:bldP spid="48140" grpId="0" animBg="1"/>
      <p:bldP spid="48141" grpId="0" animBg="1"/>
      <p:bldP spid="48142" grpId="0" animBg="1"/>
      <p:bldP spid="48143" grpId="0" animBg="1"/>
      <p:bldP spid="48144" grpId="0" animBg="1"/>
      <p:bldP spid="205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3124200" y="328613"/>
            <a:ext cx="7562711"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u="sng" smtClean="0">
                <a:solidFill>
                  <a:srgbClr val="FF0000"/>
                </a:solidFill>
                <a:latin typeface="Arial" panose="020B0604020202020204" pitchFamily="34" charset="0"/>
                <a:cs typeface="Arial" panose="020B0604020202020204" pitchFamily="34" charset="0"/>
              </a:rPr>
              <a:t>Câu </a:t>
            </a:r>
            <a:r>
              <a:rPr lang="en-US" altLang="en-US" sz="2800" b="1" u="sng">
                <a:solidFill>
                  <a:srgbClr val="FF0000"/>
                </a:solidFill>
                <a:latin typeface="Arial" panose="020B0604020202020204" pitchFamily="34" charset="0"/>
                <a:cs typeface="Arial" panose="020B0604020202020204" pitchFamily="34" charset="0"/>
              </a:rPr>
              <a:t>3</a:t>
            </a:r>
            <a:r>
              <a:rPr lang="en-US" altLang="en-US" sz="2800" b="1">
                <a:solidFill>
                  <a:srgbClr val="FF0000"/>
                </a:solidFill>
                <a:latin typeface="Arial" panose="020B0604020202020204" pitchFamily="34" charset="0"/>
                <a:cs typeface="Arial" panose="020B0604020202020204" pitchFamily="34" charset="0"/>
              </a:rPr>
              <a:t> : Vai trò của môi trường trong cơ thể</a:t>
            </a:r>
          </a:p>
        </p:txBody>
      </p:sp>
      <p:sp>
        <p:nvSpPr>
          <p:cNvPr id="49158" name="Text Box 6"/>
          <p:cNvSpPr txBox="1">
            <a:spLocks noChangeArrowheads="1"/>
          </p:cNvSpPr>
          <p:nvPr/>
        </p:nvSpPr>
        <p:spPr bwMode="auto">
          <a:xfrm>
            <a:off x="2514600" y="2220913"/>
            <a:ext cx="31951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LcPeriod"/>
            </a:pPr>
            <a:r>
              <a:rPr lang="en-US" altLang="en-US" sz="2400" b="1">
                <a:solidFill>
                  <a:srgbClr val="0000CC"/>
                </a:solidFill>
                <a:latin typeface="Arial" panose="020B0604020202020204" pitchFamily="34" charset="0"/>
                <a:cs typeface="Arial" panose="020B0604020202020204" pitchFamily="34" charset="0"/>
              </a:rPr>
              <a:t>Bao quanh tế bào </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    để bảo vệ tế tào</a:t>
            </a:r>
          </a:p>
        </p:txBody>
      </p:sp>
      <p:sp>
        <p:nvSpPr>
          <p:cNvPr id="49159" name="Text Box 7"/>
          <p:cNvSpPr txBox="1">
            <a:spLocks noChangeArrowheads="1"/>
          </p:cNvSpPr>
          <p:nvPr/>
        </p:nvSpPr>
        <p:spPr bwMode="auto">
          <a:xfrm>
            <a:off x="2514600" y="4191000"/>
            <a:ext cx="40430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b. Giúp tế bào thải chất </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thừa trong quá trình sống.</a:t>
            </a:r>
          </a:p>
        </p:txBody>
      </p:sp>
      <p:sp>
        <p:nvSpPr>
          <p:cNvPr id="49160" name="Text Box 8"/>
          <p:cNvSpPr txBox="1">
            <a:spLocks noChangeArrowheads="1"/>
          </p:cNvSpPr>
          <p:nvPr/>
        </p:nvSpPr>
        <p:spPr bwMode="auto">
          <a:xfrm>
            <a:off x="6096000" y="2225675"/>
            <a:ext cx="411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c. Giúp tế bào trao đổi chất với môi trường bên ngoài.</a:t>
            </a:r>
          </a:p>
        </p:txBody>
      </p:sp>
      <p:sp>
        <p:nvSpPr>
          <p:cNvPr id="49161" name="Text Box 9"/>
          <p:cNvSpPr txBox="1">
            <a:spLocks noChangeArrowheads="1"/>
          </p:cNvSpPr>
          <p:nvPr/>
        </p:nvSpPr>
        <p:spPr bwMode="auto">
          <a:xfrm>
            <a:off x="6326188" y="4130675"/>
            <a:ext cx="4107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d</a:t>
            </a:r>
            <a:r>
              <a:rPr lang="en-US" altLang="en-US" sz="2400" b="1">
                <a:latin typeface="Arial" panose="020B0604020202020204" pitchFamily="34" charset="0"/>
                <a:cs typeface="Arial" panose="020B0604020202020204" pitchFamily="34" charset="0"/>
              </a:rPr>
              <a:t>. </a:t>
            </a:r>
            <a:r>
              <a:rPr lang="en-US" altLang="en-US" sz="2400" b="1">
                <a:solidFill>
                  <a:srgbClr val="0000CC"/>
                </a:solidFill>
                <a:latin typeface="Arial" panose="020B0604020202020204" pitchFamily="34" charset="0"/>
                <a:cs typeface="Arial" panose="020B0604020202020204" pitchFamily="34" charset="0"/>
              </a:rPr>
              <a:t>Tạo môi trường lỏng để </a:t>
            </a:r>
          </a:p>
          <a:p>
            <a:pPr eaLnBrk="1" hangingPunct="1">
              <a:spcBef>
                <a:spcPct val="0"/>
              </a:spcBef>
              <a:buFontTx/>
              <a:buNone/>
            </a:pPr>
            <a:r>
              <a:rPr lang="en-US" altLang="en-US" sz="2400" b="1">
                <a:solidFill>
                  <a:srgbClr val="0000CC"/>
                </a:solidFill>
                <a:latin typeface="Arial" panose="020B0604020202020204" pitchFamily="34" charset="0"/>
                <a:cs typeface="Arial" panose="020B0604020202020204" pitchFamily="34" charset="0"/>
              </a:rPr>
              <a:t>    vận chuyển các chất</a:t>
            </a:r>
          </a:p>
        </p:txBody>
      </p:sp>
      <p:sp>
        <p:nvSpPr>
          <p:cNvPr id="49163" name="Oval 11"/>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0</a:t>
            </a:r>
          </a:p>
        </p:txBody>
      </p:sp>
      <p:sp>
        <p:nvSpPr>
          <p:cNvPr id="49164" name="Oval 12"/>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1</a:t>
            </a:r>
          </a:p>
        </p:txBody>
      </p:sp>
      <p:sp>
        <p:nvSpPr>
          <p:cNvPr id="49165" name="Oval 13"/>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2</a:t>
            </a:r>
          </a:p>
        </p:txBody>
      </p:sp>
      <p:sp>
        <p:nvSpPr>
          <p:cNvPr id="49166" name="Oval 14"/>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3</a:t>
            </a:r>
          </a:p>
        </p:txBody>
      </p:sp>
      <p:sp>
        <p:nvSpPr>
          <p:cNvPr id="49167" name="Oval 15"/>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4</a:t>
            </a:r>
          </a:p>
        </p:txBody>
      </p:sp>
      <p:sp>
        <p:nvSpPr>
          <p:cNvPr id="49168" name="Oval 16"/>
          <p:cNvSpPr>
            <a:spLocks noChangeArrowheads="1"/>
          </p:cNvSpPr>
          <p:nvPr/>
        </p:nvSpPr>
        <p:spPr bwMode="auto">
          <a:xfrm>
            <a:off x="1847850" y="5734050"/>
            <a:ext cx="863600" cy="7191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Arial" panose="020B0604020202020204" pitchFamily="34" charset="0"/>
                <a:cs typeface="Arial" panose="020B0604020202020204" pitchFamily="34" charset="0"/>
              </a:rPr>
              <a:t>5</a:t>
            </a:r>
          </a:p>
        </p:txBody>
      </p:sp>
      <p:grpSp>
        <p:nvGrpSpPr>
          <p:cNvPr id="49169" name="Group 17"/>
          <p:cNvGrpSpPr>
            <a:grpSpLocks/>
          </p:cNvGrpSpPr>
          <p:nvPr/>
        </p:nvGrpSpPr>
        <p:grpSpPr bwMode="auto">
          <a:xfrm>
            <a:off x="3276600" y="990600"/>
            <a:ext cx="2235200" cy="1195388"/>
            <a:chOff x="1452" y="2721"/>
            <a:chExt cx="1776" cy="753"/>
          </a:xfrm>
        </p:grpSpPr>
        <p:pic>
          <p:nvPicPr>
            <p:cNvPr id="33818"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7" name="AutoShape 19"/>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9172" name="Group 20"/>
          <p:cNvGrpSpPr>
            <a:grpSpLocks/>
          </p:cNvGrpSpPr>
          <p:nvPr/>
        </p:nvGrpSpPr>
        <p:grpSpPr bwMode="auto">
          <a:xfrm>
            <a:off x="3200400" y="3048000"/>
            <a:ext cx="2235200" cy="1195388"/>
            <a:chOff x="1452" y="2721"/>
            <a:chExt cx="1776" cy="753"/>
          </a:xfrm>
        </p:grpSpPr>
        <p:pic>
          <p:nvPicPr>
            <p:cNvPr id="33816"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AutoShape 22"/>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9175" name="Group 23"/>
          <p:cNvGrpSpPr>
            <a:grpSpLocks/>
          </p:cNvGrpSpPr>
          <p:nvPr/>
        </p:nvGrpSpPr>
        <p:grpSpPr bwMode="auto">
          <a:xfrm>
            <a:off x="7772400" y="3048000"/>
            <a:ext cx="2235200" cy="1195388"/>
            <a:chOff x="1452" y="2721"/>
            <a:chExt cx="1776" cy="753"/>
          </a:xfrm>
        </p:grpSpPr>
        <p:pic>
          <p:nvPicPr>
            <p:cNvPr id="33814" name="buon.avi">
              <a:hlinkClick r:id="" action="ppaction://media"/>
            </p:cNvPr>
            <p:cNvPicPr>
              <a:picLocks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1452" y="2862"/>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AutoShape 25"/>
            <p:cNvSpPr>
              <a:spLocks noChangeArrowheads="1"/>
            </p:cNvSpPr>
            <p:nvPr/>
          </p:nvSpPr>
          <p:spPr bwMode="auto">
            <a:xfrm>
              <a:off x="2232" y="2721"/>
              <a:ext cx="996" cy="495"/>
            </a:xfrm>
            <a:prstGeom prst="wedgeRoundRectCallout">
              <a:avLst>
                <a:gd name="adj1" fmla="val -69278"/>
                <a:gd name="adj2" fmla="val 28787"/>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cs typeface="Arial" panose="020B0604020202020204" pitchFamily="34" charset="0"/>
                </a:rPr>
                <a:t>Tiếc quá ! Sai rồi bạn ơi.</a:t>
              </a:r>
            </a:p>
          </p:txBody>
        </p:sp>
      </p:grpSp>
      <p:grpSp>
        <p:nvGrpSpPr>
          <p:cNvPr id="49178" name="Group 26"/>
          <p:cNvGrpSpPr>
            <a:grpSpLocks/>
          </p:cNvGrpSpPr>
          <p:nvPr/>
        </p:nvGrpSpPr>
        <p:grpSpPr bwMode="auto">
          <a:xfrm>
            <a:off x="7696200" y="1066800"/>
            <a:ext cx="2266950" cy="1085850"/>
            <a:chOff x="4092" y="3417"/>
            <a:chExt cx="1668" cy="684"/>
          </a:xfrm>
        </p:grpSpPr>
        <p:pic>
          <p:nvPicPr>
            <p:cNvPr id="33812" name="vui.avi">
              <a:hlinkClick r:id="" action="ppaction://media"/>
            </p:cNvPr>
            <p:cNvPicPr>
              <a:picLocks noRot="1" noChangeAspect="1" noChangeArrowheads="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4092" y="3417"/>
              <a:ext cx="91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AutoShape 28"/>
            <p:cNvSpPr>
              <a:spLocks noChangeArrowheads="1"/>
            </p:cNvSpPr>
            <p:nvPr/>
          </p:nvSpPr>
          <p:spPr bwMode="auto">
            <a:xfrm>
              <a:off x="4716" y="3489"/>
              <a:ext cx="1044" cy="495"/>
            </a:xfrm>
            <a:prstGeom prst="wedgeRoundRectCallout">
              <a:avLst>
                <a:gd name="adj1" fmla="val -60343"/>
                <a:gd name="adj2" fmla="val 11009"/>
                <a:gd name="adj3" fmla="val 1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a:latin typeface="Arial" panose="020B0604020202020204" pitchFamily="34" charset="0"/>
                  <a:cs typeface="Arial" panose="020B0604020202020204" pitchFamily="34" charset="0"/>
                </a:rPr>
                <a:t>Hoan hô !</a:t>
              </a:r>
            </a:p>
            <a:p>
              <a:pPr algn="ctr">
                <a:spcBef>
                  <a:spcPct val="0"/>
                </a:spcBef>
                <a:buFontTx/>
                <a:buNone/>
              </a:pPr>
              <a:r>
                <a:rPr lang="en-US" altLang="en-US" sz="2000">
                  <a:latin typeface="Arial" panose="020B0604020202020204" pitchFamily="34" charset="0"/>
                  <a:cs typeface="Arial" panose="020B0604020202020204" pitchFamily="34" charset="0"/>
                </a:rPr>
                <a:t>Bạn đã đúng.</a:t>
              </a:r>
            </a:p>
          </p:txBody>
        </p:sp>
      </p:grpSp>
      <p:sp>
        <p:nvSpPr>
          <p:cNvPr id="21531" name="Oval 27"/>
          <p:cNvSpPr>
            <a:spLocks noChangeArrowheads="1"/>
          </p:cNvSpPr>
          <p:nvPr/>
        </p:nvSpPr>
        <p:spPr bwMode="auto">
          <a:xfrm>
            <a:off x="6096000" y="2286000"/>
            <a:ext cx="381000" cy="457200"/>
          </a:xfrm>
          <a:prstGeom prst="ellipse">
            <a:avLst/>
          </a:prstGeom>
          <a:noFill/>
          <a:ln w="9525">
            <a:solidFill>
              <a:srgbClr val="FF0000">
                <a:alpha val="9607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6101FD05-D850-4478-8EE8-FFF7AF30A5CA}" type="slidenum">
              <a:rPr lang="en-US" altLang="en-US" sz="1200">
                <a:latin typeface="Arial" panose="020B0604020202020204" pitchFamily="34" charset="0"/>
                <a:cs typeface="Arial" panose="020B0604020202020204" pitchFamily="34" charset="0"/>
              </a:rPr>
              <a:pPr eaLnBrk="1" hangingPunct="1">
                <a:spcBef>
                  <a:spcPct val="0"/>
                </a:spcBef>
                <a:buFontTx/>
                <a:buNone/>
              </a:pPr>
              <a:t>21</a:t>
            </a:fld>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9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blinds(horizontal)">
                                      <p:cBhvr>
                                        <p:cTn id="7" dur="500"/>
                                        <p:tgtEl>
                                          <p:spTgt spid="491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158"/>
                                        </p:tgtEl>
                                        <p:attrNameLst>
                                          <p:attrName>style.visibility</p:attrName>
                                        </p:attrNameLst>
                                      </p:cBhvr>
                                      <p:to>
                                        <p:strVal val="visible"/>
                                      </p:to>
                                    </p:set>
                                    <p:animEffect transition="in" filter="blinds(horizontal)">
                                      <p:cBhvr>
                                        <p:cTn id="10" dur="500"/>
                                        <p:tgtEl>
                                          <p:spTgt spid="4915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blinds(horizontal)">
                                      <p:cBhvr>
                                        <p:cTn id="13" dur="500"/>
                                        <p:tgtEl>
                                          <p:spTgt spid="4915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blinds(horizontal)">
                                      <p:cBhvr>
                                        <p:cTn id="16" dur="500"/>
                                        <p:tgtEl>
                                          <p:spTgt spid="4916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9161"/>
                                        </p:tgtEl>
                                        <p:attrNameLst>
                                          <p:attrName>style.visibility</p:attrName>
                                        </p:attrNameLst>
                                      </p:cBhvr>
                                      <p:to>
                                        <p:strVal val="visible"/>
                                      </p:to>
                                    </p:set>
                                    <p:animEffect transition="in" filter="blinds(horizontal)">
                                      <p:cBhvr>
                                        <p:cTn id="19" dur="500"/>
                                        <p:tgtEl>
                                          <p:spTgt spid="49161"/>
                                        </p:tgtEl>
                                      </p:cBhvr>
                                    </p:animEffect>
                                  </p:childTnLst>
                                </p:cTn>
                              </p:par>
                              <p:par>
                                <p:cTn id="20" presetID="3" presetClass="entr" presetSubtype="10" fill="hold" grpId="1" nodeType="with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blinds(horizontal)">
                                      <p:cBhvr>
                                        <p:cTn id="22" dur="500"/>
                                        <p:tgtEl>
                                          <p:spTgt spid="49163"/>
                                        </p:tgtEl>
                                      </p:cBhvr>
                                    </p:animEffect>
                                  </p:childTnLst>
                                </p:cTn>
                              </p:par>
                              <p:par>
                                <p:cTn id="23" presetID="3" presetClass="entr" presetSubtype="10" fill="hold" grpId="1" nodeType="withEffect">
                                  <p:stCondLst>
                                    <p:cond delay="0"/>
                                  </p:stCondLst>
                                  <p:childTnLst>
                                    <p:set>
                                      <p:cBhvr>
                                        <p:cTn id="24" dur="1" fill="hold">
                                          <p:stCondLst>
                                            <p:cond delay="0"/>
                                          </p:stCondLst>
                                        </p:cTn>
                                        <p:tgtEl>
                                          <p:spTgt spid="49164"/>
                                        </p:tgtEl>
                                        <p:attrNameLst>
                                          <p:attrName>style.visibility</p:attrName>
                                        </p:attrNameLst>
                                      </p:cBhvr>
                                      <p:to>
                                        <p:strVal val="visible"/>
                                      </p:to>
                                    </p:set>
                                    <p:animEffect transition="in" filter="blinds(horizontal)">
                                      <p:cBhvr>
                                        <p:cTn id="25" dur="500"/>
                                        <p:tgtEl>
                                          <p:spTgt spid="49164"/>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49165"/>
                                        </p:tgtEl>
                                        <p:attrNameLst>
                                          <p:attrName>style.visibility</p:attrName>
                                        </p:attrNameLst>
                                      </p:cBhvr>
                                      <p:to>
                                        <p:strVal val="visible"/>
                                      </p:to>
                                    </p:set>
                                    <p:animEffect transition="in" filter="blinds(horizontal)">
                                      <p:cBhvr>
                                        <p:cTn id="28" dur="500"/>
                                        <p:tgtEl>
                                          <p:spTgt spid="49165"/>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49166"/>
                                        </p:tgtEl>
                                        <p:attrNameLst>
                                          <p:attrName>style.visibility</p:attrName>
                                        </p:attrNameLst>
                                      </p:cBhvr>
                                      <p:to>
                                        <p:strVal val="visible"/>
                                      </p:to>
                                    </p:set>
                                    <p:animEffect transition="in" filter="blinds(horizontal)">
                                      <p:cBhvr>
                                        <p:cTn id="31" dur="500"/>
                                        <p:tgtEl>
                                          <p:spTgt spid="49166"/>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49167"/>
                                        </p:tgtEl>
                                        <p:attrNameLst>
                                          <p:attrName>style.visibility</p:attrName>
                                        </p:attrNameLst>
                                      </p:cBhvr>
                                      <p:to>
                                        <p:strVal val="visible"/>
                                      </p:to>
                                    </p:set>
                                    <p:animEffect transition="in" filter="blinds(horizontal)">
                                      <p:cBhvr>
                                        <p:cTn id="34" dur="500"/>
                                        <p:tgtEl>
                                          <p:spTgt spid="49167"/>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49168"/>
                                        </p:tgtEl>
                                        <p:attrNameLst>
                                          <p:attrName>style.visibility</p:attrName>
                                        </p:attrNameLst>
                                      </p:cBhvr>
                                      <p:to>
                                        <p:strVal val="visible"/>
                                      </p:to>
                                    </p:set>
                                    <p:animEffect transition="in" filter="blinds(horizontal)">
                                      <p:cBhvr>
                                        <p:cTn id="37" dur="500"/>
                                        <p:tgtEl>
                                          <p:spTgt spid="4916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531"/>
                                        </p:tgtEl>
                                        <p:attrNameLst>
                                          <p:attrName>style.visibility</p:attrName>
                                        </p:attrNameLst>
                                      </p:cBhvr>
                                      <p:to>
                                        <p:strVal val="visible"/>
                                      </p:to>
                                    </p:set>
                                    <p:anim calcmode="lin" valueType="num">
                                      <p:cBhvr additive="base">
                                        <p:cTn id="42" dur="500" fill="hold"/>
                                        <p:tgtEl>
                                          <p:spTgt spid="21531"/>
                                        </p:tgtEl>
                                        <p:attrNameLst>
                                          <p:attrName>ppt_x</p:attrName>
                                        </p:attrNameLst>
                                      </p:cBhvr>
                                      <p:tavLst>
                                        <p:tav tm="0">
                                          <p:val>
                                            <p:strVal val="#ppt_x"/>
                                          </p:val>
                                        </p:tav>
                                        <p:tav tm="100000">
                                          <p:val>
                                            <p:strVal val="#ppt_x"/>
                                          </p:val>
                                        </p:tav>
                                      </p:tavLst>
                                    </p:anim>
                                    <p:anim calcmode="lin" valueType="num">
                                      <p:cBhvr additive="base">
                                        <p:cTn id="43"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916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xit" presetSubtype="10" fill="hold" grpId="0" nodeType="clickEffect">
                                  <p:stCondLst>
                                    <p:cond delay="0"/>
                                  </p:stCondLst>
                                  <p:childTnLst>
                                    <p:animEffect transition="out" filter="blinds(horizontal)">
                                      <p:cBhvr>
                                        <p:cTn id="48" dur="1000"/>
                                        <p:tgtEl>
                                          <p:spTgt spid="49168"/>
                                        </p:tgtEl>
                                      </p:cBhvr>
                                    </p:animEffect>
                                    <p:set>
                                      <p:cBhvr>
                                        <p:cTn id="49" dur="1" fill="hold">
                                          <p:stCondLst>
                                            <p:cond delay="999"/>
                                          </p:stCondLst>
                                        </p:cTn>
                                        <p:tgtEl>
                                          <p:spTgt spid="49168"/>
                                        </p:tgtEl>
                                        <p:attrNameLst>
                                          <p:attrName>style.visibility</p:attrName>
                                        </p:attrNameLst>
                                      </p:cBhvr>
                                      <p:to>
                                        <p:strVal val="hidden"/>
                                      </p:to>
                                    </p:set>
                                  </p:childTnLst>
                                </p:cTn>
                              </p:par>
                            </p:childTnLst>
                          </p:cTn>
                        </p:par>
                        <p:par>
                          <p:cTn id="50" fill="hold" nodeType="afterGroup">
                            <p:stCondLst>
                              <p:cond delay="1000"/>
                            </p:stCondLst>
                            <p:childTnLst>
                              <p:par>
                                <p:cTn id="51" presetID="3" presetClass="exit" presetSubtype="10" fill="hold" grpId="0" nodeType="afterEffect">
                                  <p:stCondLst>
                                    <p:cond delay="0"/>
                                  </p:stCondLst>
                                  <p:childTnLst>
                                    <p:animEffect transition="out" filter="blinds(horizontal)">
                                      <p:cBhvr>
                                        <p:cTn id="52" dur="1000"/>
                                        <p:tgtEl>
                                          <p:spTgt spid="49167"/>
                                        </p:tgtEl>
                                      </p:cBhvr>
                                    </p:animEffect>
                                    <p:set>
                                      <p:cBhvr>
                                        <p:cTn id="53" dur="1" fill="hold">
                                          <p:stCondLst>
                                            <p:cond delay="999"/>
                                          </p:stCondLst>
                                        </p:cTn>
                                        <p:tgtEl>
                                          <p:spTgt spid="49167"/>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4" fill="hold" nodeType="afterGroup">
                            <p:stCondLst>
                              <p:cond delay="2000"/>
                            </p:stCondLst>
                            <p:childTnLst>
                              <p:par>
                                <p:cTn id="55" presetID="3" presetClass="exit" presetSubtype="10" fill="hold" grpId="0" nodeType="afterEffect">
                                  <p:stCondLst>
                                    <p:cond delay="0"/>
                                  </p:stCondLst>
                                  <p:childTnLst>
                                    <p:animEffect transition="out" filter="blinds(horizontal)">
                                      <p:cBhvr>
                                        <p:cTn id="56" dur="1000"/>
                                        <p:tgtEl>
                                          <p:spTgt spid="49166"/>
                                        </p:tgtEl>
                                      </p:cBhvr>
                                    </p:animEffect>
                                    <p:set>
                                      <p:cBhvr>
                                        <p:cTn id="57" dur="1" fill="hold">
                                          <p:stCondLst>
                                            <p:cond delay="999"/>
                                          </p:stCondLst>
                                        </p:cTn>
                                        <p:tgtEl>
                                          <p:spTgt spid="4916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click.wav"/>
                                        </p:tgtEl>
                                      </p:cMediaNode>
                                    </p:audio>
                                  </p:subTnLst>
                                </p:cTn>
                              </p:par>
                            </p:childTnLst>
                          </p:cTn>
                        </p:par>
                        <p:par>
                          <p:cTn id="58" fill="hold" nodeType="afterGroup">
                            <p:stCondLst>
                              <p:cond delay="3000"/>
                            </p:stCondLst>
                            <p:childTnLst>
                              <p:par>
                                <p:cTn id="59" presetID="3" presetClass="exit" presetSubtype="10" fill="hold" grpId="0" nodeType="afterEffect">
                                  <p:stCondLst>
                                    <p:cond delay="0"/>
                                  </p:stCondLst>
                                  <p:childTnLst>
                                    <p:animEffect transition="out" filter="blinds(horizontal)">
                                      <p:cBhvr>
                                        <p:cTn id="60" dur="1000"/>
                                        <p:tgtEl>
                                          <p:spTgt spid="49165"/>
                                        </p:tgtEl>
                                      </p:cBhvr>
                                    </p:animEffect>
                                    <p:set>
                                      <p:cBhvr>
                                        <p:cTn id="61" dur="1" fill="hold">
                                          <p:stCondLst>
                                            <p:cond delay="999"/>
                                          </p:stCondLst>
                                        </p:cTn>
                                        <p:tgtEl>
                                          <p:spTgt spid="4916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2" fill="hold" nodeType="afterGroup">
                            <p:stCondLst>
                              <p:cond delay="4000"/>
                            </p:stCondLst>
                            <p:childTnLst>
                              <p:par>
                                <p:cTn id="63" presetID="3" presetClass="exit" presetSubtype="10" fill="hold" grpId="0" nodeType="afterEffect">
                                  <p:stCondLst>
                                    <p:cond delay="0"/>
                                  </p:stCondLst>
                                  <p:childTnLst>
                                    <p:animEffect transition="out" filter="blinds(horizontal)">
                                      <p:cBhvr>
                                        <p:cTn id="64" dur="1000"/>
                                        <p:tgtEl>
                                          <p:spTgt spid="49164"/>
                                        </p:tgtEl>
                                      </p:cBhvr>
                                    </p:animEffect>
                                    <p:set>
                                      <p:cBhvr>
                                        <p:cTn id="65" dur="1" fill="hold">
                                          <p:stCondLst>
                                            <p:cond delay="999"/>
                                          </p:stCondLst>
                                        </p:cTn>
                                        <p:tgtEl>
                                          <p:spTgt spid="49164"/>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4" name="click.wav"/>
                                        </p:tgtEl>
                                      </p:cMediaNode>
                                    </p:audio>
                                  </p:subTnLst>
                                </p:cTn>
                              </p:par>
                            </p:childTnLst>
                          </p:cTn>
                        </p:par>
                        <p:par>
                          <p:cTn id="66" fill="hold" nodeType="afterGroup">
                            <p:stCondLst>
                              <p:cond delay="5000"/>
                            </p:stCondLst>
                            <p:childTnLst>
                              <p:par>
                                <p:cTn id="67" presetID="3" presetClass="exit" presetSubtype="10" fill="hold" grpId="0" nodeType="afterEffect">
                                  <p:stCondLst>
                                    <p:cond delay="0"/>
                                  </p:stCondLst>
                                  <p:childTnLst>
                                    <p:animEffect transition="out" filter="blinds(horizontal)">
                                      <p:cBhvr>
                                        <p:cTn id="68" dur="1000"/>
                                        <p:tgtEl>
                                          <p:spTgt spid="49163"/>
                                        </p:tgtEl>
                                      </p:cBhvr>
                                    </p:animEffect>
                                    <p:set>
                                      <p:cBhvr>
                                        <p:cTn id="69" dur="1" fill="hold">
                                          <p:stCondLst>
                                            <p:cond delay="999"/>
                                          </p:stCondLst>
                                        </p:cTn>
                                        <p:tgtEl>
                                          <p:spTgt spid="49163"/>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9168"/>
                  </p:tgtEl>
                </p:cond>
              </p:nextCondLst>
            </p:seq>
            <p:seq concurrent="1" nextAc="seek">
              <p:cTn id="70" restart="whenNotActive" fill="hold" evtFilter="cancelBubble" nodeType="interactiveSeq">
                <p:stCondLst>
                  <p:cond evt="onClick" delay="0">
                    <p:tgtEl>
                      <p:spTgt spid="4915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49169"/>
                                        </p:tgtEl>
                                        <p:attrNameLst>
                                          <p:attrName>style.visibility</p:attrName>
                                        </p:attrNameLst>
                                      </p:cBhvr>
                                      <p:to>
                                        <p:strVal val="visible"/>
                                      </p:to>
                                    </p:set>
                                    <p:anim calcmode="lin" valueType="num">
                                      <p:cBhvr>
                                        <p:cTn id="75" dur="500" fill="hold"/>
                                        <p:tgtEl>
                                          <p:spTgt spid="49169"/>
                                        </p:tgtEl>
                                        <p:attrNameLst>
                                          <p:attrName>ppt_w</p:attrName>
                                        </p:attrNameLst>
                                      </p:cBhvr>
                                      <p:tavLst>
                                        <p:tav tm="0">
                                          <p:val>
                                            <p:fltVal val="0"/>
                                          </p:val>
                                        </p:tav>
                                        <p:tav tm="100000">
                                          <p:val>
                                            <p:strVal val="#ppt_w"/>
                                          </p:val>
                                        </p:tav>
                                      </p:tavLst>
                                    </p:anim>
                                    <p:anim calcmode="lin" valueType="num">
                                      <p:cBhvr>
                                        <p:cTn id="76" dur="500" fill="hold"/>
                                        <p:tgtEl>
                                          <p:spTgt spid="49169"/>
                                        </p:tgtEl>
                                        <p:attrNameLst>
                                          <p:attrName>ppt_h</p:attrName>
                                        </p:attrNameLst>
                                      </p:cBhvr>
                                      <p:tavLst>
                                        <p:tav tm="0">
                                          <p:val>
                                            <p:fltVal val="0"/>
                                          </p:val>
                                        </p:tav>
                                        <p:tav tm="100000">
                                          <p:val>
                                            <p:strVal val="#ppt_h"/>
                                          </p:val>
                                        </p:tav>
                                      </p:tavLst>
                                    </p:anim>
                                    <p:animEffect transition="in" filter="fade">
                                      <p:cBhvr>
                                        <p:cTn id="77" dur="500"/>
                                        <p:tgtEl>
                                          <p:spTgt spid="49169"/>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9158"/>
                  </p:tgtEl>
                </p:cond>
              </p:nextCondLst>
            </p:seq>
            <p:seq concurrent="1" nextAc="seek">
              <p:cTn id="78" restart="whenNotActive" fill="hold" evtFilter="cancelBubble" nodeType="interactiveSeq">
                <p:stCondLst>
                  <p:cond evt="onClick" delay="0">
                    <p:tgtEl>
                      <p:spTgt spid="49159"/>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53" presetClass="entr" presetSubtype="0" fill="hold" nodeType="clickEffect">
                                  <p:stCondLst>
                                    <p:cond delay="0"/>
                                  </p:stCondLst>
                                  <p:childTnLst>
                                    <p:set>
                                      <p:cBhvr>
                                        <p:cTn id="82" dur="1" fill="hold">
                                          <p:stCondLst>
                                            <p:cond delay="0"/>
                                          </p:stCondLst>
                                        </p:cTn>
                                        <p:tgtEl>
                                          <p:spTgt spid="49172"/>
                                        </p:tgtEl>
                                        <p:attrNameLst>
                                          <p:attrName>style.visibility</p:attrName>
                                        </p:attrNameLst>
                                      </p:cBhvr>
                                      <p:to>
                                        <p:strVal val="visible"/>
                                      </p:to>
                                    </p:set>
                                    <p:anim calcmode="lin" valueType="num">
                                      <p:cBhvr>
                                        <p:cTn id="83" dur="500" fill="hold"/>
                                        <p:tgtEl>
                                          <p:spTgt spid="49172"/>
                                        </p:tgtEl>
                                        <p:attrNameLst>
                                          <p:attrName>ppt_w</p:attrName>
                                        </p:attrNameLst>
                                      </p:cBhvr>
                                      <p:tavLst>
                                        <p:tav tm="0">
                                          <p:val>
                                            <p:fltVal val="0"/>
                                          </p:val>
                                        </p:tav>
                                        <p:tav tm="100000">
                                          <p:val>
                                            <p:strVal val="#ppt_w"/>
                                          </p:val>
                                        </p:tav>
                                      </p:tavLst>
                                    </p:anim>
                                    <p:anim calcmode="lin" valueType="num">
                                      <p:cBhvr>
                                        <p:cTn id="84" dur="500" fill="hold"/>
                                        <p:tgtEl>
                                          <p:spTgt spid="49172"/>
                                        </p:tgtEl>
                                        <p:attrNameLst>
                                          <p:attrName>ppt_h</p:attrName>
                                        </p:attrNameLst>
                                      </p:cBhvr>
                                      <p:tavLst>
                                        <p:tav tm="0">
                                          <p:val>
                                            <p:fltVal val="0"/>
                                          </p:val>
                                        </p:tav>
                                        <p:tav tm="100000">
                                          <p:val>
                                            <p:strVal val="#ppt_h"/>
                                          </p:val>
                                        </p:tav>
                                      </p:tavLst>
                                    </p:anim>
                                    <p:animEffect transition="in" filter="fade">
                                      <p:cBhvr>
                                        <p:cTn id="85" dur="500"/>
                                        <p:tgtEl>
                                          <p:spTgt spid="49172"/>
                                        </p:tgtEl>
                                      </p:cBhvr>
                                    </p:animEffect>
                                  </p:childTnLst>
                                  <p:subTnLst>
                                    <p:audio>
                                      <p:cMediaNode>
                                        <p:cTn display="0" masterRel="sameClick">
                                          <p:stCondLst>
                                            <p:cond evt="begin" delay="0">
                                              <p:tn val="81"/>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9159"/>
                  </p:tgtEl>
                </p:cond>
              </p:nextCondLst>
            </p:seq>
            <p:seq concurrent="1" nextAc="seek">
              <p:cTn id="86" restart="whenNotActive" fill="hold" evtFilter="cancelBubble" nodeType="interactiveSeq">
                <p:stCondLst>
                  <p:cond evt="onClick" delay="0">
                    <p:tgtEl>
                      <p:spTgt spid="4916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3" presetClass="entr" presetSubtype="0" repeatCount="3000" fill="hold" nodeType="clickEffect">
                                  <p:stCondLst>
                                    <p:cond delay="0"/>
                                  </p:stCondLst>
                                  <p:childTnLst>
                                    <p:set>
                                      <p:cBhvr>
                                        <p:cTn id="90" dur="1" fill="hold">
                                          <p:stCondLst>
                                            <p:cond delay="0"/>
                                          </p:stCondLst>
                                        </p:cTn>
                                        <p:tgtEl>
                                          <p:spTgt spid="49178"/>
                                        </p:tgtEl>
                                        <p:attrNameLst>
                                          <p:attrName>style.visibility</p:attrName>
                                        </p:attrNameLst>
                                      </p:cBhvr>
                                      <p:to>
                                        <p:strVal val="visible"/>
                                      </p:to>
                                    </p:set>
                                    <p:anim calcmode="lin" valueType="num">
                                      <p:cBhvr>
                                        <p:cTn id="91" dur="1000" fill="hold"/>
                                        <p:tgtEl>
                                          <p:spTgt spid="49178"/>
                                        </p:tgtEl>
                                        <p:attrNameLst>
                                          <p:attrName>ppt_w</p:attrName>
                                        </p:attrNameLst>
                                      </p:cBhvr>
                                      <p:tavLst>
                                        <p:tav tm="0">
                                          <p:val>
                                            <p:fltVal val="0"/>
                                          </p:val>
                                        </p:tav>
                                        <p:tav tm="100000">
                                          <p:val>
                                            <p:strVal val="#ppt_w"/>
                                          </p:val>
                                        </p:tav>
                                      </p:tavLst>
                                    </p:anim>
                                    <p:anim calcmode="lin" valueType="num">
                                      <p:cBhvr>
                                        <p:cTn id="92" dur="1000" fill="hold"/>
                                        <p:tgtEl>
                                          <p:spTgt spid="49178"/>
                                        </p:tgtEl>
                                        <p:attrNameLst>
                                          <p:attrName>ppt_h</p:attrName>
                                        </p:attrNameLst>
                                      </p:cBhvr>
                                      <p:tavLst>
                                        <p:tav tm="0">
                                          <p:val>
                                            <p:fltVal val="0"/>
                                          </p:val>
                                        </p:tav>
                                        <p:tav tm="100000">
                                          <p:val>
                                            <p:strVal val="#ppt_h"/>
                                          </p:val>
                                        </p:tav>
                                      </p:tavLst>
                                    </p:anim>
                                    <p:animEffect transition="in" filter="fade">
                                      <p:cBhvr>
                                        <p:cTn id="93" dur="1000"/>
                                        <p:tgtEl>
                                          <p:spTgt spid="49178"/>
                                        </p:tgtEl>
                                      </p:cBhvr>
                                    </p:animEffect>
                                  </p:childTnLst>
                                  <p:subTnLst>
                                    <p:audio>
                                      <p:cMediaNode>
                                        <p:cTn display="0" masterRel="sameClick">
                                          <p:stCondLst>
                                            <p:cond evt="begin" delay="0">
                                              <p:tn val="8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9160"/>
                  </p:tgtEl>
                </p:cond>
              </p:nextCondLst>
            </p:seq>
            <p:seq concurrent="1" nextAc="seek">
              <p:cTn id="94" restart="whenNotActive" fill="hold" evtFilter="cancelBubble" nodeType="interactiveSeq">
                <p:stCondLst>
                  <p:cond evt="onClick" delay="0">
                    <p:tgtEl>
                      <p:spTgt spid="4916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49175"/>
                                        </p:tgtEl>
                                        <p:attrNameLst>
                                          <p:attrName>style.visibility</p:attrName>
                                        </p:attrNameLst>
                                      </p:cBhvr>
                                      <p:to>
                                        <p:strVal val="visible"/>
                                      </p:to>
                                    </p:set>
                                    <p:anim calcmode="lin" valueType="num">
                                      <p:cBhvr>
                                        <p:cTn id="99" dur="500" fill="hold"/>
                                        <p:tgtEl>
                                          <p:spTgt spid="49175"/>
                                        </p:tgtEl>
                                        <p:attrNameLst>
                                          <p:attrName>ppt_w</p:attrName>
                                        </p:attrNameLst>
                                      </p:cBhvr>
                                      <p:tavLst>
                                        <p:tav tm="0">
                                          <p:val>
                                            <p:fltVal val="0"/>
                                          </p:val>
                                        </p:tav>
                                        <p:tav tm="100000">
                                          <p:val>
                                            <p:strVal val="#ppt_w"/>
                                          </p:val>
                                        </p:tav>
                                      </p:tavLst>
                                    </p:anim>
                                    <p:anim calcmode="lin" valueType="num">
                                      <p:cBhvr>
                                        <p:cTn id="100" dur="500" fill="hold"/>
                                        <p:tgtEl>
                                          <p:spTgt spid="49175"/>
                                        </p:tgtEl>
                                        <p:attrNameLst>
                                          <p:attrName>ppt_h</p:attrName>
                                        </p:attrNameLst>
                                      </p:cBhvr>
                                      <p:tavLst>
                                        <p:tav tm="0">
                                          <p:val>
                                            <p:fltVal val="0"/>
                                          </p:val>
                                        </p:tav>
                                        <p:tav tm="100000">
                                          <p:val>
                                            <p:strVal val="#ppt_h"/>
                                          </p:val>
                                        </p:tav>
                                      </p:tavLst>
                                    </p:anim>
                                    <p:animEffect transition="in" filter="fade">
                                      <p:cBhvr>
                                        <p:cTn id="101" dur="500"/>
                                        <p:tgtEl>
                                          <p:spTgt spid="49175"/>
                                        </p:tgtEl>
                                      </p:cBhvr>
                                    </p:animEffect>
                                  </p:childTnLst>
                                  <p:subTnLst>
                                    <p:audio>
                                      <p:cMediaNode>
                                        <p:cTn display="0" masterRel="sameClick">
                                          <p:stCondLst>
                                            <p:cond evt="begin" delay="0">
                                              <p:tn val="97"/>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49161"/>
                  </p:tgtEl>
                </p:cond>
              </p:nextCondLst>
            </p:seq>
          </p:childTnLst>
        </p:cTn>
      </p:par>
    </p:tnLst>
    <p:bldLst>
      <p:bldP spid="49157" grpId="0" animBg="1"/>
      <p:bldP spid="49158" grpId="0"/>
      <p:bldP spid="49159" grpId="0"/>
      <p:bldP spid="49160" grpId="0"/>
      <p:bldP spid="49161" grpId="0"/>
      <p:bldP spid="49163" grpId="0" animBg="1"/>
      <p:bldP spid="49163" grpId="1" animBg="1"/>
      <p:bldP spid="49164" grpId="0" animBg="1"/>
      <p:bldP spid="49164" grpId="1" animBg="1"/>
      <p:bldP spid="49165" grpId="0" animBg="1"/>
      <p:bldP spid="49165" grpId="1" animBg="1"/>
      <p:bldP spid="49166" grpId="0" animBg="1"/>
      <p:bldP spid="49166" grpId="1" animBg="1"/>
      <p:bldP spid="49167" grpId="0" animBg="1"/>
      <p:bldP spid="49167" grpId="1" animBg="1"/>
      <p:bldP spid="49168" grpId="0" animBg="1"/>
      <p:bldP spid="49168" grpId="1" animBg="1"/>
      <p:bldP spid="215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p:cNvSpPr>
            <a:spLocks noChangeArrowheads="1"/>
          </p:cNvSpPr>
          <p:nvPr/>
        </p:nvSpPr>
        <p:spPr bwMode="auto">
          <a:xfrm>
            <a:off x="1752600" y="304800"/>
            <a:ext cx="9154886" cy="6096000"/>
          </a:xfrm>
          <a:prstGeom prst="flowChartPreparation">
            <a:avLst/>
          </a:prstGeom>
          <a:gradFill rotWithShape="1">
            <a:gsLst>
              <a:gs pos="0">
                <a:schemeClr val="accent1"/>
              </a:gs>
              <a:gs pos="100000">
                <a:srgbClr val="56F51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solidFill>
                  <a:srgbClr val="FF0000"/>
                </a:solidFill>
                <a:latin typeface="Arial" panose="020B0604020202020204" pitchFamily="34" charset="0"/>
              </a:rPr>
              <a:t>- Đọc mục “Em có biết”</a:t>
            </a:r>
          </a:p>
          <a:p>
            <a:pPr>
              <a:spcBef>
                <a:spcPct val="0"/>
              </a:spcBef>
              <a:buFontTx/>
              <a:buNone/>
            </a:pPr>
            <a:r>
              <a:rPr lang="en-US" altLang="en-US" sz="2800" b="1">
                <a:solidFill>
                  <a:srgbClr val="FF0000"/>
                </a:solidFill>
                <a:latin typeface="Arial" panose="020B0604020202020204" pitchFamily="34" charset="0"/>
              </a:rPr>
              <a:t>- Học bài, trả lời câu hỏi trong SGK/ tr 44.</a:t>
            </a:r>
          </a:p>
          <a:p>
            <a:pPr>
              <a:spcBef>
                <a:spcPct val="0"/>
              </a:spcBef>
              <a:buFontTx/>
              <a:buChar char="-"/>
            </a:pPr>
            <a:r>
              <a:rPr lang="en-US" altLang="en-US" sz="2800" b="1">
                <a:solidFill>
                  <a:srgbClr val="FF0000"/>
                </a:solidFill>
                <a:latin typeface="Arial" panose="020B0604020202020204" pitchFamily="34" charset="0"/>
              </a:rPr>
              <a:t> Chuẩn bị </a:t>
            </a:r>
            <a:r>
              <a:rPr lang="en-US" altLang="en-US" sz="2800" b="1" smtClean="0">
                <a:solidFill>
                  <a:srgbClr val="FF0000"/>
                </a:solidFill>
                <a:latin typeface="Arial" panose="020B0604020202020204" pitchFamily="34" charset="0"/>
              </a:rPr>
              <a:t>bài Tuần hoàn và </a:t>
            </a:r>
          </a:p>
          <a:p>
            <a:pPr>
              <a:spcBef>
                <a:spcPct val="0"/>
              </a:spcBef>
              <a:buNone/>
            </a:pPr>
            <a:r>
              <a:rPr lang="en-US" altLang="en-US" sz="2800" b="1" smtClean="0">
                <a:solidFill>
                  <a:srgbClr val="FF0000"/>
                </a:solidFill>
                <a:latin typeface="Arial" panose="020B0604020202020204" pitchFamily="34" charset="0"/>
              </a:rPr>
              <a:t>mạch bạch huyết</a:t>
            </a:r>
            <a:endParaRPr lang="en-US" altLang="en-US" sz="2800" b="1">
              <a:solidFill>
                <a:srgbClr val="FF0000"/>
              </a:solidFill>
              <a:latin typeface="Arial" panose="020B0604020202020204" pitchFamily="34" charset="0"/>
            </a:endParaRPr>
          </a:p>
        </p:txBody>
      </p:sp>
      <p:sp>
        <p:nvSpPr>
          <p:cNvPr id="266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B00D7D2-BCB6-4D24-8B37-49DA15734302}" type="slidenum">
              <a:rPr lang="en-US" altLang="en-US" sz="1200">
                <a:latin typeface="Arial" panose="020B0604020202020204" pitchFamily="34" charset="0"/>
              </a:rPr>
              <a:pPr eaLnBrk="1" hangingPunct="1">
                <a:spcBef>
                  <a:spcPct val="0"/>
                </a:spcBef>
                <a:buFontTx/>
                <a:buNone/>
              </a:pPr>
              <a:t>22</a:t>
            </a:fld>
            <a:endParaRPr lang="en-US" altLang="en-US" sz="1200">
              <a:latin typeface="Arial" panose="020B0604020202020204" pitchFamily="34" charset="0"/>
            </a:endParaRPr>
          </a:p>
        </p:txBody>
      </p:sp>
      <p:sp>
        <p:nvSpPr>
          <p:cNvPr id="5" name="Rectangle 4"/>
          <p:cNvSpPr/>
          <p:nvPr/>
        </p:nvSpPr>
        <p:spPr>
          <a:xfrm>
            <a:off x="4038600" y="533401"/>
            <a:ext cx="4256314" cy="715581"/>
          </a:xfrm>
          <a:prstGeom prst="rect">
            <a:avLst/>
          </a:prstGeom>
          <a:noFill/>
          <a:ln>
            <a:solidFill>
              <a:srgbClr val="C00000"/>
            </a:solidFill>
          </a:ln>
        </p:spPr>
        <p:txBody>
          <a:bodyPr>
            <a:spAutoFit/>
          </a:bodyPr>
          <a:lstStyle/>
          <a:p>
            <a:pPr algn="ctr" eaLnBrk="1" fontAlgn="auto" hangingPunct="1">
              <a:spcBef>
                <a:spcPts val="0"/>
              </a:spcBef>
              <a:spcAft>
                <a:spcPts val="0"/>
              </a:spcAft>
              <a:defRPr/>
            </a:pPr>
            <a:r>
              <a:rPr lang="en-US" sz="4050" b="1" dirty="0" err="1">
                <a:ln w="0"/>
                <a:solidFill>
                  <a:srgbClr val="002060"/>
                </a:solidFill>
                <a:effectLst>
                  <a:reflection blurRad="6350" stA="53000" endA="300" endPos="35500" dir="5400000" sy="-90000" algn="bl" rotWithShape="0"/>
                </a:effectLst>
                <a:latin typeface="Times New Roman" pitchFamily="18" charset="0"/>
                <a:cs typeface="Times New Roman" pitchFamily="18" charset="0"/>
              </a:rPr>
              <a:t>Hướng</a:t>
            </a:r>
            <a:r>
              <a:rPr lang="en-US" sz="4050" b="1" dirty="0">
                <a:ln w="0"/>
                <a:solidFill>
                  <a:srgbClr val="002060"/>
                </a:solidFill>
                <a:effectLst>
                  <a:reflection blurRad="6350" stA="53000" endA="300" endPos="35500" dir="5400000" sy="-90000" algn="bl" rotWithShape="0"/>
                </a:effectLst>
                <a:latin typeface="Times New Roman" pitchFamily="18" charset="0"/>
                <a:cs typeface="Times New Roman" pitchFamily="18" charset="0"/>
              </a:rPr>
              <a:t> </a:t>
            </a:r>
            <a:r>
              <a:rPr lang="en-US" sz="4050" b="1" err="1">
                <a:ln w="0"/>
                <a:solidFill>
                  <a:srgbClr val="002060"/>
                </a:solidFill>
                <a:effectLst>
                  <a:reflection blurRad="6350" stA="53000" endA="300" endPos="35500" dir="5400000" sy="-90000" algn="bl" rotWithShape="0"/>
                </a:effectLst>
                <a:latin typeface="Times New Roman" pitchFamily="18" charset="0"/>
                <a:cs typeface="Times New Roman" pitchFamily="18" charset="0"/>
              </a:rPr>
              <a:t>dẫn</a:t>
            </a:r>
            <a:r>
              <a:rPr lang="en-US" sz="4050" b="1">
                <a:ln w="0"/>
                <a:solidFill>
                  <a:srgbClr val="002060"/>
                </a:solidFill>
                <a:effectLst>
                  <a:reflection blurRad="6350" stA="53000" endA="300" endPos="35500" dir="5400000" sy="-90000" algn="bl" rotWithShape="0"/>
                </a:effectLst>
                <a:latin typeface="Times New Roman" pitchFamily="18" charset="0"/>
                <a:cs typeface="Times New Roman" pitchFamily="18" charset="0"/>
              </a:rPr>
              <a:t> </a:t>
            </a:r>
            <a:r>
              <a:rPr lang="en-US" sz="4050" b="1" smtClean="0">
                <a:ln w="0"/>
                <a:solidFill>
                  <a:srgbClr val="002060"/>
                </a:solidFill>
                <a:effectLst>
                  <a:reflection blurRad="6350" stA="53000" endA="300" endPos="35500" dir="5400000" sy="-90000" algn="bl" rotWithShape="0"/>
                </a:effectLst>
                <a:latin typeface="Times New Roman" pitchFamily="18" charset="0"/>
                <a:cs typeface="Times New Roman" pitchFamily="18" charset="0"/>
              </a:rPr>
              <a:t>về nhà</a:t>
            </a:r>
            <a:endParaRPr lang="en-US" sz="4050" b="1" dirty="0">
              <a:ln w="0"/>
              <a:solidFill>
                <a:srgbClr val="002060"/>
              </a:solidFill>
              <a:effectLst>
                <a:reflection blurRad="6350" stA="53000" endA="300" endPos="35500" dir="5400000" sy="-9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82350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2695575" y="5776913"/>
            <a:ext cx="709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341DBD"/>
                </a:solidFill>
                <a:latin typeface="Times New Roman" panose="02020603050405020304" pitchFamily="18" charset="0"/>
                <a:cs typeface="Times New Roman" panose="02020603050405020304" pitchFamily="18" charset="0"/>
              </a:rPr>
              <a:t>Hệ tuần hoàn gồm những cơ quan nào?</a:t>
            </a:r>
          </a:p>
        </p:txBody>
      </p:sp>
      <p:sp>
        <p:nvSpPr>
          <p:cNvPr id="7" name="TextBox 1"/>
          <p:cNvSpPr txBox="1">
            <a:spLocks noChangeArrowheads="1"/>
          </p:cNvSpPr>
          <p:nvPr/>
        </p:nvSpPr>
        <p:spPr bwMode="auto">
          <a:xfrm>
            <a:off x="2438400" y="52705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Tim</a:t>
            </a:r>
          </a:p>
        </p:txBody>
      </p:sp>
      <p:sp>
        <p:nvSpPr>
          <p:cNvPr id="8" name="TextBox 1"/>
          <p:cNvSpPr txBox="1">
            <a:spLocks noChangeArrowheads="1"/>
          </p:cNvSpPr>
          <p:nvPr/>
        </p:nvSpPr>
        <p:spPr bwMode="auto">
          <a:xfrm>
            <a:off x="6934200" y="5270500"/>
            <a:ext cx="174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Hệ mạch</a:t>
            </a:r>
          </a:p>
        </p:txBody>
      </p:sp>
      <p:sp>
        <p:nvSpPr>
          <p:cNvPr id="5127" name="TextBox 8"/>
          <p:cNvSpPr txBox="1">
            <a:spLocks noChangeArrowheads="1"/>
          </p:cNvSpPr>
          <p:nvPr/>
        </p:nvSpPr>
        <p:spPr bwMode="auto">
          <a:xfrm>
            <a:off x="1847849" y="152400"/>
            <a:ext cx="96213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400">
                <a:solidFill>
                  <a:srgbClr val="002060"/>
                </a:solidFill>
              </a:rPr>
              <a:t>CHỦ ĐỀ 3: </a:t>
            </a:r>
            <a:r>
              <a:rPr lang="en-US" altLang="en-US" sz="5400" smtClean="0">
                <a:solidFill>
                  <a:srgbClr val="002060"/>
                </a:solidFill>
              </a:rPr>
              <a:t>HỆ TUẦN </a:t>
            </a:r>
            <a:r>
              <a:rPr lang="en-US" altLang="en-US" sz="5400">
                <a:solidFill>
                  <a:srgbClr val="002060"/>
                </a:solidFill>
              </a:rPr>
              <a:t>HOÀN </a:t>
            </a:r>
          </a:p>
        </p:txBody>
      </p:sp>
      <p:pic>
        <p:nvPicPr>
          <p:cNvPr id="9" name="Picture 8">
            <a:extLst>
              <a:ext uri="{FF2B5EF4-FFF2-40B4-BE49-F238E27FC236}">
                <a16:creationId xmlns:a16="http://schemas.microsoft.com/office/drawing/2014/main" id="{E5449063-5105-4C3D-9312-556C0ADD7E7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923" r="11005"/>
          <a:stretch/>
        </p:blipFill>
        <p:spPr>
          <a:xfrm>
            <a:off x="1323558" y="1073274"/>
            <a:ext cx="3553097" cy="4199683"/>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4876655" y="1414678"/>
            <a:ext cx="5861340" cy="4440022"/>
          </a:xfrm>
          <a:prstGeom prst="rect">
            <a:avLst/>
          </a:prstGeom>
        </p:spPr>
      </p:pic>
    </p:spTree>
    <p:extLst>
      <p:ext uri="{BB962C8B-B14F-4D97-AF65-F5344CB8AC3E}">
        <p14:creationId xmlns:p14="http://schemas.microsoft.com/office/powerpoint/2010/main" val="3689934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fltVal val="0"/>
                                          </p:val>
                                        </p:tav>
                                        <p:tav tm="100000">
                                          <p:val>
                                            <p:strVal val="#ppt_w"/>
                                          </p:val>
                                        </p:tav>
                                      </p:tavLst>
                                    </p:anim>
                                    <p:anim calcmode="lin" valueType="num">
                                      <p:cBhvr>
                                        <p:cTn id="8" dur="1000" fill="hold"/>
                                        <p:tgtEl>
                                          <p:spTgt spid="3077"/>
                                        </p:tgtEl>
                                        <p:attrNameLst>
                                          <p:attrName>ppt_h</p:attrName>
                                        </p:attrNameLst>
                                      </p:cBhvr>
                                      <p:tavLst>
                                        <p:tav tm="0">
                                          <p:val>
                                            <p:fltVal val="0"/>
                                          </p:val>
                                        </p:tav>
                                        <p:tav tm="100000">
                                          <p:val>
                                            <p:strVal val="#ppt_h"/>
                                          </p:val>
                                        </p:tav>
                                      </p:tavLst>
                                    </p:anim>
                                    <p:anim calcmode="lin" valueType="num">
                                      <p:cBhvr>
                                        <p:cTn id="9" dur="1000" fill="hold"/>
                                        <p:tgtEl>
                                          <p:spTgt spid="3077"/>
                                        </p:tgtEl>
                                        <p:attrNameLst>
                                          <p:attrName>style.rotation</p:attrName>
                                        </p:attrNameLst>
                                      </p:cBhvr>
                                      <p:tavLst>
                                        <p:tav tm="0">
                                          <p:val>
                                            <p:fltVal val="90"/>
                                          </p:val>
                                        </p:tav>
                                        <p:tav tm="100000">
                                          <p:val>
                                            <p:fltVal val="0"/>
                                          </p:val>
                                        </p:tav>
                                      </p:tavLst>
                                    </p:anim>
                                    <p:animEffect transition="in" filter="fade">
                                      <p:cBhvr>
                                        <p:cTn id="10" dur="10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95488"/>
            <a:ext cx="35814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4114800" y="24384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a:solidFill>
                  <a:srgbClr val="341DBD"/>
                </a:solidFill>
                <a:latin typeface="Times New Roman" panose="02020603050405020304" pitchFamily="18" charset="0"/>
                <a:cs typeface="Times New Roman" panose="02020603050405020304" pitchFamily="18" charset="0"/>
              </a:rPr>
              <a:t>- </a:t>
            </a:r>
            <a:r>
              <a:rPr lang="vi-VN" altLang="en-US">
                <a:solidFill>
                  <a:srgbClr val="341DBD"/>
                </a:solidFill>
                <a:latin typeface="Times New Roman" panose="02020603050405020304" pitchFamily="18" charset="0"/>
                <a:cs typeface="Times New Roman" panose="02020603050405020304" pitchFamily="18" charset="0"/>
              </a:rPr>
              <a:t>Máu chảy ra trong những trường hợp nào?</a:t>
            </a:r>
          </a:p>
          <a:p>
            <a:pPr eaLnBrk="1" hangingPunct="1">
              <a:lnSpc>
                <a:spcPct val="150000"/>
              </a:lnSpc>
              <a:spcBef>
                <a:spcPct val="0"/>
              </a:spcBef>
              <a:buFontTx/>
              <a:buNone/>
            </a:pPr>
            <a:r>
              <a:rPr lang="en-US" altLang="en-US">
                <a:solidFill>
                  <a:srgbClr val="341DBD"/>
                </a:solidFill>
                <a:latin typeface="Times New Roman" panose="02020603050405020304" pitchFamily="18" charset="0"/>
                <a:cs typeface="Times New Roman" panose="02020603050405020304" pitchFamily="18" charset="0"/>
              </a:rPr>
              <a:t>- </a:t>
            </a:r>
            <a:r>
              <a:rPr lang="vi-VN" altLang="en-US">
                <a:solidFill>
                  <a:srgbClr val="341DBD"/>
                </a:solidFill>
                <a:latin typeface="Times New Roman" panose="02020603050405020304" pitchFamily="18" charset="0"/>
                <a:cs typeface="Times New Roman" panose="02020603050405020304" pitchFamily="18" charset="0"/>
              </a:rPr>
              <a:t>Máu chảy ra từ đâu?</a:t>
            </a:r>
          </a:p>
          <a:p>
            <a:pPr eaLnBrk="1" hangingPunct="1">
              <a:lnSpc>
                <a:spcPct val="150000"/>
              </a:lnSpc>
              <a:spcBef>
                <a:spcPct val="0"/>
              </a:spcBef>
              <a:buFontTx/>
              <a:buNone/>
            </a:pPr>
            <a:r>
              <a:rPr lang="en-US" altLang="en-US">
                <a:solidFill>
                  <a:srgbClr val="341DBD"/>
                </a:solidFill>
                <a:latin typeface="Times New Roman" panose="02020603050405020304" pitchFamily="18" charset="0"/>
                <a:cs typeface="Times New Roman" panose="02020603050405020304" pitchFamily="18" charset="0"/>
              </a:rPr>
              <a:t>- </a:t>
            </a:r>
            <a:r>
              <a:rPr lang="vi-VN" altLang="en-US">
                <a:solidFill>
                  <a:srgbClr val="341DBD"/>
                </a:solidFill>
                <a:latin typeface="Times New Roman" panose="02020603050405020304" pitchFamily="18" charset="0"/>
                <a:cs typeface="Times New Roman" panose="02020603050405020304" pitchFamily="18" charset="0"/>
              </a:rPr>
              <a:t>Tại sao máu lại có màu đỏ?</a:t>
            </a:r>
          </a:p>
          <a:p>
            <a:pPr eaLnBrk="1" hangingPunct="1">
              <a:lnSpc>
                <a:spcPct val="150000"/>
              </a:lnSpc>
              <a:spcBef>
                <a:spcPct val="0"/>
              </a:spcBef>
              <a:buFontTx/>
              <a:buNone/>
            </a:pPr>
            <a:r>
              <a:rPr lang="en-US" altLang="en-US">
                <a:solidFill>
                  <a:srgbClr val="341DBD"/>
                </a:solidFill>
                <a:latin typeface="Times New Roman" panose="02020603050405020304" pitchFamily="18" charset="0"/>
                <a:cs typeface="Times New Roman" panose="02020603050405020304" pitchFamily="18" charset="0"/>
              </a:rPr>
              <a:t>- </a:t>
            </a:r>
            <a:r>
              <a:rPr lang="vi-VN" altLang="en-US">
                <a:solidFill>
                  <a:srgbClr val="341DBD"/>
                </a:solidFill>
                <a:latin typeface="Times New Roman" panose="02020603050405020304" pitchFamily="18" charset="0"/>
                <a:cs typeface="Times New Roman" panose="02020603050405020304" pitchFamily="18" charset="0"/>
              </a:rPr>
              <a:t>Máu có cấu tạo như thế nào?</a:t>
            </a:r>
            <a:endParaRPr lang="en-US" altLang="en-US">
              <a:solidFill>
                <a:srgbClr val="341DBD"/>
              </a:solidFill>
              <a:latin typeface="Times New Roman" panose="02020603050405020304" pitchFamily="18" charset="0"/>
              <a:cs typeface="Times New Roman" panose="02020603050405020304" pitchFamily="18" charset="0"/>
            </a:endParaRPr>
          </a:p>
        </p:txBody>
      </p:sp>
      <p:sp>
        <p:nvSpPr>
          <p:cNvPr id="6148" name="TextBox 5"/>
          <p:cNvSpPr txBox="1">
            <a:spLocks noChangeArrowheads="1"/>
          </p:cNvSpPr>
          <p:nvPr/>
        </p:nvSpPr>
        <p:spPr bwMode="auto">
          <a:xfrm>
            <a:off x="2037805" y="148233"/>
            <a:ext cx="94683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5400">
                <a:solidFill>
                  <a:srgbClr val="FF0000"/>
                </a:solidFill>
              </a:rPr>
              <a:t>CHỦ ĐỀ 3</a:t>
            </a:r>
            <a:r>
              <a:rPr lang="en-US" altLang="en-US" sz="5400" smtClean="0">
                <a:solidFill>
                  <a:srgbClr val="FF0000"/>
                </a:solidFill>
              </a:rPr>
              <a:t>: HỆ </a:t>
            </a:r>
            <a:r>
              <a:rPr lang="en-US" altLang="en-US" sz="5400">
                <a:solidFill>
                  <a:srgbClr val="FF0000"/>
                </a:solidFill>
              </a:rPr>
              <a:t>TUẦN HOÀN </a:t>
            </a:r>
          </a:p>
        </p:txBody>
      </p:sp>
      <p:sp>
        <p:nvSpPr>
          <p:cNvPr id="6149" name="TextBox 1"/>
          <p:cNvSpPr txBox="1">
            <a:spLocks noChangeArrowheads="1"/>
          </p:cNvSpPr>
          <p:nvPr/>
        </p:nvSpPr>
        <p:spPr bwMode="auto">
          <a:xfrm>
            <a:off x="838200" y="1071563"/>
            <a:ext cx="1089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a:solidFill>
                  <a:srgbClr val="0070C0"/>
                </a:solidFill>
              </a:rPr>
              <a:t>TIẾT </a:t>
            </a:r>
            <a:r>
              <a:rPr lang="en-US" altLang="en-US" sz="3600" smtClean="0">
                <a:solidFill>
                  <a:srgbClr val="0070C0"/>
                </a:solidFill>
              </a:rPr>
              <a:t>22. </a:t>
            </a:r>
            <a:r>
              <a:rPr lang="en-US" altLang="en-US" sz="3600">
                <a:solidFill>
                  <a:srgbClr val="0070C0"/>
                </a:solidFill>
              </a:rPr>
              <a:t>MÁU VÀ MÔI TRƯỜNG TRONG CƠ THỂ</a:t>
            </a:r>
          </a:p>
        </p:txBody>
      </p:sp>
    </p:spTree>
    <p:extLst>
      <p:ext uri="{BB962C8B-B14F-4D97-AF65-F5344CB8AC3E}">
        <p14:creationId xmlns:p14="http://schemas.microsoft.com/office/powerpoint/2010/main" val="1842733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24000" y="461963"/>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sp>
        <p:nvSpPr>
          <p:cNvPr id="717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F5D16E-0AFF-4E7B-8A7A-40935E088414}" type="slidenum">
              <a:rPr lang="en-US" altLang="en-US" sz="1200">
                <a:solidFill>
                  <a:srgbClr val="898989"/>
                </a:solidFill>
                <a:latin typeface="Arial" panose="020B0604020202020204" pitchFamily="34" charset="0"/>
              </a:rPr>
              <a:pPr>
                <a:spcBef>
                  <a:spcPct val="0"/>
                </a:spcBef>
                <a:buFontTx/>
                <a:buNone/>
              </a:pPr>
              <a:t>5</a:t>
            </a:fld>
            <a:endParaRPr lang="en-US" altLang="en-US" sz="1200">
              <a:solidFill>
                <a:srgbClr val="898989"/>
              </a:solidFill>
              <a:latin typeface="Arial" panose="020B0604020202020204" pitchFamily="34" charset="0"/>
            </a:endParaRPr>
          </a:p>
        </p:txBody>
      </p:sp>
      <p:grpSp>
        <p:nvGrpSpPr>
          <p:cNvPr id="8" name="Group 10"/>
          <p:cNvGrpSpPr>
            <a:grpSpLocks/>
          </p:cNvGrpSpPr>
          <p:nvPr/>
        </p:nvGrpSpPr>
        <p:grpSpPr bwMode="auto">
          <a:xfrm>
            <a:off x="3510825" y="3672975"/>
            <a:ext cx="7971426" cy="752475"/>
            <a:chOff x="1341" y="1723"/>
            <a:chExt cx="3104" cy="335"/>
          </a:xfrm>
        </p:grpSpPr>
        <p:sp>
          <p:nvSpPr>
            <p:cNvPr id="9" name="AutoShape 11"/>
            <p:cNvSpPr>
              <a:spLocks noChangeArrowheads="1"/>
            </p:cNvSpPr>
            <p:nvPr/>
          </p:nvSpPr>
          <p:spPr bwMode="gray">
            <a:xfrm>
              <a:off x="1341" y="1723"/>
              <a:ext cx="3104" cy="335"/>
            </a:xfrm>
            <a:prstGeom prst="roundRect">
              <a:avLst>
                <a:gd name="adj" fmla="val 16667"/>
              </a:avLst>
            </a:prstGeom>
            <a:solidFill>
              <a:schemeClr val="accent2"/>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1" name="AutoShape 12"/>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2" name="Text Box 13"/>
          <p:cNvSpPr txBox="1">
            <a:spLocks noChangeArrowheads="1"/>
          </p:cNvSpPr>
          <p:nvPr/>
        </p:nvSpPr>
        <p:spPr bwMode="black">
          <a:xfrm>
            <a:off x="3886998" y="3787067"/>
            <a:ext cx="4276338" cy="46166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Môi trường trong cơ thể</a:t>
            </a:r>
            <a:endParaRPr lang="en-US" altLang="en-US" sz="2400" b="1">
              <a:solidFill>
                <a:schemeClr val="bg1"/>
              </a:solidFill>
              <a:latin typeface="Arial" panose="020B0604020202020204" pitchFamily="34" charset="0"/>
              <a:cs typeface="Arial" panose="020B0604020202020204" pitchFamily="34" charset="0"/>
            </a:endParaRPr>
          </a:p>
        </p:txBody>
      </p:sp>
      <p:sp>
        <p:nvSpPr>
          <p:cNvPr id="13" name="AutoShape 16"/>
          <p:cNvSpPr>
            <a:spLocks noChangeArrowheads="1"/>
          </p:cNvSpPr>
          <p:nvPr/>
        </p:nvSpPr>
        <p:spPr bwMode="gray">
          <a:xfrm>
            <a:off x="3182586" y="3677232"/>
            <a:ext cx="712723" cy="685800"/>
          </a:xfrm>
          <a:prstGeom prst="diamond">
            <a:avLst/>
          </a:prstGeom>
          <a:solidFill>
            <a:schemeClr val="accent2"/>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4" name="Text Box 17"/>
          <p:cNvSpPr txBox="1">
            <a:spLocks noChangeArrowheads="1"/>
          </p:cNvSpPr>
          <p:nvPr/>
        </p:nvSpPr>
        <p:spPr bwMode="gray">
          <a:xfrm>
            <a:off x="3368145" y="379153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II</a:t>
            </a:r>
            <a:endParaRPr lang="en-US" altLang="en-US" sz="2400" b="1">
              <a:solidFill>
                <a:schemeClr val="bg1"/>
              </a:solidFill>
            </a:endParaRPr>
          </a:p>
        </p:txBody>
      </p:sp>
      <p:grpSp>
        <p:nvGrpSpPr>
          <p:cNvPr id="15" name="Group 22"/>
          <p:cNvGrpSpPr>
            <a:grpSpLocks/>
          </p:cNvGrpSpPr>
          <p:nvPr/>
        </p:nvGrpSpPr>
        <p:grpSpPr bwMode="auto">
          <a:xfrm>
            <a:off x="3510825" y="2703512"/>
            <a:ext cx="7971426" cy="750887"/>
            <a:chOff x="1341" y="1723"/>
            <a:chExt cx="3104" cy="335"/>
          </a:xfrm>
        </p:grpSpPr>
        <p:sp>
          <p:nvSpPr>
            <p:cNvPr id="16"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7"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8" name="Text Box 25"/>
          <p:cNvSpPr txBox="1">
            <a:spLocks noChangeArrowheads="1"/>
          </p:cNvSpPr>
          <p:nvPr/>
        </p:nvSpPr>
        <p:spPr bwMode="black">
          <a:xfrm>
            <a:off x="3929926" y="2646645"/>
            <a:ext cx="6152792" cy="830997"/>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4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400" b="1">
              <a:solidFill>
                <a:schemeClr val="bg1"/>
              </a:solidFill>
              <a:latin typeface="Arial" panose="020B0604020202020204" pitchFamily="34" charset="0"/>
              <a:cs typeface="Arial" panose="020B0604020202020204" pitchFamily="34" charset="0"/>
            </a:endParaRPr>
          </a:p>
        </p:txBody>
      </p:sp>
      <p:sp>
        <p:nvSpPr>
          <p:cNvPr id="19" name="AutoShape 26"/>
          <p:cNvSpPr>
            <a:spLocks noChangeArrowheads="1"/>
          </p:cNvSpPr>
          <p:nvPr/>
        </p:nvSpPr>
        <p:spPr bwMode="gray">
          <a:xfrm>
            <a:off x="3174275" y="2709862"/>
            <a:ext cx="712723" cy="68580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20" name="Text Box 27"/>
          <p:cNvSpPr txBox="1">
            <a:spLocks noChangeArrowheads="1"/>
          </p:cNvSpPr>
          <p:nvPr/>
        </p:nvSpPr>
        <p:spPr bwMode="gray">
          <a:xfrm>
            <a:off x="3328263" y="2808287"/>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pic>
        <p:nvPicPr>
          <p:cNvPr id="2" name="Picture 1"/>
          <p:cNvPicPr>
            <a:picLocks noChangeAspect="1"/>
          </p:cNvPicPr>
          <p:nvPr/>
        </p:nvPicPr>
        <p:blipFill rotWithShape="1">
          <a:blip r:embed="rId2"/>
          <a:srcRect l="5839" r="11054" b="4012"/>
          <a:stretch/>
        </p:blipFill>
        <p:spPr>
          <a:xfrm>
            <a:off x="0" y="2154639"/>
            <a:ext cx="3174275" cy="2991122"/>
          </a:xfrm>
          <a:prstGeom prst="ellipse">
            <a:avLst/>
          </a:prstGeom>
          <a:ln>
            <a:noFill/>
          </a:ln>
          <a:effectLst>
            <a:softEdge rad="112500"/>
          </a:effectLst>
        </p:spPr>
      </p:pic>
    </p:spTree>
    <p:extLst>
      <p:ext uri="{BB962C8B-B14F-4D97-AF65-F5344CB8AC3E}">
        <p14:creationId xmlns:p14="http://schemas.microsoft.com/office/powerpoint/2010/main" val="1301091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P spid="14" grpId="0"/>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00EA6B-A291-4E7F-B0FD-36A83C1AA3E7}" type="slidenum">
              <a:rPr lang="en-US" altLang="en-US" sz="1200">
                <a:solidFill>
                  <a:srgbClr val="898989"/>
                </a:solidFill>
                <a:latin typeface="Arial" panose="020B0604020202020204" pitchFamily="34" charset="0"/>
              </a:rPr>
              <a:pPr>
                <a:spcBef>
                  <a:spcPct val="0"/>
                </a:spcBef>
                <a:buFontTx/>
                <a:buNone/>
              </a:pPr>
              <a:t>6</a:t>
            </a:fld>
            <a:endParaRPr lang="en-US" altLang="en-US" sz="1200">
              <a:solidFill>
                <a:srgbClr val="898989"/>
              </a:solidFill>
              <a:latin typeface="Arial" panose="020B0604020202020204" pitchFamily="34" charset="0"/>
            </a:endParaRPr>
          </a:p>
        </p:txBody>
      </p:sp>
      <p:pic>
        <p:nvPicPr>
          <p:cNvPr id="8196" name="Content Placeholder 3" descr="Thi nghiem tim hieu thanh phan cau tao cua ma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658983"/>
            <a:ext cx="9144000" cy="519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3"/>
          <p:cNvSpPr txBox="1">
            <a:spLocks noChangeArrowheads="1"/>
          </p:cNvSpPr>
          <p:nvPr/>
        </p:nvSpPr>
        <p:spPr bwMode="auto">
          <a:xfrm>
            <a:off x="114299" y="2909842"/>
            <a:ext cx="2819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Bước 1: Tách máu thành 2 phần</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9" name="Group 22"/>
          <p:cNvGrpSpPr>
            <a:grpSpLocks/>
          </p:cNvGrpSpPr>
          <p:nvPr/>
        </p:nvGrpSpPr>
        <p:grpSpPr bwMode="auto">
          <a:xfrm>
            <a:off x="450849" y="810482"/>
            <a:ext cx="7971426" cy="615327"/>
            <a:chOff x="1341" y="1723"/>
            <a:chExt cx="3104" cy="335"/>
          </a:xfrm>
        </p:grpSpPr>
        <p:sp>
          <p:nvSpPr>
            <p:cNvPr id="10"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1"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2"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3"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4"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2669357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fade">
                                      <p:cBhvr>
                                        <p:cTn id="3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2" name="Group 4"/>
          <p:cNvGrpSpPr>
            <a:grpSpLocks/>
          </p:cNvGrpSpPr>
          <p:nvPr/>
        </p:nvGrpSpPr>
        <p:grpSpPr bwMode="auto">
          <a:xfrm>
            <a:off x="3744913" y="1658984"/>
            <a:ext cx="514350" cy="4343400"/>
            <a:chOff x="1776" y="1008"/>
            <a:chExt cx="288" cy="1920"/>
          </a:xfrm>
        </p:grpSpPr>
        <p:sp>
          <p:nvSpPr>
            <p:cNvPr id="9246" name="AutoShape 5"/>
            <p:cNvSpPr>
              <a:spLocks noChangeArrowheads="1"/>
            </p:cNvSpPr>
            <p:nvPr/>
          </p:nvSpPr>
          <p:spPr bwMode="auto">
            <a:xfrm>
              <a:off x="1776" y="1008"/>
              <a:ext cx="288" cy="1920"/>
            </a:xfrm>
            <a:prstGeom prst="can">
              <a:avLst>
                <a:gd name="adj" fmla="val 70833"/>
              </a:avLst>
            </a:prstGeom>
            <a:solidFill>
              <a:schemeClr val="bg1"/>
            </a:solidFill>
            <a:ln w="9525">
              <a:solidFill>
                <a:schemeClr val="tx1"/>
              </a:solidFill>
              <a:round/>
              <a:headEnd/>
              <a:tailEnd/>
            </a:ln>
            <a:effectLst>
              <a:outerShdw dist="35921"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247" name="AutoShape 6"/>
            <p:cNvSpPr>
              <a:spLocks noChangeArrowheads="1"/>
            </p:cNvSpPr>
            <p:nvPr/>
          </p:nvSpPr>
          <p:spPr bwMode="auto">
            <a:xfrm>
              <a:off x="1776" y="1344"/>
              <a:ext cx="288" cy="1584"/>
            </a:xfrm>
            <a:prstGeom prst="can">
              <a:avLst>
                <a:gd name="adj" fmla="val 75065"/>
              </a:avLst>
            </a:prstGeom>
            <a:solidFill>
              <a:srgbClr val="CC0000"/>
            </a:solidFill>
            <a:ln w="9525">
              <a:solidFill>
                <a:srgbClr val="FF0000"/>
              </a:solidFill>
              <a:round/>
              <a:headEnd/>
              <a:tailEnd/>
            </a:ln>
            <a:effectLst>
              <a:outerShdw dist="35921" dir="2700000"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grpSp>
        <p:nvGrpSpPr>
          <p:cNvPr id="99335" name="Group 7"/>
          <p:cNvGrpSpPr>
            <a:grpSpLocks/>
          </p:cNvGrpSpPr>
          <p:nvPr/>
        </p:nvGrpSpPr>
        <p:grpSpPr bwMode="auto">
          <a:xfrm>
            <a:off x="7162800" y="1582784"/>
            <a:ext cx="571500" cy="4343400"/>
            <a:chOff x="3456" y="823"/>
            <a:chExt cx="480" cy="2729"/>
          </a:xfrm>
        </p:grpSpPr>
        <p:sp>
          <p:nvSpPr>
            <p:cNvPr id="9237" name="Line 8"/>
            <p:cNvSpPr>
              <a:spLocks noChangeShapeType="1"/>
            </p:cNvSpPr>
            <p:nvPr/>
          </p:nvSpPr>
          <p:spPr bwMode="auto">
            <a:xfrm>
              <a:off x="3936" y="235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8" name="Group 9"/>
            <p:cNvGrpSpPr>
              <a:grpSpLocks/>
            </p:cNvGrpSpPr>
            <p:nvPr/>
          </p:nvGrpSpPr>
          <p:grpSpPr bwMode="auto">
            <a:xfrm>
              <a:off x="3456" y="823"/>
              <a:ext cx="480" cy="2729"/>
              <a:chOff x="3456" y="823"/>
              <a:chExt cx="480" cy="2729"/>
            </a:xfrm>
          </p:grpSpPr>
          <p:sp>
            <p:nvSpPr>
              <p:cNvPr id="9239" name="Rectangle 10"/>
              <p:cNvSpPr>
                <a:spLocks noChangeArrowheads="1"/>
              </p:cNvSpPr>
              <p:nvPr/>
            </p:nvSpPr>
            <p:spPr bwMode="auto">
              <a:xfrm>
                <a:off x="3456" y="2304"/>
                <a:ext cx="480" cy="24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nvGrpSpPr>
              <p:cNvPr id="9240" name="Group 11"/>
              <p:cNvGrpSpPr>
                <a:grpSpLocks/>
              </p:cNvGrpSpPr>
              <p:nvPr/>
            </p:nvGrpSpPr>
            <p:grpSpPr bwMode="auto">
              <a:xfrm>
                <a:off x="3456" y="823"/>
                <a:ext cx="480" cy="2729"/>
                <a:chOff x="1680" y="919"/>
                <a:chExt cx="480" cy="2729"/>
              </a:xfrm>
            </p:grpSpPr>
            <p:grpSp>
              <p:nvGrpSpPr>
                <p:cNvPr id="9241" name="Group 12"/>
                <p:cNvGrpSpPr>
                  <a:grpSpLocks/>
                </p:cNvGrpSpPr>
                <p:nvPr/>
              </p:nvGrpSpPr>
              <p:grpSpPr bwMode="auto">
                <a:xfrm>
                  <a:off x="1680" y="919"/>
                  <a:ext cx="480" cy="2729"/>
                  <a:chOff x="1776" y="1078"/>
                  <a:chExt cx="288" cy="1850"/>
                </a:xfrm>
              </p:grpSpPr>
              <p:sp>
                <p:nvSpPr>
                  <p:cNvPr id="9244" name="AutoShape 13"/>
                  <p:cNvSpPr>
                    <a:spLocks noChangeArrowheads="1"/>
                  </p:cNvSpPr>
                  <p:nvPr/>
                </p:nvSpPr>
                <p:spPr bwMode="auto">
                  <a:xfrm>
                    <a:off x="1776" y="1078"/>
                    <a:ext cx="288" cy="1850"/>
                  </a:xfrm>
                  <a:prstGeom prst="can">
                    <a:avLst>
                      <a:gd name="adj" fmla="val 7083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245" name="AutoShape 14"/>
                  <p:cNvSpPr>
                    <a:spLocks noChangeArrowheads="1"/>
                  </p:cNvSpPr>
                  <p:nvPr/>
                </p:nvSpPr>
                <p:spPr bwMode="auto">
                  <a:xfrm>
                    <a:off x="1776" y="1344"/>
                    <a:ext cx="288" cy="1584"/>
                  </a:xfrm>
                  <a:prstGeom prst="can">
                    <a:avLst>
                      <a:gd name="adj" fmla="val 75065"/>
                    </a:avLst>
                  </a:prstGeom>
                  <a:solidFill>
                    <a:srgbClr val="CC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sp>
              <p:nvSpPr>
                <p:cNvPr id="9242" name="AutoShape 15"/>
                <p:cNvSpPr>
                  <a:spLocks noChangeArrowheads="1"/>
                </p:cNvSpPr>
                <p:nvPr/>
              </p:nvSpPr>
              <p:spPr bwMode="auto">
                <a:xfrm>
                  <a:off x="1680" y="1316"/>
                  <a:ext cx="480" cy="1372"/>
                </a:xfrm>
                <a:prstGeom prst="can">
                  <a:avLst>
                    <a:gd name="adj" fmla="val 53144"/>
                  </a:avLst>
                </a:prstGeom>
                <a:solidFill>
                  <a:srgbClr val="FFFFCC"/>
                </a:solidFill>
                <a:ln w="9525">
                  <a:solidFill>
                    <a:schemeClr val="tx1"/>
                  </a:solidFill>
                  <a:round/>
                  <a:headEnd/>
                  <a:tailEnd/>
                </a:ln>
                <a:effectLst>
                  <a:outerShdw sy="50000"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243" name="Oval 16"/>
                <p:cNvSpPr>
                  <a:spLocks noChangeArrowheads="1"/>
                </p:cNvSpPr>
                <p:nvPr/>
              </p:nvSpPr>
              <p:spPr bwMode="auto">
                <a:xfrm>
                  <a:off x="1680" y="2448"/>
                  <a:ext cx="480" cy="288"/>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grpSp>
      </p:grpSp>
      <p:sp>
        <p:nvSpPr>
          <p:cNvPr id="99346" name="AutoShape 18"/>
          <p:cNvSpPr>
            <a:spLocks noChangeArrowheads="1"/>
          </p:cNvSpPr>
          <p:nvPr/>
        </p:nvSpPr>
        <p:spPr bwMode="auto">
          <a:xfrm>
            <a:off x="4287838" y="3402059"/>
            <a:ext cx="2141537" cy="261938"/>
          </a:xfrm>
          <a:prstGeom prst="rightArrow">
            <a:avLst>
              <a:gd name="adj1" fmla="val 50000"/>
              <a:gd name="adj2" fmla="val 272525"/>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9347" name="Text Box 19"/>
          <p:cNvSpPr txBox="1">
            <a:spLocks noChangeArrowheads="1"/>
          </p:cNvSpPr>
          <p:nvPr/>
        </p:nvSpPr>
        <p:spPr bwMode="auto">
          <a:xfrm>
            <a:off x="4259263" y="2878184"/>
            <a:ext cx="2903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  </a:t>
            </a:r>
            <a:r>
              <a:rPr lang="en-US" altLang="en-US" sz="2000">
                <a:solidFill>
                  <a:srgbClr val="0000FF"/>
                </a:solidFill>
                <a:latin typeface="Arial" panose="020B0604020202020204" pitchFamily="34" charset="0"/>
              </a:rPr>
              <a:t>Để lắng đọng 3–4 </a:t>
            </a:r>
            <a:r>
              <a:rPr lang="en-US" altLang="en-US" sz="2000">
                <a:solidFill>
                  <a:srgbClr val="3333FF"/>
                </a:solidFill>
                <a:latin typeface="Arial" panose="020B0604020202020204" pitchFamily="34" charset="0"/>
              </a:rPr>
              <a:t>giờ</a:t>
            </a:r>
          </a:p>
        </p:txBody>
      </p:sp>
      <p:sp>
        <p:nvSpPr>
          <p:cNvPr id="99348" name="Text Box 20"/>
          <p:cNvSpPr txBox="1">
            <a:spLocks noChangeArrowheads="1"/>
          </p:cNvSpPr>
          <p:nvPr/>
        </p:nvSpPr>
        <p:spPr bwMode="auto">
          <a:xfrm>
            <a:off x="8377238" y="1816147"/>
            <a:ext cx="2152650" cy="19383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000" i="1">
                <a:solidFill>
                  <a:schemeClr val="hlink"/>
                </a:solidFill>
                <a:latin typeface="Arial" panose="020B0604020202020204" pitchFamily="34" charset="0"/>
              </a:rPr>
              <a:t>  </a:t>
            </a:r>
            <a:r>
              <a:rPr lang="en-US" altLang="en-US" sz="2000">
                <a:solidFill>
                  <a:srgbClr val="0000FF"/>
                </a:solidFill>
                <a:latin typeface="Arial" panose="020B0604020202020204" pitchFamily="34" charset="0"/>
              </a:rPr>
              <a:t>Phần trên: lỏng, trong suốt, vàng nhạt, chiếm 55% thể tích</a:t>
            </a:r>
            <a:r>
              <a:rPr lang="en-US" altLang="en-US" sz="2000" i="1">
                <a:solidFill>
                  <a:schemeClr val="hlink"/>
                </a:solidFill>
                <a:latin typeface="Arial" panose="020B0604020202020204" pitchFamily="34" charset="0"/>
              </a:rPr>
              <a:t> </a:t>
            </a:r>
          </a:p>
        </p:txBody>
      </p:sp>
      <p:sp>
        <p:nvSpPr>
          <p:cNvPr id="99349" name="Text Box 21"/>
          <p:cNvSpPr txBox="1">
            <a:spLocks noChangeArrowheads="1"/>
          </p:cNvSpPr>
          <p:nvPr/>
        </p:nvSpPr>
        <p:spPr bwMode="auto">
          <a:xfrm>
            <a:off x="8362950" y="4111672"/>
            <a:ext cx="1924050" cy="193833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000" i="1">
                <a:solidFill>
                  <a:srgbClr val="002060"/>
                </a:solidFill>
                <a:latin typeface="Times New Roman" panose="02020603050405020304" pitchFamily="18" charset="0"/>
              </a:rPr>
              <a:t>   </a:t>
            </a:r>
            <a:r>
              <a:rPr lang="en-US" altLang="en-US" sz="2000">
                <a:solidFill>
                  <a:srgbClr val="002060"/>
                </a:solidFill>
                <a:latin typeface="Arial" panose="020B0604020202020204" pitchFamily="34" charset="0"/>
              </a:rPr>
              <a:t>Phần dưới: đặc quánh, đỏ thẩm, chiếm 45%  thể tích</a:t>
            </a:r>
            <a:r>
              <a:rPr lang="en-US" altLang="en-US" sz="2000">
                <a:solidFill>
                  <a:srgbClr val="002060"/>
                </a:solidFill>
                <a:latin typeface="Times New Roman" panose="02020603050405020304" pitchFamily="18" charset="0"/>
              </a:rPr>
              <a:t> </a:t>
            </a:r>
          </a:p>
        </p:txBody>
      </p:sp>
      <p:sp>
        <p:nvSpPr>
          <p:cNvPr id="99350" name="AutoShape 22"/>
          <p:cNvSpPr>
            <a:spLocks noChangeArrowheads="1"/>
          </p:cNvSpPr>
          <p:nvPr/>
        </p:nvSpPr>
        <p:spPr bwMode="auto">
          <a:xfrm>
            <a:off x="7734300" y="4706984"/>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9351" name="AutoShape 23"/>
          <p:cNvSpPr>
            <a:spLocks noChangeArrowheads="1"/>
          </p:cNvSpPr>
          <p:nvPr/>
        </p:nvSpPr>
        <p:spPr bwMode="auto">
          <a:xfrm>
            <a:off x="7734300" y="3182984"/>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nvGrpSpPr>
          <p:cNvPr id="99352" name="Group 24"/>
          <p:cNvGrpSpPr>
            <a:grpSpLocks/>
          </p:cNvGrpSpPr>
          <p:nvPr/>
        </p:nvGrpSpPr>
        <p:grpSpPr bwMode="auto">
          <a:xfrm>
            <a:off x="2830513" y="1887584"/>
            <a:ext cx="1041400" cy="1066800"/>
            <a:chOff x="336" y="758"/>
            <a:chExt cx="864" cy="586"/>
          </a:xfrm>
        </p:grpSpPr>
        <p:sp>
          <p:nvSpPr>
            <p:cNvPr id="9235" name="Text Box 25"/>
            <p:cNvSpPr txBox="1">
              <a:spLocks noChangeArrowheads="1"/>
            </p:cNvSpPr>
            <p:nvPr/>
          </p:nvSpPr>
          <p:spPr bwMode="auto">
            <a:xfrm>
              <a:off x="336" y="758"/>
              <a:ext cx="57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200">
                  <a:solidFill>
                    <a:srgbClr val="0000FF"/>
                  </a:solidFill>
                  <a:latin typeface="Times New Roman" panose="02020603050405020304" pitchFamily="18" charset="0"/>
                </a:rPr>
                <a:t>Máu </a:t>
              </a:r>
            </a:p>
          </p:txBody>
        </p:sp>
        <p:sp>
          <p:nvSpPr>
            <p:cNvPr id="9236" name="Line 26"/>
            <p:cNvSpPr>
              <a:spLocks noChangeShapeType="1"/>
            </p:cNvSpPr>
            <p:nvPr/>
          </p:nvSpPr>
          <p:spPr bwMode="auto">
            <a:xfrm>
              <a:off x="720" y="1056"/>
              <a:ext cx="480" cy="288"/>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9355" name="Group 27"/>
          <p:cNvGrpSpPr>
            <a:grpSpLocks/>
          </p:cNvGrpSpPr>
          <p:nvPr/>
        </p:nvGrpSpPr>
        <p:grpSpPr bwMode="auto">
          <a:xfrm>
            <a:off x="2716213" y="3075034"/>
            <a:ext cx="1157287" cy="427038"/>
            <a:chOff x="288" y="1536"/>
            <a:chExt cx="960" cy="235"/>
          </a:xfrm>
        </p:grpSpPr>
        <p:sp>
          <p:nvSpPr>
            <p:cNvPr id="9233" name="Text Box 28"/>
            <p:cNvSpPr txBox="1">
              <a:spLocks noChangeArrowheads="1"/>
            </p:cNvSpPr>
            <p:nvPr/>
          </p:nvSpPr>
          <p:spPr bwMode="auto">
            <a:xfrm>
              <a:off x="288" y="1536"/>
              <a:ext cx="57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200">
                  <a:solidFill>
                    <a:srgbClr val="0000FF"/>
                  </a:solidFill>
                  <a:latin typeface="Times New Roman" panose="02020603050405020304" pitchFamily="18" charset="0"/>
                </a:rPr>
                <a:t>5ml</a:t>
              </a:r>
              <a:endParaRPr lang="en-US" altLang="en-US" sz="2200">
                <a:latin typeface="Times New Roman" panose="02020603050405020304" pitchFamily="18" charset="0"/>
              </a:endParaRPr>
            </a:p>
          </p:txBody>
        </p:sp>
        <p:sp>
          <p:nvSpPr>
            <p:cNvPr id="9234" name="Line 29"/>
            <p:cNvSpPr>
              <a:spLocks noChangeShapeType="1"/>
            </p:cNvSpPr>
            <p:nvPr/>
          </p:nvSpPr>
          <p:spPr bwMode="auto">
            <a:xfrm>
              <a:off x="672" y="1728"/>
              <a:ext cx="576" cy="0"/>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9358" name="Group 30"/>
          <p:cNvGrpSpPr>
            <a:grpSpLocks/>
          </p:cNvGrpSpPr>
          <p:nvPr/>
        </p:nvGrpSpPr>
        <p:grpSpPr bwMode="auto">
          <a:xfrm>
            <a:off x="4202113" y="1730422"/>
            <a:ext cx="2744787" cy="1141412"/>
            <a:chOff x="1392" y="573"/>
            <a:chExt cx="2133" cy="627"/>
          </a:xfrm>
        </p:grpSpPr>
        <p:sp>
          <p:nvSpPr>
            <p:cNvPr id="9231" name="Text Box 31"/>
            <p:cNvSpPr txBox="1">
              <a:spLocks noChangeArrowheads="1"/>
            </p:cNvSpPr>
            <p:nvPr/>
          </p:nvSpPr>
          <p:spPr bwMode="auto">
            <a:xfrm>
              <a:off x="1608" y="573"/>
              <a:ext cx="1917" cy="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200" i="1">
                  <a:solidFill>
                    <a:srgbClr val="002060"/>
                  </a:solidFill>
                  <a:latin typeface="Arial" panose="020B0604020202020204" pitchFamily="34" charset="0"/>
                </a:rPr>
                <a:t>Chất chống đông</a:t>
              </a:r>
            </a:p>
            <a:p>
              <a:pPr eaLnBrk="1" hangingPunct="1">
                <a:spcBef>
                  <a:spcPct val="50000"/>
                </a:spcBef>
                <a:buFontTx/>
                <a:buNone/>
              </a:pPr>
              <a:r>
                <a:rPr lang="en-US" altLang="en-US" sz="2200" i="1">
                  <a:solidFill>
                    <a:srgbClr val="002060"/>
                  </a:solidFill>
                  <a:latin typeface="Arial" panose="020B0604020202020204" pitchFamily="34" charset="0"/>
                </a:rPr>
                <a:t>(Xitrat natri 5%)</a:t>
              </a:r>
            </a:p>
          </p:txBody>
        </p:sp>
        <p:sp>
          <p:nvSpPr>
            <p:cNvPr id="9232" name="Line 32"/>
            <p:cNvSpPr>
              <a:spLocks noChangeShapeType="1"/>
            </p:cNvSpPr>
            <p:nvPr/>
          </p:nvSpPr>
          <p:spPr bwMode="auto">
            <a:xfrm flipH="1">
              <a:off x="1392" y="816"/>
              <a:ext cx="432" cy="384"/>
            </a:xfrm>
            <a:prstGeom prst="line">
              <a:avLst/>
            </a:prstGeom>
            <a:noFill/>
            <a:ln w="190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9361" name="Text Box 33"/>
          <p:cNvSpPr txBox="1">
            <a:spLocks noChangeArrowheads="1"/>
          </p:cNvSpPr>
          <p:nvPr/>
        </p:nvSpPr>
        <p:spPr bwMode="auto">
          <a:xfrm>
            <a:off x="3230563" y="6232572"/>
            <a:ext cx="46942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Bước 1: Tách máu thành 2 phần</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92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736E5D-9648-4D29-8353-64A37A7FAF1B}" type="slidenum">
              <a:rPr lang="en-US" altLang="en-US" sz="1200">
                <a:solidFill>
                  <a:srgbClr val="898989"/>
                </a:solidFill>
                <a:latin typeface="Arial" panose="020B0604020202020204" pitchFamily="34" charset="0"/>
              </a:rPr>
              <a:pPr>
                <a:spcBef>
                  <a:spcPct val="0"/>
                </a:spcBef>
                <a:buFontTx/>
                <a:buNone/>
              </a:pPr>
              <a:t>7</a:t>
            </a:fld>
            <a:endParaRPr lang="en-US" altLang="en-US" sz="1200">
              <a:solidFill>
                <a:srgbClr val="898989"/>
              </a:solidFill>
              <a:latin typeface="Arial" panose="020B0604020202020204" pitchFamily="34" charset="0"/>
            </a:endParaRPr>
          </a:p>
        </p:txBody>
      </p:sp>
      <p:sp>
        <p:nvSpPr>
          <p:cNvPr id="32" name="TextBox 31"/>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33" name="Group 22"/>
          <p:cNvGrpSpPr>
            <a:grpSpLocks/>
          </p:cNvGrpSpPr>
          <p:nvPr/>
        </p:nvGrpSpPr>
        <p:grpSpPr bwMode="auto">
          <a:xfrm>
            <a:off x="450849" y="810482"/>
            <a:ext cx="7971426" cy="615327"/>
            <a:chOff x="1341" y="1723"/>
            <a:chExt cx="3104" cy="335"/>
          </a:xfrm>
        </p:grpSpPr>
        <p:sp>
          <p:nvSpPr>
            <p:cNvPr id="34"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35"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36"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37"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38"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299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9361"/>
                                        </p:tgtEl>
                                        <p:attrNameLst>
                                          <p:attrName>style.visibility</p:attrName>
                                        </p:attrNameLst>
                                      </p:cBhvr>
                                      <p:to>
                                        <p:strVal val="visible"/>
                                      </p:to>
                                    </p:set>
                                    <p:animEffect transition="in" filter="box(in)">
                                      <p:cBhvr>
                                        <p:cTn id="7" dur="500"/>
                                        <p:tgtEl>
                                          <p:spTgt spid="99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9355"/>
                                        </p:tgtEl>
                                        <p:attrNameLst>
                                          <p:attrName>style.visibility</p:attrName>
                                        </p:attrNameLst>
                                      </p:cBhvr>
                                      <p:to>
                                        <p:strVal val="visible"/>
                                      </p:to>
                                    </p:set>
                                    <p:animEffect transition="in" filter="box(in)">
                                      <p:cBhvr>
                                        <p:cTn id="12" dur="500"/>
                                        <p:tgtEl>
                                          <p:spTgt spid="99355"/>
                                        </p:tgtEl>
                                      </p:cBhvr>
                                    </p:animEffect>
                                  </p:childTnLst>
                                </p:cTn>
                              </p:par>
                              <p:par>
                                <p:cTn id="13" presetID="4" presetClass="entr" presetSubtype="16" fill="hold" nodeType="withEffect">
                                  <p:stCondLst>
                                    <p:cond delay="0"/>
                                  </p:stCondLst>
                                  <p:childTnLst>
                                    <p:set>
                                      <p:cBhvr>
                                        <p:cTn id="14" dur="1" fill="hold">
                                          <p:stCondLst>
                                            <p:cond delay="0"/>
                                          </p:stCondLst>
                                        </p:cTn>
                                        <p:tgtEl>
                                          <p:spTgt spid="99352"/>
                                        </p:tgtEl>
                                        <p:attrNameLst>
                                          <p:attrName>style.visibility</p:attrName>
                                        </p:attrNameLst>
                                      </p:cBhvr>
                                      <p:to>
                                        <p:strVal val="visible"/>
                                      </p:to>
                                    </p:set>
                                    <p:animEffect transition="in" filter="box(in)">
                                      <p:cBhvr>
                                        <p:cTn id="15" dur="500"/>
                                        <p:tgtEl>
                                          <p:spTgt spid="99352"/>
                                        </p:tgtEl>
                                      </p:cBhvr>
                                    </p:animEffect>
                                  </p:childTnLst>
                                </p:cTn>
                              </p:par>
                              <p:par>
                                <p:cTn id="16" presetID="4" presetClass="entr" presetSubtype="16" fill="hold" nodeType="withEffect">
                                  <p:stCondLst>
                                    <p:cond delay="0"/>
                                  </p:stCondLst>
                                  <p:childTnLst>
                                    <p:set>
                                      <p:cBhvr>
                                        <p:cTn id="17" dur="1" fill="hold">
                                          <p:stCondLst>
                                            <p:cond delay="0"/>
                                          </p:stCondLst>
                                        </p:cTn>
                                        <p:tgtEl>
                                          <p:spTgt spid="99358"/>
                                        </p:tgtEl>
                                        <p:attrNameLst>
                                          <p:attrName>style.visibility</p:attrName>
                                        </p:attrNameLst>
                                      </p:cBhvr>
                                      <p:to>
                                        <p:strVal val="visible"/>
                                      </p:to>
                                    </p:set>
                                    <p:animEffect transition="in" filter="box(in)">
                                      <p:cBhvr>
                                        <p:cTn id="18" dur="500"/>
                                        <p:tgtEl>
                                          <p:spTgt spid="9935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9347"/>
                                        </p:tgtEl>
                                        <p:attrNameLst>
                                          <p:attrName>style.visibility</p:attrName>
                                        </p:attrNameLst>
                                      </p:cBhvr>
                                      <p:to>
                                        <p:strVal val="visible"/>
                                      </p:to>
                                    </p:set>
                                    <p:animEffect transition="in" filter="box(in)">
                                      <p:cBhvr>
                                        <p:cTn id="21" dur="500"/>
                                        <p:tgtEl>
                                          <p:spTgt spid="99347"/>
                                        </p:tgtEl>
                                      </p:cBhvr>
                                    </p:animEffect>
                                  </p:childTnLst>
                                </p:cTn>
                              </p:par>
                              <p:par>
                                <p:cTn id="22" presetID="4" presetClass="entr" presetSubtype="16" fill="hold" nodeType="withEffect">
                                  <p:stCondLst>
                                    <p:cond delay="0"/>
                                  </p:stCondLst>
                                  <p:childTnLst>
                                    <p:set>
                                      <p:cBhvr>
                                        <p:cTn id="23" dur="1" fill="hold">
                                          <p:stCondLst>
                                            <p:cond delay="0"/>
                                          </p:stCondLst>
                                        </p:cTn>
                                        <p:tgtEl>
                                          <p:spTgt spid="99332"/>
                                        </p:tgtEl>
                                        <p:attrNameLst>
                                          <p:attrName>style.visibility</p:attrName>
                                        </p:attrNameLst>
                                      </p:cBhvr>
                                      <p:to>
                                        <p:strVal val="visible"/>
                                      </p:to>
                                    </p:set>
                                    <p:animEffect transition="in" filter="box(in)">
                                      <p:cBhvr>
                                        <p:cTn id="24" dur="500"/>
                                        <p:tgtEl>
                                          <p:spTgt spid="993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9346"/>
                                        </p:tgtEl>
                                        <p:attrNameLst>
                                          <p:attrName>style.visibility</p:attrName>
                                        </p:attrNameLst>
                                      </p:cBhvr>
                                      <p:to>
                                        <p:strVal val="visible"/>
                                      </p:to>
                                    </p:set>
                                    <p:animEffect transition="in" filter="blinds(horizontal)">
                                      <p:cBhvr>
                                        <p:cTn id="29" dur="500"/>
                                        <p:tgtEl>
                                          <p:spTgt spid="993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9335"/>
                                        </p:tgtEl>
                                        <p:attrNameLst>
                                          <p:attrName>style.visibility</p:attrName>
                                        </p:attrNameLst>
                                      </p:cBhvr>
                                      <p:to>
                                        <p:strVal val="visible"/>
                                      </p:to>
                                    </p:set>
                                    <p:animEffect transition="in" filter="blinds(horizontal)">
                                      <p:cBhvr>
                                        <p:cTn id="34" dur="500"/>
                                        <p:tgtEl>
                                          <p:spTgt spid="9933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9351"/>
                                        </p:tgtEl>
                                        <p:attrNameLst>
                                          <p:attrName>style.visibility</p:attrName>
                                        </p:attrNameLst>
                                      </p:cBhvr>
                                      <p:to>
                                        <p:strVal val="visible"/>
                                      </p:to>
                                    </p:set>
                                    <p:animEffect transition="in" filter="blinds(horizontal)">
                                      <p:cBhvr>
                                        <p:cTn id="39" dur="500"/>
                                        <p:tgtEl>
                                          <p:spTgt spid="9935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9348"/>
                                        </p:tgtEl>
                                        <p:attrNameLst>
                                          <p:attrName>style.visibility</p:attrName>
                                        </p:attrNameLst>
                                      </p:cBhvr>
                                      <p:to>
                                        <p:strVal val="visible"/>
                                      </p:to>
                                    </p:set>
                                    <p:animEffect transition="in" filter="blinds(horizontal)">
                                      <p:cBhvr>
                                        <p:cTn id="42" dur="500"/>
                                        <p:tgtEl>
                                          <p:spTgt spid="993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9349"/>
                                        </p:tgtEl>
                                        <p:attrNameLst>
                                          <p:attrName>style.visibility</p:attrName>
                                        </p:attrNameLst>
                                      </p:cBhvr>
                                      <p:to>
                                        <p:strVal val="visible"/>
                                      </p:to>
                                    </p:set>
                                    <p:animEffect transition="in" filter="blinds(horizontal)">
                                      <p:cBhvr>
                                        <p:cTn id="45" dur="500"/>
                                        <p:tgtEl>
                                          <p:spTgt spid="9934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9350"/>
                                        </p:tgtEl>
                                        <p:attrNameLst>
                                          <p:attrName>style.visibility</p:attrName>
                                        </p:attrNameLst>
                                      </p:cBhvr>
                                      <p:to>
                                        <p:strVal val="visible"/>
                                      </p:to>
                                    </p:set>
                                    <p:animEffect transition="in" filter="blinds(horizontal)">
                                      <p:cBhvr>
                                        <p:cTn id="48" dur="500"/>
                                        <p:tgtEl>
                                          <p:spTgt spid="9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animBg="1"/>
      <p:bldP spid="99347" grpId="0"/>
      <p:bldP spid="99348" grpId="0" animBg="1"/>
      <p:bldP spid="99349" grpId="0" animBg="1"/>
      <p:bldP spid="99350" grpId="0" animBg="1"/>
      <p:bldP spid="99351" grpId="0" animBg="1"/>
      <p:bldP spid="993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335" name="Group 7"/>
          <p:cNvGrpSpPr>
            <a:grpSpLocks/>
          </p:cNvGrpSpPr>
          <p:nvPr/>
        </p:nvGrpSpPr>
        <p:grpSpPr bwMode="auto">
          <a:xfrm>
            <a:off x="1941513" y="266700"/>
            <a:ext cx="571500" cy="4343400"/>
            <a:chOff x="3456" y="823"/>
            <a:chExt cx="480" cy="2729"/>
          </a:xfrm>
        </p:grpSpPr>
        <p:sp>
          <p:nvSpPr>
            <p:cNvPr id="10253" name="Line 8"/>
            <p:cNvSpPr>
              <a:spLocks noChangeShapeType="1"/>
            </p:cNvSpPr>
            <p:nvPr/>
          </p:nvSpPr>
          <p:spPr bwMode="auto">
            <a:xfrm>
              <a:off x="3936" y="235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54" name="Group 9"/>
            <p:cNvGrpSpPr>
              <a:grpSpLocks/>
            </p:cNvGrpSpPr>
            <p:nvPr/>
          </p:nvGrpSpPr>
          <p:grpSpPr bwMode="auto">
            <a:xfrm>
              <a:off x="3456" y="823"/>
              <a:ext cx="480" cy="2729"/>
              <a:chOff x="3456" y="823"/>
              <a:chExt cx="480" cy="2729"/>
            </a:xfrm>
          </p:grpSpPr>
          <p:sp>
            <p:nvSpPr>
              <p:cNvPr id="10255" name="Rectangle 10"/>
              <p:cNvSpPr>
                <a:spLocks noChangeArrowheads="1"/>
              </p:cNvSpPr>
              <p:nvPr/>
            </p:nvSpPr>
            <p:spPr bwMode="auto">
              <a:xfrm>
                <a:off x="3456" y="2304"/>
                <a:ext cx="480" cy="24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nvGrpSpPr>
              <p:cNvPr id="10256" name="Group 11"/>
              <p:cNvGrpSpPr>
                <a:grpSpLocks/>
              </p:cNvGrpSpPr>
              <p:nvPr/>
            </p:nvGrpSpPr>
            <p:grpSpPr bwMode="auto">
              <a:xfrm>
                <a:off x="3456" y="823"/>
                <a:ext cx="480" cy="2729"/>
                <a:chOff x="1680" y="919"/>
                <a:chExt cx="480" cy="2729"/>
              </a:xfrm>
            </p:grpSpPr>
            <p:grpSp>
              <p:nvGrpSpPr>
                <p:cNvPr id="10257" name="Group 12"/>
                <p:cNvGrpSpPr>
                  <a:grpSpLocks/>
                </p:cNvGrpSpPr>
                <p:nvPr/>
              </p:nvGrpSpPr>
              <p:grpSpPr bwMode="auto">
                <a:xfrm>
                  <a:off x="1680" y="919"/>
                  <a:ext cx="480" cy="2729"/>
                  <a:chOff x="1776" y="1078"/>
                  <a:chExt cx="288" cy="1850"/>
                </a:xfrm>
              </p:grpSpPr>
              <p:sp>
                <p:nvSpPr>
                  <p:cNvPr id="10260" name="AutoShape 13"/>
                  <p:cNvSpPr>
                    <a:spLocks noChangeArrowheads="1"/>
                  </p:cNvSpPr>
                  <p:nvPr/>
                </p:nvSpPr>
                <p:spPr bwMode="auto">
                  <a:xfrm>
                    <a:off x="1776" y="1078"/>
                    <a:ext cx="288" cy="1850"/>
                  </a:xfrm>
                  <a:prstGeom prst="can">
                    <a:avLst>
                      <a:gd name="adj" fmla="val 7083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10261" name="AutoShape 14"/>
                  <p:cNvSpPr>
                    <a:spLocks noChangeArrowheads="1"/>
                  </p:cNvSpPr>
                  <p:nvPr/>
                </p:nvSpPr>
                <p:spPr bwMode="auto">
                  <a:xfrm>
                    <a:off x="1776" y="1344"/>
                    <a:ext cx="288" cy="1584"/>
                  </a:xfrm>
                  <a:prstGeom prst="can">
                    <a:avLst>
                      <a:gd name="adj" fmla="val 75065"/>
                    </a:avLst>
                  </a:prstGeom>
                  <a:solidFill>
                    <a:srgbClr val="CC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sp>
              <p:nvSpPr>
                <p:cNvPr id="10258" name="AutoShape 15"/>
                <p:cNvSpPr>
                  <a:spLocks noChangeArrowheads="1"/>
                </p:cNvSpPr>
                <p:nvPr/>
              </p:nvSpPr>
              <p:spPr bwMode="auto">
                <a:xfrm>
                  <a:off x="1680" y="1316"/>
                  <a:ext cx="480" cy="1372"/>
                </a:xfrm>
                <a:prstGeom prst="can">
                  <a:avLst>
                    <a:gd name="adj" fmla="val 53144"/>
                  </a:avLst>
                </a:prstGeom>
                <a:solidFill>
                  <a:srgbClr val="FFFFCC"/>
                </a:solidFill>
                <a:ln w="9525">
                  <a:solidFill>
                    <a:schemeClr val="tx1"/>
                  </a:solidFill>
                  <a:round/>
                  <a:headEnd/>
                  <a:tailEnd/>
                </a:ln>
                <a:effectLst>
                  <a:outerShdw sy="50000"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10259" name="Oval 16"/>
                <p:cNvSpPr>
                  <a:spLocks noChangeArrowheads="1"/>
                </p:cNvSpPr>
                <p:nvPr/>
              </p:nvSpPr>
              <p:spPr bwMode="auto">
                <a:xfrm>
                  <a:off x="1680" y="2448"/>
                  <a:ext cx="480" cy="288"/>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grpSp>
        </p:grpSp>
      </p:grpSp>
      <p:sp>
        <p:nvSpPr>
          <p:cNvPr id="99348" name="Text Box 20"/>
          <p:cNvSpPr txBox="1">
            <a:spLocks noChangeArrowheads="1"/>
          </p:cNvSpPr>
          <p:nvPr/>
        </p:nvSpPr>
        <p:spPr bwMode="auto">
          <a:xfrm>
            <a:off x="3233738" y="266700"/>
            <a:ext cx="3157537" cy="26781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800" i="1">
                <a:solidFill>
                  <a:srgbClr val="341DBD"/>
                </a:solidFill>
                <a:latin typeface="Times New Roman" panose="02020603050405020304" pitchFamily="18" charset="0"/>
                <a:cs typeface="Times New Roman" panose="02020603050405020304" pitchFamily="18" charset="0"/>
              </a:rPr>
              <a:t>  </a:t>
            </a:r>
            <a:r>
              <a:rPr lang="en-US" altLang="en-US" sz="2800">
                <a:solidFill>
                  <a:srgbClr val="341DBD"/>
                </a:solidFill>
                <a:latin typeface="Times New Roman" panose="02020603050405020304" pitchFamily="18" charset="0"/>
                <a:cs typeface="Times New Roman" panose="02020603050405020304" pitchFamily="18" charset="0"/>
              </a:rPr>
              <a:t>Phần trên: lỏng, trong suốt, vàng nhạt, chiếm 55% thể tích</a:t>
            </a:r>
            <a:r>
              <a:rPr lang="en-US" altLang="en-US" sz="2800" i="1">
                <a:solidFill>
                  <a:srgbClr val="341DBD"/>
                </a:solidFill>
                <a:latin typeface="Times New Roman" panose="02020603050405020304" pitchFamily="18" charset="0"/>
                <a:cs typeface="Times New Roman" panose="02020603050405020304" pitchFamily="18" charset="0"/>
              </a:rPr>
              <a:t> </a:t>
            </a:r>
          </a:p>
        </p:txBody>
      </p:sp>
      <p:sp>
        <p:nvSpPr>
          <p:cNvPr id="99349" name="Text Box 21"/>
          <p:cNvSpPr txBox="1">
            <a:spLocks noChangeArrowheads="1"/>
          </p:cNvSpPr>
          <p:nvPr/>
        </p:nvSpPr>
        <p:spPr bwMode="auto">
          <a:xfrm>
            <a:off x="3270250" y="3014663"/>
            <a:ext cx="3117850" cy="20320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800" i="1">
                <a:solidFill>
                  <a:srgbClr val="341DBD"/>
                </a:solidFill>
                <a:latin typeface="Times New Roman" panose="02020603050405020304" pitchFamily="18" charset="0"/>
                <a:cs typeface="Times New Roman" panose="02020603050405020304" pitchFamily="18" charset="0"/>
              </a:rPr>
              <a:t>   </a:t>
            </a:r>
            <a:r>
              <a:rPr lang="en-US" altLang="en-US" sz="2800">
                <a:solidFill>
                  <a:srgbClr val="341DBD"/>
                </a:solidFill>
                <a:latin typeface="Times New Roman" panose="02020603050405020304" pitchFamily="18" charset="0"/>
                <a:cs typeface="Times New Roman" panose="02020603050405020304" pitchFamily="18" charset="0"/>
              </a:rPr>
              <a:t>Phần dưới: đặc quánh, đỏ thẩm, chiếm 45%  thể tích </a:t>
            </a:r>
          </a:p>
        </p:txBody>
      </p:sp>
      <p:sp>
        <p:nvSpPr>
          <p:cNvPr id="99350" name="AutoShape 22"/>
          <p:cNvSpPr>
            <a:spLocks noChangeArrowheads="1"/>
          </p:cNvSpPr>
          <p:nvPr/>
        </p:nvSpPr>
        <p:spPr bwMode="auto">
          <a:xfrm>
            <a:off x="2620963" y="3386138"/>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99351" name="AutoShape 23"/>
          <p:cNvSpPr>
            <a:spLocks noChangeArrowheads="1"/>
          </p:cNvSpPr>
          <p:nvPr/>
        </p:nvSpPr>
        <p:spPr bwMode="auto">
          <a:xfrm>
            <a:off x="2605088" y="1216025"/>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1024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3FCC35-53B7-4224-B161-20A77D1FAFED}" type="slidenum">
              <a:rPr lang="en-US" altLang="en-US" sz="1200">
                <a:solidFill>
                  <a:srgbClr val="898989"/>
                </a:solidFill>
                <a:latin typeface="Arial" panose="020B0604020202020204" pitchFamily="34" charset="0"/>
              </a:rPr>
              <a:pPr>
                <a:spcBef>
                  <a:spcPct val="0"/>
                </a:spcBef>
                <a:buFontTx/>
                <a:buNone/>
              </a:pPr>
              <a:t>8</a:t>
            </a:fld>
            <a:endParaRPr lang="en-US" altLang="en-US" sz="1200">
              <a:solidFill>
                <a:srgbClr val="898989"/>
              </a:solidFill>
              <a:latin typeface="Arial" panose="020B0604020202020204" pitchFamily="34" charset="0"/>
            </a:endParaRPr>
          </a:p>
        </p:txBody>
      </p:sp>
      <p:sp>
        <p:nvSpPr>
          <p:cNvPr id="10248" name="Text Box 4"/>
          <p:cNvSpPr txBox="1">
            <a:spLocks noChangeArrowheads="1"/>
          </p:cNvSpPr>
          <p:nvPr/>
        </p:nvSpPr>
        <p:spPr bwMode="auto">
          <a:xfrm>
            <a:off x="1501775" y="5548313"/>
            <a:ext cx="585311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Bước 2: Phân tích các thành phần</a:t>
            </a: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33" name="Text Box 20"/>
          <p:cNvSpPr txBox="1">
            <a:spLocks noChangeArrowheads="1"/>
          </p:cNvSpPr>
          <p:nvPr/>
        </p:nvSpPr>
        <p:spPr bwMode="auto">
          <a:xfrm>
            <a:off x="7232650" y="669925"/>
            <a:ext cx="2681288" cy="20320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800" i="1">
                <a:solidFill>
                  <a:srgbClr val="341DBD"/>
                </a:solidFill>
                <a:latin typeface="Times New Roman" panose="02020603050405020304" pitchFamily="18" charset="0"/>
                <a:cs typeface="Times New Roman" panose="02020603050405020304" pitchFamily="18" charset="0"/>
              </a:rPr>
              <a:t>  </a:t>
            </a:r>
            <a:r>
              <a:rPr lang="en-US" altLang="en-US" sz="2800">
                <a:solidFill>
                  <a:srgbClr val="341DBD"/>
                </a:solidFill>
                <a:latin typeface="Times New Roman" panose="02020603050405020304" pitchFamily="18" charset="0"/>
                <a:cs typeface="Times New Roman" panose="02020603050405020304" pitchFamily="18" charset="0"/>
              </a:rPr>
              <a:t>Huyết tương (không chứa tế bào)</a:t>
            </a:r>
            <a:endParaRPr lang="en-US" altLang="en-US" sz="2800" i="1">
              <a:solidFill>
                <a:srgbClr val="341DBD"/>
              </a:solidFill>
              <a:latin typeface="Times New Roman" panose="02020603050405020304" pitchFamily="18" charset="0"/>
              <a:cs typeface="Times New Roman" panose="02020603050405020304" pitchFamily="18" charset="0"/>
            </a:endParaRPr>
          </a:p>
        </p:txBody>
      </p:sp>
      <p:sp>
        <p:nvSpPr>
          <p:cNvPr id="34" name="Text Box 21"/>
          <p:cNvSpPr txBox="1">
            <a:spLocks noChangeArrowheads="1"/>
          </p:cNvSpPr>
          <p:nvPr/>
        </p:nvSpPr>
        <p:spPr bwMode="auto">
          <a:xfrm>
            <a:off x="7226300" y="2979738"/>
            <a:ext cx="2994025" cy="20320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50000"/>
              </a:spcBef>
              <a:buFontTx/>
              <a:buNone/>
            </a:pPr>
            <a:r>
              <a:rPr lang="en-US" altLang="en-US" sz="2800">
                <a:solidFill>
                  <a:srgbClr val="341DBD"/>
                </a:solidFill>
                <a:latin typeface="Times New Roman" panose="02020603050405020304" pitchFamily="18" charset="0"/>
              </a:rPr>
              <a:t>Gồm các tế bào máu như hồng cầu, bạch cầu, tiểu cầu </a:t>
            </a:r>
          </a:p>
        </p:txBody>
      </p:sp>
      <p:sp>
        <p:nvSpPr>
          <p:cNvPr id="35" name="AutoShape 23"/>
          <p:cNvSpPr>
            <a:spLocks noChangeArrowheads="1"/>
          </p:cNvSpPr>
          <p:nvPr/>
        </p:nvSpPr>
        <p:spPr bwMode="auto">
          <a:xfrm>
            <a:off x="6440488" y="1279525"/>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
        <p:nvSpPr>
          <p:cNvPr id="36" name="AutoShape 22"/>
          <p:cNvSpPr>
            <a:spLocks noChangeArrowheads="1"/>
          </p:cNvSpPr>
          <p:nvPr/>
        </p:nvSpPr>
        <p:spPr bwMode="auto">
          <a:xfrm>
            <a:off x="6515100" y="3441700"/>
            <a:ext cx="628650" cy="304800"/>
          </a:xfrm>
          <a:prstGeom prst="rightArrow">
            <a:avLst>
              <a:gd name="adj1" fmla="val 50000"/>
              <a:gd name="adj2" fmla="val 6875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b="1">
              <a:latin typeface="Times New Roman" panose="02020603050405020304" pitchFamily="18" charset="0"/>
            </a:endParaRPr>
          </a:p>
        </p:txBody>
      </p:sp>
    </p:spTree>
    <p:extLst>
      <p:ext uri="{BB962C8B-B14F-4D97-AF65-F5344CB8AC3E}">
        <p14:creationId xmlns:p14="http://schemas.microsoft.com/office/powerpoint/2010/main" val="1143130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blinds(horizontal)">
                                      <p:cBhvr>
                                        <p:cTn id="7" dur="500"/>
                                        <p:tgtEl>
                                          <p:spTgt spid="99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51"/>
                                        </p:tgtEl>
                                        <p:attrNameLst>
                                          <p:attrName>style.visibility</p:attrName>
                                        </p:attrNameLst>
                                      </p:cBhvr>
                                      <p:to>
                                        <p:strVal val="visible"/>
                                      </p:to>
                                    </p:set>
                                    <p:animEffect transition="in" filter="blinds(horizontal)">
                                      <p:cBhvr>
                                        <p:cTn id="12" dur="500"/>
                                        <p:tgtEl>
                                          <p:spTgt spid="9935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348"/>
                                        </p:tgtEl>
                                        <p:attrNameLst>
                                          <p:attrName>style.visibility</p:attrName>
                                        </p:attrNameLst>
                                      </p:cBhvr>
                                      <p:to>
                                        <p:strVal val="visible"/>
                                      </p:to>
                                    </p:set>
                                    <p:animEffect transition="in" filter="blinds(horizontal)">
                                      <p:cBhvr>
                                        <p:cTn id="15" dur="500"/>
                                        <p:tgtEl>
                                          <p:spTgt spid="9934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9349"/>
                                        </p:tgtEl>
                                        <p:attrNameLst>
                                          <p:attrName>style.visibility</p:attrName>
                                        </p:attrNameLst>
                                      </p:cBhvr>
                                      <p:to>
                                        <p:strVal val="visible"/>
                                      </p:to>
                                    </p:set>
                                    <p:animEffect transition="in" filter="blinds(horizontal)">
                                      <p:cBhvr>
                                        <p:cTn id="18" dur="500"/>
                                        <p:tgtEl>
                                          <p:spTgt spid="9934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9350"/>
                                        </p:tgtEl>
                                        <p:attrNameLst>
                                          <p:attrName>style.visibility</p:attrName>
                                        </p:attrNameLst>
                                      </p:cBhvr>
                                      <p:to>
                                        <p:strVal val="visible"/>
                                      </p:to>
                                    </p:set>
                                    <p:animEffect transition="in" filter="blinds(horizontal)">
                                      <p:cBhvr>
                                        <p:cTn id="21" dur="500"/>
                                        <p:tgtEl>
                                          <p:spTgt spid="9935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8" grpId="0" animBg="1"/>
      <p:bldP spid="99349" grpId="0" animBg="1"/>
      <p:bldP spid="99350" grpId="0" animBg="1"/>
      <p:bldP spid="99351" grpId="0" animBg="1"/>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B8C294-A70F-4701-B1C9-3AA416F8666F}" type="slidenum">
              <a:rPr lang="en-US" altLang="en-US" sz="1200">
                <a:solidFill>
                  <a:srgbClr val="898989"/>
                </a:solidFill>
                <a:latin typeface="Arial" panose="020B0604020202020204" pitchFamily="34" charset="0"/>
              </a:rPr>
              <a:pPr>
                <a:spcBef>
                  <a:spcPct val="0"/>
                </a:spcBef>
                <a:buFontTx/>
                <a:buNone/>
              </a:pPr>
              <a:t>9</a:t>
            </a:fld>
            <a:endParaRPr lang="en-US" altLang="en-US" sz="1200">
              <a:solidFill>
                <a:srgbClr val="898989"/>
              </a:solidFill>
              <a:latin typeface="Arial" panose="020B0604020202020204" pitchFamily="34" charset="0"/>
            </a:endParaRPr>
          </a:p>
        </p:txBody>
      </p:sp>
      <p:pic>
        <p:nvPicPr>
          <p:cNvPr id="11267" name="Picture 2" descr="Chức năng của các tế bào máu và huyết tương | Vinme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9563" y="1962652"/>
            <a:ext cx="4998448" cy="439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482725" y="1524000"/>
            <a:ext cx="749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i="1">
                <a:solidFill>
                  <a:srgbClr val="FF0000"/>
                </a:solidFill>
                <a:latin typeface="Arial" panose="020B0604020202020204" pitchFamily="34" charset="0"/>
              </a:rPr>
              <a:t>Chọn từ thích hợp dưới đây điền vào chỗ  trống: </a:t>
            </a:r>
          </a:p>
        </p:txBody>
      </p:sp>
      <p:sp>
        <p:nvSpPr>
          <p:cNvPr id="5" name="Text Box 6"/>
          <p:cNvSpPr txBox="1">
            <a:spLocks noChangeArrowheads="1"/>
          </p:cNvSpPr>
          <p:nvPr/>
        </p:nvSpPr>
        <p:spPr bwMode="auto">
          <a:xfrm>
            <a:off x="1635125" y="2362200"/>
            <a:ext cx="2730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smtClean="0">
                <a:solidFill>
                  <a:srgbClr val="0000CC"/>
                </a:solidFill>
                <a:latin typeface="Arial" panose="020B0604020202020204" pitchFamily="34" charset="0"/>
              </a:rPr>
              <a:t>huyết </a:t>
            </a:r>
            <a:r>
              <a:rPr lang="en-US" altLang="en-US" sz="2800" b="1" i="1">
                <a:solidFill>
                  <a:srgbClr val="0000CC"/>
                </a:solidFill>
                <a:latin typeface="Arial" panose="020B0604020202020204" pitchFamily="34" charset="0"/>
              </a:rPr>
              <a:t>tương</a:t>
            </a:r>
          </a:p>
        </p:txBody>
      </p:sp>
      <p:sp>
        <p:nvSpPr>
          <p:cNvPr id="6" name="Text Box 8"/>
          <p:cNvSpPr txBox="1">
            <a:spLocks noChangeArrowheads="1"/>
          </p:cNvSpPr>
          <p:nvPr/>
        </p:nvSpPr>
        <p:spPr bwMode="auto">
          <a:xfrm>
            <a:off x="1711325" y="3236913"/>
            <a:ext cx="2509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smtClean="0">
                <a:solidFill>
                  <a:srgbClr val="0000CC"/>
                </a:solidFill>
                <a:latin typeface="Arial" panose="020B0604020202020204" pitchFamily="34" charset="0"/>
              </a:rPr>
              <a:t>hồng </a:t>
            </a:r>
            <a:r>
              <a:rPr lang="en-US" altLang="en-US" sz="2800" b="1" i="1">
                <a:solidFill>
                  <a:srgbClr val="0000CC"/>
                </a:solidFill>
                <a:latin typeface="Arial" panose="020B0604020202020204" pitchFamily="34" charset="0"/>
              </a:rPr>
              <a:t>cầu</a:t>
            </a:r>
          </a:p>
        </p:txBody>
      </p:sp>
      <p:sp>
        <p:nvSpPr>
          <p:cNvPr id="7" name="Text Box 9"/>
          <p:cNvSpPr txBox="1">
            <a:spLocks noChangeArrowheads="1"/>
          </p:cNvSpPr>
          <p:nvPr/>
        </p:nvSpPr>
        <p:spPr bwMode="auto">
          <a:xfrm>
            <a:off x="4365625" y="3159125"/>
            <a:ext cx="2592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i="1">
                <a:solidFill>
                  <a:srgbClr val="0000CC"/>
                </a:solidFill>
                <a:latin typeface="Arial" panose="020B0604020202020204" pitchFamily="34" charset="0"/>
              </a:rPr>
              <a:t>tiểu cầu</a:t>
            </a:r>
          </a:p>
        </p:txBody>
      </p:sp>
      <p:sp>
        <p:nvSpPr>
          <p:cNvPr id="8" name="Text Box 10"/>
          <p:cNvSpPr txBox="1">
            <a:spLocks noChangeArrowheads="1"/>
          </p:cNvSpPr>
          <p:nvPr/>
        </p:nvSpPr>
        <p:spPr bwMode="auto">
          <a:xfrm>
            <a:off x="827022" y="4406537"/>
            <a:ext cx="68580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i="1">
                <a:solidFill>
                  <a:srgbClr val="000000"/>
                </a:solidFill>
                <a:latin typeface="Arial" panose="020B0604020202020204" pitchFamily="34" charset="0"/>
              </a:rPr>
              <a:t>Máu gồm   ……………....... và các tế bào máu.</a:t>
            </a:r>
          </a:p>
          <a:p>
            <a:pPr eaLnBrk="1" hangingPunct="1">
              <a:spcBef>
                <a:spcPct val="50000"/>
              </a:spcBef>
              <a:buFontTx/>
              <a:buNone/>
            </a:pPr>
            <a:r>
              <a:rPr lang="en-US" altLang="en-US" sz="2400" b="1" i="1">
                <a:solidFill>
                  <a:srgbClr val="000000"/>
                </a:solidFill>
                <a:latin typeface="Arial" panose="020B0604020202020204" pitchFamily="34" charset="0"/>
              </a:rPr>
              <a:t>Các </a:t>
            </a:r>
            <a:r>
              <a:rPr lang="en-US" altLang="en-US" sz="2800" b="1" i="1">
                <a:solidFill>
                  <a:srgbClr val="000000"/>
                </a:solidFill>
                <a:latin typeface="Arial" panose="020B0604020202020204" pitchFamily="34" charset="0"/>
              </a:rPr>
              <a:t>tế</a:t>
            </a:r>
            <a:r>
              <a:rPr lang="en-US" altLang="en-US" sz="2400" b="1" i="1">
                <a:solidFill>
                  <a:srgbClr val="000000"/>
                </a:solidFill>
                <a:latin typeface="Arial" panose="020B0604020202020204" pitchFamily="34" charset="0"/>
              </a:rPr>
              <a:t> bào máu gồm: ……………... ...,bạch </a:t>
            </a:r>
          </a:p>
          <a:p>
            <a:pPr eaLnBrk="1" hangingPunct="1">
              <a:spcBef>
                <a:spcPct val="50000"/>
              </a:spcBef>
              <a:buFontTx/>
              <a:buNone/>
            </a:pPr>
            <a:r>
              <a:rPr lang="en-US" altLang="en-US" sz="2400" b="1" i="1">
                <a:solidFill>
                  <a:srgbClr val="000000"/>
                </a:solidFill>
                <a:latin typeface="Arial" panose="020B0604020202020204" pitchFamily="34" charset="0"/>
              </a:rPr>
              <a:t>cầu và………………</a:t>
            </a:r>
          </a:p>
        </p:txBody>
      </p:sp>
      <p:sp>
        <p:nvSpPr>
          <p:cNvPr id="9" name="TextBox 1"/>
          <p:cNvSpPr txBox="1">
            <a:spLocks noChangeArrowheads="1"/>
          </p:cNvSpPr>
          <p:nvPr/>
        </p:nvSpPr>
        <p:spPr bwMode="auto">
          <a:xfrm>
            <a:off x="4416425" y="2209800"/>
            <a:ext cx="1866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i="1" smtClean="0">
                <a:solidFill>
                  <a:srgbClr val="0000CC"/>
                </a:solidFill>
                <a:latin typeface="Arial" panose="020B0604020202020204" pitchFamily="34" charset="0"/>
              </a:rPr>
              <a:t>bạch </a:t>
            </a:r>
            <a:r>
              <a:rPr lang="en-US" altLang="en-US" sz="2800" b="1" i="1">
                <a:solidFill>
                  <a:srgbClr val="0000CC"/>
                </a:solidFill>
                <a:latin typeface="Arial" panose="020B0604020202020204" pitchFamily="34" charset="0"/>
              </a:rPr>
              <a:t>cầu</a:t>
            </a:r>
          </a:p>
        </p:txBody>
      </p:sp>
      <p:sp>
        <p:nvSpPr>
          <p:cNvPr id="10" name="TextBox 9"/>
          <p:cNvSpPr txBox="1">
            <a:spLocks noChangeArrowheads="1"/>
          </p:cNvSpPr>
          <p:nvPr/>
        </p:nvSpPr>
        <p:spPr bwMode="auto">
          <a:xfrm>
            <a:off x="1524000" y="-21368"/>
            <a:ext cx="9551988" cy="83185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lnSpc>
                <a:spcPct val="150000"/>
              </a:lnSpc>
              <a:defRPr/>
            </a:pPr>
            <a:r>
              <a:rPr lang="vi-VN"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Tiết 22. </a:t>
            </a:r>
            <a:r>
              <a:rPr lang="vi-VN" sz="3200" b="1" smtClean="0">
                <a:solidFill>
                  <a:srgbClr val="FF0000"/>
                </a:solidFill>
                <a:latin typeface="Times New Roman" pitchFamily="18" charset="0"/>
                <a:cs typeface="Times New Roman" pitchFamily="18" charset="0"/>
              </a:rPr>
              <a:t>MÁU </a:t>
            </a:r>
            <a:r>
              <a:rPr lang="vi-VN" sz="3200" b="1" dirty="0">
                <a:solidFill>
                  <a:srgbClr val="FF0000"/>
                </a:solidFill>
                <a:latin typeface="Times New Roman" pitchFamily="18" charset="0"/>
                <a:cs typeface="Times New Roman" pitchFamily="18" charset="0"/>
              </a:rPr>
              <a:t>VÀ MÔI TRƯỜNG TRONG CƠ THỂ</a:t>
            </a:r>
            <a:endParaRPr lang="en-US" sz="3200" b="1" dirty="0">
              <a:solidFill>
                <a:srgbClr val="FF0000"/>
              </a:solidFill>
              <a:latin typeface="Times New Roman" pitchFamily="18" charset="0"/>
              <a:cs typeface="Times New Roman" pitchFamily="18" charset="0"/>
            </a:endParaRPr>
          </a:p>
        </p:txBody>
      </p:sp>
      <p:grpSp>
        <p:nvGrpSpPr>
          <p:cNvPr id="11" name="Group 22"/>
          <p:cNvGrpSpPr>
            <a:grpSpLocks/>
          </p:cNvGrpSpPr>
          <p:nvPr/>
        </p:nvGrpSpPr>
        <p:grpSpPr bwMode="auto">
          <a:xfrm>
            <a:off x="450849" y="810482"/>
            <a:ext cx="7971426" cy="615327"/>
            <a:chOff x="1341" y="1723"/>
            <a:chExt cx="3104" cy="335"/>
          </a:xfrm>
        </p:grpSpPr>
        <p:sp>
          <p:nvSpPr>
            <p:cNvPr id="12" name="AutoShape 23"/>
            <p:cNvSpPr>
              <a:spLocks noChangeArrowheads="1"/>
            </p:cNvSpPr>
            <p:nvPr/>
          </p:nvSpPr>
          <p:spPr bwMode="gray">
            <a:xfrm>
              <a:off x="1341" y="1723"/>
              <a:ext cx="3104" cy="335"/>
            </a:xfrm>
            <a:prstGeom prst="roundRect">
              <a:avLst>
                <a:gd name="adj" fmla="val 16667"/>
              </a:avLst>
            </a:prstGeom>
            <a:solidFill>
              <a:schemeClr val="hlink"/>
            </a:solidFill>
            <a:ln w="28575" algn="ctr">
              <a:solidFill>
                <a:srgbClr val="FFFFFF"/>
              </a:solidFill>
              <a:round/>
              <a:headEnd/>
              <a:tailEnd/>
            </a:ln>
            <a:effectLst>
              <a:outerShdw dist="71842" dir="2700000" algn="ctr" rotWithShape="0">
                <a:schemeClr val="bg2">
                  <a:alpha val="50000"/>
                </a:schemeClr>
              </a:outerShdw>
            </a:effectLst>
          </p:spPr>
          <p:txBody>
            <a:bodyPr wrap="none" anchor="ctr"/>
            <a:lstStyle/>
            <a:p>
              <a:endParaRPr lang="en-US"/>
            </a:p>
          </p:txBody>
        </p:sp>
        <p:sp>
          <p:nvSpPr>
            <p:cNvPr id="13" name="AutoShape 24"/>
            <p:cNvSpPr>
              <a:spLocks noChangeArrowheads="1"/>
            </p:cNvSpPr>
            <p:nvPr/>
          </p:nvSpPr>
          <p:spPr bwMode="gray">
            <a:xfrm>
              <a:off x="1366" y="1735"/>
              <a:ext cx="3068" cy="148"/>
            </a:xfrm>
            <a:prstGeom prst="roundRect">
              <a:avLst>
                <a:gd name="adj" fmla="val 31505"/>
              </a:avLst>
            </a:prstGeom>
            <a:gradFill rotWithShape="1">
              <a:gsLst>
                <a:gs pos="0">
                  <a:srgbClr val="FFFFFF">
                    <a:alpha val="70000"/>
                  </a:srgbClr>
                </a:gs>
                <a:gs pos="100000">
                  <a:schemeClr val="hlink">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p>
          </p:txBody>
        </p:sp>
      </p:grpSp>
      <p:sp>
        <p:nvSpPr>
          <p:cNvPr id="14" name="Text Box 25"/>
          <p:cNvSpPr txBox="1">
            <a:spLocks noChangeArrowheads="1"/>
          </p:cNvSpPr>
          <p:nvPr/>
        </p:nvSpPr>
        <p:spPr bwMode="black">
          <a:xfrm>
            <a:off x="891225" y="764202"/>
            <a:ext cx="7286124" cy="707886"/>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eaLnBrk="0" hangingPunct="0"/>
            <a:r>
              <a:rPr lang="en-US" altLang="en-US" sz="2000" b="1" smtClean="0">
                <a:solidFill>
                  <a:schemeClr val="bg1"/>
                </a:solidFill>
                <a:latin typeface="Arial" panose="020B0604020202020204" pitchFamily="34" charset="0"/>
                <a:cs typeface="Arial" panose="020B0604020202020204" pitchFamily="34" charset="0"/>
              </a:rPr>
              <a:t>Các thành phần của máu và chức năng của chúng đối với cơ thể</a:t>
            </a:r>
            <a:endParaRPr lang="en-US" altLang="en-US" sz="2000" b="1">
              <a:solidFill>
                <a:schemeClr val="bg1"/>
              </a:solidFill>
              <a:latin typeface="Arial" panose="020B0604020202020204" pitchFamily="34" charset="0"/>
              <a:cs typeface="Arial" panose="020B0604020202020204" pitchFamily="34" charset="0"/>
            </a:endParaRPr>
          </a:p>
        </p:txBody>
      </p:sp>
      <p:sp>
        <p:nvSpPr>
          <p:cNvPr id="15" name="AutoShape 26"/>
          <p:cNvSpPr>
            <a:spLocks noChangeArrowheads="1"/>
          </p:cNvSpPr>
          <p:nvPr/>
        </p:nvSpPr>
        <p:spPr bwMode="gray">
          <a:xfrm>
            <a:off x="114299" y="805082"/>
            <a:ext cx="712723" cy="561990"/>
          </a:xfrm>
          <a:prstGeom prst="diamond">
            <a:avLst/>
          </a:prstGeom>
          <a:solidFill>
            <a:schemeClr val="hlink"/>
          </a:solidFill>
          <a:ln w="25400" algn="ctr">
            <a:solidFill>
              <a:schemeClr val="bg1"/>
            </a:solidFill>
            <a:miter lim="800000"/>
            <a:headEnd/>
            <a:tailEnd/>
          </a:ln>
          <a:effectLst>
            <a:outerShdw dist="76200" algn="ctr" rotWithShape="0">
              <a:schemeClr val="bg2">
                <a:alpha val="50000"/>
              </a:schemeClr>
            </a:outerShdw>
          </a:effectLst>
        </p:spPr>
        <p:txBody>
          <a:bodyPr wrap="none" anchor="ctr"/>
          <a:lstStyle/>
          <a:p>
            <a:endParaRPr lang="en-US"/>
          </a:p>
        </p:txBody>
      </p:sp>
      <p:sp>
        <p:nvSpPr>
          <p:cNvPr id="16" name="Text Box 27"/>
          <p:cNvSpPr txBox="1">
            <a:spLocks noChangeArrowheads="1"/>
          </p:cNvSpPr>
          <p:nvPr/>
        </p:nvSpPr>
        <p:spPr bwMode="gray">
          <a:xfrm>
            <a:off x="268287" y="845012"/>
            <a:ext cx="36791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smtClean="0">
                <a:solidFill>
                  <a:schemeClr val="bg1"/>
                </a:solidFill>
              </a:rPr>
              <a:t>I</a:t>
            </a:r>
            <a:endParaRPr lang="en-US" altLang="en-US" sz="2400" b="1">
              <a:solidFill>
                <a:schemeClr val="bg1"/>
              </a:solidFill>
            </a:endParaRPr>
          </a:p>
        </p:txBody>
      </p:sp>
    </p:spTree>
    <p:extLst>
      <p:ext uri="{BB962C8B-B14F-4D97-AF65-F5344CB8AC3E}">
        <p14:creationId xmlns:p14="http://schemas.microsoft.com/office/powerpoint/2010/main" val="400249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3.75E-6 4.07407E-6 C 0.00261 0.01782 0.00209 0.03842 0.0043 0.0574 C 0.00469 0.05949 0.00573 0.06134 0.00625 0.06342 C 0.00821 0.07245 0.00834 0.08263 0.00977 0.09189 C 0.01107 0.09907 0.01368 0.10555 0.01511 0.1125 C 0.01654 0.11921 0.01693 0.12476 0.01888 0.13078 C 0.02071 0.14444 0.02032 0.15833 0.0224 0.17199 C 0.02357 0.19027 0.02683 0.22847 0.03594 0.23541 C 0.03815 0.25023 0.03529 0.2375 0.04766 0.24351 C 0.04844 0.24375 0.0487 0.24652 0.04935 0.24768 C 0.05013 0.24907 0.05118 0.25046 0.05209 0.25185 C 0.05469 0.26111 0.05495 0.26828 0.05495 0.28078 " pathEditMode="relative" rAng="0" ptsTypes="AAAAAAAAAAAA">
                                      <p:cBhvr>
                                        <p:cTn id="24" dur="2000" fill="hold"/>
                                        <p:tgtEl>
                                          <p:spTgt spid="5"/>
                                        </p:tgtEl>
                                        <p:attrNameLst>
                                          <p:attrName>ppt_x</p:attrName>
                                          <p:attrName>ppt_y</p:attrName>
                                        </p:attrNameLst>
                                      </p:cBhvr>
                                      <p:rCtr x="2747" y="14028"/>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12162 -0.02685 C -0.11107 -0.02338 -0.11406 -0.01967 -0.11133 -0.00833 C -0.1082 0.00278 -0.10404 0.01088 -0.09401 0.01459 C -0.08841 0.02361 -0.08268 0.02338 -0.07448 0.03079 C -0.05521 0.04931 -0.07149 0.03681 -0.05794 0.04676 C -0.0418 0.07246 -0.02044 0.09422 0.00638 0.10486 C 0.01797 0.11667 0.00325 0.10255 0.01719 0.11181 C 0.01888 0.11297 0.01992 0.11505 0.02174 0.11621 C 0.02969 0.12153 0.03919 0.12523 0.0474 0.13009 C 0.05586 0.13519 0.06172 0.14283 0.07057 0.1463 C 0.07838 0.1544 0.08463 0.16019 0.0901 0.16922 C 0.09271 0.17871 0.09609 0.1794 0.10273 0.18542 C 0.12109 0.2007 0.13802 0.20556 0.16094 0.20857 C 0.16211 0.20926 0.17109 0.21528 0.17161 0.21759 C 0.17331 0.22292 0.17135 0.22894 0.17357 0.23403 C 0.17448 0.23611 0.17799 0.23542 0.18021 0.23611 C 0.18867 0.23912 0.18529 0.2375 0.1931 0.24306 C 0.19531 0.25116 0.19271 0.25023 0.19753 0.25023 " pathEditMode="relative" rAng="0" ptsTypes="AAAAAAAAAAAAAAAAAA">
                                      <p:cBhvr>
                                        <p:cTn id="28" dur="2000" fill="hold"/>
                                        <p:tgtEl>
                                          <p:spTgt spid="6"/>
                                        </p:tgtEl>
                                        <p:attrNameLst>
                                          <p:attrName>ppt_x</p:attrName>
                                          <p:attrName>ppt_y</p:attrName>
                                        </p:attrNameLst>
                                      </p:cBhvr>
                                      <p:rCtr x="15951" y="13843"/>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0.08711 0.02292 C -0.08997 0.02731 -0.09166 0.03148 -0.09479 0.0338 C -0.09817 0.04167 -0.10078 0.05208 -0.10429 0.06018 C -0.10625 0.06458 -0.10885 0.06736 -0.11106 0.0713 C -0.11302 0.08588 -0.11002 0.06875 -0.11575 0.08218 C -0.11653 0.0838 -0.11627 0.08657 -0.11679 0.08843 C -0.11758 0.09097 -0.11875 0.09259 -0.11953 0.09514 C -0.12096 0.09907 -0.12187 0.10463 -0.1233 0.10856 C -0.12591 0.11435 -0.12864 0.12153 -0.13099 0.12801 C -0.13541 0.14028 -0.13789 0.15579 -0.14244 0.16759 C -0.14922 0.18542 -0.15664 0.20255 -0.1625 0.22245 C -0.16627 0.23542 -0.16927 0.24954 -0.17291 0.26204 C -0.1733 0.26412 -0.1733 0.26667 -0.17383 0.26852 C -0.17513 0.27268 -0.17864 0.27963 -0.17864 0.27986 C -0.18008 0.29143 -0.18177 0.29931 -0.18619 0.30579 C -0.19114 0.32361 -0.18463 0.30208 -0.19101 0.31667 C -0.19336 0.32245 -0.19518 0.32893 -0.19765 0.33449 C -0.19922 0.33796 -0.20325 0.34306 -0.20325 0.34329 C -0.20781 0.3588 -0.20547 0.35255 -0.20976 0.36296 C -0.20898 0.35625 -0.20729 0.35324 -0.20625 0.34745 " pathEditMode="relative" rAng="0" ptsTypes="AAAAAAAAAAAAAAAAAAAA">
                                      <p:cBhvr>
                                        <p:cTn id="32" dur="2000" fill="hold"/>
                                        <p:tgtEl>
                                          <p:spTgt spid="7"/>
                                        </p:tgtEl>
                                        <p:attrNameLst>
                                          <p:attrName>ppt_x</p:attrName>
                                          <p:attrName>ppt_y</p:attrName>
                                        </p:attrNameLst>
                                      </p:cBhvr>
                                      <p:rCtr x="-6133" y="1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1531</Words>
  <Application>Microsoft Office PowerPoint</Application>
  <PresentationFormat>Widescreen</PresentationFormat>
  <Paragraphs>232</Paragraphs>
  <Slides>22</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Mao mạch máu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Aadmin</dc:creator>
  <cp:lastModifiedBy>Aadmin</cp:lastModifiedBy>
  <cp:revision>23</cp:revision>
  <dcterms:created xsi:type="dcterms:W3CDTF">2021-11-11T01:08:17Z</dcterms:created>
  <dcterms:modified xsi:type="dcterms:W3CDTF">2022-11-18T03:40:39Z</dcterms:modified>
</cp:coreProperties>
</file>