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77" r:id="rId5"/>
    <p:sldId id="260" r:id="rId6"/>
    <p:sldId id="284" r:id="rId7"/>
    <p:sldId id="261" r:id="rId8"/>
    <p:sldId id="280" r:id="rId9"/>
    <p:sldId id="263" r:id="rId10"/>
    <p:sldId id="276" r:id="rId11"/>
    <p:sldId id="264" r:id="rId12"/>
    <p:sldId id="266" r:id="rId13"/>
    <p:sldId id="265" r:id="rId14"/>
    <p:sldId id="278" r:id="rId15"/>
    <p:sldId id="279" r:id="rId16"/>
    <p:sldId id="281" r:id="rId17"/>
    <p:sldId id="282" r:id="rId18"/>
    <p:sldId id="283" r:id="rId19"/>
    <p:sldId id="286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8BE7-2B22-4121-979B-891A5D6D6A0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4A4B3-F065-43D7-BCA8-60F2B2707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A4B3-F065-43D7-BCA8-60F2B27076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A4B3-F065-43D7-BCA8-60F2B2707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A4B3-F065-43D7-BCA8-60F2B27076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9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B051-BC38-4973-BE4F-EDFED3EF1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8DE1C-2B5D-4056-A49C-DB9C687B5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BF02-EE67-40A4-B2FD-1664D869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0D6F-E1A7-435B-A44F-3A0E12DE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69E4-6A9D-4C9B-8F3D-831922C6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9789938" y="6620467"/>
            <a:ext cx="2402062" cy="202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GV: Hồ Thị Thu Phương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89CE-2D76-4371-8852-8C92AA4F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23EB9-CE49-4368-AE97-EFA853134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B462-5FFD-45EC-BBFD-C128662E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415C-35AF-4FCD-8D81-E8FE1F8C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E1C5-9EE8-47FF-BE32-16C2D5C0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0D1D9-F1DD-48F9-A57F-BA70807B7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45763-FD0C-4B25-81B2-84FEA25E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AD5C3-3AB7-4F84-9E63-6C3525E8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62B3E-E745-44A3-ABD6-67F9A820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64D52-3BB1-45E6-8100-56822870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C0D2-CEB1-4C54-A964-23F553A1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0FA6-1A2B-443D-95AD-46EFCF50D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E206-23EA-46B3-B96C-A37249B4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0C0E-9CAF-48BA-98F0-2C58A289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1732-BC1D-49CB-BD8F-A1F95B15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8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8EFC-D607-4FA8-A026-8F07D9DA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D0FF7-70B3-4AC6-B046-71A031BD2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369CE-FB50-4615-B6C4-8BA7BA86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9C7E6-D913-4E65-8F37-0DAB7D84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9F9A0-24CA-403D-B744-8D2BC649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2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126-238D-48A2-A0B0-17AD7564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CD15-AD1A-4DD4-82AC-AF7B8CA4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78352-57DD-4F9A-8246-46D1AD0E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76C2D-F1D6-4622-9DF1-2643A025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261D9-A640-4703-8C5F-EFF39BD5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D22E1-CAA7-45D8-9F8C-E2289932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0953-5162-476A-A505-BF1F9610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DDD29-354A-47CF-87F9-2121A64E9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5F675-8650-475D-BD41-89942EBF7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59E87-2024-41CF-9540-8A87855A1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F8FFC-8A15-4D10-AD4A-F0B65223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1B2FD-BC60-4C6B-81DA-F6255C60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0688B-8996-4B14-AE2D-F807EF66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2EFC6-BEAD-4269-85B1-6209C0B2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4FAB-FD78-44D3-B0C5-3EF9DEB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7C1C1-CEA7-4C43-A805-A3E7A1E4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AC636-63EA-4100-9EF5-2EC36898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8C5AC-D939-4407-A0A3-3D85A8A0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1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C7ED6-C4CB-4A5A-92C5-2BD1BF1D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927E5-96D7-41D9-8A48-C42E0D74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FDC59-2D87-49EF-9940-E04CF061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26C-D093-4ED7-8E14-CFC6C099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A541-B5D5-4F2F-968D-822967B1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A3A9F-F421-4465-80BC-D8612E63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50323-4067-4FC1-9849-4B9EBDED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15E2F-19C1-4481-99BE-5B459C75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D6DC0-618E-4AD0-BEC1-FFA77639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7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EFE0-FCA2-4199-8C9D-E622D96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B04EC-5F84-47A1-8099-17E766194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2F383-DEFE-4B21-BAB0-3F66155DB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16BBC-88BF-4B23-B644-92A08BEB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34D86-81BC-4622-8750-1734CD99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8F0B-18DE-4D46-B33C-A8981138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0918E-5C3E-43BF-BDCA-8B0F2E39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0F0D-1B9A-4B62-9408-E60284961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F6235-107B-4C96-87E0-2174C8E22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368D-99BD-4EF9-BCCA-8FF40EB4902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C86DA-AC46-4505-96EB-EAC3CD36D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19AAE-6BC5-4012-9CFA-1FEB4EB5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7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4FD5038-1742-4381-A24D-6FDEFD51E522}"/>
              </a:ext>
            </a:extLst>
          </p:cNvPr>
          <p:cNvSpPr txBox="1">
            <a:spLocks/>
          </p:cNvSpPr>
          <p:nvPr/>
        </p:nvSpPr>
        <p:spPr>
          <a:xfrm>
            <a:off x="988143" y="1401097"/>
            <a:ext cx="10500851" cy="36723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prstTxWarp prst="textStop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 CÔ </a:t>
            </a:r>
          </a:p>
          <a:p>
            <a:r>
              <a:rPr lang="en-US" sz="4800" b="1" dirty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  <a:p>
            <a:r>
              <a:rPr lang="en-US" sz="4800" b="1" dirty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4366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Bài 16: Tuần hoàn máu và lưu thông bạch huyết - ÔN TẬP KIẾN THỨC SINH HỌC LỚP  8">
            <a:extLst>
              <a:ext uri="{FF2B5EF4-FFF2-40B4-BE49-F238E27FC236}">
                <a16:creationId xmlns:a16="http://schemas.microsoft.com/office/drawing/2014/main" id="{47AE4695-FDB3-44EE-B9A1-938A2301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743" r="43056"/>
          <a:stretch/>
        </p:blipFill>
        <p:spPr bwMode="auto">
          <a:xfrm>
            <a:off x="563489" y="129132"/>
            <a:ext cx="5311516" cy="58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ài 16: Tuần hoàn máu và lưu thông bạch huyết - ÔN TẬP KIẾN THỨC SINH HỌC LỚP  8">
            <a:extLst>
              <a:ext uri="{FF2B5EF4-FFF2-40B4-BE49-F238E27FC236}">
                <a16:creationId xmlns:a16="http://schemas.microsoft.com/office/drawing/2014/main" id="{85F204D0-7BC8-47E1-AEA0-FF713A37C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9" t="1743" r="1400"/>
          <a:stretch/>
        </p:blipFill>
        <p:spPr bwMode="auto">
          <a:xfrm>
            <a:off x="7166183" y="129132"/>
            <a:ext cx="4192230" cy="58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F579BC-9A5D-4472-A562-5FDBB6FF06E8}"/>
              </a:ext>
            </a:extLst>
          </p:cNvPr>
          <p:cNvSpPr/>
          <p:nvPr/>
        </p:nvSpPr>
        <p:spPr bwMode="auto">
          <a:xfrm>
            <a:off x="531520" y="352244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AF460-967B-417F-B8A6-4990BCA5C7CD}"/>
              </a:ext>
            </a:extLst>
          </p:cNvPr>
          <p:cNvGrpSpPr/>
          <p:nvPr/>
        </p:nvGrpSpPr>
        <p:grpSpPr>
          <a:xfrm>
            <a:off x="462898" y="444976"/>
            <a:ext cx="5527506" cy="881564"/>
            <a:chOff x="153771" y="-2150740"/>
            <a:chExt cx="5527506" cy="881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38FED3-4802-438D-8A7B-ADC539EF3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E24D631E-BB63-4A80-8C22-E492D5AF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Tuần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hoàn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máu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A831D77-03A8-4DF7-9227-515494B442F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23D81C-6D22-4F00-84CF-49585993F431}"/>
              </a:ext>
            </a:extLst>
          </p:cNvPr>
          <p:cNvSpPr/>
          <p:nvPr/>
        </p:nvSpPr>
        <p:spPr>
          <a:xfrm>
            <a:off x="9472465" y="3634203"/>
            <a:ext cx="294968" cy="2949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B5758D-EE7E-450B-9263-1A2A8CA442BA}"/>
              </a:ext>
            </a:extLst>
          </p:cNvPr>
          <p:cNvSpPr/>
          <p:nvPr/>
        </p:nvSpPr>
        <p:spPr>
          <a:xfrm>
            <a:off x="10435113" y="2246630"/>
            <a:ext cx="474536" cy="4705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094D9C-2D82-4058-BF83-9139E5F44838}"/>
              </a:ext>
            </a:extLst>
          </p:cNvPr>
          <p:cNvSpPr/>
          <p:nvPr/>
        </p:nvSpPr>
        <p:spPr>
          <a:xfrm>
            <a:off x="10468675" y="2488036"/>
            <a:ext cx="474536" cy="4705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F82165-9DF8-4D96-89AF-6BF94CD8A63C}"/>
              </a:ext>
            </a:extLst>
          </p:cNvPr>
          <p:cNvSpPr/>
          <p:nvPr/>
        </p:nvSpPr>
        <p:spPr>
          <a:xfrm>
            <a:off x="8457945" y="1339738"/>
            <a:ext cx="468829" cy="409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74402A-ADC6-49C4-BA8E-7AA4933392E5}"/>
              </a:ext>
            </a:extLst>
          </p:cNvPr>
          <p:cNvSpPr/>
          <p:nvPr/>
        </p:nvSpPr>
        <p:spPr>
          <a:xfrm>
            <a:off x="8521390" y="5383980"/>
            <a:ext cx="468829" cy="409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9E7B30-F373-4A8A-B05C-7B1990ADABC3}"/>
              </a:ext>
            </a:extLst>
          </p:cNvPr>
          <p:cNvSpPr txBox="1"/>
          <p:nvPr/>
        </p:nvSpPr>
        <p:spPr>
          <a:xfrm>
            <a:off x="8134811" y="1913846"/>
            <a:ext cx="163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Động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mạch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chủ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1DCB4-41BC-494C-B337-37D6D3E60278}"/>
              </a:ext>
            </a:extLst>
          </p:cNvPr>
          <p:cNvSpPr txBox="1"/>
          <p:nvPr/>
        </p:nvSpPr>
        <p:spPr>
          <a:xfrm>
            <a:off x="6684784" y="4552939"/>
            <a:ext cx="155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thất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phải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57AEDB-D1E1-4508-AE9A-3D104A32A979}"/>
              </a:ext>
            </a:extLst>
          </p:cNvPr>
          <p:cNvSpPr txBox="1"/>
          <p:nvPr/>
        </p:nvSpPr>
        <p:spPr>
          <a:xfrm>
            <a:off x="9122777" y="4603660"/>
            <a:ext cx="155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thất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trái</a:t>
            </a:r>
            <a:endParaRPr lang="en-GB" b="1" dirty="0">
              <a:latin typeface="UTM Centur" panose="020406030505060202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03C6E9-97D7-477F-8D0C-37D8D32AB2C1}"/>
              </a:ext>
            </a:extLst>
          </p:cNvPr>
          <p:cNvCxnSpPr>
            <a:cxnSpLocks/>
          </p:cNvCxnSpPr>
          <p:nvPr/>
        </p:nvCxnSpPr>
        <p:spPr>
          <a:xfrm flipV="1">
            <a:off x="8346813" y="3982540"/>
            <a:ext cx="495922" cy="65959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4F07B0-DF40-4048-85B1-A1A370350C39}"/>
              </a:ext>
            </a:extLst>
          </p:cNvPr>
          <p:cNvCxnSpPr>
            <a:cxnSpLocks/>
          </p:cNvCxnSpPr>
          <p:nvPr/>
        </p:nvCxnSpPr>
        <p:spPr>
          <a:xfrm flipH="1" flipV="1">
            <a:off x="9926490" y="3981386"/>
            <a:ext cx="656107" cy="7488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6B98D8-A19F-4577-B7DD-5A81C1FDE433}"/>
              </a:ext>
            </a:extLst>
          </p:cNvPr>
          <p:cNvCxnSpPr>
            <a:cxnSpLocks/>
          </p:cNvCxnSpPr>
          <p:nvPr/>
        </p:nvCxnSpPr>
        <p:spPr>
          <a:xfrm>
            <a:off x="9265725" y="2349250"/>
            <a:ext cx="206740" cy="37551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5985199-AE79-4275-A940-08907F74AFB0}"/>
              </a:ext>
            </a:extLst>
          </p:cNvPr>
          <p:cNvSpPr txBox="1"/>
          <p:nvPr/>
        </p:nvSpPr>
        <p:spPr>
          <a:xfrm>
            <a:off x="6266911" y="2714523"/>
            <a:ext cx="163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Tĩnh</a:t>
            </a:r>
            <a:endParaRPr lang="en-US" b="1" dirty="0">
              <a:latin typeface="UTM Centur" panose="02040603050506020204" pitchFamily="18" charset="0"/>
            </a:endParaRPr>
          </a:p>
          <a:p>
            <a:pPr algn="ctr"/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mạch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chủ</a:t>
            </a:r>
            <a:endParaRPr lang="en-GB" b="1" dirty="0">
              <a:latin typeface="UTM Centur" panose="020406030505060202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E1FCCB-01CE-41CA-8989-ACC206B78F71}"/>
              </a:ext>
            </a:extLst>
          </p:cNvPr>
          <p:cNvCxnSpPr>
            <a:cxnSpLocks/>
          </p:cNvCxnSpPr>
          <p:nvPr/>
        </p:nvCxnSpPr>
        <p:spPr>
          <a:xfrm>
            <a:off x="7511897" y="2958582"/>
            <a:ext cx="588901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F5FAD1-97BF-4C3F-BB4A-303ACD06B776}"/>
              </a:ext>
            </a:extLst>
          </p:cNvPr>
          <p:cNvCxnSpPr>
            <a:cxnSpLocks/>
          </p:cNvCxnSpPr>
          <p:nvPr/>
        </p:nvCxnSpPr>
        <p:spPr>
          <a:xfrm>
            <a:off x="9162355" y="1013884"/>
            <a:ext cx="206740" cy="37551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3AB1F47-5288-4EC0-BB05-5212E06775B7}"/>
              </a:ext>
            </a:extLst>
          </p:cNvPr>
          <p:cNvSpPr txBox="1"/>
          <p:nvPr/>
        </p:nvSpPr>
        <p:spPr>
          <a:xfrm>
            <a:off x="8243198" y="367553"/>
            <a:ext cx="219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TM Centur" panose="02040603050506020204" pitchFamily="18" charset="0"/>
              </a:rPr>
              <a:t>Mao </a:t>
            </a:r>
            <a:r>
              <a:rPr lang="en-US" b="1" dirty="0" err="1">
                <a:latin typeface="UTM Centur" panose="02040603050506020204" pitchFamily="18" charset="0"/>
              </a:rPr>
              <a:t>mạch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phần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trên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476E05-D2CA-4E3B-BDC9-C3C35FB9624F}"/>
              </a:ext>
            </a:extLst>
          </p:cNvPr>
          <p:cNvSpPr txBox="1"/>
          <p:nvPr/>
        </p:nvSpPr>
        <p:spPr>
          <a:xfrm>
            <a:off x="7231688" y="6107260"/>
            <a:ext cx="335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TM Centur" panose="02040603050506020204" pitchFamily="18" charset="0"/>
              </a:rPr>
              <a:t>Mao </a:t>
            </a:r>
            <a:r>
              <a:rPr lang="en-US" b="1" dirty="0" err="1">
                <a:latin typeface="UTM Centur" panose="02040603050506020204" pitchFamily="18" charset="0"/>
              </a:rPr>
              <a:t>mạch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phần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dưới</a:t>
            </a:r>
            <a:endParaRPr lang="en-GB" b="1" dirty="0">
              <a:latin typeface="UTM Centur" panose="02040603050506020204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4AFD8F-42AA-417A-ACF4-631C05D88F12}"/>
              </a:ext>
            </a:extLst>
          </p:cNvPr>
          <p:cNvCxnSpPr>
            <a:cxnSpLocks/>
          </p:cNvCxnSpPr>
          <p:nvPr/>
        </p:nvCxnSpPr>
        <p:spPr>
          <a:xfrm flipV="1">
            <a:off x="8457945" y="5678939"/>
            <a:ext cx="704410" cy="48160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38562" y="6389202"/>
            <a:ext cx="363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Vòng tuần hoàn lớn</a:t>
            </a: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741 L -0.00286 -0.00741 C -0.00573 -0.01111 -0.00833 -0.01505 -0.01133 -0.01829 C -0.01237 -0.01945 -0.01393 -0.01898 -0.01497 -0.02037 C -0.01614 -0.02199 -0.0164 -0.025 -0.01745 -0.02685 C -0.01836 -0.0287 -0.01979 -0.02963 -0.02096 -0.03125 C -0.02669 -0.0463 -0.02343 -0.0412 -0.02942 -0.04838 C -0.03281 -0.06597 -0.02708 -0.03866 -0.03802 -0.06783 C -0.04127 -0.07662 -0.03932 -0.07245 -0.04401 -0.08056 C -0.0444 -0.08287 -0.04466 -0.08495 -0.04518 -0.08704 C -0.04583 -0.08935 -0.04726 -0.09097 -0.04765 -0.09352 C -0.04857 -0.10046 -0.04843 -0.10787 -0.04883 -0.11505 C -0.04922 -0.12083 -0.04961 -0.12639 -0.05 -0.13218 C -0.04961 -0.13658 -0.05026 -0.14167 -0.04883 -0.14514 C -0.04791 -0.14745 -0.04544 -0.14583 -0.04401 -0.14722 C -0.04218 -0.14884 -0.04088 -0.15185 -0.03919 -0.1537 C -0.03802 -0.15486 -0.03672 -0.15486 -0.03554 -0.15579 C -0.03424 -0.15695 -0.03333 -0.15926 -0.0319 -0.16019 C -0.02877 -0.16227 -0.02539 -0.1625 -0.02226 -0.16435 C -0.00495 -0.17477 -0.02291 -0.16435 -0.01015 -0.17083 C -0.0069 -0.17269 -0.00521 -0.17431 -0.00169 -0.17523 C 0.00274 -0.17616 0.00716 -0.17662 0.01172 -0.17732 C 0.02136 -0.1831 0.01081 -0.17732 0.03229 -0.18171 C 0.03386 -0.18195 0.03542 -0.18357 0.03711 -0.1838 C 0.04271 -0.18495 0.04844 -0.18519 0.05404 -0.18588 C 0.06263 -0.18889 0.05808 -0.18704 0.06732 -0.19236 C 0.06849 -0.19306 0.06966 -0.19445 0.07097 -0.19445 L 0.07709 -0.19445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926 L 0.00417 -0.00926 C 0.00625 -0.01435 0.00794 -0.0199 0.01029 -0.02453 C 0.0112 -0.02638 0.01263 -0.02731 0.0138 -0.0287 C 0.01549 -0.03078 0.01719 -0.03287 0.01875 -0.03518 C 0.03255 -0.05625 0.01354 -0.02824 0.02474 -0.04814 C 0.02617 -0.05069 0.02799 -0.05231 0.02956 -0.05463 C 0.02995 -0.05671 0.03021 -0.05902 0.03086 -0.06088 C 0.03555 -0.07754 0.03138 -0.05763 0.0345 -0.07384 C 0.03398 -0.07893 0.03424 -0.08426 0.0332 -0.08888 C 0.03216 -0.09375 0.02995 -0.09745 0.02838 -0.10185 C 0.0276 -0.10393 0.02708 -0.10671 0.02591 -0.10833 C 0.02435 -0.11041 0.02266 -0.1125 0.02109 -0.11481 C 0.01979 -0.11666 0.01888 -0.11944 0.01745 -0.12106 C 0.01601 -0.12314 0.01419 -0.12384 0.01263 -0.12546 C 0.00612 -0.13217 0.01211 -0.12801 0.00534 -0.13194 C 0.00417 -0.13333 0.00312 -0.13518 0.00182 -0.13634 C -0.00456 -0.14097 -0.01081 -0.13703 -0.01758 -0.13634 C -0.0388 -0.13402 -0.03568 -0.13402 -0.04779 -0.13402 " pathEditMode="relative" ptsTypes="AAA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601 L 0.00534 0.00601 C 0.00859 0.01018 0.01198 0.01412 0.01497 0.01875 C 0.01614 0.0206 0.01641 0.02338 0.01745 0.02523 C 0.01966 0.02916 0.02239 0.03217 0.02474 0.03611 C 0.03008 0.04444 0.02695 0.0405 0.0319 0.05115 C 0.03307 0.05347 0.03463 0.05509 0.03555 0.0574 C 0.03659 0.06018 0.03711 0.06342 0.03802 0.0662 C 0.03867 0.06828 0.03958 0.07037 0.04036 0.07245 C 0.04336 0.09907 0.03984 0.06527 0.04284 0.11782 C 0.04297 0.1206 0.04375 0.12338 0.04401 0.12638 C 0.04453 0.13125 0.04479 0.13634 0.04531 0.14143 C 0.04479 0.16365 0.04479 0.18588 0.04401 0.2081 C 0.04388 0.21088 0.0431 0.21365 0.04284 0.21666 C 0.04232 0.22152 0.04206 0.22662 0.04167 0.23171 C 0.04206 0.23888 0.04232 0.24606 0.04284 0.25324 C 0.0431 0.25671 0.04401 0.26018 0.04401 0.26388 C 0.04401 0.2743 0.04323 0.30648 0.04167 0.32199 C 0.04114 0.32685 0.03919 0.33287 0.03802 0.33703 C 0.03763 0.34074 0.03724 0.34421 0.03685 0.34768 C 0.03646 0.35069 0.03581 0.35347 0.03555 0.35648 C 0.03489 0.36713 0.03581 0.37824 0.03437 0.38865 C 0.03398 0.3912 0.03177 0.3912 0.03073 0.39305 C 0.0293 0.39537 0.02838 0.39861 0.02708 0.40162 C 0.02669 0.40439 0.02656 0.4074 0.02591 0.41018 C 0.02396 0.41828 0.02344 0.4155 0.01992 0.42083 C 0.01849 0.42291 0.01758 0.42546 0.01627 0.42731 C 0.01237 0.4331 0.01068 0.43287 0.00534 0.43588 L -0.00195 0.44027 C -0.00313 0.44097 -0.0043 0.44189 -0.00547 0.44236 C -0.00873 0.44375 -0.01198 0.4449 -0.01524 0.44675 C -0.01758 0.44814 -0.01992 0.45 -0.0224 0.45092 C -0.02409 0.45162 -0.02565 0.45231 -0.02734 0.45324 C -0.02969 0.45439 -0.03216 0.45601 -0.03451 0.4574 C -0.03581 0.4581 -0.03685 0.45972 -0.03815 0.45972 L -0.04414 0.45972 " pathEditMode="relative" ptsTypes="AAAAAAAAAAAAAAAAAAAAAAAAAAAAAAAAAA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417 L -0.00677 0.00417 C -0.03008 0.01991 -0.00677 0.00232 -0.02122 0.01713 C -0.0224 0.01829 -0.0237 0.01852 -0.02487 0.01921 C -0.03685 0.0257 -0.03359 0.02431 -0.04193 0.02801 C -0.04505 0.02708 -0.04857 0.02778 -0.05156 0.0257 C -0.05286 0.02477 -0.05286 0.02083 -0.05391 0.01921 C -0.05495 0.01783 -0.05638 0.01783 -0.05755 0.01713 C -0.0599 0.00463 -0.05703 0.01621 -0.0625 0.00648 C -0.06341 0.00463 -0.06393 0.00185 -0.06484 -1.48148E-6 C -0.07083 -0.01204 -0.07018 -0.01065 -0.07578 -0.01736 C -0.07708 -0.02407 -0.07721 -0.02477 -0.07812 -0.03241 C -0.07904 -0.03958 -0.07943 -0.04676 -0.0806 -0.05393 C -0.08099 -0.05625 -0.08216 -0.0581 -0.08307 -0.06018 C -0.08346 -0.06736 -0.08333 -0.07477 -0.08424 -0.08171 C -0.0845 -0.08426 -0.08594 -0.08611 -0.08672 -0.08819 C -0.09609 -0.11759 -0.08112 -0.07454 -0.09271 -0.10555 C -0.09401 -0.10903 -0.09531 -0.1125 -0.09635 -0.1162 C -0.09727 -0.11921 -0.09844 -0.12847 -0.0987 -0.13125 C -0.09831 -0.14629 -0.09818 -0.16134 -0.09753 -0.17639 C -0.0974 -0.1794 -0.09661 -0.18217 -0.09635 -0.18495 C -0.09466 -0.20092 -0.0957 -0.20116 -0.09271 -0.21736 C -0.09193 -0.22153 -0.09088 -0.22592 -0.09023 -0.23032 C -0.08984 -0.2331 -0.08971 -0.23611 -0.08906 -0.23889 C -0.08854 -0.2412 -0.0875 -0.24305 -0.08672 -0.24537 C -0.08581 -0.25092 -0.08529 -0.25694 -0.08424 -0.2625 C -0.08385 -0.26458 -0.08359 -0.2669 -0.08307 -0.26898 C -0.08242 -0.27129 -0.08125 -0.27315 -0.0806 -0.27546 C -0.08008 -0.27754 -0.08021 -0.28009 -0.07943 -0.28194 C -0.07695 -0.28704 -0.07305 -0.28704 -0.06966 -0.28819 C -0.06927 -0.28819 -0.05573 -0.28819 -0.05156 -0.28403 C -0.03607 -0.26829 -0.05599 -0.28634 -0.0431 -0.27106 C -0.04206 -0.26991 -0.04062 -0.26967 -0.03945 -0.26898 C -0.03529 -0.25417 -0.03893 -0.26597 -0.03463 -0.25393 C -0.03333 -0.25046 -0.03255 -0.24629 -0.03099 -0.24305 C -0.02747 -0.23588 -0.01901 -0.22153 -0.01406 -0.21528 C -0.01211 -0.21273 -0.0099 -0.21111 -0.00794 -0.20879 C -0.00625 -0.20671 -0.00482 -0.2044 -0.00312 -0.20231 C 0.00026 -0.19792 -0.00013 -0.19861 0.003 -0.19583 " pathEditMode="relative" ptsTypes="AAAAAAAAAAAAAAAAAAAAAAAAAAAAAAAAAAAAA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231 L -0.0125 0.00231 C -0.03008 -0.0081 -0.02187 -0.00741 -0.03659 -0.00417 C -0.04883 0.00301 -0.02995 -0.0081 -0.04505 1.85185E-6 C -0.04752 0.00139 -0.05026 0.00185 -0.05234 0.0044 C -0.05703 0.00995 -0.05456 0.00787 -0.05963 0.01088 C -0.06198 0.01366 -0.06484 0.01574 -0.06692 0.01944 C -0.07005 0.025 -0.07344 0.03194 -0.07773 0.03449 L -0.08138 0.03657 C -0.08216 0.04097 -0.08242 0.04583 -0.08385 0.04954 C -0.08698 0.05787 -0.08581 0.05347 -0.08737 0.0625 C -0.08698 0.08102 -0.08685 0.09977 -0.0862 0.11852 C -0.08607 0.12199 -0.08607 0.12592 -0.08502 0.12916 C -0.08424 0.13148 -0.08255 0.13194 -0.08138 0.13356 C -0.0806 0.13773 -0.07929 0.1419 -0.0789 0.14629 C -0.07864 0.15254 -0.07851 0.16504 -0.07656 0.17222 C -0.07591 0.17454 -0.075 0.17662 -0.07409 0.1787 C -0.07109 0.19491 -0.07552 0.17546 -0.06927 0.18935 C -0.06263 0.20416 -0.07487 0.18773 -0.06445 0.20023 C -0.06406 0.20231 -0.06406 0.20486 -0.06328 0.20671 C -0.0612 0.21134 -0.05885 0.2162 -0.05599 0.21944 C -0.0539 0.22199 -0.04896 0.22754 -0.04752 0.23032 C -0.04648 0.23217 -0.04596 0.23472 -0.04505 0.2368 C -0.04388 0.23958 -0.04284 0.24259 -0.0414 0.24537 C -0.04036 0.24768 -0.0388 0.2493 -0.03789 0.25185 C -0.03685 0.2544 -0.03633 0.25764 -0.03541 0.26041 C -0.03476 0.26273 -0.03385 0.26481 -0.03294 0.2669 C -0.02995 0.2831 -0.03437 0.26366 -0.02812 0.27754 C -0.02721 0.27963 -0.02617 0.29143 -0.02578 0.29259 C -0.02487 0.29537 -0.02317 0.29676 -0.02213 0.29907 C -0.01784 0.30833 -0.02122 0.30231 -0.01849 0.31204 C -0.01784 0.31435 -0.01692 0.31643 -0.01601 0.31852 C -0.01289 0.3412 -0.01719 0.31435 -0.0125 0.33356 C -0.01146 0.33773 -0.01081 0.34213 -0.01002 0.34653 L -0.00638 0.36574 L -0.00521 0.37222 C -0.0039 0.3794 -0.00403 0.37639 -0.00403 0.38102 " pathEditMode="relative" ptsTypes="AAAAAAAAAAAAAAAAAAAAAAAAAAAAAAAAA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5B750DA-0F9E-4DFC-AD75-4DEC2F7DBB9F}"/>
              </a:ext>
            </a:extLst>
          </p:cNvPr>
          <p:cNvSpPr/>
          <p:nvPr/>
        </p:nvSpPr>
        <p:spPr bwMode="auto">
          <a:xfrm>
            <a:off x="531520" y="352244"/>
            <a:ext cx="5390262" cy="626566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352244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462898" y="444976"/>
            <a:ext cx="5527506" cy="4236727"/>
            <a:chOff x="153771" y="-2150740"/>
            <a:chExt cx="5527506" cy="423672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Tuần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hoàn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máu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3B8023CE-6771-45EE-890C-D0E6895A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13" y="-591669"/>
              <a:ext cx="5178917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Tim: </a:t>
              </a:r>
              <a:r>
                <a:rPr lang="en-US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ngăn </a:t>
              </a: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và </a:t>
              </a:r>
              <a:r>
                <a:rPr lang="en-US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 van tim</a:t>
              </a:r>
            </a:p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 mao mạch máu (động mạch, tĩnh mạch, mao mạch) tạo thành vòng tuần hoàn </a:t>
              </a:r>
              <a:r>
                <a:rPr lang="en-US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nhỏ</a:t>
              </a: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và vòng tuần hoàn </a:t>
              </a:r>
              <a:r>
                <a:rPr lang="en-US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lớn.</a:t>
              </a:r>
            </a:p>
          </p:txBody>
        </p:sp>
      </p:grpSp>
      <p:pic>
        <p:nvPicPr>
          <p:cNvPr id="2050" name="Picture 2" descr="Sinh học 8 Bài 16: Tuần hoàn máu và lưu thông bạch huyết">
            <a:extLst>
              <a:ext uri="{FF2B5EF4-FFF2-40B4-BE49-F238E27FC236}">
                <a16:creationId xmlns:a16="http://schemas.microsoft.com/office/drawing/2014/main" id="{877DE969-D2F4-48DB-8C75-1A07EC56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22" y="467163"/>
            <a:ext cx="5422880" cy="5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9">
            <a:extLst>
              <a:ext uri="{FF2B5EF4-FFF2-40B4-BE49-F238E27FC236}">
                <a16:creationId xmlns:a16="http://schemas.microsoft.com/office/drawing/2014/main" id="{2C9534B5-7BC7-452A-BB4D-B2C36C709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016" y="6390837"/>
            <a:ext cx="5178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Cấu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tạo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hệ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tuần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hoàn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máu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106AE-A456-42A2-A732-A75F140ED4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6619" y="1032387"/>
            <a:ext cx="2467897" cy="370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C0D66-6ACB-49E1-8F14-86BF99FBE9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41" y="1032387"/>
            <a:ext cx="2467896" cy="3701844"/>
          </a:xfrm>
          <a:prstGeom prst="rect">
            <a:avLst/>
          </a:prstGeom>
        </p:spPr>
      </p:pic>
      <p:sp>
        <p:nvSpPr>
          <p:cNvPr id="8" name="Rectangle 39">
            <a:extLst>
              <a:ext uri="{FF2B5EF4-FFF2-40B4-BE49-F238E27FC236}">
                <a16:creationId xmlns:a16="http://schemas.microsoft.com/office/drawing/2014/main" id="{FDEBED51-F059-4E7C-B009-36AD002C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021" y="4734231"/>
            <a:ext cx="2121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Bạch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huyết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10" name="Rectangle 39">
            <a:extLst>
              <a:ext uri="{FF2B5EF4-FFF2-40B4-BE49-F238E27FC236}">
                <a16:creationId xmlns:a16="http://schemas.microsoft.com/office/drawing/2014/main" id="{C3E908DC-2F9F-4D29-B132-44278F97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9700" y="4734231"/>
            <a:ext cx="2121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Máu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AF0A76-CD44-4BE1-95CD-017B0FD469EC}"/>
              </a:ext>
            </a:extLst>
          </p:cNvPr>
          <p:cNvSpPr/>
          <p:nvPr/>
        </p:nvSpPr>
        <p:spPr bwMode="auto">
          <a:xfrm>
            <a:off x="531519" y="352244"/>
            <a:ext cx="6057007" cy="626566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F680FE-1089-4A72-B439-2C00E11CFA94}"/>
              </a:ext>
            </a:extLst>
          </p:cNvPr>
          <p:cNvSpPr/>
          <p:nvPr/>
        </p:nvSpPr>
        <p:spPr bwMode="auto">
          <a:xfrm>
            <a:off x="531520" y="352244"/>
            <a:ext cx="603151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D9D05FF5-FBAD-4C9F-8919-97B7DBD4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98" y="444976"/>
            <a:ext cx="6031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Hệ bạch </a:t>
            </a:r>
            <a:r>
              <a:rPr lang="en-US" sz="32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huyết</a:t>
            </a:r>
            <a:endParaRPr lang="en-US" sz="3200" b="1" dirty="0">
              <a:solidFill>
                <a:prstClr val="black"/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18" name="Rectangle 39">
            <a:extLst>
              <a:ext uri="{FF2B5EF4-FFF2-40B4-BE49-F238E27FC236}">
                <a16:creationId xmlns:a16="http://schemas.microsoft.com/office/drawing/2014/main" id="{902B1239-CC70-44E0-94FE-2D3E8312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63" y="2547992"/>
            <a:ext cx="5178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Bạch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huyết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gì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24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 animBg="1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72202-C356-4288-BB45-47CCB3601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8" y="345852"/>
            <a:ext cx="5599471" cy="6324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4ACDF5-D4C1-4802-9B21-9593036791DE}"/>
              </a:ext>
            </a:extLst>
          </p:cNvPr>
          <p:cNvSpPr/>
          <p:nvPr/>
        </p:nvSpPr>
        <p:spPr bwMode="auto">
          <a:xfrm>
            <a:off x="339790" y="253120"/>
            <a:ext cx="6057007" cy="626566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D5AF0-B1B5-40A9-A3F5-A5D52D33D6EF}"/>
              </a:ext>
            </a:extLst>
          </p:cNvPr>
          <p:cNvSpPr/>
          <p:nvPr/>
        </p:nvSpPr>
        <p:spPr bwMode="auto">
          <a:xfrm>
            <a:off x="339791" y="253120"/>
            <a:ext cx="603151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4E593CBB-0B13-4A7F-8F5B-DD2CE2D13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9" y="345852"/>
            <a:ext cx="6031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Hệ </a:t>
            </a:r>
            <a:r>
              <a:rPr lang="en-US" sz="32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bạch</a:t>
            </a:r>
            <a:r>
              <a:rPr lang="en-US" sz="3200" b="1" dirty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huyết</a:t>
            </a:r>
            <a:endParaRPr lang="en-US" sz="3200" b="1" dirty="0">
              <a:solidFill>
                <a:prstClr val="black"/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AC9D112E-7E55-450F-8C86-3CC8D187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66" y="1504972"/>
            <a:ext cx="5178917" cy="369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?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atin typeface="UTM Centur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UTM Centur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effectLst/>
                <a:latin typeface="UTM Centur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latin typeface="UTM Centur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443" y="1153237"/>
            <a:ext cx="4833334" cy="5553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AF0A76-CD44-4BE1-95CD-017B0FD469EC}"/>
              </a:ext>
            </a:extLst>
          </p:cNvPr>
          <p:cNvSpPr/>
          <p:nvPr/>
        </p:nvSpPr>
        <p:spPr bwMode="auto">
          <a:xfrm>
            <a:off x="422898" y="1153237"/>
            <a:ext cx="6057007" cy="5591329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680FE-1089-4A72-B439-2C00E11CFA94}"/>
              </a:ext>
            </a:extLst>
          </p:cNvPr>
          <p:cNvSpPr/>
          <p:nvPr/>
        </p:nvSpPr>
        <p:spPr bwMode="auto">
          <a:xfrm>
            <a:off x="448393" y="1153237"/>
            <a:ext cx="6031512" cy="842082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D9D05FF5-FBAD-4C9F-8919-97B7DBD4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93" y="1245079"/>
            <a:ext cx="6031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Hệ bạch </a:t>
            </a:r>
            <a:r>
              <a:rPr lang="en-US" sz="32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huyết</a:t>
            </a:r>
            <a:endParaRPr lang="en-US" sz="3200" b="1" dirty="0">
              <a:solidFill>
                <a:prstClr val="black"/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902B1239-CC70-44E0-94FE-2D3E8312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36" y="3005192"/>
            <a:ext cx="51789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ạch huyết có thành phần giống máu nhưng không có tế bào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hồng cầu, 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ít tiểu cẩu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1127" y="100891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 23-24. TUẦN HOÀN MÁU VÀ BẠCH HUYẾT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127" y="100891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 23-24. TUẦN HOÀN MÁU VÀ BẠCH HUYẾT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565150" y="673323"/>
            <a:ext cx="838488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5775" y="655861"/>
            <a:ext cx="523875" cy="527050"/>
            <a:chOff x="1188" y="2532"/>
            <a:chExt cx="330" cy="332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21" descr="drop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22"/>
          <p:cNvSpPr txBox="1">
            <a:spLocks noChangeArrowheads="1"/>
          </p:cNvSpPr>
          <p:nvPr/>
        </p:nvSpPr>
        <p:spPr bwMode="gray">
          <a:xfrm>
            <a:off x="476393" y="624111"/>
            <a:ext cx="528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060450" y="695548"/>
            <a:ext cx="6614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Vai trò và chu kì co dãn của tim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B750DA-0F9E-4DFC-AD75-4DEC2F7DBB9F}"/>
              </a:ext>
            </a:extLst>
          </p:cNvPr>
          <p:cNvSpPr/>
          <p:nvPr/>
        </p:nvSpPr>
        <p:spPr bwMode="auto">
          <a:xfrm>
            <a:off x="531520" y="1873237"/>
            <a:ext cx="5107280" cy="4744674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1853694"/>
            <a:ext cx="5107280" cy="986225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525178" y="2020388"/>
            <a:ext cx="5164795" cy="3164616"/>
            <a:chOff x="230314" y="-1274765"/>
            <a:chExt cx="5450963" cy="402592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20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14" y="-1274765"/>
              <a:ext cx="5308571" cy="74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1. Vai trò 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9D832E9F-95DE-4B2A-8CD2-B6A54E59D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37" y="-107110"/>
              <a:ext cx="5178917" cy="2858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Tim: co bóp, đẩy máu đi nuôi cơ thể theo một chiều , đảm bảo dòng máu lưu thông liên tục trong hệ mạch theo vòng tuần hoàn.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04"/>
          <a:stretch/>
        </p:blipFill>
        <p:spPr>
          <a:xfrm>
            <a:off x="6289964" y="1413165"/>
            <a:ext cx="5699558" cy="5204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6603" y="1413318"/>
            <a:ext cx="3075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127" y="100891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 23-24. TUẦN HOÀN MÁU VÀ BẠCH HUYẾT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565150" y="673323"/>
            <a:ext cx="838488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5775" y="655861"/>
            <a:ext cx="523875" cy="527050"/>
            <a:chOff x="1188" y="2532"/>
            <a:chExt cx="330" cy="332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21" descr="drop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22"/>
          <p:cNvSpPr txBox="1">
            <a:spLocks noChangeArrowheads="1"/>
          </p:cNvSpPr>
          <p:nvPr/>
        </p:nvSpPr>
        <p:spPr bwMode="gray">
          <a:xfrm>
            <a:off x="476393" y="624111"/>
            <a:ext cx="528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060450" y="695548"/>
            <a:ext cx="6614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Vai trò và chu kì co dãn của tim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677" r="9154"/>
          <a:stretch/>
        </p:blipFill>
        <p:spPr>
          <a:xfrm>
            <a:off x="6192981" y="1316901"/>
            <a:ext cx="5264727" cy="45882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B750DA-0F9E-4DFC-AD75-4DEC2F7DBB9F}"/>
              </a:ext>
            </a:extLst>
          </p:cNvPr>
          <p:cNvSpPr/>
          <p:nvPr/>
        </p:nvSpPr>
        <p:spPr bwMode="auto">
          <a:xfrm>
            <a:off x="444924" y="1305350"/>
            <a:ext cx="5541892" cy="538373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444924" y="1299662"/>
            <a:ext cx="5541892" cy="602013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346930" y="1316901"/>
            <a:ext cx="5846051" cy="5356593"/>
            <a:chOff x="133584" y="-1464898"/>
            <a:chExt cx="5686098" cy="687116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84" y="-1464898"/>
              <a:ext cx="5308571" cy="67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Chu kì co dãn của tim 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id="{9D832E9F-95DE-4B2A-8CD2-B6A54E59D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08" y="-740961"/>
              <a:ext cx="5356074" cy="614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Gồm </a:t>
              </a:r>
              <a:r>
                <a:rPr lang="en-US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pha (0,8s):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Pha nhĩ co (0,1s)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Pha thất co (0,3s)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Pha dãn chung (0,4s)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Mỗi chu kì co dãn của tim gọi là nhịp tim.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Nhịp tim trung bình của một người bình thường </a:t>
              </a:r>
              <a:r>
                <a:rPr lang="en-US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70-75 </a:t>
              </a: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nhịp/phút.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28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Thể tích máu được đẩy trong cơ thể là </a:t>
              </a:r>
              <a:r>
                <a:rPr lang="en-US" sz="28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5,25 lít.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852836" y="1440621"/>
            <a:ext cx="4180600" cy="17456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Quan sát sơ đồ chu kì co dãn của tim, mỗi chu kì của tim kéo dài bao nhiều giây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963469" y="1695260"/>
            <a:ext cx="4180600" cy="17456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Thử tính xem trung bình mỗi phút diễn ra bao nhiêu chu kì co dãn tim?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399" y="5845454"/>
            <a:ext cx="439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Sơ đồ chu kì co dãn của tim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127" y="100891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 23-24. TUẦN HOÀN MÁU VÀ BẠCH HUYẾT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343477" y="771237"/>
            <a:ext cx="838488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64102" y="753775"/>
            <a:ext cx="523875" cy="527050"/>
            <a:chOff x="1188" y="2112"/>
            <a:chExt cx="330" cy="332"/>
          </a:xfrm>
        </p:grpSpPr>
        <p:sp>
          <p:nvSpPr>
            <p:cNvPr id="7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7" descr="drop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18"/>
          <p:cNvSpPr txBox="1">
            <a:spLocks noChangeArrowheads="1"/>
          </p:cNvSpPr>
          <p:nvPr/>
        </p:nvSpPr>
        <p:spPr bwMode="gray">
          <a:xfrm>
            <a:off x="137962" y="722025"/>
            <a:ext cx="721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gray">
          <a:xfrm>
            <a:off x="838776" y="791875"/>
            <a:ext cx="7751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Vai trò của vòng tuần hoàn máu và hệ bạch huyết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pic>
        <p:nvPicPr>
          <p:cNvPr id="11" name="Picture 2" descr="Sinh học 8 Bài 16: Tuần hoàn máu và lưu thông bạch huyết">
            <a:extLst>
              <a:ext uri="{FF2B5EF4-FFF2-40B4-BE49-F238E27FC236}">
                <a16:creationId xmlns:a16="http://schemas.microsoft.com/office/drawing/2014/main" id="{877DE969-D2F4-48DB-8C75-1A07EC56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67" y="1642229"/>
            <a:ext cx="4638869" cy="50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B750DA-0F9E-4DFC-AD75-4DEC2F7DBB9F}"/>
              </a:ext>
            </a:extLst>
          </p:cNvPr>
          <p:cNvSpPr/>
          <p:nvPr/>
        </p:nvSpPr>
        <p:spPr bwMode="auto">
          <a:xfrm>
            <a:off x="531520" y="1661772"/>
            <a:ext cx="5107280" cy="4744674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1642229"/>
            <a:ext cx="5107280" cy="986225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556373" y="1673997"/>
            <a:ext cx="5133600" cy="4099761"/>
            <a:chOff x="263237" y="-1446413"/>
            <a:chExt cx="5418040" cy="521558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04" y="-1446413"/>
              <a:ext cx="4943667" cy="121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Vai trò của vòng tuần hoàn máu: 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id="{9D832E9F-95DE-4B2A-8CD2-B6A54E59D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37" y="-107110"/>
              <a:ext cx="5364032" cy="3876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Vòng tuần hoàn nhỏ (vòng tuần hoàn phổi) vận chuyển máu qua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phổi </a:t>
              </a: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trao đổi khí (CO2 và O2).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Vòng tuần hoàn lớn (vòng tuần hoàn cơ quan): vận chuyển máu qua tất cả các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cơ quan </a:t>
              </a: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của cơ thể  thực hiện sự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trao đổi chất</a:t>
              </a: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.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5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127" y="100891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 23-24. TUẦN HOÀN MÁU VÀ BẠCH HUYẾT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343477" y="771237"/>
            <a:ext cx="838488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64102" y="753775"/>
            <a:ext cx="523875" cy="527050"/>
            <a:chOff x="1188" y="2112"/>
            <a:chExt cx="330" cy="332"/>
          </a:xfrm>
        </p:grpSpPr>
        <p:sp>
          <p:nvSpPr>
            <p:cNvPr id="7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7" descr="drop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18"/>
          <p:cNvSpPr txBox="1">
            <a:spLocks noChangeArrowheads="1"/>
          </p:cNvSpPr>
          <p:nvPr/>
        </p:nvSpPr>
        <p:spPr bwMode="gray">
          <a:xfrm>
            <a:off x="137962" y="722025"/>
            <a:ext cx="721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gray">
          <a:xfrm>
            <a:off x="838776" y="791875"/>
            <a:ext cx="7751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Vai trò của vòng tuần hoàn máu và hệ bạch huyết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pic>
        <p:nvPicPr>
          <p:cNvPr id="11" name="Picture 2" descr="Sinh học 8 Bài 16: Tuần hoàn máu và lưu thông bạch huyết">
            <a:extLst>
              <a:ext uri="{FF2B5EF4-FFF2-40B4-BE49-F238E27FC236}">
                <a16:creationId xmlns:a16="http://schemas.microsoft.com/office/drawing/2014/main" id="{877DE969-D2F4-48DB-8C75-1A07EC56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67" y="1642229"/>
            <a:ext cx="4638869" cy="50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B750DA-0F9E-4DFC-AD75-4DEC2F7DBB9F}"/>
              </a:ext>
            </a:extLst>
          </p:cNvPr>
          <p:cNvSpPr/>
          <p:nvPr/>
        </p:nvSpPr>
        <p:spPr bwMode="auto">
          <a:xfrm>
            <a:off x="531520" y="1661772"/>
            <a:ext cx="5107280" cy="4744674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1642229"/>
            <a:ext cx="5107280" cy="986225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556373" y="1798692"/>
            <a:ext cx="5133600" cy="3236402"/>
            <a:chOff x="263237" y="-1287779"/>
            <a:chExt cx="5418040" cy="411724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04" y="-1287779"/>
              <a:ext cx="4991498" cy="665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Vai trò của hệ bạch huyết: 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id="{9D832E9F-95DE-4B2A-8CD2-B6A54E59D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37" y="-107110"/>
              <a:ext cx="5364032" cy="29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Hệ bạch huyết cùng với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hệ tuần hoàn máu </a:t>
              </a: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thực hiện chu trình luân chuyển môi trường trong của cơ thể và tham gia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bảo vệ </a:t>
              </a:r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 thể</a:t>
              </a:r>
              <a:endPara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182" y="1856509"/>
            <a:ext cx="6028817" cy="40126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5527" y="1427018"/>
            <a:ext cx="4849091" cy="20920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Người bị huyết áp thấp có chỉ số huyết áp là bao nhiêu ?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Người bị huyết áp cao có chỉ số  huyết áp là bao nhiêu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93127" y="595745"/>
            <a:ext cx="4849091" cy="831273"/>
          </a:xfrm>
          <a:prstGeom prst="wedgeRoundRectCallout">
            <a:avLst>
              <a:gd name="adj1" fmla="val -4262"/>
              <a:gd name="adj2" fmla="val 90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Huyết áp là gì?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1854" y="1212273"/>
            <a:ext cx="4849091" cy="20920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Nguyên nhân và biến chứng của bệnh cao huyết áp?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464" y="3920837"/>
            <a:ext cx="4710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Huyết áp thấp: 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HA tâm thu &lt; 85mmHg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HA tâm trương &lt; 60mmHg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Huyết áp cao: 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HA tâm thu &gt; 130mmHg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HA tâm trương &gt; 85mmHg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161405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6">
            <a:extLst>
              <a:ext uri="{FF2B5EF4-FFF2-40B4-BE49-F238E27FC236}">
                <a16:creationId xmlns:a16="http://schemas.microsoft.com/office/drawing/2014/main" id="{F34A72B7-EDC0-49EF-866C-898B601154CF}"/>
              </a:ext>
            </a:extLst>
          </p:cNvPr>
          <p:cNvGrpSpPr>
            <a:grpSpLocks/>
          </p:cNvGrpSpPr>
          <p:nvPr/>
        </p:nvGrpSpPr>
        <p:grpSpPr bwMode="auto">
          <a:xfrm>
            <a:off x="2064325" y="1245955"/>
            <a:ext cx="8728364" cy="3516671"/>
            <a:chOff x="4862513" y="3124200"/>
            <a:chExt cx="2833687" cy="1498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A2F17D-52BA-4060-A355-CFB1C0016F97}"/>
                </a:ext>
              </a:extLst>
            </p:cNvPr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AEA3E1-3D18-43BB-99E8-C8B5AC94F74E}"/>
                </a:ext>
              </a:extLst>
            </p:cNvPr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rgbClr val="60B5CC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D7DAE0-55DA-417E-8F0A-73B7B74675B0}"/>
                </a:ext>
              </a:extLst>
            </p:cNvPr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</p:grpSp>
      <p:sp>
        <p:nvSpPr>
          <p:cNvPr id="15" name="Freeform 54">
            <a:extLst>
              <a:ext uri="{FF2B5EF4-FFF2-40B4-BE49-F238E27FC236}">
                <a16:creationId xmlns:a16="http://schemas.microsoft.com/office/drawing/2014/main" id="{FC1FA824-2CCF-47BE-AB9F-DB3BFF7F2793}"/>
              </a:ext>
            </a:extLst>
          </p:cNvPr>
          <p:cNvSpPr/>
          <p:nvPr/>
        </p:nvSpPr>
        <p:spPr>
          <a:xfrm>
            <a:off x="3075038" y="2539330"/>
            <a:ext cx="661988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E6BCB-BD3F-4B97-82F4-9F275DD0DA4B}"/>
              </a:ext>
            </a:extLst>
          </p:cNvPr>
          <p:cNvSpPr/>
          <p:nvPr/>
        </p:nvSpPr>
        <p:spPr>
          <a:xfrm>
            <a:off x="3849328" y="2433115"/>
            <a:ext cx="5887066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smtClean="0">
                <a:solidFill>
                  <a:prstClr val="black">
                    <a:lumMod val="75000"/>
                    <a:lumOff val="25000"/>
                  </a:prstClr>
                </a:solidFill>
                <a:latin typeface="UTM Centur" panose="02040603050506020204" pitchFamily="18" charset="0"/>
                <a:cs typeface="Arial" pitchFamily="34" charset="0"/>
              </a:rPr>
              <a:t>Máu gồm những thành phần nào? 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UTM Centur" panose="02040603050506020204" pitchFamily="18" charset="0"/>
              <a:cs typeface="Arial" pitchFamily="34" charset="0"/>
            </a:endParaRPr>
          </a:p>
          <a:p>
            <a:pPr>
              <a:defRPr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UTM Centur" panose="02040603050506020204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3200" err="1">
                <a:solidFill>
                  <a:prstClr val="black">
                    <a:lumMod val="75000"/>
                    <a:lumOff val="25000"/>
                  </a:prstClr>
                </a:solidFill>
                <a:latin typeface="UTM Centur" panose="02040603050506020204" pitchFamily="18" charset="0"/>
                <a:cs typeface="Arial" pitchFamily="34" charset="0"/>
              </a:rPr>
              <a:t>Trình</a:t>
            </a:r>
            <a:r>
              <a:rPr lang="en-US" sz="3200">
                <a:solidFill>
                  <a:prstClr val="black">
                    <a:lumMod val="75000"/>
                    <a:lumOff val="25000"/>
                  </a:prstClr>
                </a:solidFill>
                <a:latin typeface="UTM Centur" panose="02040603050506020204" pitchFamily="18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prstClr val="black">
                    <a:lumMod val="75000"/>
                    <a:lumOff val="25000"/>
                  </a:prstClr>
                </a:solidFill>
                <a:latin typeface="UTM Centur" panose="02040603050506020204" pitchFamily="18" charset="0"/>
                <a:cs typeface="Arial" pitchFamily="34" charset="0"/>
              </a:rPr>
              <a:t>bày thành phần và vai trò môi trường trong cơ thể? 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UTM Centur" panose="02040603050506020204" pitchFamily="18" charset="0"/>
              <a:cs typeface="Arial" pitchFamily="34" charset="0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F843E999-A7D9-40F0-93EC-655265A9B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116" y="1437070"/>
            <a:ext cx="45834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Kiểm</a:t>
            </a:r>
            <a:r>
              <a:rPr lang="en-US" sz="4000" b="1" dirty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tra</a:t>
            </a:r>
            <a:r>
              <a:rPr lang="en-US" sz="4000" b="1" dirty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cũ</a:t>
            </a:r>
            <a:endParaRPr lang="en-US" sz="4000" b="1" dirty="0">
              <a:solidFill>
                <a:prstClr val="white"/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19" name="Freeform 54">
            <a:extLst>
              <a:ext uri="{FF2B5EF4-FFF2-40B4-BE49-F238E27FC236}">
                <a16:creationId xmlns:a16="http://schemas.microsoft.com/office/drawing/2014/main" id="{7BBC1504-26CE-465A-8F82-6E812DD349DE}"/>
              </a:ext>
            </a:extLst>
          </p:cNvPr>
          <p:cNvSpPr/>
          <p:nvPr/>
        </p:nvSpPr>
        <p:spPr>
          <a:xfrm>
            <a:off x="3075038" y="3650978"/>
            <a:ext cx="661988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Trường THCS Tân Xuân</a:t>
            </a:r>
          </a:p>
          <a:p>
            <a:r>
              <a:rPr lang="en-US" altLang="en-US" sz="2400"/>
              <a:t>Tổ KHTN</a:t>
            </a:r>
          </a:p>
        </p:txBody>
      </p:sp>
    </p:spTree>
    <p:extLst>
      <p:ext uri="{BB962C8B-B14F-4D97-AF65-F5344CB8AC3E}">
        <p14:creationId xmlns:p14="http://schemas.microsoft.com/office/powerpoint/2010/main" val="13891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0800" cy="731520"/>
            <a:chOff x="2482465" y="2086140"/>
            <a:chExt cx="6400800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46311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Tĩnh</a:t>
              </a:r>
              <a:r>
                <a:rPr lang="en-US" sz="3200" dirty="0"/>
                <a:t> </a:t>
              </a:r>
              <a:r>
                <a:rPr lang="en-US" sz="3200" dirty="0" err="1"/>
                <a:t>mạch</a:t>
              </a:r>
              <a:r>
                <a:rPr lang="en-US" sz="3200" dirty="0"/>
                <a:t> </a:t>
              </a:r>
              <a:r>
                <a:rPr lang="en-US" sz="3200" dirty="0" err="1"/>
                <a:t>phổi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Động</a:t>
              </a:r>
              <a:r>
                <a:rPr lang="en-US" sz="3200" dirty="0"/>
                <a:t> </a:t>
              </a:r>
              <a:r>
                <a:rPr lang="en-US" sz="3200" dirty="0" err="1"/>
                <a:t>mạch</a:t>
              </a:r>
              <a:r>
                <a:rPr lang="en-US" sz="3200" dirty="0"/>
                <a:t> </a:t>
              </a:r>
              <a:r>
                <a:rPr lang="en-US" sz="3200" dirty="0" err="1"/>
                <a:t>phổi</a:t>
              </a:r>
              <a:endParaRPr lang="en-US" sz="3200" dirty="0"/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9" y="4635105"/>
            <a:ext cx="6400800" cy="731520"/>
            <a:chOff x="3278002" y="3988516"/>
            <a:chExt cx="6400800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250607" y="4061888"/>
              <a:ext cx="39583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Động</a:t>
              </a:r>
              <a:r>
                <a:rPr lang="en-US" sz="3200" dirty="0"/>
                <a:t> </a:t>
              </a:r>
              <a:r>
                <a:rPr lang="en-US" sz="3200" dirty="0" err="1"/>
                <a:t>mạch</a:t>
              </a:r>
              <a:r>
                <a:rPr lang="en-US" sz="3200" dirty="0"/>
                <a:t> </a:t>
              </a:r>
              <a:r>
                <a:rPr lang="en-US" sz="3200" dirty="0" err="1"/>
                <a:t>chủ</a:t>
              </a:r>
              <a:endParaRPr lang="en-US" sz="3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2" y="5656747"/>
            <a:ext cx="6400800" cy="731520"/>
            <a:chOff x="3661631" y="4903892"/>
            <a:chExt cx="6400800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1" y="4903892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38409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Tĩnh</a:t>
              </a:r>
              <a:r>
                <a:rPr lang="en-US" sz="3200" dirty="0"/>
                <a:t> </a:t>
              </a:r>
              <a:r>
                <a:rPr lang="en-US" sz="3200" dirty="0" err="1"/>
                <a:t>mạch</a:t>
              </a:r>
              <a:r>
                <a:rPr lang="en-US" sz="3200" dirty="0"/>
                <a:t> </a:t>
              </a:r>
              <a:r>
                <a:rPr lang="en-US" sz="3200" dirty="0" err="1"/>
                <a:t>chủ</a:t>
              </a:r>
              <a:endParaRPr lang="en-US" sz="32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1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liền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6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0800" cy="731520"/>
            <a:chOff x="2482465" y="2086140"/>
            <a:chExt cx="6400800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46311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Tâm</a:t>
              </a:r>
              <a:r>
                <a:rPr lang="en-US" sz="3200" dirty="0"/>
                <a:t> </a:t>
              </a:r>
              <a:r>
                <a:rPr lang="en-US" sz="3200" dirty="0" err="1"/>
                <a:t>thất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Tâm</a:t>
              </a:r>
              <a:r>
                <a:rPr lang="en-US" sz="3200" dirty="0"/>
                <a:t> </a:t>
              </a:r>
              <a:r>
                <a:rPr lang="en-US" sz="3200" dirty="0" err="1"/>
                <a:t>nhĩ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endParaRPr lang="en-US" sz="3200" dirty="0"/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9" y="4635105"/>
            <a:ext cx="6400800" cy="731520"/>
            <a:chOff x="3278002" y="3988516"/>
            <a:chExt cx="6400800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250607" y="4061888"/>
              <a:ext cx="39583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Tâm</a:t>
              </a:r>
              <a:r>
                <a:rPr lang="en-US" sz="3200" dirty="0"/>
                <a:t> </a:t>
              </a:r>
              <a:r>
                <a:rPr lang="en-US" sz="3200" dirty="0" err="1"/>
                <a:t>nhĩ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2" y="5656747"/>
            <a:ext cx="6400800" cy="731520"/>
            <a:chOff x="3661631" y="4903892"/>
            <a:chExt cx="6400800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1" y="4903892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38409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Tâm</a:t>
              </a:r>
              <a:r>
                <a:rPr lang="en-US" sz="3200" dirty="0"/>
                <a:t> </a:t>
              </a:r>
              <a:r>
                <a:rPr lang="en-US" sz="3200" dirty="0" err="1"/>
                <a:t>thất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endParaRPr lang="en-US" sz="32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2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phổi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đổ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máu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1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0800" cy="731520"/>
            <a:chOff x="2482465" y="2086140"/>
            <a:chExt cx="6400800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46311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Dạ</a:t>
              </a:r>
              <a:r>
                <a:rPr lang="en-US" sz="3200" dirty="0"/>
                <a:t> </a:t>
              </a:r>
              <a:r>
                <a:rPr lang="en-US" sz="3200" dirty="0" err="1"/>
                <a:t>dày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/>
                <a:t>Gan</a:t>
              </a:r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9" y="4635105"/>
            <a:ext cx="6400800" cy="731520"/>
            <a:chOff x="3278002" y="3988516"/>
            <a:chExt cx="6400800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250607" y="4061888"/>
              <a:ext cx="39583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Phổi</a:t>
              </a:r>
              <a:endParaRPr lang="en-US" sz="3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2" y="5656747"/>
            <a:ext cx="6400800" cy="731520"/>
            <a:chOff x="3661631" y="4903892"/>
            <a:chExt cx="6400800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1" y="4903892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38409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Não</a:t>
              </a:r>
              <a:endParaRPr lang="en-US" sz="32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3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tuần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1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0800" cy="731520"/>
            <a:chOff x="2482465" y="2086140"/>
            <a:chExt cx="6400800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529921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smtClean="0"/>
                <a:t>0.8s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smtClean="0"/>
                <a:t>0.6s</a:t>
              </a:r>
              <a:endParaRPr lang="en-US" sz="3200" dirty="0"/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8" y="4635105"/>
            <a:ext cx="7462603" cy="731520"/>
            <a:chOff x="3278002" y="3988516"/>
            <a:chExt cx="6657360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119902" y="4063189"/>
              <a:ext cx="58154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800" smtClean="0"/>
                <a:t>0.4s</a:t>
              </a:r>
              <a:endParaRPr lang="en-US" sz="28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1" y="5656747"/>
            <a:ext cx="7465361" cy="731520"/>
            <a:chOff x="3661630" y="4903892"/>
            <a:chExt cx="7465361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0" y="4903892"/>
              <a:ext cx="7465361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630205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2800" smtClean="0"/>
                <a:t>0.1s</a:t>
              </a:r>
              <a:endParaRPr lang="en-US" sz="28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4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Mỗi chu kì co dãn của tim kéo dài bao nhiêu lâu?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4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0800" cy="731520"/>
            <a:chOff x="2482465" y="2086140"/>
            <a:chExt cx="6400800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529921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Động</a:t>
              </a:r>
              <a:r>
                <a:rPr lang="en-US" sz="3200" dirty="0"/>
                <a:t> </a:t>
              </a:r>
              <a:r>
                <a:rPr lang="en-US" sz="3200" dirty="0" err="1"/>
                <a:t>mạch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Tĩnh</a:t>
              </a:r>
              <a:r>
                <a:rPr lang="en-US" sz="3200" dirty="0"/>
                <a:t> </a:t>
              </a:r>
              <a:r>
                <a:rPr lang="en-US" sz="3200" dirty="0" err="1"/>
                <a:t>mạch</a:t>
              </a:r>
              <a:endParaRPr lang="en-US" sz="3200" dirty="0"/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8" y="4635105"/>
            <a:ext cx="7462603" cy="731520"/>
            <a:chOff x="3278002" y="3988516"/>
            <a:chExt cx="6657360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119902" y="4063189"/>
              <a:ext cx="58154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/>
                <a:t>Mao </a:t>
              </a:r>
              <a:r>
                <a:rPr lang="en-US" sz="3200" dirty="0" err="1"/>
                <a:t>mạch</a:t>
              </a:r>
              <a:r>
                <a:rPr lang="en-US" sz="3200" dirty="0"/>
                <a:t> </a:t>
              </a:r>
              <a:r>
                <a:rPr lang="en-US" sz="3200" dirty="0" err="1"/>
                <a:t>bạch</a:t>
              </a:r>
              <a:r>
                <a:rPr lang="en-US" sz="3200" dirty="0"/>
                <a:t> </a:t>
              </a:r>
              <a:r>
                <a:rPr lang="en-US" sz="3200" dirty="0" err="1"/>
                <a:t>huyết</a:t>
              </a:r>
              <a:endParaRPr lang="en-US" sz="3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1" y="5656747"/>
            <a:ext cx="7465361" cy="731520"/>
            <a:chOff x="3661630" y="4903892"/>
            <a:chExt cx="7465361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0" y="4903892"/>
              <a:ext cx="7465361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630205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Hạch</a:t>
              </a:r>
              <a:r>
                <a:rPr lang="en-US" sz="3200" dirty="0"/>
                <a:t> </a:t>
              </a:r>
              <a:r>
                <a:rPr lang="en-US" sz="3200" dirty="0" err="1"/>
                <a:t>bạch</a:t>
              </a:r>
              <a:r>
                <a:rPr lang="en-US" sz="3200" dirty="0"/>
                <a:t> </a:t>
              </a:r>
              <a:r>
                <a:rPr lang="en-US" sz="3200" dirty="0" err="1"/>
                <a:t>huyết</a:t>
              </a:r>
              <a:endParaRPr lang="en-US" sz="32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5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tuần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máu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huyết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3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7139-D8A8-487E-9570-167A41FC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7075-ACDA-43D9-AD46-F29516861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0067C-9AB9-4567-B4D4-693B0C52F305}"/>
              </a:ext>
            </a:extLst>
          </p:cNvPr>
          <p:cNvSpPr/>
          <p:nvPr/>
        </p:nvSpPr>
        <p:spPr bwMode="auto">
          <a:xfrm>
            <a:off x="531520" y="318245"/>
            <a:ext cx="10515600" cy="465196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57505" algn="ctr">
              <a:lnSpc>
                <a:spcPct val="200000"/>
              </a:lnSpc>
              <a:spcAft>
                <a:spcPts val="800"/>
              </a:spcAft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Học bài cũ</a:t>
            </a:r>
          </a:p>
          <a:p>
            <a:pPr marL="357505" algn="ctr">
              <a:lnSpc>
                <a:spcPct val="200000"/>
              </a:lnSpc>
              <a:spcAft>
                <a:spcPts val="800"/>
              </a:spcAft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Chuẩn bị bài Đông máu và nguyên tắc truyền máu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ACDD7-F014-459C-8547-F97C30343EF3}"/>
              </a:ext>
            </a:extLst>
          </p:cNvPr>
          <p:cNvSpPr/>
          <p:nvPr/>
        </p:nvSpPr>
        <p:spPr bwMode="auto">
          <a:xfrm>
            <a:off x="531520" y="352244"/>
            <a:ext cx="6385474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998104-A76B-4AD5-99EB-E3BD7F9B75D8}"/>
              </a:ext>
            </a:extLst>
          </p:cNvPr>
          <p:cNvGrpSpPr/>
          <p:nvPr/>
        </p:nvGrpSpPr>
        <p:grpSpPr>
          <a:xfrm>
            <a:off x="462898" y="444976"/>
            <a:ext cx="6454096" cy="881564"/>
            <a:chOff x="153771" y="-2150740"/>
            <a:chExt cx="6129474" cy="881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6E0E4E-689B-4948-9716-E4BDE476B5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C989B8D1-F861-44BF-90E4-84CCD2E53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8073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Dặn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dò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6A0666-6080-442F-825D-4C57082E8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14564" r="27303" b="16469"/>
          <a:stretch/>
        </p:blipFill>
        <p:spPr>
          <a:xfrm flipH="1">
            <a:off x="9576200" y="4234604"/>
            <a:ext cx="1539542" cy="23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A61768-C0FA-493F-A9C1-309626126708}"/>
              </a:ext>
            </a:extLst>
          </p:cNvPr>
          <p:cNvSpPr txBox="1"/>
          <p:nvPr/>
        </p:nvSpPr>
        <p:spPr>
          <a:xfrm>
            <a:off x="1797678" y="1264339"/>
            <a:ext cx="8834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latin typeface="UTM Centur" panose="02040603050506020204" pitchFamily="18" charset="0"/>
              </a:rPr>
              <a:t>Tiết 23-24</a:t>
            </a:r>
            <a:r>
              <a:rPr lang="en-US" sz="4000" b="1" smtClean="0">
                <a:latin typeface="UTM Centur" panose="02040603050506020204" pitchFamily="18" charset="0"/>
              </a:rPr>
              <a:t>         </a:t>
            </a:r>
            <a:r>
              <a:rPr lang="en-US" sz="4000" b="1" u="sng" err="1">
                <a:latin typeface="UTM Centur" panose="02040603050506020204" pitchFamily="18" charset="0"/>
              </a:rPr>
              <a:t>Bài</a:t>
            </a:r>
            <a:r>
              <a:rPr lang="en-US" sz="4000" b="1" u="sng">
                <a:latin typeface="UTM Centur" panose="02040603050506020204" pitchFamily="18" charset="0"/>
              </a:rPr>
              <a:t> </a:t>
            </a:r>
            <a:r>
              <a:rPr lang="en-US" sz="4000" b="1" u="sng" smtClean="0">
                <a:latin typeface="UTM Centur" panose="02040603050506020204" pitchFamily="18" charset="0"/>
              </a:rPr>
              <a:t>12</a:t>
            </a:r>
            <a:endParaRPr lang="en-US" sz="4000" b="1" u="sng" dirty="0">
              <a:latin typeface="UTM Centur" panose="02040603050506020204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UTM Centur" panose="02040603050506020204" pitchFamily="18" charset="0"/>
              </a:rPr>
              <a:t>TUẦN </a:t>
            </a:r>
            <a:r>
              <a:rPr lang="en-US" sz="6000" b="1">
                <a:solidFill>
                  <a:srgbClr val="FF0000"/>
                </a:solidFill>
                <a:latin typeface="UTM Centur" panose="02040603050506020204" pitchFamily="18" charset="0"/>
              </a:rPr>
              <a:t>HOÀN </a:t>
            </a:r>
            <a:r>
              <a:rPr lang="en-US" sz="6000" b="1" smtClean="0">
                <a:solidFill>
                  <a:srgbClr val="FF0000"/>
                </a:solidFill>
                <a:latin typeface="UTM Centur" panose="02040603050506020204" pitchFamily="18" charset="0"/>
              </a:rPr>
              <a:t>MÁU </a:t>
            </a:r>
            <a:r>
              <a:rPr lang="en-US" sz="6000" b="1" dirty="0">
                <a:solidFill>
                  <a:srgbClr val="FF0000"/>
                </a:solidFill>
                <a:latin typeface="UTM Centur" panose="02040603050506020204" pitchFamily="18" charset="0"/>
              </a:rPr>
              <a:t>BẠCH HUYẾT</a:t>
            </a:r>
            <a:endParaRPr lang="en-GB" sz="6000" b="1" dirty="0">
              <a:solidFill>
                <a:srgbClr val="FF0000"/>
              </a:solidFill>
              <a:latin typeface="UTM Centur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65BA0-E2B7-4420-A7D7-EB590F9C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6"/>
          <a:stretch/>
        </p:blipFill>
        <p:spPr>
          <a:xfrm>
            <a:off x="9271978" y="2282840"/>
            <a:ext cx="2102603" cy="4067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D18F8F-A0DA-4B05-A187-D4ACFF50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67"/>
          <a:stretch/>
        </p:blipFill>
        <p:spPr>
          <a:xfrm>
            <a:off x="1358652" y="2282840"/>
            <a:ext cx="1965264" cy="406761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81000" y="96982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Trường THCS Tân Xuân</a:t>
            </a:r>
          </a:p>
          <a:p>
            <a:r>
              <a:rPr lang="en-US" altLang="en-US" sz="2400"/>
              <a:t>Tổ KHTN</a:t>
            </a:r>
          </a:p>
        </p:txBody>
      </p:sp>
    </p:spTree>
    <p:extLst>
      <p:ext uri="{BB962C8B-B14F-4D97-AF65-F5344CB8AC3E}">
        <p14:creationId xmlns:p14="http://schemas.microsoft.com/office/powerpoint/2010/main" val="1219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468169" y="4124037"/>
            <a:ext cx="838488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68168" y="2446050"/>
            <a:ext cx="8384887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88794" y="2428587"/>
            <a:ext cx="523875" cy="527050"/>
            <a:chOff x="720" y="1488"/>
            <a:chExt cx="806" cy="808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 descr="drop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434832" y="2396837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88794" y="4106575"/>
            <a:ext cx="523875" cy="527050"/>
            <a:chOff x="1188" y="2112"/>
            <a:chExt cx="330" cy="332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7" descr="drop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262654" y="4074825"/>
            <a:ext cx="721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gray">
          <a:xfrm>
            <a:off x="963469" y="2466687"/>
            <a:ext cx="6614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Cấu tạo hệ tuần hoàn máu và bạch huyết     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gray">
          <a:xfrm>
            <a:off x="963468" y="4144675"/>
            <a:ext cx="7751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Vai trò của vòng tuần hoàn máu và hệ bạch huyết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gray">
          <a:xfrm>
            <a:off x="468169" y="3272129"/>
            <a:ext cx="8384886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388794" y="3254667"/>
            <a:ext cx="523875" cy="527050"/>
            <a:chOff x="1188" y="2532"/>
            <a:chExt cx="330" cy="332"/>
          </a:xfrm>
        </p:grpSpPr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1" descr="drop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Box 22"/>
          <p:cNvSpPr txBox="1">
            <a:spLocks noChangeArrowheads="1"/>
          </p:cNvSpPr>
          <p:nvPr/>
        </p:nvSpPr>
        <p:spPr bwMode="gray">
          <a:xfrm>
            <a:off x="379412" y="3222917"/>
            <a:ext cx="528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963469" y="3294354"/>
            <a:ext cx="6614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Vai trò và chu kì co dãn của tim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400" y="526473"/>
            <a:ext cx="850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 23-24. TUẦN HOÀN MÁU VÀ BẠCH HUYẾT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2836" y="1741526"/>
            <a:ext cx="3699164" cy="35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8" grpId="0"/>
      <p:bldP spid="19" grpId="0"/>
      <p:bldP spid="21" grpId="0"/>
      <p:bldP spid="22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5B750DA-0F9E-4DFC-AD75-4DEC2F7DBB9F}"/>
              </a:ext>
            </a:extLst>
          </p:cNvPr>
          <p:cNvSpPr/>
          <p:nvPr/>
        </p:nvSpPr>
        <p:spPr bwMode="auto">
          <a:xfrm>
            <a:off x="531520" y="1873237"/>
            <a:ext cx="5107280" cy="4744674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1853694"/>
            <a:ext cx="5107280" cy="986225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267765" y="2020388"/>
            <a:ext cx="5422208" cy="2569877"/>
            <a:chOff x="-41362" y="-1274765"/>
            <a:chExt cx="5722639" cy="326931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14" y="-1274765"/>
              <a:ext cx="5308571" cy="74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Tuần hoàn máu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3B8023CE-6771-45EE-890C-D0E6895A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37" y="-72924"/>
              <a:ext cx="5178917" cy="665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? </a:t>
              </a:r>
              <a:r>
                <a:rPr lang="en-US" sz="2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Tim có cấu tạo như thế nào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id="{9D832E9F-95DE-4B2A-8CD2-B6A54E59D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362" y="1040442"/>
              <a:ext cx="517891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?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Phân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biệt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động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mạch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,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mao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mạch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,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tĩnh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mạch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5449063-5105-4C3D-9312-556C0ADD7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66" y="1029751"/>
            <a:ext cx="5471569" cy="473811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5596C94-A646-4432-AFE3-AEA9602B7FCD}"/>
              </a:ext>
            </a:extLst>
          </p:cNvPr>
          <p:cNvSpPr txBox="1"/>
          <p:nvPr/>
        </p:nvSpPr>
        <p:spPr>
          <a:xfrm>
            <a:off x="7049729" y="3636158"/>
            <a:ext cx="324464" cy="375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UTM Centur" panose="02040603050506020204" pitchFamily="18" charset="0"/>
              </a:rPr>
              <a:t>1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4DD865-9494-4A97-88EE-67A788CEDAED}"/>
              </a:ext>
            </a:extLst>
          </p:cNvPr>
          <p:cNvSpPr txBox="1"/>
          <p:nvPr/>
        </p:nvSpPr>
        <p:spPr>
          <a:xfrm>
            <a:off x="8205019" y="5263397"/>
            <a:ext cx="324464" cy="375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UTM Centur" panose="02040603050506020204" pitchFamily="18" charset="0"/>
              </a:rPr>
              <a:t>2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37A8A3-1A5F-491A-9585-D24F185FCA43}"/>
              </a:ext>
            </a:extLst>
          </p:cNvPr>
          <p:cNvSpPr txBox="1"/>
          <p:nvPr/>
        </p:nvSpPr>
        <p:spPr>
          <a:xfrm>
            <a:off x="10432025" y="2481349"/>
            <a:ext cx="324464" cy="375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UTM Centur" panose="02040603050506020204" pitchFamily="18" charset="0"/>
              </a:rPr>
              <a:t>3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291DF7-B064-46B2-B3B9-693EA2B2BFCE}"/>
              </a:ext>
            </a:extLst>
          </p:cNvPr>
          <p:cNvSpPr txBox="1"/>
          <p:nvPr/>
        </p:nvSpPr>
        <p:spPr>
          <a:xfrm>
            <a:off x="10785985" y="3398808"/>
            <a:ext cx="324464" cy="375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UTM Centur" panose="02040603050506020204" pitchFamily="18" charset="0"/>
              </a:rPr>
              <a:t>4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00CE68-769F-4943-89DE-3CCAC407DC66}"/>
              </a:ext>
            </a:extLst>
          </p:cNvPr>
          <p:cNvSpPr txBox="1"/>
          <p:nvPr/>
        </p:nvSpPr>
        <p:spPr>
          <a:xfrm>
            <a:off x="10594257" y="2508025"/>
            <a:ext cx="1752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nhĩ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trái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4AACD9-FE96-42D8-A8A0-4EFACDC11869}"/>
              </a:ext>
            </a:extLst>
          </p:cNvPr>
          <p:cNvSpPr txBox="1"/>
          <p:nvPr/>
        </p:nvSpPr>
        <p:spPr>
          <a:xfrm>
            <a:off x="10594257" y="3732746"/>
            <a:ext cx="19762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thất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trái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FF98DD-0AC3-4B6E-BA92-173058574E43}"/>
              </a:ext>
            </a:extLst>
          </p:cNvPr>
          <p:cNvSpPr txBox="1"/>
          <p:nvPr/>
        </p:nvSpPr>
        <p:spPr>
          <a:xfrm>
            <a:off x="6246393" y="3768699"/>
            <a:ext cx="18276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nhĩ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phải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20F84D-B605-4862-A3ED-A39B3ED3F97D}"/>
              </a:ext>
            </a:extLst>
          </p:cNvPr>
          <p:cNvSpPr txBox="1"/>
          <p:nvPr/>
        </p:nvSpPr>
        <p:spPr>
          <a:xfrm>
            <a:off x="7515658" y="5177135"/>
            <a:ext cx="101382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thất</a:t>
            </a:r>
            <a:r>
              <a:rPr lang="en-US" b="1" dirty="0">
                <a:latin typeface="UTM Centur" panose="02040603050506020204" pitchFamily="18" charset="0"/>
              </a:rPr>
              <a:t>  </a:t>
            </a:r>
            <a:r>
              <a:rPr lang="en-US" b="1" dirty="0" err="1">
                <a:latin typeface="UTM Centur" panose="02040603050506020204" pitchFamily="18" charset="0"/>
              </a:rPr>
              <a:t>phải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1127" y="100891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 23-24. TUẦN HOÀN MÁU VÀ BẠCH HUYẾT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47139" y="865913"/>
            <a:ext cx="8384887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267765" y="848450"/>
            <a:ext cx="523875" cy="527050"/>
            <a:chOff x="720" y="1488"/>
            <a:chExt cx="806" cy="808"/>
          </a:xfrm>
        </p:grpSpPr>
        <p:sp>
          <p:nvSpPr>
            <p:cNvPr id="2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9" descr="drop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 Box 10"/>
          <p:cNvSpPr txBox="1">
            <a:spLocks noChangeArrowheads="1"/>
          </p:cNvSpPr>
          <p:nvPr/>
        </p:nvSpPr>
        <p:spPr bwMode="gray">
          <a:xfrm>
            <a:off x="313803" y="816700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gray">
          <a:xfrm>
            <a:off x="842440" y="886550"/>
            <a:ext cx="6614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Cấu tạo hệ tuần hoàn máu và bạch huyết     </a:t>
            </a:r>
            <a:endParaRPr lang="en-US" altLang="en-US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/>
      <p:bldP spid="51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772025" y="4229100"/>
            <a:ext cx="1371600" cy="9572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4" y="1118346"/>
            <a:ext cx="6802582" cy="5472546"/>
          </a:xfrm>
          <a:prstGeom prst="rect">
            <a:avLst/>
          </a:prstGeom>
        </p:spPr>
      </p:pic>
      <p:pic>
        <p:nvPicPr>
          <p:cNvPr id="4" name="Picture 2" descr="Sinh học 8 Bài 16: Tuần hoàn máu và lưu thông bạch huyết">
            <a:extLst>
              <a:ext uri="{FF2B5EF4-FFF2-40B4-BE49-F238E27FC236}">
                <a16:creationId xmlns:a16="http://schemas.microsoft.com/office/drawing/2014/main" id="{877DE969-D2F4-48DB-8C75-1A07EC56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34" y="393277"/>
            <a:ext cx="5422880" cy="5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9">
            <a:extLst>
              <a:ext uri="{FF2B5EF4-FFF2-40B4-BE49-F238E27FC236}">
                <a16:creationId xmlns:a16="http://schemas.microsoft.com/office/drawing/2014/main" id="{2C9534B5-7BC7-452A-BB4D-B2C36C709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034" y="6190782"/>
            <a:ext cx="5178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Cấu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tạo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hệ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tuần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hoàn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máu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0863" y="1256433"/>
            <a:ext cx="1662546" cy="706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777110" y="27708"/>
            <a:ext cx="3252090" cy="1228725"/>
          </a:xfrm>
          <a:prstGeom prst="wedgeRoundRectCallout">
            <a:avLst>
              <a:gd name="adj1" fmla="val -14243"/>
              <a:gd name="adj2" fmla="val 904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Vì sao khi van nhĩ thất hở thì sức khỏe ngày càng giảm sút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5B750DA-0F9E-4DFC-AD75-4DEC2F7DBB9F}"/>
              </a:ext>
            </a:extLst>
          </p:cNvPr>
          <p:cNvSpPr/>
          <p:nvPr/>
        </p:nvSpPr>
        <p:spPr bwMode="auto">
          <a:xfrm>
            <a:off x="531520" y="352244"/>
            <a:ext cx="5390262" cy="626566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352244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267765" y="444976"/>
            <a:ext cx="5722639" cy="4145289"/>
            <a:chOff x="-41362" y="-2150740"/>
            <a:chExt cx="5722639" cy="41452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Tuần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hoàn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máu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3B8023CE-6771-45EE-890C-D0E6895A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37" y="-591420"/>
              <a:ext cx="51789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? </a:t>
              </a:r>
              <a:r>
                <a:rPr lang="en-US" sz="2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Tim có cấu tạo như thế nào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id="{9D832E9F-95DE-4B2A-8CD2-B6A54E59D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362" y="1040442"/>
              <a:ext cx="517891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?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Phân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biệt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động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mạch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,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mao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mạch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,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tĩnh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Centur" panose="02040603050506020204" pitchFamily="18" charset="0"/>
                  <a:cs typeface="Arial" charset="0"/>
                </a:rPr>
                <a:t>mạch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pic>
        <p:nvPicPr>
          <p:cNvPr id="2050" name="Picture 2" descr="Sinh học 8 Bài 16: Tuần hoàn máu và lưu thông bạch huyết">
            <a:extLst>
              <a:ext uri="{FF2B5EF4-FFF2-40B4-BE49-F238E27FC236}">
                <a16:creationId xmlns:a16="http://schemas.microsoft.com/office/drawing/2014/main" id="{877DE969-D2F4-48DB-8C75-1A07EC56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34" y="393277"/>
            <a:ext cx="5422880" cy="5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9">
            <a:extLst>
              <a:ext uri="{FF2B5EF4-FFF2-40B4-BE49-F238E27FC236}">
                <a16:creationId xmlns:a16="http://schemas.microsoft.com/office/drawing/2014/main" id="{2C9534B5-7BC7-452A-BB4D-B2C36C709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015" y="6217801"/>
            <a:ext cx="5178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Cấu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tạo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hệ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tuần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hoàn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máu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370" y="1512598"/>
            <a:ext cx="5861340" cy="4440022"/>
          </a:xfrm>
          <a:prstGeom prst="rect">
            <a:avLst/>
          </a:prstGeom>
        </p:spPr>
      </p:pic>
      <p:pic>
        <p:nvPicPr>
          <p:cNvPr id="6" name="Picture 2" descr="Sinh học 8 Bài 16: Tuần hoàn máu và lưu thông bạch huyết">
            <a:extLst>
              <a:ext uri="{FF2B5EF4-FFF2-40B4-BE49-F238E27FC236}">
                <a16:creationId xmlns:a16="http://schemas.microsoft.com/office/drawing/2014/main" id="{877DE969-D2F4-48DB-8C75-1A07EC56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34" y="351713"/>
            <a:ext cx="5422880" cy="5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352244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AA96FFC1-7BE5-4594-A3A9-FBCAD4EE3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98" y="444976"/>
            <a:ext cx="5308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Tuần </a:t>
            </a:r>
            <a:r>
              <a:rPr lang="en-US" sz="32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hoàn</a:t>
            </a:r>
            <a:r>
              <a:rPr lang="en-US" sz="3200" b="1" dirty="0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Centur" panose="02040603050506020204" pitchFamily="18" charset="0"/>
                <a:cs typeface="Arial" charset="0"/>
              </a:rPr>
              <a:t>máu</a:t>
            </a:r>
            <a:endParaRPr lang="en-US" sz="3200" b="1" dirty="0">
              <a:solidFill>
                <a:prstClr val="black"/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5708" y="5952620"/>
            <a:ext cx="739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Hệ tuần hoàn máu gồm tim và hệ mạch tạo thành vòng tuần hoàn lớn và vòng tuần hoàn nhỏ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Bài 16: Tuần hoàn máu và lưu thông bạch huyết - ÔN TẬP KIẾN THỨC SINH HỌC LỚP  8">
            <a:extLst>
              <a:ext uri="{FF2B5EF4-FFF2-40B4-BE49-F238E27FC236}">
                <a16:creationId xmlns:a16="http://schemas.microsoft.com/office/drawing/2014/main" id="{C3EAE50D-9B7B-4B5E-9E49-90714820B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9" t="1743" r="1400"/>
          <a:stretch/>
        </p:blipFill>
        <p:spPr bwMode="auto">
          <a:xfrm>
            <a:off x="7166183" y="129132"/>
            <a:ext cx="4192230" cy="58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ài 16: Tuần hoàn máu và lưu thông bạch huyết - ÔN TẬP KIẾN THỨC SINH HỌC LỚP  8">
            <a:extLst>
              <a:ext uri="{FF2B5EF4-FFF2-40B4-BE49-F238E27FC236}">
                <a16:creationId xmlns:a16="http://schemas.microsoft.com/office/drawing/2014/main" id="{26969408-7A6F-4645-B13F-0F329B721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743" r="43056"/>
          <a:stretch/>
        </p:blipFill>
        <p:spPr bwMode="auto">
          <a:xfrm>
            <a:off x="990302" y="83884"/>
            <a:ext cx="5789957" cy="58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531520" y="352244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462898" y="444976"/>
            <a:ext cx="5527506" cy="881564"/>
            <a:chOff x="153771" y="-2150740"/>
            <a:chExt cx="5527506" cy="88156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Tuần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hoàn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máu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4" name="Rectangle 39">
            <a:extLst>
              <a:ext uri="{FF2B5EF4-FFF2-40B4-BE49-F238E27FC236}">
                <a16:creationId xmlns:a16="http://schemas.microsoft.com/office/drawing/2014/main" id="{A01797EF-1B12-4BC5-9861-71D8E4FF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289" y="5531460"/>
            <a:ext cx="4563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Vòng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tuần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hoàn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nhỏ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26936-5495-426F-A6BC-F3064D47AC8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1ADD74-E0D7-4F19-A402-E47C80351CBB}"/>
              </a:ext>
            </a:extLst>
          </p:cNvPr>
          <p:cNvSpPr/>
          <p:nvPr/>
        </p:nvSpPr>
        <p:spPr>
          <a:xfrm>
            <a:off x="3628103" y="4498255"/>
            <a:ext cx="436303" cy="40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3F5DB6-3002-43A8-9537-BAA3BF6E669F}"/>
              </a:ext>
            </a:extLst>
          </p:cNvPr>
          <p:cNvSpPr/>
          <p:nvPr/>
        </p:nvSpPr>
        <p:spPr>
          <a:xfrm>
            <a:off x="4399935" y="2394109"/>
            <a:ext cx="504574" cy="57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176030-9675-420C-8E5A-E663AB4C3D87}"/>
              </a:ext>
            </a:extLst>
          </p:cNvPr>
          <p:cNvSpPr/>
          <p:nvPr/>
        </p:nvSpPr>
        <p:spPr>
          <a:xfrm>
            <a:off x="4104967" y="2429807"/>
            <a:ext cx="504574" cy="57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8471B9-7BBC-48CA-BA3C-EC885EB445D2}"/>
              </a:ext>
            </a:extLst>
          </p:cNvPr>
          <p:cNvSpPr/>
          <p:nvPr/>
        </p:nvSpPr>
        <p:spPr>
          <a:xfrm>
            <a:off x="1836805" y="3186618"/>
            <a:ext cx="415604" cy="456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66B129-0E8B-4268-82CF-1F66B6E83300}"/>
              </a:ext>
            </a:extLst>
          </p:cNvPr>
          <p:cNvSpPr/>
          <p:nvPr/>
        </p:nvSpPr>
        <p:spPr>
          <a:xfrm>
            <a:off x="6048995" y="3311636"/>
            <a:ext cx="415604" cy="456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9BBFE5-5487-46AD-AEF5-910578DC926A}"/>
              </a:ext>
            </a:extLst>
          </p:cNvPr>
          <p:cNvSpPr/>
          <p:nvPr/>
        </p:nvSpPr>
        <p:spPr>
          <a:xfrm>
            <a:off x="9472464" y="3634203"/>
            <a:ext cx="433535" cy="4944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940C-D37D-4E83-B1CE-B6479C1521CE}"/>
              </a:ext>
            </a:extLst>
          </p:cNvPr>
          <p:cNvSpPr/>
          <p:nvPr/>
        </p:nvSpPr>
        <p:spPr>
          <a:xfrm>
            <a:off x="10435113" y="2246630"/>
            <a:ext cx="294968" cy="2949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6C31BD-EA90-4AC1-9164-A3E3C62A5FCF}"/>
              </a:ext>
            </a:extLst>
          </p:cNvPr>
          <p:cNvSpPr/>
          <p:nvPr/>
        </p:nvSpPr>
        <p:spPr>
          <a:xfrm>
            <a:off x="10435113" y="2334714"/>
            <a:ext cx="294968" cy="2949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4994FF-3C6C-427C-AF06-0D572FD7B69D}"/>
              </a:ext>
            </a:extLst>
          </p:cNvPr>
          <p:cNvSpPr/>
          <p:nvPr/>
        </p:nvSpPr>
        <p:spPr>
          <a:xfrm>
            <a:off x="8631806" y="1339739"/>
            <a:ext cx="294968" cy="294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B32A03-781E-4F29-8C7E-F9676C7BC58C}"/>
              </a:ext>
            </a:extLst>
          </p:cNvPr>
          <p:cNvSpPr/>
          <p:nvPr/>
        </p:nvSpPr>
        <p:spPr>
          <a:xfrm>
            <a:off x="8695251" y="5383981"/>
            <a:ext cx="294968" cy="294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8561D-0C2A-45B5-A08B-4C95181D5203}"/>
              </a:ext>
            </a:extLst>
          </p:cNvPr>
          <p:cNvSpPr txBox="1"/>
          <p:nvPr/>
        </p:nvSpPr>
        <p:spPr>
          <a:xfrm>
            <a:off x="51924" y="2482193"/>
            <a:ext cx="141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TM Centur" panose="02040603050506020204" pitchFamily="18" charset="0"/>
              </a:rPr>
              <a:t>Mao </a:t>
            </a:r>
            <a:r>
              <a:rPr lang="en-US" b="1" dirty="0" err="1">
                <a:latin typeface="UTM Centur" panose="02040603050506020204" pitchFamily="18" charset="0"/>
              </a:rPr>
              <a:t>mạch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phổi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BF3C5-23E0-4E5D-A28B-2F167263C740}"/>
              </a:ext>
            </a:extLst>
          </p:cNvPr>
          <p:cNvSpPr txBox="1"/>
          <p:nvPr/>
        </p:nvSpPr>
        <p:spPr>
          <a:xfrm>
            <a:off x="3986981" y="1311531"/>
            <a:ext cx="155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Động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mạch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phổi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DE820-5FD0-4841-9E94-0F90C5701185}"/>
              </a:ext>
            </a:extLst>
          </p:cNvPr>
          <p:cNvSpPr txBox="1"/>
          <p:nvPr/>
        </p:nvSpPr>
        <p:spPr>
          <a:xfrm>
            <a:off x="5208741" y="4257503"/>
            <a:ext cx="155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Tĩnh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mạch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phổi</a:t>
            </a:r>
            <a:endParaRPr lang="en-GB" b="1" dirty="0">
              <a:latin typeface="UTM Centur" panose="0204060305050602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69CDB6-34FA-4F7D-B298-EED663271768}"/>
              </a:ext>
            </a:extLst>
          </p:cNvPr>
          <p:cNvCxnSpPr/>
          <p:nvPr/>
        </p:nvCxnSpPr>
        <p:spPr>
          <a:xfrm flipV="1">
            <a:off x="914402" y="2993923"/>
            <a:ext cx="693174" cy="34532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5174A6-9997-4D5F-BA25-EF86283439BA}"/>
              </a:ext>
            </a:extLst>
          </p:cNvPr>
          <p:cNvCxnSpPr>
            <a:cxnSpLocks/>
          </p:cNvCxnSpPr>
          <p:nvPr/>
        </p:nvCxnSpPr>
        <p:spPr>
          <a:xfrm flipH="1">
            <a:off x="4252452" y="1748992"/>
            <a:ext cx="95865" cy="49030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E3686E-ED25-4BE7-8191-4D047CBECB5A}"/>
              </a:ext>
            </a:extLst>
          </p:cNvPr>
          <p:cNvCxnSpPr>
            <a:cxnSpLocks/>
          </p:cNvCxnSpPr>
          <p:nvPr/>
        </p:nvCxnSpPr>
        <p:spPr>
          <a:xfrm flipH="1" flipV="1">
            <a:off x="5208741" y="3572000"/>
            <a:ext cx="419477" cy="7444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79FFF2-D17B-4F2D-85A5-DEA035895850}"/>
              </a:ext>
            </a:extLst>
          </p:cNvPr>
          <p:cNvSpPr txBox="1"/>
          <p:nvPr/>
        </p:nvSpPr>
        <p:spPr>
          <a:xfrm>
            <a:off x="5208341" y="5186959"/>
            <a:ext cx="141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thất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trái</a:t>
            </a:r>
            <a:endParaRPr lang="en-GB" b="1" dirty="0">
              <a:latin typeface="UTM Centur" panose="020406030505060202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4D127F-151D-4134-AA23-507BF197E089}"/>
              </a:ext>
            </a:extLst>
          </p:cNvPr>
          <p:cNvCxnSpPr/>
          <p:nvPr/>
        </p:nvCxnSpPr>
        <p:spPr>
          <a:xfrm flipV="1">
            <a:off x="2753336" y="4349907"/>
            <a:ext cx="693174" cy="34532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5092AEB-116F-489C-8063-30E45008CE1F}"/>
              </a:ext>
            </a:extLst>
          </p:cNvPr>
          <p:cNvCxnSpPr>
            <a:cxnSpLocks/>
          </p:cNvCxnSpPr>
          <p:nvPr/>
        </p:nvCxnSpPr>
        <p:spPr>
          <a:xfrm flipH="1" flipV="1">
            <a:off x="4646971" y="4537384"/>
            <a:ext cx="561770" cy="54430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80B94B-BA10-48BC-BF98-5AEA2A175FC5}"/>
              </a:ext>
            </a:extLst>
          </p:cNvPr>
          <p:cNvSpPr txBox="1"/>
          <p:nvPr/>
        </p:nvSpPr>
        <p:spPr>
          <a:xfrm>
            <a:off x="1414467" y="4821961"/>
            <a:ext cx="203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UTM Centur" panose="02040603050506020204" pitchFamily="18" charset="0"/>
              </a:rPr>
              <a:t>Tâm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thất</a:t>
            </a:r>
            <a:r>
              <a:rPr lang="en-US" b="1" dirty="0">
                <a:latin typeface="UTM Centur" panose="02040603050506020204" pitchFamily="18" charset="0"/>
              </a:rPr>
              <a:t> </a:t>
            </a:r>
            <a:r>
              <a:rPr lang="en-US" b="1" dirty="0" err="1">
                <a:latin typeface="UTM Centur" panose="02040603050506020204" pitchFamily="18" charset="0"/>
              </a:rPr>
              <a:t>phải</a:t>
            </a:r>
            <a:endParaRPr lang="en-GB" b="1" dirty="0">
              <a:latin typeface="UTM Centur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79FFF2-D17B-4F2D-85A5-DEA035895850}"/>
              </a:ext>
            </a:extLst>
          </p:cNvPr>
          <p:cNvSpPr txBox="1"/>
          <p:nvPr/>
        </p:nvSpPr>
        <p:spPr>
          <a:xfrm>
            <a:off x="5364414" y="4825897"/>
            <a:ext cx="141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>
                <a:latin typeface="UTM Centur" panose="02040603050506020204" pitchFamily="18" charset="0"/>
              </a:rPr>
              <a:t>Tâm</a:t>
            </a:r>
            <a:r>
              <a:rPr lang="en-US" b="1">
                <a:latin typeface="UTM Centur" panose="02040603050506020204" pitchFamily="18" charset="0"/>
              </a:rPr>
              <a:t> </a:t>
            </a:r>
            <a:r>
              <a:rPr lang="en-US" b="1" smtClean="0">
                <a:latin typeface="UTM Centur" panose="02040603050506020204" pitchFamily="18" charset="0"/>
              </a:rPr>
              <a:t>nhĩ </a:t>
            </a:r>
            <a:r>
              <a:rPr lang="en-US" b="1" dirty="0" err="1">
                <a:latin typeface="UTM Centur" panose="02040603050506020204" pitchFamily="18" charset="0"/>
              </a:rPr>
              <a:t>trái</a:t>
            </a:r>
            <a:endParaRPr lang="en-GB" b="1" dirty="0">
              <a:latin typeface="UTM Centur" panose="020406030505060202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092AEB-116F-489C-8063-30E45008CE1F}"/>
              </a:ext>
            </a:extLst>
          </p:cNvPr>
          <p:cNvCxnSpPr>
            <a:cxnSpLocks/>
          </p:cNvCxnSpPr>
          <p:nvPr/>
        </p:nvCxnSpPr>
        <p:spPr>
          <a:xfrm flipH="1" flipV="1">
            <a:off x="4633867" y="3186618"/>
            <a:ext cx="892354" cy="167417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1921 L -0.00131 -0.01921 C -0.00222 -0.02569 -0.00287 -0.03217 -0.00378 -0.03865 C -0.00404 -0.04097 -0.00495 -0.04282 -0.00495 -0.04513 C -0.00573 -0.07245 -0.00573 -0.09953 -0.00612 -0.12685 C -0.00586 -0.13379 -0.00456 -0.17152 -0.00378 -0.18055 C -0.00365 -0.18287 -0.00313 -0.18518 -0.00261 -0.18703 C -0.00118 -0.19166 0.00234 -0.2 0.00234 -0.2 C 0.00273 -0.20347 0.00299 -0.20717 0.00351 -0.21064 C 0.00377 -0.21296 0.00442 -0.21504 0.00468 -0.21712 C 0.0052 -0.22152 0.00494 -0.22615 0.00585 -0.23009 C 0.00664 -0.23333 0.00833 -0.23587 0.0095 -0.23865 C 0.01041 -0.24074 0.01119 -0.24305 0.01197 -0.24513 C 0.01302 -0.25092 0.01484 -0.26273 0.01796 -0.26458 L 0.02161 -0.26666 C 0.0332 -0.28726 0.01835 -0.26273 0.0289 -0.27523 C 0.03033 -0.27685 0.03125 -0.27986 0.03255 -0.28171 C 0.03489 -0.28495 0.03776 -0.28657 0.03984 -0.29027 C 0.04101 -0.29236 0.04205 -0.29513 0.04348 -0.29675 C 0.04453 -0.29791 0.04596 -0.29791 0.04713 -0.29884 C 0.04843 -0.3 0.04934 -0.30208 0.05065 -0.30324 C 0.05638 -0.30763 0.05572 -0.3074 0.05924 -0.3074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0509 L 0.01041 -0.00509 C 0.0138 -0.01389 0.01992 -0.03241 0.02604 -0.04166 C 0.03007 -0.04768 0.03411 -0.05347 0.03815 -0.05903 C 0.04479 -0.06782 0.04336 -0.06643 0.04909 -0.06967 C 0.05312 -0.08055 0.04922 -0.07315 0.05507 -0.07824 C 0.06875 -0.09051 0.05885 -0.08403 0.06718 -0.08912 C 0.0677 -0.08958 0.07435 -0.09884 0.07565 -0.09977 C 0.08554 -0.10717 0.08398 -0.10463 0.0914 -0.10833 C 0.0927 -0.10903 0.09388 -0.10972 0.09505 -0.11041 C 0.09935 -0.10926 0.10364 -0.10926 0.10716 -0.10416 C 0.11445 -0.09329 0.10286 -0.1 0.11562 -0.09537 C 0.11679 -0.09398 0.11797 -0.09236 0.11927 -0.0912 C 0.12044 -0.09028 0.12187 -0.09051 0.12291 -0.08912 C 0.13073 -0.07801 0.11979 -0.08588 0.1289 -0.08055 C 0.13541 -0.06319 0.12695 -0.08403 0.13502 -0.06967 C 0.13789 -0.06458 0.13867 -0.05671 0.13984 -0.05023 L 0.14101 -0.04398 C 0.1414 -0.04166 0.14231 -0.03981 0.14231 -0.0375 L 0.14231 -0.0331 " pathEditMode="relative" ptsTypes="AAAAAAAAAAAAAAAAAA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435 L 0.00573 -0.01435 C 0.00364 -0.01944 0.00195 -0.025 -0.00039 -0.02963 C -0.0013 -0.03148 -0.00326 -0.03171 -0.00404 -0.03379 C -0.00534 -0.03773 -0.00508 -0.04305 -0.00638 -0.04675 L -0.01133 -0.05972 L -0.01367 -0.06597 C -0.01667 -0.08171 -0.01367 -0.07777 -0.02097 -0.08125 C -0.02253 -0.08263 -0.02409 -0.08402 -0.02578 -0.08541 C -0.02774 -0.08703 -0.02995 -0.08796 -0.0319 -0.08981 C -0.03438 -0.09213 -0.03633 -0.09675 -0.03906 -0.09838 L -0.05 -0.10486 C -0.05117 -0.10555 -0.05261 -0.10578 -0.05365 -0.10694 L -0.06094 -0.1155 C -0.06211 -0.11689 -0.06354 -0.11805 -0.06459 -0.1199 C -0.06576 -0.12199 -0.06667 -0.12476 -0.0681 -0.12638 C -0.07044 -0.12847 -0.07305 -0.12916 -0.07539 -0.13055 L -0.07904 -0.13263 L -0.13477 -0.13055 C -0.1388 -0.13032 -0.14284 -0.13009 -0.14688 -0.12847 C -0.14818 -0.12777 -0.14909 -0.12523 -0.15039 -0.12407 C -0.15156 -0.12314 -0.15287 -0.12268 -0.15404 -0.12199 C -0.15534 -0.1199 -0.15638 -0.11736 -0.15768 -0.1155 C -0.16003 -0.11226 -0.16498 -0.10694 -0.16498 -0.10694 C -0.16576 -0.10486 -0.16641 -0.10231 -0.16745 -0.10046 C -0.17552 -0.08611 -0.16693 -0.10694 -0.17344 -0.08981 C -0.17422 -0.08588 -0.17565 -0.07847 -0.17591 -0.07476 C -0.17617 -0.06967 -0.17591 -0.06458 -0.17591 -0.05972 " pathEditMode="relative" ptsTypes="AAAAAAAAAAAAAAAAAAAAAAAAAA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1482 L -0.00182 0.01482 C 0.00091 0.02199 0.00508 0.02801 0.00664 0.03634 C 0.00703 0.03843 0.00703 0.04097 0.00781 0.04283 C 0.00872 0.04468 0.01016 0.0456 0.01146 0.04699 C 0.01224 0.04908 0.01263 0.05208 0.0138 0.05347 C 0.01602 0.05579 0.02109 0.05787 0.02109 0.05787 C 0.02396 0.05648 0.02747 0.05602 0.02956 0.05139 C 0.03034 0.04954 0.02995 0.04653 0.03073 0.04491 C 0.0319 0.04236 0.03737 0.03634 0.03919 0.03403 C 0.04974 0.02083 0.03919 0.03357 0.04766 0.02338 C 0.05417 0.00625 0.0457 0.02685 0.05378 0.01273 C 0.05482 0.01088 0.05521 0.0081 0.05612 0.00625 C 0.05729 0.00394 0.05885 0.00232 0.05977 -0.00023 C 0.06536 -0.01412 0.05872 -0.00463 0.06589 -0.01319 C 0.07161 -0.02847 0.06406 -0.01088 0.07318 -0.02384 C 0.07617 -0.02847 0.07878 -0.03403 0.08164 -0.03889 C 0.08724 -0.04907 0.08424 -0.04282 0.0901 -0.05833 C 0.09089 -0.06042 0.09128 -0.06319 0.09245 -0.06481 C 0.09414 -0.0669 0.09583 -0.06875 0.09727 -0.07106 C 0.09987 -0.07523 0.10182 -0.08032 0.10456 -0.08403 C 0.10612 -0.08611 0.10794 -0.08796 0.10938 -0.09051 C 0.11484 -0.10023 0.10833 -0.09491 0.11549 -0.09907 C 0.12383 -0.10903 0.11992 -0.10602 0.1263 -0.10972 C 0.13438 -0.10903 0.14258 -0.10926 0.15052 -0.10764 C 0.15313 -0.10717 0.15547 -0.10532 0.15781 -0.10347 C 0.16523 -0.09676 0.1612 -0.10092 0.16992 -0.09051 C 0.17109 -0.08912 0.17253 -0.08796 0.17357 -0.08611 C 0.17813 -0.07801 0.17578 -0.08148 0.18073 -0.07546 L 0.18568 -0.0625 C 0.18646 -0.06042 0.18685 -0.05764 0.18802 -0.05602 L 0.19167 -0.05185 C 0.19401 -0.03935 0.19102 -0.05069 0.19648 -0.04097 C 0.20456 -0.02685 0.19284 -0.0419 0.2026 -0.03032 C 0.20339 -0.02824 0.20443 -0.02616 0.20495 -0.02384 C 0.20599 -0.01967 0.20599 -0.01481 0.20742 -0.01111 C 0.2082 -0.0088 0.20964 -0.00717 0.20977 -0.00463 C 0.21042 0.00255 0.20977 0.00972 0.20977 0.0169 " pathEditMode="relative" ptsTypes="AAAAAAAAAAAAAAAAAAAAAAAAAAAAAAAAAAAA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2269 L -0.00377 0.02269 C -0.00429 0.0301 -0.00455 0.04723 -0.00742 0.05486 L -0.00989 0.06135 C -0.01028 0.06366 -0.00989 0.0676 -0.01106 0.06783 C -0.01627 0.06922 -0.02174 0.06806 -0.02682 0.06574 C -0.02851 0.06505 -0.02903 0.06088 -0.03047 0.05926 C -0.03151 0.05811 -0.03294 0.05787 -0.03411 0.05718 C -0.03528 0.05556 -0.03672 0.05463 -0.03776 0.05278 C -0.04583 0.03843 -0.03411 0.05348 -0.04375 0.04213 C -0.05026 0.02477 -0.04179 0.04561 -0.04987 0.03125 C -0.0569 0.01875 -0.047 0.03079 -0.05586 0.01829 C -0.0582 0.01528 -0.06067 0.01273 -0.06315 0.00973 L -0.07044 0.00116 C -0.07161 -0.00023 -0.07304 -0.00139 -0.07409 -0.00301 C -0.07526 -0.00532 -0.0763 -0.00787 -0.07773 -0.00949 C -0.07877 -0.01088 -0.08008 -0.01111 -0.08138 -0.0118 C -0.08216 -0.01389 -0.08268 -0.01643 -0.08372 -0.01828 C -0.08606 -0.02245 -0.08802 -0.02291 -0.09101 -0.02453 L -0.0983 -0.03333 C -0.09948 -0.03472 -0.10052 -0.0368 -0.10195 -0.0375 L -0.1164 -0.04606 L -0.12734 -0.05254 L -0.13099 -0.05463 C -0.14557 -0.04814 -0.1358 -0.05555 -0.1358 0.00116 " pathEditMode="relative" ptsTypes="AAAAAAAAAAAAAAAAAAAAA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1023</Words>
  <Application>Microsoft Office PowerPoint</Application>
  <PresentationFormat>Widescreen</PresentationFormat>
  <Paragraphs>231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UTM Centur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Chinh</dc:creator>
  <cp:lastModifiedBy>Aadmin</cp:lastModifiedBy>
  <cp:revision>71</cp:revision>
  <dcterms:created xsi:type="dcterms:W3CDTF">2020-11-01T07:34:16Z</dcterms:created>
  <dcterms:modified xsi:type="dcterms:W3CDTF">2022-11-18T03:38:10Z</dcterms:modified>
</cp:coreProperties>
</file>