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6" r:id="rId7"/>
    <p:sldId id="260" r:id="rId8"/>
    <p:sldId id="267" r:id="rId9"/>
    <p:sldId id="262" r:id="rId10"/>
    <p:sldId id="271" r:id="rId11"/>
    <p:sldId id="263" r:id="rId12"/>
    <p:sldId id="272" r:id="rId13"/>
    <p:sldId id="265" r:id="rId14"/>
    <p:sldId id="261" r:id="rId15"/>
    <p:sldId id="268" r:id="rId16"/>
    <p:sldId id="26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64279-0C21-47E8-AF23-5066A1D58A7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3E883-B77F-49BB-9BBB-E48AFCB8A7EF}" type="slidenum">
              <a:rPr lang="en-US" smtClean="0"/>
              <a:t>‹#›</a:t>
            </a:fld>
            <a:endParaRPr lang="en-US"/>
          </a:p>
        </p:txBody>
      </p:sp>
      <p:sp>
        <p:nvSpPr>
          <p:cNvPr id="7" name="Rectangle 6"/>
          <p:cNvSpPr/>
          <p:nvPr userDrawn="1"/>
        </p:nvSpPr>
        <p:spPr>
          <a:xfrm>
            <a:off x="9725543" y="6588483"/>
            <a:ext cx="2466457" cy="26354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t>GV: Hồ Thị Thu Phương</a:t>
            </a:r>
            <a:endParaRPr lang="en-US"/>
          </a:p>
        </p:txBody>
      </p:sp>
    </p:spTree>
    <p:extLst>
      <p:ext uri="{BB962C8B-B14F-4D97-AF65-F5344CB8AC3E}">
        <p14:creationId xmlns:p14="http://schemas.microsoft.com/office/powerpoint/2010/main" val="328356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64279-0C21-47E8-AF23-5066A1D58A7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331543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64279-0C21-47E8-AF23-5066A1D58A7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40129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64279-0C21-47E8-AF23-5066A1D58A7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114845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464279-0C21-47E8-AF23-5066A1D58A7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380422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464279-0C21-47E8-AF23-5066A1D58A7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315628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64279-0C21-47E8-AF23-5066A1D58A75}"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185781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464279-0C21-47E8-AF23-5066A1D58A75}"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223996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4279-0C21-47E8-AF23-5066A1D58A75}"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236520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464279-0C21-47E8-AF23-5066A1D58A7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213775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464279-0C21-47E8-AF23-5066A1D58A7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3E883-B77F-49BB-9BBB-E48AFCB8A7EF}" type="slidenum">
              <a:rPr lang="en-US" smtClean="0"/>
              <a:t>‹#›</a:t>
            </a:fld>
            <a:endParaRPr lang="en-US"/>
          </a:p>
        </p:txBody>
      </p:sp>
    </p:spTree>
    <p:extLst>
      <p:ext uri="{BB962C8B-B14F-4D97-AF65-F5344CB8AC3E}">
        <p14:creationId xmlns:p14="http://schemas.microsoft.com/office/powerpoint/2010/main" val="252434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64279-0C21-47E8-AF23-5066A1D58A75}"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3E883-B77F-49BB-9BBB-E48AFCB8A7EF}" type="slidenum">
              <a:rPr lang="en-US" smtClean="0"/>
              <a:t>‹#›</a:t>
            </a:fld>
            <a:endParaRPr lang="en-US"/>
          </a:p>
        </p:txBody>
      </p:sp>
    </p:spTree>
    <p:extLst>
      <p:ext uri="{BB962C8B-B14F-4D97-AF65-F5344CB8AC3E}">
        <p14:creationId xmlns:p14="http://schemas.microsoft.com/office/powerpoint/2010/main" val="3898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4FD5038-1742-4381-A24D-6FDEFD51E522}"/>
              </a:ext>
            </a:extLst>
          </p:cNvPr>
          <p:cNvSpPr txBox="1">
            <a:spLocks/>
          </p:cNvSpPr>
          <p:nvPr/>
        </p:nvSpPr>
        <p:spPr>
          <a:xfrm>
            <a:off x="988143" y="1401097"/>
            <a:ext cx="10500851" cy="36723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horz" lIns="91440" tIns="45720" rIns="91440" bIns="45720" numCol="1" rtlCol="0">
            <a:prstTxWarp prst="textStop">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n w="38100">
                  <a:solidFill>
                    <a:schemeClr val="tx2">
                      <a:lumMod val="60000"/>
                      <a:lumOff val="40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CHÀO MỪNG THẦY CÔ </a:t>
            </a:r>
          </a:p>
          <a:p>
            <a:r>
              <a:rPr lang="en-US" sz="4800" b="1" dirty="0">
                <a:ln w="38100">
                  <a:solidFill>
                    <a:schemeClr val="tx2">
                      <a:lumMod val="60000"/>
                      <a:lumOff val="40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VÀ</a:t>
            </a:r>
          </a:p>
          <a:p>
            <a:r>
              <a:rPr lang="en-US" sz="4800" b="1" dirty="0">
                <a:ln w="38100">
                  <a:solidFill>
                    <a:schemeClr val="tx2">
                      <a:lumMod val="60000"/>
                      <a:lumOff val="40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CÁC EM HỌC SINH</a:t>
            </a:r>
          </a:p>
        </p:txBody>
      </p:sp>
      <p:sp>
        <p:nvSpPr>
          <p:cNvPr id="3" name="TextBox 2"/>
          <p:cNvSpPr txBox="1"/>
          <p:nvPr/>
        </p:nvSpPr>
        <p:spPr>
          <a:xfrm>
            <a:off x="156754" y="49760"/>
            <a:ext cx="3840480" cy="707886"/>
          </a:xfrm>
          <a:prstGeom prst="rect">
            <a:avLst/>
          </a:prstGeom>
          <a:noFill/>
        </p:spPr>
        <p:txBody>
          <a:bodyPr wrap="square" rtlCol="0">
            <a:spAutoFit/>
          </a:bodyPr>
          <a:lstStyle/>
          <a:p>
            <a:r>
              <a:rPr lang="en-US" sz="2000" smtClean="0">
                <a:latin typeface="Arial" panose="020B0604020202020204" pitchFamily="34" charset="0"/>
                <a:cs typeface="Arial" panose="020B0604020202020204" pitchFamily="34" charset="0"/>
              </a:rPr>
              <a:t>Trường THCS Tân Xuân</a:t>
            </a:r>
          </a:p>
          <a:p>
            <a:r>
              <a:rPr lang="en-US" sz="2000" smtClean="0">
                <a:latin typeface="Arial" panose="020B0604020202020204" pitchFamily="34" charset="0"/>
                <a:cs typeface="Arial" panose="020B0604020202020204" pitchFamily="34" charset="0"/>
              </a:rPr>
              <a:t>Tổ KHTN</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2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3"/>
          <p:cNvSpPr>
            <a:spLocks noChangeArrowheads="1"/>
          </p:cNvSpPr>
          <p:nvPr/>
        </p:nvSpPr>
        <p:spPr bwMode="gray">
          <a:xfrm>
            <a:off x="905822" y="1625316"/>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5"/>
          <p:cNvGrpSpPr>
            <a:grpSpLocks/>
          </p:cNvGrpSpPr>
          <p:nvPr/>
        </p:nvGrpSpPr>
        <p:grpSpPr bwMode="auto">
          <a:xfrm>
            <a:off x="826447" y="1607854"/>
            <a:ext cx="523875" cy="527050"/>
            <a:chOff x="1188" y="2112"/>
            <a:chExt cx="330" cy="332"/>
          </a:xfrm>
        </p:grpSpPr>
        <p:sp>
          <p:nvSpPr>
            <p:cNvPr id="13"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7"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8"/>
          <p:cNvSpPr txBox="1">
            <a:spLocks noChangeArrowheads="1"/>
          </p:cNvSpPr>
          <p:nvPr/>
        </p:nvSpPr>
        <p:spPr bwMode="gray">
          <a:xfrm>
            <a:off x="880422" y="1576104"/>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3</a:t>
            </a:r>
          </a:p>
        </p:txBody>
      </p:sp>
      <p:sp>
        <p:nvSpPr>
          <p:cNvPr id="16" name="Text Box 25"/>
          <p:cNvSpPr txBox="1">
            <a:spLocks noChangeArrowheads="1"/>
          </p:cNvSpPr>
          <p:nvPr/>
        </p:nvSpPr>
        <p:spPr bwMode="gray">
          <a:xfrm>
            <a:off x="1401122" y="1645954"/>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giãn tĩnh mạch</a:t>
            </a:r>
            <a:endParaRPr lang="en-US" altLang="en-US" sz="2400" b="1">
              <a:cs typeface="Arial" panose="020B0604020202020204" pitchFamily="34" charset="0"/>
            </a:endParaRPr>
          </a:p>
        </p:txBody>
      </p:sp>
      <p:sp>
        <p:nvSpPr>
          <p:cNvPr id="17" name="AutoShape 30"/>
          <p:cNvSpPr>
            <a:spLocks noChangeArrowheads="1"/>
          </p:cNvSpPr>
          <p:nvPr/>
        </p:nvSpPr>
        <p:spPr bwMode="gray">
          <a:xfrm>
            <a:off x="433682" y="2729413"/>
            <a:ext cx="5954055" cy="2704736"/>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8"/>
          <p:cNvGrpSpPr>
            <a:grpSpLocks/>
          </p:cNvGrpSpPr>
          <p:nvPr/>
        </p:nvGrpSpPr>
        <p:grpSpPr bwMode="auto">
          <a:xfrm>
            <a:off x="998352" y="2494314"/>
            <a:ext cx="3319463" cy="543078"/>
            <a:chOff x="720" y="1392"/>
            <a:chExt cx="4058" cy="480"/>
          </a:xfrm>
        </p:grpSpPr>
        <p:sp>
          <p:nvSpPr>
            <p:cNvPr id="19" name="AutoShape 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10"/>
            <p:cNvGrpSpPr>
              <a:grpSpLocks/>
            </p:cNvGrpSpPr>
            <p:nvPr/>
          </p:nvGrpSpPr>
          <p:grpSpPr bwMode="auto">
            <a:xfrm>
              <a:off x="730" y="1407"/>
              <a:ext cx="4043" cy="444"/>
              <a:chOff x="744" y="1407"/>
              <a:chExt cx="3988" cy="444"/>
            </a:xfrm>
          </p:grpSpPr>
          <p:sp>
            <p:nvSpPr>
              <p:cNvPr id="21" name="AutoShape 11"/>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2"/>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 name="Rectangle 24"/>
          <p:cNvSpPr>
            <a:spLocks noChangeArrowheads="1"/>
          </p:cNvSpPr>
          <p:nvPr/>
        </p:nvSpPr>
        <p:spPr bwMode="gray">
          <a:xfrm>
            <a:off x="1477764" y="2492229"/>
            <a:ext cx="2047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400" b="1">
                <a:solidFill>
                  <a:srgbClr val="FFFFFF"/>
                </a:solidFill>
                <a:latin typeface="Arial" panose="020B0604020202020204" pitchFamily="34" charset="0"/>
                <a:cs typeface="Arial" panose="020B0604020202020204" pitchFamily="34" charset="0"/>
              </a:rPr>
              <a:t> </a:t>
            </a:r>
            <a:r>
              <a:rPr lang="en-US" altLang="en-US" sz="2400" b="1" smtClean="0">
                <a:solidFill>
                  <a:srgbClr val="FFFFFF"/>
                </a:solidFill>
                <a:latin typeface="Arial" panose="020B0604020202020204" pitchFamily="34" charset="0"/>
                <a:cs typeface="Arial" panose="020B0604020202020204" pitchFamily="34" charset="0"/>
              </a:rPr>
              <a:t>Triệu chứng</a:t>
            </a:r>
            <a:endParaRPr lang="en-US" altLang="en-US" sz="2400" b="1">
              <a:solidFill>
                <a:srgbClr val="FFFFFF"/>
              </a:solidFill>
              <a:latin typeface="Arial" panose="020B0604020202020204" pitchFamily="34" charset="0"/>
              <a:cs typeface="Arial" panose="020B0604020202020204" pitchFamily="34" charset="0"/>
            </a:endParaRPr>
          </a:p>
        </p:txBody>
      </p:sp>
      <p:sp>
        <p:nvSpPr>
          <p:cNvPr id="24" name="Rectangle 29"/>
          <p:cNvSpPr>
            <a:spLocks noChangeArrowheads="1"/>
          </p:cNvSpPr>
          <p:nvPr/>
        </p:nvSpPr>
        <p:spPr bwMode="auto">
          <a:xfrm>
            <a:off x="628944" y="3000876"/>
            <a:ext cx="60200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10000"/>
              </a:lnSpc>
              <a:buFontTx/>
              <a:buChar char="-"/>
            </a:pPr>
            <a:r>
              <a:rPr lang="vi-VN" altLang="en-US" sz="2400" b="1" smtClean="0">
                <a:solidFill>
                  <a:srgbClr val="000000"/>
                </a:solidFill>
                <a:cs typeface="Arial" panose="020B0604020202020204" pitchFamily="34" charset="0"/>
              </a:rPr>
              <a:t>Sưng </a:t>
            </a:r>
            <a:r>
              <a:rPr lang="vi-VN" altLang="en-US" sz="2400" b="1">
                <a:solidFill>
                  <a:srgbClr val="000000"/>
                </a:solidFill>
                <a:cs typeface="Arial" panose="020B0604020202020204" pitchFamily="34" charset="0"/>
              </a:rPr>
              <a:t>phù xung quanh mắt cá </a:t>
            </a:r>
            <a:r>
              <a:rPr lang="vi-VN" altLang="en-US" sz="2400" b="1" smtClean="0">
                <a:solidFill>
                  <a:srgbClr val="000000"/>
                </a:solidFill>
                <a:cs typeface="Arial" panose="020B0604020202020204" pitchFamily="34" charset="0"/>
              </a:rPr>
              <a:t>chân</a:t>
            </a:r>
            <a:endParaRPr lang="en-US" altLang="en-US" sz="2400" b="1" smtClean="0">
              <a:solidFill>
                <a:srgbClr val="000000"/>
              </a:solidFill>
              <a:cs typeface="Arial" panose="020B0604020202020204" pitchFamily="34" charset="0"/>
            </a:endParaRPr>
          </a:p>
          <a:p>
            <a:pPr marL="342900" indent="-342900" eaLnBrk="0" hangingPunct="0">
              <a:lnSpc>
                <a:spcPct val="110000"/>
              </a:lnSpc>
              <a:buFontTx/>
              <a:buChar char="-"/>
            </a:pPr>
            <a:r>
              <a:rPr lang="vi-VN" altLang="en-US" sz="2400" b="1">
                <a:solidFill>
                  <a:srgbClr val="000000"/>
                </a:solidFill>
                <a:cs typeface="Arial" panose="020B0604020202020204" pitchFamily="34" charset="0"/>
              </a:rPr>
              <a:t>Chuột rút ở bắp chân thường xảy ra vào ban </a:t>
            </a:r>
            <a:r>
              <a:rPr lang="vi-VN" altLang="en-US" sz="2400" b="1" smtClean="0">
                <a:solidFill>
                  <a:srgbClr val="000000"/>
                </a:solidFill>
                <a:cs typeface="Arial" panose="020B0604020202020204" pitchFamily="34" charset="0"/>
              </a:rPr>
              <a:t>đêm</a:t>
            </a:r>
            <a:endParaRPr lang="en-US" altLang="en-US" sz="2400" b="1" smtClean="0">
              <a:solidFill>
                <a:srgbClr val="000000"/>
              </a:solidFill>
              <a:cs typeface="Arial" panose="020B0604020202020204" pitchFamily="34" charset="0"/>
            </a:endParaRPr>
          </a:p>
          <a:p>
            <a:pPr marL="342900" indent="-342900" eaLnBrk="0" hangingPunct="0">
              <a:lnSpc>
                <a:spcPct val="110000"/>
              </a:lnSpc>
              <a:buFontTx/>
              <a:buChar char="-"/>
            </a:pPr>
            <a:r>
              <a:rPr lang="en-US" altLang="en-US" sz="2400" b="1">
                <a:solidFill>
                  <a:srgbClr val="000000"/>
                </a:solidFill>
                <a:latin typeface="Arial" panose="020B0604020202020204" pitchFamily="34" charset="0"/>
                <a:cs typeface="Arial" panose="020B0604020202020204" pitchFamily="34" charset="0"/>
              </a:rPr>
              <a:t>Giãn các mao mạch và tĩnh mạch nông ở </a:t>
            </a:r>
            <a:r>
              <a:rPr lang="en-US" altLang="en-US" sz="2400" b="1" smtClean="0">
                <a:solidFill>
                  <a:srgbClr val="000000"/>
                </a:solidFill>
                <a:latin typeface="Arial" panose="020B0604020202020204" pitchFamily="34" charset="0"/>
                <a:cs typeface="Arial" panose="020B0604020202020204" pitchFamily="34" charset="0"/>
              </a:rPr>
              <a:t>chân,…</a:t>
            </a:r>
            <a:endParaRPr lang="en-US" altLang="en-US" sz="2400" b="1">
              <a:solidFill>
                <a:srgbClr val="000000"/>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6648994" y="2014674"/>
            <a:ext cx="5097574" cy="4268560"/>
          </a:xfrm>
          <a:prstGeom prst="rect">
            <a:avLst/>
          </a:prstGeom>
        </p:spPr>
      </p:pic>
    </p:spTree>
    <p:extLst>
      <p:ext uri="{BB962C8B-B14F-4D97-AF65-F5344CB8AC3E}">
        <p14:creationId xmlns:p14="http://schemas.microsoft.com/office/powerpoint/2010/main" val="4766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2"/>
          <p:cNvSpPr>
            <a:spLocks noChangeArrowheads="1"/>
          </p:cNvSpPr>
          <p:nvPr/>
        </p:nvSpPr>
        <p:spPr bwMode="gray">
          <a:xfrm>
            <a:off x="778168" y="1612911"/>
            <a:ext cx="5073650" cy="503238"/>
          </a:xfrm>
          <a:prstGeom prst="roundRect">
            <a:avLst>
              <a:gd name="adj"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9"/>
          <p:cNvGrpSpPr>
            <a:grpSpLocks/>
          </p:cNvGrpSpPr>
          <p:nvPr/>
        </p:nvGrpSpPr>
        <p:grpSpPr bwMode="auto">
          <a:xfrm>
            <a:off x="698793" y="1595449"/>
            <a:ext cx="523875" cy="527050"/>
            <a:chOff x="1188" y="2532"/>
            <a:chExt cx="330" cy="332"/>
          </a:xfrm>
        </p:grpSpPr>
        <p:sp>
          <p:nvSpPr>
            <p:cNvPr id="13"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21"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22"/>
          <p:cNvSpPr txBox="1">
            <a:spLocks noChangeArrowheads="1"/>
          </p:cNvSpPr>
          <p:nvPr/>
        </p:nvSpPr>
        <p:spPr bwMode="gray">
          <a:xfrm>
            <a:off x="744831" y="1563699"/>
            <a:ext cx="327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4</a:t>
            </a:r>
          </a:p>
        </p:txBody>
      </p:sp>
      <p:sp>
        <p:nvSpPr>
          <p:cNvPr id="16" name="Text Box 26"/>
          <p:cNvSpPr txBox="1">
            <a:spLocks noChangeArrowheads="1"/>
          </p:cNvSpPr>
          <p:nvPr/>
        </p:nvSpPr>
        <p:spPr bwMode="gray">
          <a:xfrm>
            <a:off x="1273468" y="1635136"/>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Xơ vữa động mạch</a:t>
            </a:r>
            <a:endParaRPr lang="en-US" altLang="en-US" sz="2400" b="1">
              <a:cs typeface="Arial" panose="020B06040202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blip>
          <a:stretch>
            <a:fillRect/>
          </a:stretch>
        </p:blipFill>
        <p:spPr>
          <a:xfrm>
            <a:off x="5885155" y="1859768"/>
            <a:ext cx="6096000" cy="4572000"/>
          </a:xfrm>
          <a:prstGeom prst="rect">
            <a:avLst/>
          </a:prstGeom>
        </p:spPr>
      </p:pic>
      <p:sp>
        <p:nvSpPr>
          <p:cNvPr id="18" name="AutoShape 7"/>
          <p:cNvSpPr>
            <a:spLocks noChangeArrowheads="1"/>
          </p:cNvSpPr>
          <p:nvPr/>
        </p:nvSpPr>
        <p:spPr bwMode="gray">
          <a:xfrm>
            <a:off x="405246" y="2414170"/>
            <a:ext cx="4888956" cy="2264118"/>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9" name="Group 18"/>
          <p:cNvGrpSpPr>
            <a:grpSpLocks/>
          </p:cNvGrpSpPr>
          <p:nvPr/>
        </p:nvGrpSpPr>
        <p:grpSpPr bwMode="auto">
          <a:xfrm>
            <a:off x="1273468" y="2286011"/>
            <a:ext cx="3319463" cy="401638"/>
            <a:chOff x="720" y="1392"/>
            <a:chExt cx="4058" cy="480"/>
          </a:xfrm>
        </p:grpSpPr>
        <p:sp>
          <p:nvSpPr>
            <p:cNvPr id="20"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1" name="Group 20"/>
            <p:cNvGrpSpPr>
              <a:grpSpLocks/>
            </p:cNvGrpSpPr>
            <p:nvPr/>
          </p:nvGrpSpPr>
          <p:grpSpPr bwMode="auto">
            <a:xfrm>
              <a:off x="730" y="1407"/>
              <a:ext cx="4043" cy="444"/>
              <a:chOff x="744" y="1407"/>
              <a:chExt cx="3988" cy="444"/>
            </a:xfrm>
          </p:grpSpPr>
          <p:sp>
            <p:nvSpPr>
              <p:cNvPr id="22"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3"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24" name="Rectangle 23"/>
          <p:cNvSpPr>
            <a:spLocks noChangeArrowheads="1"/>
          </p:cNvSpPr>
          <p:nvPr/>
        </p:nvSpPr>
        <p:spPr bwMode="gray">
          <a:xfrm>
            <a:off x="1942071" y="2298711"/>
            <a:ext cx="1882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000" b="1">
                <a:solidFill>
                  <a:srgbClr val="FFFFFF"/>
                </a:solidFill>
                <a:latin typeface="Arial" panose="020B0604020202020204" pitchFamily="34" charset="0"/>
                <a:cs typeface="Arial" panose="020B0604020202020204" pitchFamily="34" charset="0"/>
              </a:rPr>
              <a:t> N</a:t>
            </a:r>
            <a:r>
              <a:rPr lang="en-US" altLang="en-US" sz="2000" b="1" smtClean="0">
                <a:solidFill>
                  <a:srgbClr val="FFFFFF"/>
                </a:solidFill>
                <a:latin typeface="Arial" panose="020B0604020202020204" pitchFamily="34" charset="0"/>
                <a:cs typeface="Arial" panose="020B0604020202020204" pitchFamily="34" charset="0"/>
              </a:rPr>
              <a:t>guyên nhân</a:t>
            </a:r>
            <a:endParaRPr lang="en-US" altLang="en-US" sz="2000" b="1">
              <a:solidFill>
                <a:srgbClr val="FFFFFF"/>
              </a:solidFill>
              <a:latin typeface="Arial" panose="020B0604020202020204" pitchFamily="34" charset="0"/>
              <a:cs typeface="Arial" panose="020B0604020202020204" pitchFamily="34" charset="0"/>
            </a:endParaRPr>
          </a:p>
        </p:txBody>
      </p:sp>
      <p:sp>
        <p:nvSpPr>
          <p:cNvPr id="25" name="Rectangle 26"/>
          <p:cNvSpPr>
            <a:spLocks noChangeArrowheads="1"/>
          </p:cNvSpPr>
          <p:nvPr/>
        </p:nvSpPr>
        <p:spPr bwMode="auto">
          <a:xfrm>
            <a:off x="529071" y="2696745"/>
            <a:ext cx="450387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Do thừa cholesterol tạo các màng xơ vữa bám vào thành mạch, cản trở dòng máu lưu thông.</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80">
                                          <p:stCondLst>
                                            <p:cond delay="0"/>
                                          </p:stCondLst>
                                        </p:cTn>
                                        <p:tgtEl>
                                          <p:spTgt spid="18"/>
                                        </p:tgtEl>
                                      </p:cBhvr>
                                    </p:animEffect>
                                    <p:anim calcmode="lin" valueType="num">
                                      <p:cBhvr>
                                        <p:cTn id="2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2" dur="26">
                                          <p:stCondLst>
                                            <p:cond delay="650"/>
                                          </p:stCondLst>
                                        </p:cTn>
                                        <p:tgtEl>
                                          <p:spTgt spid="18"/>
                                        </p:tgtEl>
                                      </p:cBhvr>
                                      <p:to x="100000" y="60000"/>
                                    </p:animScale>
                                    <p:animScale>
                                      <p:cBhvr>
                                        <p:cTn id="33" dur="166" decel="50000">
                                          <p:stCondLst>
                                            <p:cond delay="676"/>
                                          </p:stCondLst>
                                        </p:cTn>
                                        <p:tgtEl>
                                          <p:spTgt spid="18"/>
                                        </p:tgtEl>
                                      </p:cBhvr>
                                      <p:to x="100000" y="100000"/>
                                    </p:animScale>
                                    <p:animScale>
                                      <p:cBhvr>
                                        <p:cTn id="34" dur="26">
                                          <p:stCondLst>
                                            <p:cond delay="1312"/>
                                          </p:stCondLst>
                                        </p:cTn>
                                        <p:tgtEl>
                                          <p:spTgt spid="18"/>
                                        </p:tgtEl>
                                      </p:cBhvr>
                                      <p:to x="100000" y="80000"/>
                                    </p:animScale>
                                    <p:animScale>
                                      <p:cBhvr>
                                        <p:cTn id="35" dur="166" decel="50000">
                                          <p:stCondLst>
                                            <p:cond delay="1338"/>
                                          </p:stCondLst>
                                        </p:cTn>
                                        <p:tgtEl>
                                          <p:spTgt spid="18"/>
                                        </p:tgtEl>
                                      </p:cBhvr>
                                      <p:to x="100000" y="100000"/>
                                    </p:animScale>
                                    <p:animScale>
                                      <p:cBhvr>
                                        <p:cTn id="36" dur="26">
                                          <p:stCondLst>
                                            <p:cond delay="1642"/>
                                          </p:stCondLst>
                                        </p:cTn>
                                        <p:tgtEl>
                                          <p:spTgt spid="18"/>
                                        </p:tgtEl>
                                      </p:cBhvr>
                                      <p:to x="100000" y="90000"/>
                                    </p:animScale>
                                    <p:animScale>
                                      <p:cBhvr>
                                        <p:cTn id="37" dur="166" decel="50000">
                                          <p:stCondLst>
                                            <p:cond delay="1668"/>
                                          </p:stCondLst>
                                        </p:cTn>
                                        <p:tgtEl>
                                          <p:spTgt spid="18"/>
                                        </p:tgtEl>
                                      </p:cBhvr>
                                      <p:to x="100000" y="100000"/>
                                    </p:animScale>
                                    <p:animScale>
                                      <p:cBhvr>
                                        <p:cTn id="38" dur="26">
                                          <p:stCondLst>
                                            <p:cond delay="1808"/>
                                          </p:stCondLst>
                                        </p:cTn>
                                        <p:tgtEl>
                                          <p:spTgt spid="18"/>
                                        </p:tgtEl>
                                      </p:cBhvr>
                                      <p:to x="100000" y="95000"/>
                                    </p:animScale>
                                    <p:animScale>
                                      <p:cBhvr>
                                        <p:cTn id="39" dur="166" decel="50000">
                                          <p:stCondLst>
                                            <p:cond delay="1834"/>
                                          </p:stCondLst>
                                        </p:cTn>
                                        <p:tgtEl>
                                          <p:spTgt spid="18"/>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80">
                                          <p:stCondLst>
                                            <p:cond delay="0"/>
                                          </p:stCondLst>
                                        </p:cTn>
                                        <p:tgtEl>
                                          <p:spTgt spid="19"/>
                                        </p:tgtEl>
                                      </p:cBhvr>
                                    </p:animEffect>
                                    <p:anim calcmode="lin" valueType="num">
                                      <p:cBhvr>
                                        <p:cTn id="4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8" dur="26">
                                          <p:stCondLst>
                                            <p:cond delay="650"/>
                                          </p:stCondLst>
                                        </p:cTn>
                                        <p:tgtEl>
                                          <p:spTgt spid="19"/>
                                        </p:tgtEl>
                                      </p:cBhvr>
                                      <p:to x="100000" y="60000"/>
                                    </p:animScale>
                                    <p:animScale>
                                      <p:cBhvr>
                                        <p:cTn id="49" dur="166" decel="50000">
                                          <p:stCondLst>
                                            <p:cond delay="676"/>
                                          </p:stCondLst>
                                        </p:cTn>
                                        <p:tgtEl>
                                          <p:spTgt spid="19"/>
                                        </p:tgtEl>
                                      </p:cBhvr>
                                      <p:to x="100000" y="100000"/>
                                    </p:animScale>
                                    <p:animScale>
                                      <p:cBhvr>
                                        <p:cTn id="50" dur="26">
                                          <p:stCondLst>
                                            <p:cond delay="1312"/>
                                          </p:stCondLst>
                                        </p:cTn>
                                        <p:tgtEl>
                                          <p:spTgt spid="19"/>
                                        </p:tgtEl>
                                      </p:cBhvr>
                                      <p:to x="100000" y="80000"/>
                                    </p:animScale>
                                    <p:animScale>
                                      <p:cBhvr>
                                        <p:cTn id="51" dur="166" decel="50000">
                                          <p:stCondLst>
                                            <p:cond delay="1338"/>
                                          </p:stCondLst>
                                        </p:cTn>
                                        <p:tgtEl>
                                          <p:spTgt spid="19"/>
                                        </p:tgtEl>
                                      </p:cBhvr>
                                      <p:to x="100000" y="100000"/>
                                    </p:animScale>
                                    <p:animScale>
                                      <p:cBhvr>
                                        <p:cTn id="52" dur="26">
                                          <p:stCondLst>
                                            <p:cond delay="1642"/>
                                          </p:stCondLst>
                                        </p:cTn>
                                        <p:tgtEl>
                                          <p:spTgt spid="19"/>
                                        </p:tgtEl>
                                      </p:cBhvr>
                                      <p:to x="100000" y="90000"/>
                                    </p:animScale>
                                    <p:animScale>
                                      <p:cBhvr>
                                        <p:cTn id="53" dur="166" decel="50000">
                                          <p:stCondLst>
                                            <p:cond delay="1668"/>
                                          </p:stCondLst>
                                        </p:cTn>
                                        <p:tgtEl>
                                          <p:spTgt spid="19"/>
                                        </p:tgtEl>
                                      </p:cBhvr>
                                      <p:to x="100000" y="100000"/>
                                    </p:animScale>
                                    <p:animScale>
                                      <p:cBhvr>
                                        <p:cTn id="54" dur="26">
                                          <p:stCondLst>
                                            <p:cond delay="1808"/>
                                          </p:stCondLst>
                                        </p:cTn>
                                        <p:tgtEl>
                                          <p:spTgt spid="19"/>
                                        </p:tgtEl>
                                      </p:cBhvr>
                                      <p:to x="100000" y="95000"/>
                                    </p:animScale>
                                    <p:animScale>
                                      <p:cBhvr>
                                        <p:cTn id="55" dur="166" decel="50000">
                                          <p:stCondLst>
                                            <p:cond delay="1834"/>
                                          </p:stCondLst>
                                        </p:cTn>
                                        <p:tgtEl>
                                          <p:spTgt spid="19"/>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80">
                                          <p:stCondLst>
                                            <p:cond delay="0"/>
                                          </p:stCondLst>
                                        </p:cTn>
                                        <p:tgtEl>
                                          <p:spTgt spid="24"/>
                                        </p:tgtEl>
                                      </p:cBhvr>
                                    </p:animEffect>
                                    <p:anim calcmode="lin" valueType="num">
                                      <p:cBhvr>
                                        <p:cTn id="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4" dur="26">
                                          <p:stCondLst>
                                            <p:cond delay="650"/>
                                          </p:stCondLst>
                                        </p:cTn>
                                        <p:tgtEl>
                                          <p:spTgt spid="24"/>
                                        </p:tgtEl>
                                      </p:cBhvr>
                                      <p:to x="100000" y="60000"/>
                                    </p:animScale>
                                    <p:animScale>
                                      <p:cBhvr>
                                        <p:cTn id="65" dur="166" decel="50000">
                                          <p:stCondLst>
                                            <p:cond delay="676"/>
                                          </p:stCondLst>
                                        </p:cTn>
                                        <p:tgtEl>
                                          <p:spTgt spid="24"/>
                                        </p:tgtEl>
                                      </p:cBhvr>
                                      <p:to x="100000" y="100000"/>
                                    </p:animScale>
                                    <p:animScale>
                                      <p:cBhvr>
                                        <p:cTn id="66" dur="26">
                                          <p:stCondLst>
                                            <p:cond delay="1312"/>
                                          </p:stCondLst>
                                        </p:cTn>
                                        <p:tgtEl>
                                          <p:spTgt spid="24"/>
                                        </p:tgtEl>
                                      </p:cBhvr>
                                      <p:to x="100000" y="80000"/>
                                    </p:animScale>
                                    <p:animScale>
                                      <p:cBhvr>
                                        <p:cTn id="67" dur="166" decel="50000">
                                          <p:stCondLst>
                                            <p:cond delay="1338"/>
                                          </p:stCondLst>
                                        </p:cTn>
                                        <p:tgtEl>
                                          <p:spTgt spid="24"/>
                                        </p:tgtEl>
                                      </p:cBhvr>
                                      <p:to x="100000" y="100000"/>
                                    </p:animScale>
                                    <p:animScale>
                                      <p:cBhvr>
                                        <p:cTn id="68" dur="26">
                                          <p:stCondLst>
                                            <p:cond delay="1642"/>
                                          </p:stCondLst>
                                        </p:cTn>
                                        <p:tgtEl>
                                          <p:spTgt spid="24"/>
                                        </p:tgtEl>
                                      </p:cBhvr>
                                      <p:to x="100000" y="90000"/>
                                    </p:animScale>
                                    <p:animScale>
                                      <p:cBhvr>
                                        <p:cTn id="69" dur="166" decel="50000">
                                          <p:stCondLst>
                                            <p:cond delay="1668"/>
                                          </p:stCondLst>
                                        </p:cTn>
                                        <p:tgtEl>
                                          <p:spTgt spid="24"/>
                                        </p:tgtEl>
                                      </p:cBhvr>
                                      <p:to x="100000" y="100000"/>
                                    </p:animScale>
                                    <p:animScale>
                                      <p:cBhvr>
                                        <p:cTn id="70" dur="26">
                                          <p:stCondLst>
                                            <p:cond delay="1808"/>
                                          </p:stCondLst>
                                        </p:cTn>
                                        <p:tgtEl>
                                          <p:spTgt spid="24"/>
                                        </p:tgtEl>
                                      </p:cBhvr>
                                      <p:to x="100000" y="95000"/>
                                    </p:animScale>
                                    <p:animScale>
                                      <p:cBhvr>
                                        <p:cTn id="71" dur="166" decel="50000">
                                          <p:stCondLst>
                                            <p:cond delay="1834"/>
                                          </p:stCondLst>
                                        </p:cTn>
                                        <p:tgtEl>
                                          <p:spTgt spid="24"/>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down)">
                                      <p:cBhvr>
                                        <p:cTn id="74" dur="580">
                                          <p:stCondLst>
                                            <p:cond delay="0"/>
                                          </p:stCondLst>
                                        </p:cTn>
                                        <p:tgtEl>
                                          <p:spTgt spid="25"/>
                                        </p:tgtEl>
                                      </p:cBhvr>
                                    </p:animEffect>
                                    <p:anim calcmode="lin" valueType="num">
                                      <p:cBhvr>
                                        <p:cTn id="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0" dur="26">
                                          <p:stCondLst>
                                            <p:cond delay="650"/>
                                          </p:stCondLst>
                                        </p:cTn>
                                        <p:tgtEl>
                                          <p:spTgt spid="25"/>
                                        </p:tgtEl>
                                      </p:cBhvr>
                                      <p:to x="100000" y="60000"/>
                                    </p:animScale>
                                    <p:animScale>
                                      <p:cBhvr>
                                        <p:cTn id="81" dur="166" decel="50000">
                                          <p:stCondLst>
                                            <p:cond delay="676"/>
                                          </p:stCondLst>
                                        </p:cTn>
                                        <p:tgtEl>
                                          <p:spTgt spid="25"/>
                                        </p:tgtEl>
                                      </p:cBhvr>
                                      <p:to x="100000" y="100000"/>
                                    </p:animScale>
                                    <p:animScale>
                                      <p:cBhvr>
                                        <p:cTn id="82" dur="26">
                                          <p:stCondLst>
                                            <p:cond delay="1312"/>
                                          </p:stCondLst>
                                        </p:cTn>
                                        <p:tgtEl>
                                          <p:spTgt spid="25"/>
                                        </p:tgtEl>
                                      </p:cBhvr>
                                      <p:to x="100000" y="80000"/>
                                    </p:animScale>
                                    <p:animScale>
                                      <p:cBhvr>
                                        <p:cTn id="83" dur="166" decel="50000">
                                          <p:stCondLst>
                                            <p:cond delay="1338"/>
                                          </p:stCondLst>
                                        </p:cTn>
                                        <p:tgtEl>
                                          <p:spTgt spid="25"/>
                                        </p:tgtEl>
                                      </p:cBhvr>
                                      <p:to x="100000" y="100000"/>
                                    </p:animScale>
                                    <p:animScale>
                                      <p:cBhvr>
                                        <p:cTn id="84" dur="26">
                                          <p:stCondLst>
                                            <p:cond delay="1642"/>
                                          </p:stCondLst>
                                        </p:cTn>
                                        <p:tgtEl>
                                          <p:spTgt spid="25"/>
                                        </p:tgtEl>
                                      </p:cBhvr>
                                      <p:to x="100000" y="90000"/>
                                    </p:animScale>
                                    <p:animScale>
                                      <p:cBhvr>
                                        <p:cTn id="85" dur="166" decel="50000">
                                          <p:stCondLst>
                                            <p:cond delay="1668"/>
                                          </p:stCondLst>
                                        </p:cTn>
                                        <p:tgtEl>
                                          <p:spTgt spid="25"/>
                                        </p:tgtEl>
                                      </p:cBhvr>
                                      <p:to x="100000" y="100000"/>
                                    </p:animScale>
                                    <p:animScale>
                                      <p:cBhvr>
                                        <p:cTn id="86" dur="26">
                                          <p:stCondLst>
                                            <p:cond delay="1808"/>
                                          </p:stCondLst>
                                        </p:cTn>
                                        <p:tgtEl>
                                          <p:spTgt spid="25"/>
                                        </p:tgtEl>
                                      </p:cBhvr>
                                      <p:to x="100000" y="95000"/>
                                    </p:animScale>
                                    <p:animScale>
                                      <p:cBhvr>
                                        <p:cTn id="87"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8"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2"/>
          <p:cNvSpPr>
            <a:spLocks noChangeArrowheads="1"/>
          </p:cNvSpPr>
          <p:nvPr/>
        </p:nvSpPr>
        <p:spPr bwMode="gray">
          <a:xfrm>
            <a:off x="778168" y="1612911"/>
            <a:ext cx="5073650" cy="503238"/>
          </a:xfrm>
          <a:prstGeom prst="roundRect">
            <a:avLst>
              <a:gd name="adj"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9"/>
          <p:cNvGrpSpPr>
            <a:grpSpLocks/>
          </p:cNvGrpSpPr>
          <p:nvPr/>
        </p:nvGrpSpPr>
        <p:grpSpPr bwMode="auto">
          <a:xfrm>
            <a:off x="698793" y="1595449"/>
            <a:ext cx="523875" cy="527050"/>
            <a:chOff x="1188" y="2532"/>
            <a:chExt cx="330" cy="332"/>
          </a:xfrm>
        </p:grpSpPr>
        <p:sp>
          <p:nvSpPr>
            <p:cNvPr id="13"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21"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22"/>
          <p:cNvSpPr txBox="1">
            <a:spLocks noChangeArrowheads="1"/>
          </p:cNvSpPr>
          <p:nvPr/>
        </p:nvSpPr>
        <p:spPr bwMode="gray">
          <a:xfrm>
            <a:off x="744831" y="1563699"/>
            <a:ext cx="327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4</a:t>
            </a:r>
          </a:p>
        </p:txBody>
      </p:sp>
      <p:sp>
        <p:nvSpPr>
          <p:cNvPr id="16" name="Text Box 26"/>
          <p:cNvSpPr txBox="1">
            <a:spLocks noChangeArrowheads="1"/>
          </p:cNvSpPr>
          <p:nvPr/>
        </p:nvSpPr>
        <p:spPr bwMode="gray">
          <a:xfrm>
            <a:off x="1273468" y="1635136"/>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Xơ vữa động mạch</a:t>
            </a:r>
            <a:endParaRPr lang="en-US" altLang="en-US" sz="2400" b="1">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4925262" y="2259024"/>
            <a:ext cx="7266738" cy="4324656"/>
          </a:xfrm>
          <a:prstGeom prst="rect">
            <a:avLst/>
          </a:prstGeom>
        </p:spPr>
      </p:pic>
      <p:sp>
        <p:nvSpPr>
          <p:cNvPr id="18" name="AutoShape 7"/>
          <p:cNvSpPr>
            <a:spLocks noChangeArrowheads="1"/>
          </p:cNvSpPr>
          <p:nvPr/>
        </p:nvSpPr>
        <p:spPr bwMode="gray">
          <a:xfrm>
            <a:off x="405246" y="2414170"/>
            <a:ext cx="4520016" cy="2264118"/>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9" name="Group 18"/>
          <p:cNvGrpSpPr>
            <a:grpSpLocks/>
          </p:cNvGrpSpPr>
          <p:nvPr/>
        </p:nvGrpSpPr>
        <p:grpSpPr bwMode="auto">
          <a:xfrm>
            <a:off x="908343" y="2306289"/>
            <a:ext cx="3319463" cy="401638"/>
            <a:chOff x="720" y="1392"/>
            <a:chExt cx="4058" cy="480"/>
          </a:xfrm>
        </p:grpSpPr>
        <p:sp>
          <p:nvSpPr>
            <p:cNvPr id="20"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1" name="Group 20"/>
            <p:cNvGrpSpPr>
              <a:grpSpLocks/>
            </p:cNvGrpSpPr>
            <p:nvPr/>
          </p:nvGrpSpPr>
          <p:grpSpPr bwMode="auto">
            <a:xfrm>
              <a:off x="730" y="1407"/>
              <a:ext cx="4043" cy="444"/>
              <a:chOff x="744" y="1407"/>
              <a:chExt cx="3988" cy="444"/>
            </a:xfrm>
          </p:grpSpPr>
          <p:sp>
            <p:nvSpPr>
              <p:cNvPr id="22"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3"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24" name="Rectangle 23"/>
          <p:cNvSpPr>
            <a:spLocks noChangeArrowheads="1"/>
          </p:cNvSpPr>
          <p:nvPr/>
        </p:nvSpPr>
        <p:spPr bwMode="gray">
          <a:xfrm>
            <a:off x="1590228" y="2299938"/>
            <a:ext cx="16802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000" b="1">
                <a:solidFill>
                  <a:srgbClr val="FFFFFF"/>
                </a:solidFill>
                <a:latin typeface="Arial" panose="020B0604020202020204" pitchFamily="34" charset="0"/>
                <a:cs typeface="Arial" panose="020B0604020202020204" pitchFamily="34" charset="0"/>
              </a:rPr>
              <a:t> </a:t>
            </a:r>
            <a:r>
              <a:rPr lang="en-US" altLang="en-US" sz="2000" b="1" smtClean="0">
                <a:solidFill>
                  <a:srgbClr val="FFFFFF"/>
                </a:solidFill>
                <a:latin typeface="Arial" panose="020B0604020202020204" pitchFamily="34" charset="0"/>
                <a:cs typeface="Arial" panose="020B0604020202020204" pitchFamily="34" charset="0"/>
              </a:rPr>
              <a:t>triệu chứng</a:t>
            </a:r>
            <a:endParaRPr lang="en-US" altLang="en-US" sz="2000" b="1">
              <a:solidFill>
                <a:srgbClr val="FFFFFF"/>
              </a:solidFill>
              <a:latin typeface="Arial" panose="020B0604020202020204" pitchFamily="34" charset="0"/>
              <a:cs typeface="Arial" panose="020B0604020202020204" pitchFamily="34" charset="0"/>
            </a:endParaRPr>
          </a:p>
        </p:txBody>
      </p:sp>
      <p:sp>
        <p:nvSpPr>
          <p:cNvPr id="25" name="Rectangle 26"/>
          <p:cNvSpPr>
            <a:spLocks noChangeArrowheads="1"/>
          </p:cNvSpPr>
          <p:nvPr/>
        </p:nvSpPr>
        <p:spPr bwMode="auto">
          <a:xfrm>
            <a:off x="529071" y="2696745"/>
            <a:ext cx="4503874"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Tùy thuộc vào vị trí xơ vữa động mạch mà có những triệu chứng khác nhau</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1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4"/>
          <p:cNvSpPr>
            <a:spLocks noChangeArrowheads="1"/>
          </p:cNvSpPr>
          <p:nvPr/>
        </p:nvSpPr>
        <p:spPr bwMode="gray">
          <a:xfrm>
            <a:off x="825305" y="1593270"/>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1"/>
          <p:cNvGrpSpPr>
            <a:grpSpLocks/>
          </p:cNvGrpSpPr>
          <p:nvPr/>
        </p:nvGrpSpPr>
        <p:grpSpPr bwMode="auto">
          <a:xfrm>
            <a:off x="745930" y="1575808"/>
            <a:ext cx="523875" cy="527050"/>
            <a:chOff x="1188" y="1705"/>
            <a:chExt cx="330" cy="332"/>
          </a:xfrm>
        </p:grpSpPr>
        <p:sp>
          <p:nvSpPr>
            <p:cNvPr id="13"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4"/>
          <p:cNvSpPr txBox="1">
            <a:spLocks noChangeArrowheads="1"/>
          </p:cNvSpPr>
          <p:nvPr/>
        </p:nvSpPr>
        <p:spPr bwMode="gray">
          <a:xfrm>
            <a:off x="796730" y="1544058"/>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smtClean="0">
                <a:solidFill>
                  <a:srgbClr val="FFFFFF"/>
                </a:solidFill>
                <a:cs typeface="Arial" panose="020B0604020202020204" pitchFamily="34" charset="0"/>
              </a:rPr>
              <a:t>5</a:t>
            </a:r>
            <a:endParaRPr lang="en-US" altLang="en-US" sz="3200" b="1" i="1">
              <a:solidFill>
                <a:srgbClr val="FFFFFF"/>
              </a:solidFill>
              <a:cs typeface="Arial" panose="020B0604020202020204" pitchFamily="34" charset="0"/>
            </a:endParaRPr>
          </a:p>
        </p:txBody>
      </p:sp>
      <p:sp>
        <p:nvSpPr>
          <p:cNvPr id="16" name="Text Box 24"/>
          <p:cNvSpPr txBox="1">
            <a:spLocks noChangeArrowheads="1"/>
          </p:cNvSpPr>
          <p:nvPr/>
        </p:nvSpPr>
        <p:spPr bwMode="gray">
          <a:xfrm>
            <a:off x="1320605" y="161390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Đau thắt ngực</a:t>
            </a:r>
            <a:endParaRPr lang="en-US" altLang="en-US" sz="2400" b="1">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5042263" y="2735036"/>
            <a:ext cx="6361612" cy="3339846"/>
          </a:xfrm>
          <a:prstGeom prst="rect">
            <a:avLst/>
          </a:prstGeom>
        </p:spPr>
      </p:pic>
      <p:sp>
        <p:nvSpPr>
          <p:cNvPr id="18" name="AutoShape 30"/>
          <p:cNvSpPr>
            <a:spLocks noChangeArrowheads="1"/>
          </p:cNvSpPr>
          <p:nvPr/>
        </p:nvSpPr>
        <p:spPr bwMode="gray">
          <a:xfrm>
            <a:off x="433682" y="2729413"/>
            <a:ext cx="4425701" cy="1816461"/>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 name="Group 8"/>
          <p:cNvGrpSpPr>
            <a:grpSpLocks/>
          </p:cNvGrpSpPr>
          <p:nvPr/>
        </p:nvGrpSpPr>
        <p:grpSpPr bwMode="auto">
          <a:xfrm>
            <a:off x="998352" y="2494314"/>
            <a:ext cx="3319463" cy="543078"/>
            <a:chOff x="720" y="1392"/>
            <a:chExt cx="4058" cy="480"/>
          </a:xfrm>
        </p:grpSpPr>
        <p:sp>
          <p:nvSpPr>
            <p:cNvPr id="20" name="AutoShape 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0"/>
            <p:cNvGrpSpPr>
              <a:grpSpLocks/>
            </p:cNvGrpSpPr>
            <p:nvPr/>
          </p:nvGrpSpPr>
          <p:grpSpPr bwMode="auto">
            <a:xfrm>
              <a:off x="730" y="1407"/>
              <a:ext cx="4043" cy="444"/>
              <a:chOff x="744" y="1407"/>
              <a:chExt cx="3988" cy="444"/>
            </a:xfrm>
          </p:grpSpPr>
          <p:sp>
            <p:nvSpPr>
              <p:cNvPr id="22" name="AutoShape 11"/>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2"/>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 name="Rectangle 24"/>
          <p:cNvSpPr>
            <a:spLocks noChangeArrowheads="1"/>
          </p:cNvSpPr>
          <p:nvPr/>
        </p:nvSpPr>
        <p:spPr bwMode="gray">
          <a:xfrm>
            <a:off x="1350322" y="2492229"/>
            <a:ext cx="2302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400" b="1">
                <a:solidFill>
                  <a:srgbClr val="FFFFFF"/>
                </a:solidFill>
                <a:latin typeface="Arial" panose="020B0604020202020204" pitchFamily="34" charset="0"/>
                <a:cs typeface="Arial" panose="020B0604020202020204" pitchFamily="34" charset="0"/>
              </a:rPr>
              <a:t> </a:t>
            </a:r>
            <a:r>
              <a:rPr lang="en-US" altLang="en-US" sz="2400" b="1" smtClean="0">
                <a:solidFill>
                  <a:srgbClr val="FFFFFF"/>
                </a:solidFill>
                <a:latin typeface="Arial" panose="020B0604020202020204" pitchFamily="34" charset="0"/>
                <a:cs typeface="Arial" panose="020B0604020202020204" pitchFamily="34" charset="0"/>
              </a:rPr>
              <a:t>Nguyên nhân </a:t>
            </a:r>
            <a:endParaRPr lang="en-US" altLang="en-US" sz="2400" b="1">
              <a:solidFill>
                <a:srgbClr val="FFFFFF"/>
              </a:solidFill>
              <a:latin typeface="Arial" panose="020B0604020202020204" pitchFamily="34" charset="0"/>
              <a:cs typeface="Arial" panose="020B0604020202020204" pitchFamily="34" charset="0"/>
            </a:endParaRPr>
          </a:p>
        </p:txBody>
      </p:sp>
      <p:sp>
        <p:nvSpPr>
          <p:cNvPr id="25" name="Rectangle 29"/>
          <p:cNvSpPr>
            <a:spLocks noChangeArrowheads="1"/>
          </p:cNvSpPr>
          <p:nvPr/>
        </p:nvSpPr>
        <p:spPr bwMode="auto">
          <a:xfrm>
            <a:off x="628944" y="3000876"/>
            <a:ext cx="4047559"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 Do tim bẩm sinh</a:t>
            </a:r>
          </a:p>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 Viêm màng tim</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31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par>
                                <p:cTn id="27" presetID="6"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8"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29511" y="872107"/>
            <a:ext cx="6248400" cy="599867"/>
            <a:chOff x="720" y="1392"/>
            <a:chExt cx="4058" cy="480"/>
          </a:xfrm>
        </p:grpSpPr>
        <p:sp>
          <p:nvSpPr>
            <p:cNvPr id="5" name="AutoShape 57"/>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6" name="Group 5"/>
            <p:cNvGrpSpPr>
              <a:grpSpLocks/>
            </p:cNvGrpSpPr>
            <p:nvPr/>
          </p:nvGrpSpPr>
          <p:grpSpPr bwMode="auto">
            <a:xfrm>
              <a:off x="730" y="1407"/>
              <a:ext cx="4043" cy="444"/>
              <a:chOff x="744" y="1407"/>
              <a:chExt cx="3988" cy="444"/>
            </a:xfrm>
          </p:grpSpPr>
          <p:sp>
            <p:nvSpPr>
              <p:cNvPr id="7" name="AutoShape 59"/>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8" name="AutoShape 60"/>
              <p:cNvSpPr>
                <a:spLocks noChangeArrowheads="1"/>
              </p:cNvSpPr>
              <p:nvPr/>
            </p:nvSpPr>
            <p:spPr bwMode="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sp>
        <p:nvSpPr>
          <p:cNvPr id="17" name="Text Box 83"/>
          <p:cNvSpPr txBox="1">
            <a:spLocks noChangeArrowheads="1"/>
          </p:cNvSpPr>
          <p:nvPr/>
        </p:nvSpPr>
        <p:spPr bwMode="white">
          <a:xfrm>
            <a:off x="954961" y="905613"/>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0" hangingPunct="0"/>
            <a:r>
              <a:rPr lang="en-US" altLang="en-US" sz="2400" smtClean="0">
                <a:solidFill>
                  <a:srgbClr val="FEFFFF"/>
                </a:solidFill>
              </a:rPr>
              <a:t>Biện pháp bảo vệ hệ tim mạch</a:t>
            </a:r>
            <a:endParaRPr lang="en-US" altLang="en-US" sz="2400">
              <a:solidFill>
                <a:srgbClr val="FEFFFF"/>
              </a:solidFill>
            </a:endParaRPr>
          </a:p>
        </p:txBody>
      </p:sp>
      <p:sp>
        <p:nvSpPr>
          <p:cNvPr id="18" name="TextBox 17"/>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21" name="AutoShape 26"/>
          <p:cNvSpPr>
            <a:spLocks noChangeArrowheads="1"/>
          </p:cNvSpPr>
          <p:nvPr/>
        </p:nvSpPr>
        <p:spPr bwMode="gray">
          <a:xfrm>
            <a:off x="246506" y="832026"/>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22" name="Text Box 27"/>
          <p:cNvSpPr txBox="1">
            <a:spLocks noChangeArrowheads="1"/>
          </p:cNvSpPr>
          <p:nvPr/>
        </p:nvSpPr>
        <p:spPr bwMode="gray">
          <a:xfrm>
            <a:off x="403413" y="930451"/>
            <a:ext cx="3481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II</a:t>
            </a:r>
            <a:endParaRPr lang="en-US" altLang="en-US" sz="2400" b="1">
              <a:solidFill>
                <a:schemeClr val="bg1"/>
              </a:solidFill>
            </a:endParaRPr>
          </a:p>
        </p:txBody>
      </p:sp>
      <p:sp>
        <p:nvSpPr>
          <p:cNvPr id="19" name="AutoShape 4"/>
          <p:cNvSpPr>
            <a:spLocks noChangeArrowheads="1"/>
          </p:cNvSpPr>
          <p:nvPr/>
        </p:nvSpPr>
        <p:spPr bwMode="gray">
          <a:xfrm>
            <a:off x="393147" y="1953567"/>
            <a:ext cx="11025130" cy="4306556"/>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0" name="Group 6"/>
          <p:cNvGrpSpPr>
            <a:grpSpLocks/>
          </p:cNvGrpSpPr>
          <p:nvPr/>
        </p:nvGrpSpPr>
        <p:grpSpPr bwMode="auto">
          <a:xfrm>
            <a:off x="1168989" y="1739415"/>
            <a:ext cx="8040325" cy="572970"/>
            <a:chOff x="720" y="1392"/>
            <a:chExt cx="4058" cy="480"/>
          </a:xfrm>
        </p:grpSpPr>
        <p:sp>
          <p:nvSpPr>
            <p:cNvPr id="23" name="AutoShape 7"/>
            <p:cNvSpPr>
              <a:spLocks noChangeArrowheads="1"/>
            </p:cNvSpPr>
            <p:nvPr/>
          </p:nvSpPr>
          <p:spPr bwMode="gray">
            <a:xfrm>
              <a:off x="720" y="1392"/>
              <a:ext cx="4058" cy="480"/>
            </a:xfrm>
            <a:prstGeom prst="roundRect">
              <a:avLst>
                <a:gd name="adj" fmla="val 17509"/>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4" name="Group 8"/>
            <p:cNvGrpSpPr>
              <a:grpSpLocks/>
            </p:cNvGrpSpPr>
            <p:nvPr/>
          </p:nvGrpSpPr>
          <p:grpSpPr bwMode="auto">
            <a:xfrm>
              <a:off x="730" y="1407"/>
              <a:ext cx="4043" cy="444"/>
              <a:chOff x="744" y="1407"/>
              <a:chExt cx="3988" cy="444"/>
            </a:xfrm>
          </p:grpSpPr>
          <p:sp>
            <p:nvSpPr>
              <p:cNvPr id="25" name="AutoShape 9"/>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3490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6" name="AutoShape 10"/>
              <p:cNvSpPr>
                <a:spLocks noChangeArrowheads="1"/>
              </p:cNvSpPr>
              <p:nvPr/>
            </p:nvSpPr>
            <p:spPr bwMode="gray">
              <a:xfrm>
                <a:off x="744" y="1407"/>
                <a:ext cx="3988" cy="115"/>
              </a:xfrm>
              <a:prstGeom prst="roundRect">
                <a:avLst>
                  <a:gd name="adj" fmla="val 50000"/>
                </a:avLst>
              </a:prstGeom>
              <a:gradFill rotWithShape="1">
                <a:gsLst>
                  <a:gs pos="0">
                    <a:schemeClr val="folHlink">
                      <a:gamma/>
                      <a:tint val="38039"/>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27" name="Rectangle 22"/>
          <p:cNvSpPr>
            <a:spLocks noChangeArrowheads="1"/>
          </p:cNvSpPr>
          <p:nvPr/>
        </p:nvSpPr>
        <p:spPr bwMode="gray">
          <a:xfrm>
            <a:off x="2137417" y="1787874"/>
            <a:ext cx="6784514" cy="46166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buClr>
                <a:srgbClr val="1F3F5F"/>
              </a:buClr>
            </a:pPr>
            <a:r>
              <a:rPr lang="en-US" altLang="en-US" sz="2400" smtClean="0">
                <a:solidFill>
                  <a:srgbClr val="FFFFFF"/>
                </a:solidFill>
                <a:latin typeface="Arial" panose="020B0604020202020204" pitchFamily="34" charset="0"/>
                <a:cs typeface="Arial" panose="020B0604020202020204" pitchFamily="34" charset="0"/>
              </a:rPr>
              <a:t>Cần bảo vệ tim mạch tránh các tác nhân có hại:</a:t>
            </a:r>
            <a:endParaRPr lang="en-US" altLang="en-US" sz="2400">
              <a:solidFill>
                <a:srgbClr val="FFFFFF"/>
              </a:solidFill>
              <a:latin typeface="Arial" panose="020B0604020202020204" pitchFamily="34" charset="0"/>
              <a:cs typeface="Arial" panose="020B0604020202020204" pitchFamily="34" charset="0"/>
            </a:endParaRPr>
          </a:p>
        </p:txBody>
      </p:sp>
      <p:sp>
        <p:nvSpPr>
          <p:cNvPr id="28" name="Rectangle 27"/>
          <p:cNvSpPr>
            <a:spLocks noChangeArrowheads="1"/>
          </p:cNvSpPr>
          <p:nvPr/>
        </p:nvSpPr>
        <p:spPr bwMode="auto">
          <a:xfrm>
            <a:off x="529511" y="2371358"/>
            <a:ext cx="11206010"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10000"/>
              </a:lnSpc>
              <a:buFontTx/>
              <a:buChar char="-"/>
            </a:pPr>
            <a:r>
              <a:rPr lang="en-US" altLang="en-US" sz="2400" b="0" smtClean="0">
                <a:solidFill>
                  <a:srgbClr val="000000"/>
                </a:solidFill>
                <a:latin typeface="Arial" panose="020B0604020202020204" pitchFamily="34" charset="0"/>
                <a:cs typeface="Arial" panose="020B0604020202020204" pitchFamily="34" charset="0"/>
              </a:rPr>
              <a:t>Cần khắc phục và hạn chế các nguyên nhân làm tăng huyết áp và nhịp tim không mong muốn:</a:t>
            </a:r>
          </a:p>
          <a:p>
            <a:pPr eaLnBrk="0" hangingPunct="0">
              <a:lnSpc>
                <a:spcPct val="110000"/>
              </a:lnSpc>
            </a:pPr>
            <a:r>
              <a:rPr lang="en-US" altLang="en-US" sz="2400">
                <a:solidFill>
                  <a:srgbClr val="000000"/>
                </a:solidFill>
                <a:latin typeface="Arial" panose="020B0604020202020204" pitchFamily="34" charset="0"/>
                <a:cs typeface="Arial" panose="020B0604020202020204" pitchFamily="34" charset="0"/>
              </a:rPr>
              <a:t> </a:t>
            </a:r>
            <a:r>
              <a:rPr lang="en-US" altLang="en-US" sz="2400" smtClean="0">
                <a:solidFill>
                  <a:srgbClr val="000000"/>
                </a:solidFill>
                <a:latin typeface="Arial" panose="020B0604020202020204" pitchFamily="34" charset="0"/>
                <a:cs typeface="Arial" panose="020B0604020202020204" pitchFamily="34" charset="0"/>
              </a:rPr>
              <a:t>   </a:t>
            </a:r>
            <a:r>
              <a:rPr lang="en-US" altLang="en-US" sz="2400">
                <a:solidFill>
                  <a:srgbClr val="000000"/>
                </a:solidFill>
                <a:latin typeface="Arial" panose="020B0604020202020204" pitchFamily="34" charset="0"/>
                <a:cs typeface="Arial" panose="020B0604020202020204" pitchFamily="34" charset="0"/>
              </a:rPr>
              <a:t>+ Không sử dụng các </a:t>
            </a:r>
            <a:r>
              <a:rPr lang="en-US" altLang="en-US" sz="2400">
                <a:solidFill>
                  <a:srgbClr val="FF0000"/>
                </a:solidFill>
                <a:latin typeface="Arial" panose="020B0604020202020204" pitchFamily="34" charset="0"/>
                <a:cs typeface="Arial" panose="020B0604020202020204" pitchFamily="34" charset="0"/>
              </a:rPr>
              <a:t>chất kích thích </a:t>
            </a:r>
            <a:r>
              <a:rPr lang="en-US" altLang="en-US" sz="2400">
                <a:solidFill>
                  <a:srgbClr val="000000"/>
                </a:solidFill>
                <a:latin typeface="Arial" panose="020B0604020202020204" pitchFamily="34" charset="0"/>
                <a:cs typeface="Arial" panose="020B0604020202020204" pitchFamily="34" charset="0"/>
              </a:rPr>
              <a:t>có hại như rượu, bia, thuốc lá, ma túy,…</a:t>
            </a:r>
          </a:p>
          <a:p>
            <a:pPr eaLnBrk="0" hangingPunct="0">
              <a:lnSpc>
                <a:spcPct val="110000"/>
              </a:lnSpc>
            </a:pPr>
            <a:r>
              <a:rPr lang="en-US" altLang="en-US" sz="2400">
                <a:solidFill>
                  <a:srgbClr val="000000"/>
                </a:solidFill>
                <a:latin typeface="Arial" panose="020B0604020202020204" pitchFamily="34" charset="0"/>
                <a:cs typeface="Arial" panose="020B0604020202020204" pitchFamily="34" charset="0"/>
              </a:rPr>
              <a:t>    + Không để cơ thể bị sốt, stress</a:t>
            </a:r>
            <a:r>
              <a:rPr lang="en-US" altLang="en-US" sz="2400" smtClean="0">
                <a:solidFill>
                  <a:srgbClr val="000000"/>
                </a:solidFill>
                <a:latin typeface="Arial" panose="020B0604020202020204" pitchFamily="34" charset="0"/>
                <a:cs typeface="Arial" panose="020B0604020202020204" pitchFamily="34" charset="0"/>
              </a:rPr>
              <a:t>,…</a:t>
            </a:r>
            <a:endParaRPr lang="en-US" altLang="en-US" sz="2400" b="0" smtClean="0">
              <a:solidFill>
                <a:srgbClr val="000000"/>
              </a:solidFill>
              <a:latin typeface="Arial" panose="020B0604020202020204" pitchFamily="34" charset="0"/>
              <a:cs typeface="Arial" panose="020B0604020202020204" pitchFamily="34" charset="0"/>
            </a:endParaRPr>
          </a:p>
          <a:p>
            <a:pPr marL="342900" indent="-342900" eaLnBrk="0" hangingPunct="0">
              <a:lnSpc>
                <a:spcPct val="110000"/>
              </a:lnSpc>
              <a:buFontTx/>
              <a:buChar char="-"/>
            </a:pPr>
            <a:r>
              <a:rPr lang="en-US" altLang="en-US" sz="2400" smtClean="0">
                <a:solidFill>
                  <a:srgbClr val="000000"/>
                </a:solidFill>
                <a:latin typeface="Arial" panose="020B0604020202020204" pitchFamily="34" charset="0"/>
                <a:cs typeface="Arial" panose="020B0604020202020204" pitchFamily="34" charset="0"/>
              </a:rPr>
              <a:t>Không để mắc các chứng bệnh liên quan gây hại đến tim mạch: </a:t>
            </a:r>
            <a:r>
              <a:rPr lang="en-US" altLang="en-US" sz="2400" smtClean="0">
                <a:solidFill>
                  <a:srgbClr val="FF0000"/>
                </a:solidFill>
                <a:latin typeface="Arial" panose="020B0604020202020204" pitchFamily="34" charset="0"/>
                <a:cs typeface="Arial" panose="020B0604020202020204" pitchFamily="34" charset="0"/>
              </a:rPr>
              <a:t>cảm cúm, bạch hầu, khớp,…</a:t>
            </a:r>
          </a:p>
          <a:p>
            <a:pPr marL="342900" indent="-342900" eaLnBrk="0" hangingPunct="0">
              <a:lnSpc>
                <a:spcPct val="110000"/>
              </a:lnSpc>
              <a:buFontTx/>
              <a:buChar char="-"/>
            </a:pPr>
            <a:r>
              <a:rPr lang="en-US" altLang="en-US" sz="2400" b="0" smtClean="0">
                <a:solidFill>
                  <a:srgbClr val="000000"/>
                </a:solidFill>
                <a:latin typeface="Arial" panose="020B0604020202020204" pitchFamily="34" charset="0"/>
                <a:cs typeface="Arial" panose="020B0604020202020204" pitchFamily="34" charset="0"/>
              </a:rPr>
              <a:t>Hạn chế thức ăn có hại cho tim mạch như </a:t>
            </a:r>
            <a:r>
              <a:rPr lang="en-US" altLang="en-US" sz="2400" b="0" smtClean="0">
                <a:solidFill>
                  <a:srgbClr val="FF0000"/>
                </a:solidFill>
                <a:latin typeface="Arial" panose="020B0604020202020204" pitchFamily="34" charset="0"/>
                <a:cs typeface="Arial" panose="020B0604020202020204" pitchFamily="34" charset="0"/>
              </a:rPr>
              <a:t>mỡ động vật, thức ăn có nhiều cholesteron,…</a:t>
            </a:r>
          </a:p>
          <a:p>
            <a:pPr eaLnBrk="0" hangingPunct="0">
              <a:lnSpc>
                <a:spcPct val="110000"/>
              </a:lnSpc>
            </a:pPr>
            <a:r>
              <a:rPr lang="en-US" altLang="en-US" sz="2400" smtClean="0">
                <a:solidFill>
                  <a:srgbClr val="000000"/>
                </a:solidFill>
                <a:latin typeface="Arial" panose="020B0604020202020204"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p:txBody>
      </p:sp>
      <p:sp>
        <p:nvSpPr>
          <p:cNvPr id="2" name="Rounded Rectangular Callout 1"/>
          <p:cNvSpPr/>
          <p:nvPr/>
        </p:nvSpPr>
        <p:spPr>
          <a:xfrm>
            <a:off x="7531648" y="845883"/>
            <a:ext cx="3902027" cy="19337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Đề ra các biện pháp bảo vệ tránh các tác nhân có hại cho tim, mạch ?</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8" grpId="0"/>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a:off x="315880" y="2321161"/>
            <a:ext cx="8466267" cy="2059604"/>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5" name="Group 11"/>
          <p:cNvGrpSpPr>
            <a:grpSpLocks/>
          </p:cNvGrpSpPr>
          <p:nvPr/>
        </p:nvGrpSpPr>
        <p:grpSpPr bwMode="auto">
          <a:xfrm>
            <a:off x="1109033" y="2177153"/>
            <a:ext cx="5397195" cy="563433"/>
            <a:chOff x="720" y="1392"/>
            <a:chExt cx="4058" cy="480"/>
          </a:xfrm>
        </p:grpSpPr>
        <p:sp>
          <p:nvSpPr>
            <p:cNvPr id="6" name="AutoShape 12"/>
            <p:cNvSpPr>
              <a:spLocks noChangeArrowheads="1"/>
            </p:cNvSpPr>
            <p:nvPr/>
          </p:nvSpPr>
          <p:spPr bwMode="gray">
            <a:xfrm>
              <a:off x="720" y="1392"/>
              <a:ext cx="4058" cy="480"/>
            </a:xfrm>
            <a:prstGeom prst="roundRect">
              <a:avLst>
                <a:gd name="adj" fmla="val 17509"/>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7" name="Group 13"/>
            <p:cNvGrpSpPr>
              <a:grpSpLocks/>
            </p:cNvGrpSpPr>
            <p:nvPr/>
          </p:nvGrpSpPr>
          <p:grpSpPr bwMode="auto">
            <a:xfrm>
              <a:off x="730" y="1407"/>
              <a:ext cx="4043" cy="444"/>
              <a:chOff x="744" y="1407"/>
              <a:chExt cx="3988" cy="444"/>
            </a:xfrm>
          </p:grpSpPr>
          <p:sp>
            <p:nvSpPr>
              <p:cNvPr id="8" name="AutoShape 14"/>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9" name="AutoShape 15"/>
              <p:cNvSpPr>
                <a:spLocks noChangeArrowheads="1"/>
              </p:cNvSpPr>
              <p:nvPr/>
            </p:nvSpPr>
            <p:spPr bwMode="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10" name="Rectangle 23"/>
          <p:cNvSpPr>
            <a:spLocks noChangeArrowheads="1"/>
          </p:cNvSpPr>
          <p:nvPr/>
        </p:nvSpPr>
        <p:spPr bwMode="gray">
          <a:xfrm>
            <a:off x="403413" y="2205502"/>
            <a:ext cx="5656726" cy="46166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buClr>
                <a:srgbClr val="1F3F5F"/>
              </a:buClr>
            </a:pPr>
            <a:r>
              <a:rPr lang="en-US" altLang="en-US" sz="2400">
                <a:solidFill>
                  <a:srgbClr val="FFFFFF"/>
                </a:solidFill>
                <a:latin typeface="Arial" panose="020B0604020202020204" pitchFamily="34" charset="0"/>
                <a:cs typeface="Arial" panose="020B0604020202020204" pitchFamily="34" charset="0"/>
              </a:rPr>
              <a:t> </a:t>
            </a:r>
            <a:r>
              <a:rPr lang="en-US" altLang="en-US" sz="2400" smtClean="0">
                <a:solidFill>
                  <a:srgbClr val="FFFFFF"/>
                </a:solidFill>
                <a:latin typeface="Arial" panose="020B0604020202020204" pitchFamily="34" charset="0"/>
                <a:cs typeface="Arial" panose="020B0604020202020204" pitchFamily="34" charset="0"/>
              </a:rPr>
              <a:t>Cần rèn luyện hệ tim mạch :</a:t>
            </a:r>
            <a:endParaRPr lang="en-US" altLang="en-US" sz="2400">
              <a:solidFill>
                <a:srgbClr val="FFFFFF"/>
              </a:solidFill>
              <a:latin typeface="Arial" panose="020B0604020202020204" pitchFamily="34" charset="0"/>
              <a:cs typeface="Arial" panose="020B0604020202020204" pitchFamily="34" charset="0"/>
            </a:endParaRPr>
          </a:p>
        </p:txBody>
      </p:sp>
      <p:sp>
        <p:nvSpPr>
          <p:cNvPr id="11" name="Rectangle 27"/>
          <p:cNvSpPr>
            <a:spLocks noChangeArrowheads="1"/>
          </p:cNvSpPr>
          <p:nvPr/>
        </p:nvSpPr>
        <p:spPr bwMode="auto">
          <a:xfrm>
            <a:off x="420206" y="2701979"/>
            <a:ext cx="8270501"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0" smtClean="0">
                <a:latin typeface="Arial" panose="020B0604020202020204" pitchFamily="34" charset="0"/>
                <a:cs typeface="Arial" panose="020B0604020202020204" pitchFamily="34" charset="0"/>
              </a:rPr>
              <a:t>- Cần rèn luyện hệ tim mạch thường xuyên, đều đặn, vừa sức bằng các hình thức tập luyện thể dục thể thao kết hợp xoa bóp,…</a:t>
            </a:r>
          </a:p>
        </p:txBody>
      </p:sp>
      <p:grpSp>
        <p:nvGrpSpPr>
          <p:cNvPr id="12" name="Group 11"/>
          <p:cNvGrpSpPr>
            <a:grpSpLocks/>
          </p:cNvGrpSpPr>
          <p:nvPr/>
        </p:nvGrpSpPr>
        <p:grpSpPr bwMode="auto">
          <a:xfrm>
            <a:off x="529511" y="872107"/>
            <a:ext cx="6248400" cy="599867"/>
            <a:chOff x="720" y="1392"/>
            <a:chExt cx="4058" cy="480"/>
          </a:xfrm>
        </p:grpSpPr>
        <p:sp>
          <p:nvSpPr>
            <p:cNvPr id="13" name="AutoShape 57"/>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14" name="Group 13"/>
            <p:cNvGrpSpPr>
              <a:grpSpLocks/>
            </p:cNvGrpSpPr>
            <p:nvPr/>
          </p:nvGrpSpPr>
          <p:grpSpPr bwMode="auto">
            <a:xfrm>
              <a:off x="730" y="1407"/>
              <a:ext cx="4043" cy="444"/>
              <a:chOff x="744" y="1407"/>
              <a:chExt cx="3988" cy="444"/>
            </a:xfrm>
          </p:grpSpPr>
          <p:sp>
            <p:nvSpPr>
              <p:cNvPr id="15" name="AutoShape 59"/>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16" name="AutoShape 60"/>
              <p:cNvSpPr>
                <a:spLocks noChangeArrowheads="1"/>
              </p:cNvSpPr>
              <p:nvPr/>
            </p:nvSpPr>
            <p:spPr bwMode="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sp>
        <p:nvSpPr>
          <p:cNvPr id="17" name="Text Box 83"/>
          <p:cNvSpPr txBox="1">
            <a:spLocks noChangeArrowheads="1"/>
          </p:cNvSpPr>
          <p:nvPr/>
        </p:nvSpPr>
        <p:spPr bwMode="white">
          <a:xfrm>
            <a:off x="954961" y="905613"/>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0" hangingPunct="0"/>
            <a:r>
              <a:rPr lang="en-US" altLang="en-US" sz="2400" smtClean="0">
                <a:solidFill>
                  <a:srgbClr val="FEFFFF"/>
                </a:solidFill>
              </a:rPr>
              <a:t>Biện pháp bảo vệ hệ tim mạch</a:t>
            </a:r>
            <a:endParaRPr lang="en-US" altLang="en-US" sz="2400">
              <a:solidFill>
                <a:srgbClr val="FEFFFF"/>
              </a:solidFill>
            </a:endParaRPr>
          </a:p>
        </p:txBody>
      </p:sp>
      <p:sp>
        <p:nvSpPr>
          <p:cNvPr id="18" name="TextBox 17"/>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9" name="AutoShape 26"/>
          <p:cNvSpPr>
            <a:spLocks noChangeArrowheads="1"/>
          </p:cNvSpPr>
          <p:nvPr/>
        </p:nvSpPr>
        <p:spPr bwMode="gray">
          <a:xfrm>
            <a:off x="246506" y="832026"/>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20" name="Text Box 27"/>
          <p:cNvSpPr txBox="1">
            <a:spLocks noChangeArrowheads="1"/>
          </p:cNvSpPr>
          <p:nvPr/>
        </p:nvSpPr>
        <p:spPr bwMode="gray">
          <a:xfrm>
            <a:off x="403413" y="930451"/>
            <a:ext cx="3481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II</a:t>
            </a:r>
            <a:endParaRPr lang="en-US" altLang="en-US" sz="2400" b="1">
              <a:solidFill>
                <a:schemeClr val="bg1"/>
              </a:solidFill>
            </a:endParaRPr>
          </a:p>
        </p:txBody>
      </p:sp>
      <p:pic>
        <p:nvPicPr>
          <p:cNvPr id="21" name="Picture 20">
            <a:extLst>
              <a:ext uri="{FF2B5EF4-FFF2-40B4-BE49-F238E27FC236}">
                <a16:creationId xmlns:a16="http://schemas.microsoft.com/office/drawing/2014/main" id="{F1D18F8F-A0DA-4B05-A187-D4ACFF5013B1}"/>
              </a:ext>
            </a:extLst>
          </p:cNvPr>
          <p:cNvPicPr>
            <a:picLocks noChangeAspect="1"/>
          </p:cNvPicPr>
          <p:nvPr/>
        </p:nvPicPr>
        <p:blipFill rotWithShape="1">
          <a:blip r:embed="rId2">
            <a:extLst>
              <a:ext uri="{28A0092B-C50C-407E-A947-70E740481C1C}">
                <a14:useLocalDpi xmlns:a14="http://schemas.microsoft.com/office/drawing/2010/main" val="0"/>
              </a:ext>
            </a:extLst>
          </a:blip>
          <a:srcRect r="56767"/>
          <a:stretch/>
        </p:blipFill>
        <p:spPr>
          <a:xfrm>
            <a:off x="9379534" y="1646926"/>
            <a:ext cx="2393421" cy="4732362"/>
          </a:xfrm>
          <a:prstGeom prst="rect">
            <a:avLst/>
          </a:prstGeom>
        </p:spPr>
      </p:pic>
    </p:spTree>
    <p:extLst>
      <p:ext uri="{BB962C8B-B14F-4D97-AF65-F5344CB8AC3E}">
        <p14:creationId xmlns:p14="http://schemas.microsoft.com/office/powerpoint/2010/main" val="12100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999366" y="3385184"/>
            <a:ext cx="2355272" cy="3367307"/>
          </a:xfrm>
          <a:prstGeom prst="rect">
            <a:avLst/>
          </a:prstGeom>
        </p:spPr>
      </p:pic>
      <p:sp>
        <p:nvSpPr>
          <p:cNvPr id="6" name="Rounded Rectangular Callout 5"/>
          <p:cNvSpPr/>
          <p:nvPr/>
        </p:nvSpPr>
        <p:spPr>
          <a:xfrm>
            <a:off x="7047914" y="1163751"/>
            <a:ext cx="3573194" cy="1894009"/>
          </a:xfrm>
          <a:prstGeom prst="wedgeRoundRectCallout">
            <a:avLst>
              <a:gd name="adj1" fmla="val 35466"/>
              <a:gd name="adj2" fmla="val 728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Vì sao tắm khuya lại dẫn tới dễ đột quỵ ?</a:t>
            </a:r>
            <a:endParaRPr lang="en-US" sz="2400">
              <a:latin typeface="Arial" panose="020B0604020202020204" pitchFamily="34" charset="0"/>
              <a:cs typeface="Arial" panose="020B0604020202020204" pitchFamily="34" charset="0"/>
            </a:endParaRPr>
          </a:p>
        </p:txBody>
      </p:sp>
      <p:sp>
        <p:nvSpPr>
          <p:cNvPr id="7" name="Rectangle 6"/>
          <p:cNvSpPr/>
          <p:nvPr/>
        </p:nvSpPr>
        <p:spPr>
          <a:xfrm>
            <a:off x="600222" y="1857431"/>
            <a:ext cx="6096000" cy="1200329"/>
          </a:xfrm>
          <a:prstGeom prst="rect">
            <a:avLst/>
          </a:prstGeom>
        </p:spPr>
        <p:txBody>
          <a:bodyPr>
            <a:spAutoFit/>
          </a:bodyPr>
          <a:lstStyle/>
          <a:p>
            <a:r>
              <a:rPr lang="vi-VN" sz="2400"/>
              <a:t>Người bị đột quỵ có 2 dạng</a:t>
            </a:r>
            <a:r>
              <a:rPr lang="vi-VN" sz="2400" smtClean="0"/>
              <a:t>:</a:t>
            </a:r>
            <a:endParaRPr lang="vi-VN" sz="2400"/>
          </a:p>
          <a:p>
            <a:r>
              <a:rPr lang="en-US" sz="2400" smtClean="0"/>
              <a:t>+ </a:t>
            </a:r>
            <a:r>
              <a:rPr lang="vi-VN" sz="2400" smtClean="0"/>
              <a:t>Xuất </a:t>
            </a:r>
            <a:r>
              <a:rPr lang="vi-VN" sz="2400"/>
              <a:t>huyết não: Vỡ mạch máu </a:t>
            </a:r>
            <a:r>
              <a:rPr lang="vi-VN" sz="2400" smtClean="0"/>
              <a:t>não</a:t>
            </a:r>
            <a:endParaRPr lang="vi-VN" sz="2400"/>
          </a:p>
          <a:p>
            <a:r>
              <a:rPr lang="en-US" sz="2400" smtClean="0"/>
              <a:t>+ </a:t>
            </a:r>
            <a:r>
              <a:rPr lang="vi-VN" sz="2400" smtClean="0"/>
              <a:t>Tắc </a:t>
            </a:r>
            <a:r>
              <a:rPr lang="vi-VN" sz="2400"/>
              <a:t>mạch máu não: Nhồi máu não.</a:t>
            </a:r>
            <a:endParaRPr lang="en-US" sz="2400"/>
          </a:p>
        </p:txBody>
      </p:sp>
      <p:sp>
        <p:nvSpPr>
          <p:cNvPr id="2" name="Rectangle 1"/>
          <p:cNvSpPr/>
          <p:nvPr/>
        </p:nvSpPr>
        <p:spPr>
          <a:xfrm>
            <a:off x="600222" y="3478698"/>
            <a:ext cx="7746944" cy="1200329"/>
          </a:xfrm>
          <a:prstGeom prst="rect">
            <a:avLst/>
          </a:prstGeom>
        </p:spPr>
        <p:txBody>
          <a:bodyPr wrap="square">
            <a:spAutoFit/>
          </a:bodyPr>
          <a:lstStyle/>
          <a:p>
            <a:r>
              <a:rPr lang="en-US" sz="2400">
                <a:latin typeface="Arial" panose="020B0604020202020204" pitchFamily="34" charset="0"/>
                <a:cs typeface="Arial" panose="020B0604020202020204" pitchFamily="34" charset="0"/>
              </a:rPr>
              <a:t>Tắm vào buổi đêm dễ khiến các mạch máu não bị co lại một cách đột ngột, gây đột quỵ do nhồi máu não hoặc mạch vành (mạch máu cung cấp máu cho tim)</a:t>
            </a:r>
          </a:p>
        </p:txBody>
      </p:sp>
    </p:spTree>
    <p:extLst>
      <p:ext uri="{BB962C8B-B14F-4D97-AF65-F5344CB8AC3E}">
        <p14:creationId xmlns:p14="http://schemas.microsoft.com/office/powerpoint/2010/main" val="25105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Dặn dò</a:t>
            </a:r>
            <a:endParaRPr lang="en-US"/>
          </a:p>
        </p:txBody>
      </p:sp>
      <p:sp>
        <p:nvSpPr>
          <p:cNvPr id="3" name="Content Placeholder 2"/>
          <p:cNvSpPr>
            <a:spLocks noGrp="1"/>
          </p:cNvSpPr>
          <p:nvPr>
            <p:ph idx="1"/>
          </p:nvPr>
        </p:nvSpPr>
        <p:spPr/>
        <p:txBody>
          <a:bodyPr/>
          <a:lstStyle/>
          <a:p>
            <a:r>
              <a:rPr lang="en-US" smtClean="0"/>
              <a:t>Học bài cũ</a:t>
            </a:r>
          </a:p>
          <a:p>
            <a:r>
              <a:rPr lang="en-US" smtClean="0"/>
              <a:t>Chuẩn bị bài mới Điều hòa môi trường trong của cơ thể</a:t>
            </a:r>
            <a:endParaRPr lang="en-US"/>
          </a:p>
        </p:txBody>
      </p:sp>
    </p:spTree>
    <p:extLst>
      <p:ext uri="{BB962C8B-B14F-4D97-AF65-F5344CB8AC3E}">
        <p14:creationId xmlns:p14="http://schemas.microsoft.com/office/powerpoint/2010/main" val="3481391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429" y="757646"/>
            <a:ext cx="8921932" cy="1200329"/>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TIẾT 27 – 28. </a:t>
            </a:r>
          </a:p>
          <a:p>
            <a:pPr algn="ctr"/>
            <a:r>
              <a:rPr lang="en-US" sz="3600" b="1" smtClean="0">
                <a:latin typeface="Arial" panose="020B0604020202020204" pitchFamily="34" charset="0"/>
                <a:cs typeface="Arial" panose="020B0604020202020204" pitchFamily="34" charset="0"/>
              </a:rPr>
              <a:t>BẢO VỆ SỨC KHỎE HỆ TIM MẠCH</a:t>
            </a:r>
            <a:endParaRPr lang="en-US" sz="3600" b="1">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C865BA0-E2B7-4420-A7D7-EB590F9CF05B}"/>
              </a:ext>
            </a:extLst>
          </p:cNvPr>
          <p:cNvPicPr>
            <a:picLocks noChangeAspect="1"/>
          </p:cNvPicPr>
          <p:nvPr/>
        </p:nvPicPr>
        <p:blipFill rotWithShape="1">
          <a:blip r:embed="rId2">
            <a:extLst>
              <a:ext uri="{28A0092B-C50C-407E-A947-70E740481C1C}">
                <a14:useLocalDpi xmlns:a14="http://schemas.microsoft.com/office/drawing/2010/main" val="0"/>
              </a:ext>
            </a:extLst>
          </a:blip>
          <a:srcRect l="53746"/>
          <a:stretch/>
        </p:blipFill>
        <p:spPr>
          <a:xfrm>
            <a:off x="8723338" y="1957975"/>
            <a:ext cx="2102603" cy="4067610"/>
          </a:xfrm>
          <a:prstGeom prst="rect">
            <a:avLst/>
          </a:prstGeom>
        </p:spPr>
      </p:pic>
      <p:pic>
        <p:nvPicPr>
          <p:cNvPr id="7" name="Picture 6">
            <a:extLst>
              <a:ext uri="{FF2B5EF4-FFF2-40B4-BE49-F238E27FC236}">
                <a16:creationId xmlns:a16="http://schemas.microsoft.com/office/drawing/2014/main" id="{F1D18F8F-A0DA-4B05-A187-D4ACFF5013B1}"/>
              </a:ext>
            </a:extLst>
          </p:cNvPr>
          <p:cNvPicPr>
            <a:picLocks noChangeAspect="1"/>
          </p:cNvPicPr>
          <p:nvPr/>
        </p:nvPicPr>
        <p:blipFill rotWithShape="1">
          <a:blip r:embed="rId2">
            <a:extLst>
              <a:ext uri="{28A0092B-C50C-407E-A947-70E740481C1C}">
                <a14:useLocalDpi xmlns:a14="http://schemas.microsoft.com/office/drawing/2010/main" val="0"/>
              </a:ext>
            </a:extLst>
          </a:blip>
          <a:srcRect r="56767"/>
          <a:stretch/>
        </p:blipFill>
        <p:spPr>
          <a:xfrm>
            <a:off x="1885484" y="1957975"/>
            <a:ext cx="1965264" cy="4067610"/>
          </a:xfrm>
          <a:prstGeom prst="rect">
            <a:avLst/>
          </a:prstGeom>
        </p:spPr>
      </p:pic>
      <p:pic>
        <p:nvPicPr>
          <p:cNvPr id="8" name="Picture 7"/>
          <p:cNvPicPr>
            <a:picLocks noChangeAspect="1"/>
          </p:cNvPicPr>
          <p:nvPr/>
        </p:nvPicPr>
        <p:blipFill>
          <a:blip r:embed="rId3"/>
          <a:stretch>
            <a:fillRect/>
          </a:stretch>
        </p:blipFill>
        <p:spPr>
          <a:xfrm>
            <a:off x="3653453" y="2806676"/>
            <a:ext cx="5069885" cy="3140256"/>
          </a:xfrm>
          <a:prstGeom prst="ellipse">
            <a:avLst/>
          </a:prstGeom>
          <a:ln>
            <a:noFill/>
          </a:ln>
          <a:effectLst>
            <a:softEdge rad="112500"/>
          </a:effectLst>
        </p:spPr>
      </p:pic>
      <p:sp>
        <p:nvSpPr>
          <p:cNvPr id="2" name="TextBox 1"/>
          <p:cNvSpPr txBox="1"/>
          <p:nvPr/>
        </p:nvSpPr>
        <p:spPr>
          <a:xfrm>
            <a:off x="156754" y="49760"/>
            <a:ext cx="3840480" cy="707886"/>
          </a:xfrm>
          <a:prstGeom prst="rect">
            <a:avLst/>
          </a:prstGeom>
          <a:noFill/>
        </p:spPr>
        <p:txBody>
          <a:bodyPr wrap="square" rtlCol="0">
            <a:spAutoFit/>
          </a:bodyPr>
          <a:lstStyle/>
          <a:p>
            <a:r>
              <a:rPr lang="en-US" sz="2000" smtClean="0">
                <a:latin typeface="Arial" panose="020B0604020202020204" pitchFamily="34" charset="0"/>
                <a:cs typeface="Arial" panose="020B0604020202020204" pitchFamily="34" charset="0"/>
              </a:rPr>
              <a:t>Trường THCS Tân Xuân</a:t>
            </a:r>
          </a:p>
          <a:p>
            <a:r>
              <a:rPr lang="en-US" sz="2000" smtClean="0">
                <a:latin typeface="Arial" panose="020B0604020202020204" pitchFamily="34" charset="0"/>
                <a:cs typeface="Arial" panose="020B0604020202020204" pitchFamily="34" charset="0"/>
              </a:rPr>
              <a:t>Tổ KHTN</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1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57179" y="1914750"/>
            <a:ext cx="3700593" cy="3542083"/>
          </a:xfrm>
          <a:prstGeom prst="rect">
            <a:avLst/>
          </a:prstGeom>
        </p:spPr>
      </p:pic>
      <p:sp>
        <p:nvSpPr>
          <p:cNvPr id="5" name="TextBox 4"/>
          <p:cNvSpPr txBox="1"/>
          <p:nvPr/>
        </p:nvSpPr>
        <p:spPr>
          <a:xfrm>
            <a:off x="1550092" y="249422"/>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grpSp>
        <p:nvGrpSpPr>
          <p:cNvPr id="6" name="Group 5"/>
          <p:cNvGrpSpPr>
            <a:grpSpLocks/>
          </p:cNvGrpSpPr>
          <p:nvPr/>
        </p:nvGrpSpPr>
        <p:grpSpPr bwMode="auto">
          <a:xfrm>
            <a:off x="1154804" y="1375940"/>
            <a:ext cx="6248400" cy="517525"/>
            <a:chOff x="720" y="1392"/>
            <a:chExt cx="4058" cy="480"/>
          </a:xfrm>
        </p:grpSpPr>
        <p:sp>
          <p:nvSpPr>
            <p:cNvPr id="30" name="AutoShape 4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31" name="Group 30"/>
            <p:cNvGrpSpPr>
              <a:grpSpLocks/>
            </p:cNvGrpSpPr>
            <p:nvPr/>
          </p:nvGrpSpPr>
          <p:grpSpPr bwMode="auto">
            <a:xfrm>
              <a:off x="730" y="1407"/>
              <a:ext cx="4043" cy="444"/>
              <a:chOff x="744" y="1407"/>
              <a:chExt cx="3988" cy="444"/>
            </a:xfrm>
          </p:grpSpPr>
          <p:sp>
            <p:nvSpPr>
              <p:cNvPr id="32" name="AutoShape 4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33" name="AutoShape 47"/>
              <p:cNvSpPr>
                <a:spLocks noChangeArrowheads="1"/>
              </p:cNvSpPr>
              <p:nvPr/>
            </p:nvSpPr>
            <p:spPr bwMode="gray">
              <a:xfrm>
                <a:off x="744" y="1407"/>
                <a:ext cx="3988" cy="115"/>
              </a:xfrm>
              <a:prstGeom prst="roundRect">
                <a:avLst>
                  <a:gd name="adj" fmla="val 50000"/>
                </a:avLst>
              </a:prstGeom>
              <a:gradFill rotWithShape="1">
                <a:gsLst>
                  <a:gs pos="0">
                    <a:schemeClr val="accent2">
                      <a:gamma/>
                      <a:tint val="33333"/>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grpSp>
        <p:nvGrpSpPr>
          <p:cNvPr id="7" name="Group 6"/>
          <p:cNvGrpSpPr>
            <a:grpSpLocks/>
          </p:cNvGrpSpPr>
          <p:nvPr/>
        </p:nvGrpSpPr>
        <p:grpSpPr bwMode="auto">
          <a:xfrm>
            <a:off x="926204" y="1147340"/>
            <a:ext cx="611188" cy="608013"/>
            <a:chOff x="579" y="1386"/>
            <a:chExt cx="385" cy="383"/>
          </a:xfrm>
        </p:grpSpPr>
        <p:sp>
          <p:nvSpPr>
            <p:cNvPr id="24" name="Oval 23"/>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25" name="Group 24"/>
            <p:cNvGrpSpPr>
              <a:grpSpLocks/>
            </p:cNvGrpSpPr>
            <p:nvPr/>
          </p:nvGrpSpPr>
          <p:grpSpPr bwMode="auto">
            <a:xfrm>
              <a:off x="587" y="1392"/>
              <a:ext cx="369" cy="369"/>
              <a:chOff x="587" y="1392"/>
              <a:chExt cx="369" cy="369"/>
            </a:xfrm>
          </p:grpSpPr>
          <p:sp>
            <p:nvSpPr>
              <p:cNvPr id="26" name="Oval 25"/>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27" name="Oval 26"/>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28" name="Oval 27"/>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29" name="Oval 28"/>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sp>
        <p:nvSpPr>
          <p:cNvPr id="8" name="Text Box 55"/>
          <p:cNvSpPr txBox="1">
            <a:spLocks noChangeArrowheads="1"/>
          </p:cNvSpPr>
          <p:nvPr/>
        </p:nvSpPr>
        <p:spPr bwMode="gray">
          <a:xfrm>
            <a:off x="1034154" y="121719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spcBef>
                <a:spcPct val="50000"/>
              </a:spcBef>
            </a:pPr>
            <a:r>
              <a:rPr lang="en-US" altLang="en-US" sz="2400">
                <a:solidFill>
                  <a:srgbClr val="080808"/>
                </a:solidFill>
              </a:rPr>
              <a:t>I</a:t>
            </a:r>
          </a:p>
        </p:txBody>
      </p:sp>
      <p:grpSp>
        <p:nvGrpSpPr>
          <p:cNvPr id="9" name="Group 8"/>
          <p:cNvGrpSpPr>
            <a:grpSpLocks/>
          </p:cNvGrpSpPr>
          <p:nvPr/>
        </p:nvGrpSpPr>
        <p:grpSpPr bwMode="auto">
          <a:xfrm>
            <a:off x="1208779" y="6058061"/>
            <a:ext cx="6248400" cy="599867"/>
            <a:chOff x="720" y="1392"/>
            <a:chExt cx="4058" cy="480"/>
          </a:xfrm>
        </p:grpSpPr>
        <p:sp>
          <p:nvSpPr>
            <p:cNvPr id="20" name="AutoShape 57"/>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21" name="Group 20"/>
            <p:cNvGrpSpPr>
              <a:grpSpLocks/>
            </p:cNvGrpSpPr>
            <p:nvPr/>
          </p:nvGrpSpPr>
          <p:grpSpPr bwMode="auto">
            <a:xfrm>
              <a:off x="730" y="1407"/>
              <a:ext cx="4043" cy="444"/>
              <a:chOff x="744" y="1407"/>
              <a:chExt cx="3988" cy="444"/>
            </a:xfrm>
          </p:grpSpPr>
          <p:sp>
            <p:nvSpPr>
              <p:cNvPr id="22" name="AutoShape 59"/>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23" name="AutoShape 60"/>
              <p:cNvSpPr>
                <a:spLocks noChangeArrowheads="1"/>
              </p:cNvSpPr>
              <p:nvPr/>
            </p:nvSpPr>
            <p:spPr bwMode="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grpSp>
        <p:nvGrpSpPr>
          <p:cNvPr id="10" name="Group 9"/>
          <p:cNvGrpSpPr>
            <a:grpSpLocks/>
          </p:cNvGrpSpPr>
          <p:nvPr/>
        </p:nvGrpSpPr>
        <p:grpSpPr bwMode="auto">
          <a:xfrm>
            <a:off x="980179" y="5829460"/>
            <a:ext cx="611188" cy="608013"/>
            <a:chOff x="579" y="1386"/>
            <a:chExt cx="385" cy="383"/>
          </a:xfrm>
        </p:grpSpPr>
        <p:sp>
          <p:nvSpPr>
            <p:cNvPr id="14" name="Oval 13"/>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nvGrpSpPr>
            <p:cNvPr id="15" name="Group 14"/>
            <p:cNvGrpSpPr>
              <a:grpSpLocks/>
            </p:cNvGrpSpPr>
            <p:nvPr/>
          </p:nvGrpSpPr>
          <p:grpSpPr bwMode="auto">
            <a:xfrm>
              <a:off x="587" y="1392"/>
              <a:ext cx="369" cy="369"/>
              <a:chOff x="587" y="1392"/>
              <a:chExt cx="369" cy="369"/>
            </a:xfrm>
          </p:grpSpPr>
          <p:sp>
            <p:nvSpPr>
              <p:cNvPr id="16" name="Oval 15"/>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17" name="Oval 16"/>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18" name="Oval 17"/>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sp>
            <p:nvSpPr>
              <p:cNvPr id="19" name="Oval 18"/>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US"/>
              </a:p>
            </p:txBody>
          </p:sp>
        </p:grpSp>
      </p:grpSp>
      <p:sp>
        <p:nvSpPr>
          <p:cNvPr id="11" name="Text Box 68"/>
          <p:cNvSpPr txBox="1">
            <a:spLocks noChangeArrowheads="1"/>
          </p:cNvSpPr>
          <p:nvPr/>
        </p:nvSpPr>
        <p:spPr bwMode="gray">
          <a:xfrm>
            <a:off x="1088129" y="589931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spcBef>
                <a:spcPct val="50000"/>
              </a:spcBef>
            </a:pPr>
            <a:r>
              <a:rPr lang="en-US" altLang="en-US" sz="2400" smtClean="0">
                <a:solidFill>
                  <a:srgbClr val="080808"/>
                </a:solidFill>
              </a:rPr>
              <a:t>II</a:t>
            </a:r>
            <a:endParaRPr lang="en-US" altLang="en-US" sz="2400">
              <a:solidFill>
                <a:srgbClr val="080808"/>
              </a:solidFill>
            </a:endParaRPr>
          </a:p>
        </p:txBody>
      </p:sp>
      <p:sp>
        <p:nvSpPr>
          <p:cNvPr id="12" name="Text Box 82"/>
          <p:cNvSpPr txBox="1">
            <a:spLocks noChangeArrowheads="1"/>
          </p:cNvSpPr>
          <p:nvPr/>
        </p:nvSpPr>
        <p:spPr bwMode="white">
          <a:xfrm>
            <a:off x="1550092" y="1383233"/>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0" hangingPunct="0"/>
            <a:r>
              <a:rPr lang="en-US" altLang="en-US" sz="2400" smtClean="0">
                <a:solidFill>
                  <a:srgbClr val="FEFFFF"/>
                </a:solidFill>
              </a:rPr>
              <a:t>Một số bệnh tim mạch thường gặp</a:t>
            </a:r>
            <a:endParaRPr lang="en-US" altLang="en-US" sz="2400">
              <a:solidFill>
                <a:srgbClr val="FEFFFF"/>
              </a:solidFill>
            </a:endParaRPr>
          </a:p>
        </p:txBody>
      </p:sp>
      <p:sp>
        <p:nvSpPr>
          <p:cNvPr id="13" name="Text Box 83"/>
          <p:cNvSpPr txBox="1">
            <a:spLocks noChangeArrowheads="1"/>
          </p:cNvSpPr>
          <p:nvPr/>
        </p:nvSpPr>
        <p:spPr bwMode="white">
          <a:xfrm>
            <a:off x="1634229" y="6091567"/>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0" hangingPunct="0"/>
            <a:r>
              <a:rPr lang="en-US" altLang="en-US" sz="2400" smtClean="0">
                <a:solidFill>
                  <a:srgbClr val="FEFFFF"/>
                </a:solidFill>
              </a:rPr>
              <a:t>Biện pháp bảo vệ hệ tim mạch</a:t>
            </a:r>
            <a:endParaRPr lang="en-US" altLang="en-US" sz="2400">
              <a:solidFill>
                <a:srgbClr val="FEFFFF"/>
              </a:solidFill>
            </a:endParaRPr>
          </a:p>
        </p:txBody>
      </p:sp>
      <p:sp>
        <p:nvSpPr>
          <p:cNvPr id="34" name="AutoShape 2"/>
          <p:cNvSpPr>
            <a:spLocks noChangeArrowheads="1"/>
          </p:cNvSpPr>
          <p:nvPr/>
        </p:nvSpPr>
        <p:spPr bwMode="gray">
          <a:xfrm>
            <a:off x="2115242" y="4523992"/>
            <a:ext cx="5073650" cy="503238"/>
          </a:xfrm>
          <a:prstGeom prst="roundRect">
            <a:avLst>
              <a:gd name="adj"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3"/>
          <p:cNvSpPr>
            <a:spLocks noChangeArrowheads="1"/>
          </p:cNvSpPr>
          <p:nvPr/>
        </p:nvSpPr>
        <p:spPr bwMode="gray">
          <a:xfrm>
            <a:off x="2115242" y="3685792"/>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4"/>
          <p:cNvSpPr>
            <a:spLocks noChangeArrowheads="1"/>
          </p:cNvSpPr>
          <p:nvPr/>
        </p:nvSpPr>
        <p:spPr bwMode="gray">
          <a:xfrm>
            <a:off x="2115242" y="2847592"/>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5"/>
          <p:cNvSpPr>
            <a:spLocks noChangeArrowheads="1"/>
          </p:cNvSpPr>
          <p:nvPr/>
        </p:nvSpPr>
        <p:spPr bwMode="gray">
          <a:xfrm>
            <a:off x="2115242" y="2007805"/>
            <a:ext cx="5073650"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 name="Group 7"/>
          <p:cNvGrpSpPr>
            <a:grpSpLocks/>
          </p:cNvGrpSpPr>
          <p:nvPr/>
        </p:nvGrpSpPr>
        <p:grpSpPr bwMode="auto">
          <a:xfrm>
            <a:off x="2035867" y="1990342"/>
            <a:ext cx="523875" cy="527050"/>
            <a:chOff x="720" y="1488"/>
            <a:chExt cx="806" cy="808"/>
          </a:xfrm>
        </p:grpSpPr>
        <p:sp>
          <p:nvSpPr>
            <p:cNvPr id="39"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 Box 10"/>
          <p:cNvSpPr txBox="1">
            <a:spLocks noChangeArrowheads="1"/>
          </p:cNvSpPr>
          <p:nvPr/>
        </p:nvSpPr>
        <p:spPr bwMode="gray">
          <a:xfrm>
            <a:off x="2081905" y="1958592"/>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1</a:t>
            </a:r>
          </a:p>
        </p:txBody>
      </p:sp>
      <p:grpSp>
        <p:nvGrpSpPr>
          <p:cNvPr id="42" name="Group 11"/>
          <p:cNvGrpSpPr>
            <a:grpSpLocks/>
          </p:cNvGrpSpPr>
          <p:nvPr/>
        </p:nvGrpSpPr>
        <p:grpSpPr bwMode="auto">
          <a:xfrm>
            <a:off x="2035867" y="2830130"/>
            <a:ext cx="523875" cy="527050"/>
            <a:chOff x="1188" y="1705"/>
            <a:chExt cx="330" cy="332"/>
          </a:xfrm>
        </p:grpSpPr>
        <p:sp>
          <p:nvSpPr>
            <p:cNvPr id="43"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4"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 Box 14"/>
          <p:cNvSpPr txBox="1">
            <a:spLocks noChangeArrowheads="1"/>
          </p:cNvSpPr>
          <p:nvPr/>
        </p:nvSpPr>
        <p:spPr bwMode="gray">
          <a:xfrm>
            <a:off x="2086667" y="2798380"/>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2</a:t>
            </a:r>
          </a:p>
        </p:txBody>
      </p:sp>
      <p:grpSp>
        <p:nvGrpSpPr>
          <p:cNvPr id="46" name="Group 15"/>
          <p:cNvGrpSpPr>
            <a:grpSpLocks/>
          </p:cNvGrpSpPr>
          <p:nvPr/>
        </p:nvGrpSpPr>
        <p:grpSpPr bwMode="auto">
          <a:xfrm>
            <a:off x="2035867" y="3668330"/>
            <a:ext cx="523875" cy="527050"/>
            <a:chOff x="1188" y="2112"/>
            <a:chExt cx="330" cy="332"/>
          </a:xfrm>
        </p:grpSpPr>
        <p:sp>
          <p:nvSpPr>
            <p:cNvPr id="47"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 name="Picture 17"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 Box 18"/>
          <p:cNvSpPr txBox="1">
            <a:spLocks noChangeArrowheads="1"/>
          </p:cNvSpPr>
          <p:nvPr/>
        </p:nvSpPr>
        <p:spPr bwMode="gray">
          <a:xfrm>
            <a:off x="2089842" y="3636580"/>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3</a:t>
            </a:r>
          </a:p>
        </p:txBody>
      </p:sp>
      <p:grpSp>
        <p:nvGrpSpPr>
          <p:cNvPr id="50" name="Group 19"/>
          <p:cNvGrpSpPr>
            <a:grpSpLocks/>
          </p:cNvGrpSpPr>
          <p:nvPr/>
        </p:nvGrpSpPr>
        <p:grpSpPr bwMode="auto">
          <a:xfrm>
            <a:off x="2035867" y="4506530"/>
            <a:ext cx="523875" cy="527050"/>
            <a:chOff x="1188" y="2532"/>
            <a:chExt cx="330" cy="332"/>
          </a:xfrm>
        </p:grpSpPr>
        <p:sp>
          <p:nvSpPr>
            <p:cNvPr id="51"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2" name="Picture 21"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 Box 22"/>
          <p:cNvSpPr txBox="1">
            <a:spLocks noChangeArrowheads="1"/>
          </p:cNvSpPr>
          <p:nvPr/>
        </p:nvSpPr>
        <p:spPr bwMode="gray">
          <a:xfrm>
            <a:off x="2081905" y="4474780"/>
            <a:ext cx="327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4</a:t>
            </a:r>
          </a:p>
        </p:txBody>
      </p:sp>
      <p:sp>
        <p:nvSpPr>
          <p:cNvPr id="54" name="Text Box 23"/>
          <p:cNvSpPr txBox="1">
            <a:spLocks noChangeArrowheads="1"/>
          </p:cNvSpPr>
          <p:nvPr/>
        </p:nvSpPr>
        <p:spPr bwMode="gray">
          <a:xfrm>
            <a:off x="2610542" y="2028442"/>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tim</a:t>
            </a:r>
            <a:endParaRPr lang="en-US" altLang="en-US" sz="2400" b="1">
              <a:cs typeface="Arial" panose="020B0604020202020204" pitchFamily="34" charset="0"/>
            </a:endParaRPr>
          </a:p>
        </p:txBody>
      </p:sp>
      <p:sp>
        <p:nvSpPr>
          <p:cNvPr id="55" name="Text Box 24"/>
          <p:cNvSpPr txBox="1">
            <a:spLocks noChangeArrowheads="1"/>
          </p:cNvSpPr>
          <p:nvPr/>
        </p:nvSpPr>
        <p:spPr bwMode="gray">
          <a:xfrm>
            <a:off x="2610542" y="2868230"/>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Hở van tim</a:t>
            </a:r>
            <a:endParaRPr lang="en-US" altLang="en-US" sz="2400" b="1">
              <a:cs typeface="Arial" panose="020B0604020202020204" pitchFamily="34" charset="0"/>
            </a:endParaRPr>
          </a:p>
        </p:txBody>
      </p:sp>
      <p:sp>
        <p:nvSpPr>
          <p:cNvPr id="56" name="Text Box 25"/>
          <p:cNvSpPr txBox="1">
            <a:spLocks noChangeArrowheads="1"/>
          </p:cNvSpPr>
          <p:nvPr/>
        </p:nvSpPr>
        <p:spPr bwMode="gray">
          <a:xfrm>
            <a:off x="2610542" y="3706430"/>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giãn tĩnh mạch</a:t>
            </a:r>
            <a:endParaRPr lang="en-US" altLang="en-US" sz="2400" b="1">
              <a:cs typeface="Arial" panose="020B0604020202020204" pitchFamily="34" charset="0"/>
            </a:endParaRPr>
          </a:p>
        </p:txBody>
      </p:sp>
      <p:sp>
        <p:nvSpPr>
          <p:cNvPr id="57" name="Text Box 26"/>
          <p:cNvSpPr txBox="1">
            <a:spLocks noChangeArrowheads="1"/>
          </p:cNvSpPr>
          <p:nvPr/>
        </p:nvSpPr>
        <p:spPr bwMode="gray">
          <a:xfrm>
            <a:off x="2610542" y="4546217"/>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Xơ vữa động mạch</a:t>
            </a:r>
            <a:endParaRPr lang="en-US" altLang="en-US" sz="2400" b="1">
              <a:cs typeface="Arial" panose="020B0604020202020204" pitchFamily="34" charset="0"/>
            </a:endParaRPr>
          </a:p>
        </p:txBody>
      </p:sp>
      <p:sp>
        <p:nvSpPr>
          <p:cNvPr id="64" name="AutoShape 4"/>
          <p:cNvSpPr>
            <a:spLocks noChangeArrowheads="1"/>
          </p:cNvSpPr>
          <p:nvPr/>
        </p:nvSpPr>
        <p:spPr bwMode="gray">
          <a:xfrm>
            <a:off x="2061192" y="5307174"/>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 name="Group 11"/>
          <p:cNvGrpSpPr>
            <a:grpSpLocks/>
          </p:cNvGrpSpPr>
          <p:nvPr/>
        </p:nvGrpSpPr>
        <p:grpSpPr bwMode="auto">
          <a:xfrm>
            <a:off x="1981817" y="5289712"/>
            <a:ext cx="523875" cy="527050"/>
            <a:chOff x="1188" y="1705"/>
            <a:chExt cx="330" cy="332"/>
          </a:xfrm>
        </p:grpSpPr>
        <p:sp>
          <p:nvSpPr>
            <p:cNvPr id="66"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Text Box 14"/>
          <p:cNvSpPr txBox="1">
            <a:spLocks noChangeArrowheads="1"/>
          </p:cNvSpPr>
          <p:nvPr/>
        </p:nvSpPr>
        <p:spPr bwMode="gray">
          <a:xfrm>
            <a:off x="2032617" y="5257962"/>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smtClean="0">
                <a:solidFill>
                  <a:srgbClr val="FFFFFF"/>
                </a:solidFill>
                <a:cs typeface="Arial" panose="020B0604020202020204" pitchFamily="34" charset="0"/>
              </a:rPr>
              <a:t>5</a:t>
            </a:r>
            <a:endParaRPr lang="en-US" altLang="en-US" sz="3200" b="1" i="1">
              <a:solidFill>
                <a:srgbClr val="FFFFFF"/>
              </a:solidFill>
              <a:cs typeface="Arial" panose="020B0604020202020204" pitchFamily="34" charset="0"/>
            </a:endParaRPr>
          </a:p>
        </p:txBody>
      </p:sp>
      <p:sp>
        <p:nvSpPr>
          <p:cNvPr id="69" name="Text Box 24"/>
          <p:cNvSpPr txBox="1">
            <a:spLocks noChangeArrowheads="1"/>
          </p:cNvSpPr>
          <p:nvPr/>
        </p:nvSpPr>
        <p:spPr bwMode="gray">
          <a:xfrm>
            <a:off x="2556492" y="5327812"/>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Đau thắt ngực</a:t>
            </a:r>
            <a:endParaRPr lang="en-US" altLang="en-US" sz="2400" b="1">
              <a:cs typeface="Arial" panose="020B0604020202020204" pitchFamily="34" charset="0"/>
            </a:endParaRPr>
          </a:p>
        </p:txBody>
      </p:sp>
    </p:spTree>
    <p:extLst>
      <p:ext uri="{BB962C8B-B14F-4D97-AF65-F5344CB8AC3E}">
        <p14:creationId xmlns:p14="http://schemas.microsoft.com/office/powerpoint/2010/main" val="13122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par>
                                <p:cTn id="80" presetID="10" presetClass="entr" presetSubtype="0" fill="hold"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34" grpId="0" animBg="1"/>
      <p:bldP spid="35" grpId="0" animBg="1"/>
      <p:bldP spid="36" grpId="0" animBg="1"/>
      <p:bldP spid="37" grpId="0" animBg="1"/>
      <p:bldP spid="41" grpId="0"/>
      <p:bldP spid="45" grpId="0"/>
      <p:bldP spid="49" grpId="0"/>
      <p:bldP spid="53" grpId="0"/>
      <p:bldP spid="54" grpId="0"/>
      <p:bldP spid="55" grpId="0"/>
      <p:bldP spid="56" grpId="0"/>
      <p:bldP spid="57" grpId="0"/>
      <p:bldP spid="64" grpId="0" animBg="1"/>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731111" y="114159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50211" y="114894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94562" y="105428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92345" y="115270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671720" y="1796641"/>
            <a:ext cx="2881377"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 name="Group 7"/>
          <p:cNvGrpSpPr>
            <a:grpSpLocks/>
          </p:cNvGrpSpPr>
          <p:nvPr/>
        </p:nvGrpSpPr>
        <p:grpSpPr bwMode="auto">
          <a:xfrm>
            <a:off x="592345" y="1779178"/>
            <a:ext cx="523875" cy="527050"/>
            <a:chOff x="720" y="1488"/>
            <a:chExt cx="806" cy="808"/>
          </a:xfrm>
        </p:grpSpPr>
        <p:sp>
          <p:nvSpPr>
            <p:cNvPr id="18"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9"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 Box 10"/>
          <p:cNvSpPr txBox="1">
            <a:spLocks noChangeArrowheads="1"/>
          </p:cNvSpPr>
          <p:nvPr/>
        </p:nvSpPr>
        <p:spPr bwMode="gray">
          <a:xfrm>
            <a:off x="638383" y="1747428"/>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1</a:t>
            </a:r>
          </a:p>
        </p:txBody>
      </p:sp>
      <p:sp>
        <p:nvSpPr>
          <p:cNvPr id="21" name="Text Box 23"/>
          <p:cNvSpPr txBox="1">
            <a:spLocks noChangeArrowheads="1"/>
          </p:cNvSpPr>
          <p:nvPr/>
        </p:nvSpPr>
        <p:spPr bwMode="gray">
          <a:xfrm>
            <a:off x="1167020" y="1817278"/>
            <a:ext cx="17876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tim</a:t>
            </a:r>
            <a:endParaRPr lang="en-US" altLang="en-US" sz="2400" b="1">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200646" y="1986019"/>
            <a:ext cx="6784446" cy="4689101"/>
          </a:xfrm>
          <a:prstGeom prst="rect">
            <a:avLst/>
          </a:prstGeom>
        </p:spPr>
      </p:pic>
      <p:sp>
        <p:nvSpPr>
          <p:cNvPr id="22" name="AutoShape 7"/>
          <p:cNvSpPr>
            <a:spLocks noChangeArrowheads="1"/>
          </p:cNvSpPr>
          <p:nvPr/>
        </p:nvSpPr>
        <p:spPr bwMode="gray">
          <a:xfrm>
            <a:off x="244748" y="3039402"/>
            <a:ext cx="4888956" cy="1480347"/>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3" name="Group 18"/>
          <p:cNvGrpSpPr>
            <a:grpSpLocks/>
          </p:cNvGrpSpPr>
          <p:nvPr/>
        </p:nvGrpSpPr>
        <p:grpSpPr bwMode="auto">
          <a:xfrm>
            <a:off x="1112970" y="2911243"/>
            <a:ext cx="3319463" cy="401638"/>
            <a:chOff x="720" y="1392"/>
            <a:chExt cx="4058" cy="480"/>
          </a:xfrm>
        </p:grpSpPr>
        <p:sp>
          <p:nvSpPr>
            <p:cNvPr id="24"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5" name="Group 20"/>
            <p:cNvGrpSpPr>
              <a:grpSpLocks/>
            </p:cNvGrpSpPr>
            <p:nvPr/>
          </p:nvGrpSpPr>
          <p:grpSpPr bwMode="auto">
            <a:xfrm>
              <a:off x="730" y="1407"/>
              <a:ext cx="4043" cy="444"/>
              <a:chOff x="744" y="1407"/>
              <a:chExt cx="3988" cy="444"/>
            </a:xfrm>
          </p:grpSpPr>
          <p:sp>
            <p:nvSpPr>
              <p:cNvPr id="26"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7"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28" name="Rectangle 23"/>
          <p:cNvSpPr>
            <a:spLocks noChangeArrowheads="1"/>
          </p:cNvSpPr>
          <p:nvPr/>
        </p:nvSpPr>
        <p:spPr bwMode="gray">
          <a:xfrm>
            <a:off x="1781573" y="2923943"/>
            <a:ext cx="1882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000" b="1">
                <a:solidFill>
                  <a:srgbClr val="FFFFFF"/>
                </a:solidFill>
                <a:latin typeface="Arial" panose="020B0604020202020204" pitchFamily="34" charset="0"/>
                <a:cs typeface="Arial" panose="020B0604020202020204" pitchFamily="34" charset="0"/>
              </a:rPr>
              <a:t> N</a:t>
            </a:r>
            <a:r>
              <a:rPr lang="en-US" altLang="en-US" sz="2000" b="1" smtClean="0">
                <a:solidFill>
                  <a:srgbClr val="FFFFFF"/>
                </a:solidFill>
                <a:latin typeface="Arial" panose="020B0604020202020204" pitchFamily="34" charset="0"/>
                <a:cs typeface="Arial" panose="020B0604020202020204" pitchFamily="34" charset="0"/>
              </a:rPr>
              <a:t>guyên nhân</a:t>
            </a:r>
            <a:endParaRPr lang="en-US" altLang="en-US" sz="2000" b="1">
              <a:solidFill>
                <a:srgbClr val="FFFFFF"/>
              </a:solidFill>
              <a:latin typeface="Arial" panose="020B0604020202020204" pitchFamily="34" charset="0"/>
              <a:cs typeface="Arial" panose="020B0604020202020204" pitchFamily="34" charset="0"/>
            </a:endParaRPr>
          </a:p>
        </p:txBody>
      </p:sp>
      <p:sp>
        <p:nvSpPr>
          <p:cNvPr id="29" name="Rectangle 26"/>
          <p:cNvSpPr>
            <a:spLocks noChangeArrowheads="1"/>
          </p:cNvSpPr>
          <p:nvPr/>
        </p:nvSpPr>
        <p:spPr bwMode="auto">
          <a:xfrm>
            <a:off x="368573" y="3321977"/>
            <a:ext cx="4503874" cy="8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Do nhồi máu cơ tim, cao huyết áp, hở hẹp van tim</a:t>
            </a:r>
            <a:endParaRPr lang="en-US" altLang="en-US" sz="2400" b="1">
              <a:solidFill>
                <a:srgbClr val="000000"/>
              </a:solidFill>
              <a:latin typeface="Arial" panose="020B0604020202020204" pitchFamily="34" charset="0"/>
              <a:cs typeface="Arial" panose="020B0604020202020204" pitchFamily="34" charset="0"/>
            </a:endParaRPr>
          </a:p>
        </p:txBody>
      </p:sp>
      <p:sp>
        <p:nvSpPr>
          <p:cNvPr id="3" name="Rounded Rectangular Callout 2"/>
          <p:cNvSpPr/>
          <p:nvPr/>
        </p:nvSpPr>
        <p:spPr>
          <a:xfrm>
            <a:off x="7189956" y="1099521"/>
            <a:ext cx="3608221" cy="1920499"/>
          </a:xfrm>
          <a:prstGeom prst="wedgeRoundRectCallout">
            <a:avLst>
              <a:gd name="adj1" fmla="val -18661"/>
              <a:gd name="adj2" fmla="val 638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Những nguyên nhân nào dễ dẫn tới mắc các bệnh về tim mạch ?</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animBg="1"/>
      <p:bldP spid="28" grpId="0"/>
      <p:bldP spid="29" grpId="0"/>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731111" y="114159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50211" y="114894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94562" y="105428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92345" y="115270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5"/>
          <p:cNvSpPr>
            <a:spLocks noChangeArrowheads="1"/>
          </p:cNvSpPr>
          <p:nvPr/>
        </p:nvSpPr>
        <p:spPr bwMode="gray">
          <a:xfrm>
            <a:off x="671720" y="1796641"/>
            <a:ext cx="2881377"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7"/>
          <p:cNvGrpSpPr>
            <a:grpSpLocks/>
          </p:cNvGrpSpPr>
          <p:nvPr/>
        </p:nvGrpSpPr>
        <p:grpSpPr bwMode="auto">
          <a:xfrm>
            <a:off x="592345" y="1779178"/>
            <a:ext cx="523875" cy="527050"/>
            <a:chOff x="720" y="1488"/>
            <a:chExt cx="806" cy="808"/>
          </a:xfrm>
        </p:grpSpPr>
        <p:sp>
          <p:nvSpPr>
            <p:cNvPr id="13"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9"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0"/>
          <p:cNvSpPr txBox="1">
            <a:spLocks noChangeArrowheads="1"/>
          </p:cNvSpPr>
          <p:nvPr/>
        </p:nvSpPr>
        <p:spPr bwMode="gray">
          <a:xfrm>
            <a:off x="638383" y="1747428"/>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1</a:t>
            </a:r>
          </a:p>
        </p:txBody>
      </p:sp>
      <p:sp>
        <p:nvSpPr>
          <p:cNvPr id="16" name="Text Box 23"/>
          <p:cNvSpPr txBox="1">
            <a:spLocks noChangeArrowheads="1"/>
          </p:cNvSpPr>
          <p:nvPr/>
        </p:nvSpPr>
        <p:spPr bwMode="gray">
          <a:xfrm>
            <a:off x="1167020" y="181727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tim</a:t>
            </a:r>
            <a:endParaRPr lang="en-US" altLang="en-US" sz="2400" b="1">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5412377" y="2511335"/>
            <a:ext cx="6096000" cy="3429000"/>
          </a:xfrm>
          <a:prstGeom prst="rect">
            <a:avLst/>
          </a:prstGeom>
        </p:spPr>
      </p:pic>
      <p:sp>
        <p:nvSpPr>
          <p:cNvPr id="18" name="AutoShape 7"/>
          <p:cNvSpPr>
            <a:spLocks noChangeArrowheads="1"/>
          </p:cNvSpPr>
          <p:nvPr/>
        </p:nvSpPr>
        <p:spPr bwMode="gray">
          <a:xfrm>
            <a:off x="257811" y="2639494"/>
            <a:ext cx="4888956" cy="2742403"/>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9" name="Group 18"/>
          <p:cNvGrpSpPr>
            <a:grpSpLocks/>
          </p:cNvGrpSpPr>
          <p:nvPr/>
        </p:nvGrpSpPr>
        <p:grpSpPr bwMode="auto">
          <a:xfrm>
            <a:off x="1126033" y="2511335"/>
            <a:ext cx="3319463" cy="401638"/>
            <a:chOff x="720" y="1392"/>
            <a:chExt cx="4058" cy="480"/>
          </a:xfrm>
        </p:grpSpPr>
        <p:sp>
          <p:nvSpPr>
            <p:cNvPr id="20"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1" name="Group 20"/>
            <p:cNvGrpSpPr>
              <a:grpSpLocks/>
            </p:cNvGrpSpPr>
            <p:nvPr/>
          </p:nvGrpSpPr>
          <p:grpSpPr bwMode="auto">
            <a:xfrm>
              <a:off x="730" y="1407"/>
              <a:ext cx="4043" cy="444"/>
              <a:chOff x="744" y="1407"/>
              <a:chExt cx="3988" cy="444"/>
            </a:xfrm>
          </p:grpSpPr>
          <p:sp>
            <p:nvSpPr>
              <p:cNvPr id="22"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3"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24" name="Rectangle 23"/>
          <p:cNvSpPr>
            <a:spLocks noChangeArrowheads="1"/>
          </p:cNvSpPr>
          <p:nvPr/>
        </p:nvSpPr>
        <p:spPr bwMode="gray">
          <a:xfrm>
            <a:off x="1866772" y="2524035"/>
            <a:ext cx="1737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000" b="1">
                <a:solidFill>
                  <a:srgbClr val="FFFFFF"/>
                </a:solidFill>
                <a:latin typeface="Arial" panose="020B0604020202020204" pitchFamily="34" charset="0"/>
                <a:cs typeface="Arial" panose="020B0604020202020204" pitchFamily="34" charset="0"/>
              </a:rPr>
              <a:t> </a:t>
            </a:r>
            <a:r>
              <a:rPr lang="en-US" altLang="en-US" sz="2000" b="1" smtClean="0">
                <a:solidFill>
                  <a:srgbClr val="FFFFFF"/>
                </a:solidFill>
                <a:latin typeface="Arial" panose="020B0604020202020204" pitchFamily="34" charset="0"/>
                <a:cs typeface="Arial" panose="020B0604020202020204" pitchFamily="34" charset="0"/>
              </a:rPr>
              <a:t>Triệu chứng</a:t>
            </a:r>
            <a:endParaRPr lang="en-US" altLang="en-US" sz="2000" b="1">
              <a:solidFill>
                <a:srgbClr val="FFFFFF"/>
              </a:solidFill>
              <a:latin typeface="Arial" panose="020B0604020202020204" pitchFamily="34" charset="0"/>
              <a:cs typeface="Arial" panose="020B0604020202020204" pitchFamily="34" charset="0"/>
            </a:endParaRPr>
          </a:p>
        </p:txBody>
      </p:sp>
      <p:sp>
        <p:nvSpPr>
          <p:cNvPr id="25" name="Rectangle 26"/>
          <p:cNvSpPr>
            <a:spLocks noChangeArrowheads="1"/>
          </p:cNvSpPr>
          <p:nvPr/>
        </p:nvSpPr>
        <p:spPr bwMode="auto">
          <a:xfrm>
            <a:off x="381635" y="2922069"/>
            <a:ext cx="476513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10000"/>
              </a:lnSpc>
              <a:buFontTx/>
              <a:buChar char="-"/>
            </a:pPr>
            <a:r>
              <a:rPr lang="en-US" altLang="en-US" sz="2400" b="1" smtClean="0">
                <a:solidFill>
                  <a:srgbClr val="000000"/>
                </a:solidFill>
                <a:latin typeface="Arial" panose="020B0604020202020204" pitchFamily="34" charset="0"/>
                <a:cs typeface="Arial" panose="020B0604020202020204" pitchFamily="34" charset="0"/>
              </a:rPr>
              <a:t>Khó thở, đau ngực, hoa mắt, chóng mặt,…</a:t>
            </a:r>
          </a:p>
          <a:p>
            <a:pPr marL="342900" indent="-342900" eaLnBrk="0" hangingPunct="0">
              <a:lnSpc>
                <a:spcPct val="110000"/>
              </a:lnSpc>
              <a:buFontTx/>
              <a:buChar char="-"/>
            </a:pPr>
            <a:r>
              <a:rPr lang="en-US" altLang="en-US" sz="2400" b="1" smtClean="0">
                <a:solidFill>
                  <a:srgbClr val="000000"/>
                </a:solidFill>
                <a:latin typeface="Arial" panose="020B0604020202020204" pitchFamily="34" charset="0"/>
                <a:cs typeface="Arial" panose="020B0604020202020204" pitchFamily="34" charset="0"/>
              </a:rPr>
              <a:t>Các cơn hen tim, phù phổi cấp,…</a:t>
            </a:r>
          </a:p>
          <a:p>
            <a:pPr marL="342900" indent="-342900" eaLnBrk="0" hangingPunct="0">
              <a:lnSpc>
                <a:spcPct val="110000"/>
              </a:lnSpc>
              <a:buFontTx/>
              <a:buChar char="-"/>
            </a:pPr>
            <a:r>
              <a:rPr lang="en-US" altLang="en-US" sz="2400" b="1" smtClean="0">
                <a:solidFill>
                  <a:srgbClr val="000000"/>
                </a:solidFill>
                <a:latin typeface="Arial" panose="020B0604020202020204" pitchFamily="34" charset="0"/>
                <a:cs typeface="Arial" panose="020B0604020202020204" pitchFamily="34" charset="0"/>
              </a:rPr>
              <a:t>Phù </a:t>
            </a:r>
            <a:r>
              <a:rPr lang="en-US" altLang="en-US" sz="2400" b="1">
                <a:solidFill>
                  <a:srgbClr val="000000"/>
                </a:solidFill>
                <a:latin typeface="Arial" panose="020B0604020202020204" pitchFamily="34" charset="0"/>
                <a:cs typeface="Arial" panose="020B0604020202020204" pitchFamily="34" charset="0"/>
              </a:rPr>
              <a:t>chân, tĩnh mạch cổ </a:t>
            </a:r>
            <a:r>
              <a:rPr lang="en-US" altLang="en-US" sz="2400" b="1" smtClean="0">
                <a:solidFill>
                  <a:srgbClr val="000000"/>
                </a:solidFill>
                <a:latin typeface="Arial" panose="020B0604020202020204" pitchFamily="34" charset="0"/>
                <a:cs typeface="Arial" panose="020B0604020202020204" pitchFamily="34" charset="0"/>
              </a:rPr>
              <a:t>nổi,..</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7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572419" y="1414583"/>
            <a:ext cx="6096000" cy="4762500"/>
          </a:xfrm>
          <a:prstGeom prst="rect">
            <a:avLst/>
          </a:prstGeom>
        </p:spPr>
      </p:pic>
      <p:grpSp>
        <p:nvGrpSpPr>
          <p:cNvPr id="5" name="Group 22"/>
          <p:cNvGrpSpPr>
            <a:grpSpLocks/>
          </p:cNvGrpSpPr>
          <p:nvPr/>
        </p:nvGrpSpPr>
        <p:grpSpPr bwMode="auto">
          <a:xfrm>
            <a:off x="698793" y="938224"/>
            <a:ext cx="5852569" cy="531812"/>
            <a:chOff x="1341" y="1723"/>
            <a:chExt cx="3104" cy="335"/>
          </a:xfrm>
        </p:grpSpPr>
        <p:sp>
          <p:nvSpPr>
            <p:cNvPr id="6"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7"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8"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9"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0"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1" name="TextBox 10"/>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2" name="AutoShape 30"/>
          <p:cNvSpPr>
            <a:spLocks noChangeArrowheads="1"/>
          </p:cNvSpPr>
          <p:nvPr/>
        </p:nvSpPr>
        <p:spPr bwMode="gray">
          <a:xfrm>
            <a:off x="433682" y="2729413"/>
            <a:ext cx="4425701" cy="1816461"/>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8"/>
          <p:cNvGrpSpPr>
            <a:grpSpLocks/>
          </p:cNvGrpSpPr>
          <p:nvPr/>
        </p:nvGrpSpPr>
        <p:grpSpPr bwMode="auto">
          <a:xfrm>
            <a:off x="998352" y="2494314"/>
            <a:ext cx="3319463" cy="543078"/>
            <a:chOff x="720" y="1392"/>
            <a:chExt cx="4058" cy="480"/>
          </a:xfrm>
        </p:grpSpPr>
        <p:sp>
          <p:nvSpPr>
            <p:cNvPr id="14" name="AutoShape 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 name="Group 10"/>
            <p:cNvGrpSpPr>
              <a:grpSpLocks/>
            </p:cNvGrpSpPr>
            <p:nvPr/>
          </p:nvGrpSpPr>
          <p:grpSpPr bwMode="auto">
            <a:xfrm>
              <a:off x="730" y="1407"/>
              <a:ext cx="4043" cy="444"/>
              <a:chOff x="744" y="1407"/>
              <a:chExt cx="3988" cy="444"/>
            </a:xfrm>
          </p:grpSpPr>
          <p:sp>
            <p:nvSpPr>
              <p:cNvPr id="16" name="AutoShape 11"/>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2"/>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 name="Rectangle 24"/>
          <p:cNvSpPr>
            <a:spLocks noChangeArrowheads="1"/>
          </p:cNvSpPr>
          <p:nvPr/>
        </p:nvSpPr>
        <p:spPr bwMode="gray">
          <a:xfrm>
            <a:off x="1350322" y="2492229"/>
            <a:ext cx="2302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400" b="1">
                <a:solidFill>
                  <a:srgbClr val="FFFFFF"/>
                </a:solidFill>
                <a:latin typeface="Arial" panose="020B0604020202020204" pitchFamily="34" charset="0"/>
                <a:cs typeface="Arial" panose="020B0604020202020204" pitchFamily="34" charset="0"/>
              </a:rPr>
              <a:t> </a:t>
            </a:r>
            <a:r>
              <a:rPr lang="en-US" altLang="en-US" sz="2400" b="1" smtClean="0">
                <a:solidFill>
                  <a:srgbClr val="FFFFFF"/>
                </a:solidFill>
                <a:latin typeface="Arial" panose="020B0604020202020204" pitchFamily="34" charset="0"/>
                <a:cs typeface="Arial" panose="020B0604020202020204" pitchFamily="34" charset="0"/>
              </a:rPr>
              <a:t>Nguyên nhân </a:t>
            </a:r>
            <a:endParaRPr lang="en-US" altLang="en-US" sz="2400" b="1">
              <a:solidFill>
                <a:srgbClr val="FFFFFF"/>
              </a:solidFill>
              <a:latin typeface="Arial" panose="020B0604020202020204" pitchFamily="34" charset="0"/>
              <a:cs typeface="Arial" panose="020B0604020202020204" pitchFamily="34" charset="0"/>
            </a:endParaRPr>
          </a:p>
        </p:txBody>
      </p:sp>
      <p:sp>
        <p:nvSpPr>
          <p:cNvPr id="19" name="Rectangle 29"/>
          <p:cNvSpPr>
            <a:spLocks noChangeArrowheads="1"/>
          </p:cNvSpPr>
          <p:nvPr/>
        </p:nvSpPr>
        <p:spPr bwMode="auto">
          <a:xfrm>
            <a:off x="628944" y="3000876"/>
            <a:ext cx="4047559"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 Do tim bẩm sinh</a:t>
            </a:r>
          </a:p>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 Viêm màng tim</a:t>
            </a:r>
            <a:endParaRPr lang="en-US" altLang="en-US" sz="2400" b="1">
              <a:solidFill>
                <a:srgbClr val="000000"/>
              </a:solidFill>
              <a:latin typeface="Arial" panose="020B0604020202020204" pitchFamily="34" charset="0"/>
              <a:cs typeface="Arial" panose="020B0604020202020204" pitchFamily="34" charset="0"/>
            </a:endParaRPr>
          </a:p>
        </p:txBody>
      </p:sp>
      <p:sp>
        <p:nvSpPr>
          <p:cNvPr id="20" name="AutoShape 4"/>
          <p:cNvSpPr>
            <a:spLocks noChangeArrowheads="1"/>
          </p:cNvSpPr>
          <p:nvPr/>
        </p:nvSpPr>
        <p:spPr bwMode="gray">
          <a:xfrm>
            <a:off x="708319" y="1647619"/>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20"/>
          <p:cNvGrpSpPr>
            <a:grpSpLocks/>
          </p:cNvGrpSpPr>
          <p:nvPr/>
        </p:nvGrpSpPr>
        <p:grpSpPr bwMode="auto">
          <a:xfrm>
            <a:off x="628944" y="1630157"/>
            <a:ext cx="523875" cy="527050"/>
            <a:chOff x="1188" y="1705"/>
            <a:chExt cx="330" cy="332"/>
          </a:xfrm>
        </p:grpSpPr>
        <p:sp>
          <p:nvSpPr>
            <p:cNvPr id="22" name="Oval 21"/>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 name="Picture 22"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 Box 14"/>
          <p:cNvSpPr txBox="1">
            <a:spLocks noChangeArrowheads="1"/>
          </p:cNvSpPr>
          <p:nvPr/>
        </p:nvSpPr>
        <p:spPr bwMode="gray">
          <a:xfrm>
            <a:off x="679744" y="1598407"/>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2</a:t>
            </a:r>
          </a:p>
        </p:txBody>
      </p:sp>
      <p:sp>
        <p:nvSpPr>
          <p:cNvPr id="25" name="Text Box 24"/>
          <p:cNvSpPr txBox="1">
            <a:spLocks noChangeArrowheads="1"/>
          </p:cNvSpPr>
          <p:nvPr/>
        </p:nvSpPr>
        <p:spPr bwMode="gray">
          <a:xfrm>
            <a:off x="1203619" y="1668257"/>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Hở van tim</a:t>
            </a:r>
            <a:endParaRPr lang="en-US" altLang="en-US" sz="2400" b="1">
              <a:cs typeface="Arial" panose="020B0604020202020204" pitchFamily="34" charset="0"/>
            </a:endParaRPr>
          </a:p>
        </p:txBody>
      </p:sp>
    </p:spTree>
    <p:extLst>
      <p:ext uri="{BB962C8B-B14F-4D97-AF65-F5344CB8AC3E}">
        <p14:creationId xmlns:p14="http://schemas.microsoft.com/office/powerpoint/2010/main" val="23184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animBg="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4"/>
          <p:cNvSpPr>
            <a:spLocks noChangeArrowheads="1"/>
          </p:cNvSpPr>
          <p:nvPr/>
        </p:nvSpPr>
        <p:spPr bwMode="gray">
          <a:xfrm>
            <a:off x="905822" y="1593270"/>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1"/>
          <p:cNvGrpSpPr>
            <a:grpSpLocks/>
          </p:cNvGrpSpPr>
          <p:nvPr/>
        </p:nvGrpSpPr>
        <p:grpSpPr bwMode="auto">
          <a:xfrm>
            <a:off x="826447" y="1575808"/>
            <a:ext cx="523875" cy="527050"/>
            <a:chOff x="1188" y="1705"/>
            <a:chExt cx="330" cy="332"/>
          </a:xfrm>
        </p:grpSpPr>
        <p:sp>
          <p:nvSpPr>
            <p:cNvPr id="13"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4"/>
          <p:cNvSpPr txBox="1">
            <a:spLocks noChangeArrowheads="1"/>
          </p:cNvSpPr>
          <p:nvPr/>
        </p:nvSpPr>
        <p:spPr bwMode="gray">
          <a:xfrm>
            <a:off x="877247" y="1544058"/>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2</a:t>
            </a:r>
          </a:p>
        </p:txBody>
      </p:sp>
      <p:sp>
        <p:nvSpPr>
          <p:cNvPr id="16" name="Text Box 24"/>
          <p:cNvSpPr txBox="1">
            <a:spLocks noChangeArrowheads="1"/>
          </p:cNvSpPr>
          <p:nvPr/>
        </p:nvSpPr>
        <p:spPr bwMode="gray">
          <a:xfrm>
            <a:off x="1401122" y="161390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Hở van tim</a:t>
            </a:r>
            <a:endParaRPr lang="en-US" altLang="en-US" sz="2400" b="1">
              <a:cs typeface="Arial" panose="020B06040202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blip>
          <a:stretch>
            <a:fillRect/>
          </a:stretch>
        </p:blipFill>
        <p:spPr>
          <a:xfrm>
            <a:off x="6687023" y="1921103"/>
            <a:ext cx="5317743" cy="3865415"/>
          </a:xfrm>
          <a:prstGeom prst="rect">
            <a:avLst/>
          </a:prstGeom>
        </p:spPr>
      </p:pic>
      <p:pic>
        <p:nvPicPr>
          <p:cNvPr id="18" name="Picture 17"/>
          <p:cNvPicPr>
            <a:picLocks noChangeAspect="1"/>
          </p:cNvPicPr>
          <p:nvPr/>
        </p:nvPicPr>
        <p:blipFill rotWithShape="1">
          <a:blip r:embed="rId4">
            <a:clrChange>
              <a:clrFrom>
                <a:srgbClr val="FFFFFF"/>
              </a:clrFrom>
              <a:clrTo>
                <a:srgbClr val="FFFFFF">
                  <a:alpha val="0"/>
                </a:srgbClr>
              </a:clrTo>
            </a:clrChange>
          </a:blip>
          <a:srcRect b="5521"/>
          <a:stretch/>
        </p:blipFill>
        <p:spPr>
          <a:xfrm>
            <a:off x="1048044" y="1983903"/>
            <a:ext cx="5707104" cy="3715410"/>
          </a:xfrm>
          <a:prstGeom prst="rect">
            <a:avLst/>
          </a:prstGeom>
        </p:spPr>
      </p:pic>
      <p:sp>
        <p:nvSpPr>
          <p:cNvPr id="19" name="TextBox 18"/>
          <p:cNvSpPr txBox="1"/>
          <p:nvPr/>
        </p:nvSpPr>
        <p:spPr>
          <a:xfrm>
            <a:off x="8494875" y="5990361"/>
            <a:ext cx="2293893"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Hở van 2 lá</a:t>
            </a:r>
            <a:endParaRPr lang="en-US" sz="2400">
              <a:latin typeface="Arial" panose="020B0604020202020204" pitchFamily="34" charset="0"/>
              <a:cs typeface="Arial" panose="020B0604020202020204" pitchFamily="34" charset="0"/>
            </a:endParaRPr>
          </a:p>
        </p:txBody>
      </p:sp>
      <p:sp>
        <p:nvSpPr>
          <p:cNvPr id="20" name="TextBox 19"/>
          <p:cNvSpPr txBox="1"/>
          <p:nvPr/>
        </p:nvSpPr>
        <p:spPr>
          <a:xfrm>
            <a:off x="2925686" y="5990362"/>
            <a:ext cx="2293893"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Hở van 3 lá</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1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3191" y="2125458"/>
            <a:ext cx="6193564" cy="4472290"/>
          </a:xfrm>
          <a:prstGeom prst="rect">
            <a:avLst/>
          </a:prstGeom>
        </p:spPr>
      </p:pic>
      <p:grpSp>
        <p:nvGrpSpPr>
          <p:cNvPr id="11" name="Group 22"/>
          <p:cNvGrpSpPr>
            <a:grpSpLocks/>
          </p:cNvGrpSpPr>
          <p:nvPr/>
        </p:nvGrpSpPr>
        <p:grpSpPr bwMode="auto">
          <a:xfrm>
            <a:off x="698793" y="938224"/>
            <a:ext cx="5852569" cy="531812"/>
            <a:chOff x="1341" y="1723"/>
            <a:chExt cx="3104" cy="335"/>
          </a:xfrm>
        </p:grpSpPr>
        <p:sp>
          <p:nvSpPr>
            <p:cNvPr id="12"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3"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4"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15"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6"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7" name="TextBox 16"/>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8" name="AutoShape 4"/>
          <p:cNvSpPr>
            <a:spLocks noChangeArrowheads="1"/>
          </p:cNvSpPr>
          <p:nvPr/>
        </p:nvSpPr>
        <p:spPr bwMode="gray">
          <a:xfrm>
            <a:off x="708319" y="1647619"/>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 name="Group 18"/>
          <p:cNvGrpSpPr>
            <a:grpSpLocks/>
          </p:cNvGrpSpPr>
          <p:nvPr/>
        </p:nvGrpSpPr>
        <p:grpSpPr bwMode="auto">
          <a:xfrm>
            <a:off x="628944" y="1630157"/>
            <a:ext cx="523875" cy="527050"/>
            <a:chOff x="1188" y="1705"/>
            <a:chExt cx="330" cy="332"/>
          </a:xfrm>
        </p:grpSpPr>
        <p:sp>
          <p:nvSpPr>
            <p:cNvPr id="20" name="Oval 19"/>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 name="Picture 20"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 Box 14"/>
          <p:cNvSpPr txBox="1">
            <a:spLocks noChangeArrowheads="1"/>
          </p:cNvSpPr>
          <p:nvPr/>
        </p:nvSpPr>
        <p:spPr bwMode="gray">
          <a:xfrm>
            <a:off x="679744" y="1598407"/>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2</a:t>
            </a:r>
          </a:p>
        </p:txBody>
      </p:sp>
      <p:sp>
        <p:nvSpPr>
          <p:cNvPr id="23" name="Text Box 24"/>
          <p:cNvSpPr txBox="1">
            <a:spLocks noChangeArrowheads="1"/>
          </p:cNvSpPr>
          <p:nvPr/>
        </p:nvSpPr>
        <p:spPr bwMode="gray">
          <a:xfrm>
            <a:off x="1203619" y="1668257"/>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Hở van tim</a:t>
            </a:r>
            <a:endParaRPr lang="en-US" altLang="en-US" sz="2400" b="1">
              <a:cs typeface="Arial" panose="020B0604020202020204" pitchFamily="34" charset="0"/>
            </a:endParaRPr>
          </a:p>
        </p:txBody>
      </p:sp>
      <p:sp>
        <p:nvSpPr>
          <p:cNvPr id="24" name="AutoShape 30"/>
          <p:cNvSpPr>
            <a:spLocks noChangeArrowheads="1"/>
          </p:cNvSpPr>
          <p:nvPr/>
        </p:nvSpPr>
        <p:spPr bwMode="gray">
          <a:xfrm>
            <a:off x="433682" y="2729413"/>
            <a:ext cx="4843712" cy="2260598"/>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8"/>
          <p:cNvGrpSpPr>
            <a:grpSpLocks/>
          </p:cNvGrpSpPr>
          <p:nvPr/>
        </p:nvGrpSpPr>
        <p:grpSpPr bwMode="auto">
          <a:xfrm>
            <a:off x="998352" y="2494314"/>
            <a:ext cx="3319463" cy="543078"/>
            <a:chOff x="720" y="1392"/>
            <a:chExt cx="4058" cy="480"/>
          </a:xfrm>
        </p:grpSpPr>
        <p:sp>
          <p:nvSpPr>
            <p:cNvPr id="26" name="AutoShape 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 name="Group 10"/>
            <p:cNvGrpSpPr>
              <a:grpSpLocks/>
            </p:cNvGrpSpPr>
            <p:nvPr/>
          </p:nvGrpSpPr>
          <p:grpSpPr bwMode="auto">
            <a:xfrm>
              <a:off x="730" y="1407"/>
              <a:ext cx="4043" cy="444"/>
              <a:chOff x="744" y="1407"/>
              <a:chExt cx="3988" cy="444"/>
            </a:xfrm>
          </p:grpSpPr>
          <p:sp>
            <p:nvSpPr>
              <p:cNvPr id="28" name="AutoShape 11"/>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12"/>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 name="Rectangle 24"/>
          <p:cNvSpPr>
            <a:spLocks noChangeArrowheads="1"/>
          </p:cNvSpPr>
          <p:nvPr/>
        </p:nvSpPr>
        <p:spPr bwMode="gray">
          <a:xfrm>
            <a:off x="1469748" y="2492229"/>
            <a:ext cx="20633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400" b="1">
                <a:solidFill>
                  <a:srgbClr val="FFFFFF"/>
                </a:solidFill>
                <a:latin typeface="Arial" panose="020B0604020202020204" pitchFamily="34" charset="0"/>
                <a:cs typeface="Arial" panose="020B0604020202020204" pitchFamily="34" charset="0"/>
              </a:rPr>
              <a:t> T</a:t>
            </a:r>
            <a:r>
              <a:rPr lang="en-US" altLang="en-US" sz="2400" b="1" smtClean="0">
                <a:solidFill>
                  <a:srgbClr val="FFFFFF"/>
                </a:solidFill>
                <a:latin typeface="Arial" panose="020B0604020202020204" pitchFamily="34" charset="0"/>
                <a:cs typeface="Arial" panose="020B0604020202020204" pitchFamily="34" charset="0"/>
              </a:rPr>
              <a:t>riệu chứng</a:t>
            </a:r>
            <a:endParaRPr lang="en-US" altLang="en-US" sz="2400" b="1">
              <a:solidFill>
                <a:srgbClr val="FFFFFF"/>
              </a:solidFill>
              <a:latin typeface="Arial" panose="020B0604020202020204" pitchFamily="34" charset="0"/>
              <a:cs typeface="Arial" panose="020B0604020202020204" pitchFamily="34" charset="0"/>
            </a:endParaRPr>
          </a:p>
        </p:txBody>
      </p:sp>
      <p:sp>
        <p:nvSpPr>
          <p:cNvPr id="31" name="Rectangle 29"/>
          <p:cNvSpPr>
            <a:spLocks noChangeArrowheads="1"/>
          </p:cNvSpPr>
          <p:nvPr/>
        </p:nvSpPr>
        <p:spPr bwMode="auto">
          <a:xfrm>
            <a:off x="628944" y="3000876"/>
            <a:ext cx="455701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10000"/>
              </a:lnSpc>
              <a:buFontTx/>
              <a:buChar char="-"/>
            </a:pPr>
            <a:r>
              <a:rPr lang="en-US" altLang="en-US" sz="2400" b="1" smtClean="0">
                <a:solidFill>
                  <a:srgbClr val="000000"/>
                </a:solidFill>
                <a:latin typeface="Arial" panose="020B0604020202020204" pitchFamily="34" charset="0"/>
                <a:cs typeface="Arial" panose="020B0604020202020204" pitchFamily="34" charset="0"/>
              </a:rPr>
              <a:t>Mệt mỏi, tức ngực khó thở</a:t>
            </a:r>
          </a:p>
          <a:p>
            <a:pPr marL="342900" indent="-342900" eaLnBrk="0" hangingPunct="0">
              <a:lnSpc>
                <a:spcPct val="110000"/>
              </a:lnSpc>
              <a:buFontTx/>
              <a:buChar char="-"/>
            </a:pPr>
            <a:r>
              <a:rPr lang="en-US" altLang="en-US" sz="2400" b="1">
                <a:solidFill>
                  <a:srgbClr val="000000"/>
                </a:solidFill>
                <a:latin typeface="Arial" panose="020B0604020202020204" pitchFamily="34" charset="0"/>
                <a:cs typeface="Arial" panose="020B0604020202020204" pitchFamily="34" charset="0"/>
              </a:rPr>
              <a:t>Tim đập nhanh, đánh trống ngực liên </a:t>
            </a:r>
            <a:r>
              <a:rPr lang="en-US" altLang="en-US" sz="2400" b="1" smtClean="0">
                <a:solidFill>
                  <a:srgbClr val="000000"/>
                </a:solidFill>
                <a:latin typeface="Arial" panose="020B0604020202020204" pitchFamily="34" charset="0"/>
                <a:cs typeface="Arial" panose="020B0604020202020204" pitchFamily="34" charset="0"/>
              </a:rPr>
              <a:t>hồi</a:t>
            </a:r>
          </a:p>
          <a:p>
            <a:pPr marL="342900" indent="-342900" eaLnBrk="0" hangingPunct="0">
              <a:lnSpc>
                <a:spcPct val="110000"/>
              </a:lnSpc>
              <a:buFontTx/>
              <a:buChar char="-"/>
            </a:pPr>
            <a:r>
              <a:rPr lang="en-US" altLang="en-US" sz="2400" b="1" smtClean="0">
                <a:solidFill>
                  <a:srgbClr val="000000"/>
                </a:solidFill>
                <a:latin typeface="Arial" panose="020B0604020202020204" pitchFamily="34" charset="0"/>
                <a:cs typeface="Arial" panose="020B0604020202020204" pitchFamily="34" charset="0"/>
              </a:rPr>
              <a:t>Ho khan</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2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a:grpSpLocks/>
          </p:cNvGrpSpPr>
          <p:nvPr/>
        </p:nvGrpSpPr>
        <p:grpSpPr bwMode="auto">
          <a:xfrm>
            <a:off x="698793" y="938224"/>
            <a:ext cx="5852569" cy="531812"/>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1117893" y="945571"/>
            <a:ext cx="6151925"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0" hangingPunct="0"/>
            <a:r>
              <a:rPr lang="en-US" altLang="en-US" sz="2400">
                <a:solidFill>
                  <a:srgbClr val="FEFFFF"/>
                </a:solidFill>
                <a:latin typeface="Arial" panose="020B0604020202020204" pitchFamily="34" charset="0"/>
                <a:cs typeface="Arial" panose="020B0604020202020204" pitchFamily="34" charset="0"/>
              </a:rPr>
              <a:t>Một số bệnh tim mạch thường gặp</a:t>
            </a:r>
          </a:p>
        </p:txBody>
      </p:sp>
      <p:sp>
        <p:nvSpPr>
          <p:cNvPr id="8" name="AutoShape 26"/>
          <p:cNvSpPr>
            <a:spLocks noChangeArrowheads="1"/>
          </p:cNvSpPr>
          <p:nvPr/>
        </p:nvSpPr>
        <p:spPr bwMode="gray">
          <a:xfrm>
            <a:off x="362244" y="850911"/>
            <a:ext cx="685800"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560027" y="949336"/>
            <a:ext cx="2664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0" name="TextBox 9"/>
          <p:cNvSpPr txBox="1"/>
          <p:nvPr/>
        </p:nvSpPr>
        <p:spPr>
          <a:xfrm>
            <a:off x="1476103" y="313108"/>
            <a:ext cx="8921932"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TIẾT 27 – 28. BẢO VỆ SỨC KHỎE HỆ TIM MẠCH</a:t>
            </a:r>
            <a:endParaRPr lang="en-US" sz="2800" b="1">
              <a:latin typeface="Arial" panose="020B0604020202020204" pitchFamily="34" charset="0"/>
              <a:cs typeface="Arial" panose="020B0604020202020204" pitchFamily="34" charset="0"/>
            </a:endParaRPr>
          </a:p>
        </p:txBody>
      </p:sp>
      <p:sp>
        <p:nvSpPr>
          <p:cNvPr id="11" name="AutoShape 3"/>
          <p:cNvSpPr>
            <a:spLocks noChangeArrowheads="1"/>
          </p:cNvSpPr>
          <p:nvPr/>
        </p:nvSpPr>
        <p:spPr bwMode="gray">
          <a:xfrm>
            <a:off x="905822" y="1625316"/>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5"/>
          <p:cNvGrpSpPr>
            <a:grpSpLocks/>
          </p:cNvGrpSpPr>
          <p:nvPr/>
        </p:nvGrpSpPr>
        <p:grpSpPr bwMode="auto">
          <a:xfrm>
            <a:off x="826447" y="1607854"/>
            <a:ext cx="523875" cy="527050"/>
            <a:chOff x="1188" y="2112"/>
            <a:chExt cx="330" cy="332"/>
          </a:xfrm>
        </p:grpSpPr>
        <p:sp>
          <p:nvSpPr>
            <p:cNvPr id="13"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7"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8"/>
          <p:cNvSpPr txBox="1">
            <a:spLocks noChangeArrowheads="1"/>
          </p:cNvSpPr>
          <p:nvPr/>
        </p:nvSpPr>
        <p:spPr bwMode="gray">
          <a:xfrm>
            <a:off x="880422" y="1576104"/>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3</a:t>
            </a:r>
          </a:p>
        </p:txBody>
      </p:sp>
      <p:sp>
        <p:nvSpPr>
          <p:cNvPr id="16" name="Text Box 25"/>
          <p:cNvSpPr txBox="1">
            <a:spLocks noChangeArrowheads="1"/>
          </p:cNvSpPr>
          <p:nvPr/>
        </p:nvSpPr>
        <p:spPr bwMode="gray">
          <a:xfrm>
            <a:off x="1401122" y="1645954"/>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Suy giãn tĩnh mạch</a:t>
            </a:r>
            <a:endParaRPr lang="en-US" altLang="en-US" sz="2400" b="1">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5424053" y="2377441"/>
            <a:ext cx="6254141" cy="3979102"/>
          </a:xfrm>
          <a:prstGeom prst="rect">
            <a:avLst/>
          </a:prstGeom>
        </p:spPr>
      </p:pic>
      <p:sp>
        <p:nvSpPr>
          <p:cNvPr id="18" name="AutoShape 30"/>
          <p:cNvSpPr>
            <a:spLocks noChangeArrowheads="1"/>
          </p:cNvSpPr>
          <p:nvPr/>
        </p:nvSpPr>
        <p:spPr bwMode="gray">
          <a:xfrm>
            <a:off x="433682" y="2729413"/>
            <a:ext cx="4425701" cy="1816461"/>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 name="Group 8"/>
          <p:cNvGrpSpPr>
            <a:grpSpLocks/>
          </p:cNvGrpSpPr>
          <p:nvPr/>
        </p:nvGrpSpPr>
        <p:grpSpPr bwMode="auto">
          <a:xfrm>
            <a:off x="998352" y="2494314"/>
            <a:ext cx="3319463" cy="543078"/>
            <a:chOff x="720" y="1392"/>
            <a:chExt cx="4058" cy="480"/>
          </a:xfrm>
        </p:grpSpPr>
        <p:sp>
          <p:nvSpPr>
            <p:cNvPr id="20" name="AutoShape 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0"/>
            <p:cNvGrpSpPr>
              <a:grpSpLocks/>
            </p:cNvGrpSpPr>
            <p:nvPr/>
          </p:nvGrpSpPr>
          <p:grpSpPr bwMode="auto">
            <a:xfrm>
              <a:off x="730" y="1407"/>
              <a:ext cx="4043" cy="444"/>
              <a:chOff x="744" y="1407"/>
              <a:chExt cx="3988" cy="444"/>
            </a:xfrm>
          </p:grpSpPr>
          <p:sp>
            <p:nvSpPr>
              <p:cNvPr id="22" name="AutoShape 11"/>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2"/>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 name="Rectangle 24"/>
          <p:cNvSpPr>
            <a:spLocks noChangeArrowheads="1"/>
          </p:cNvSpPr>
          <p:nvPr/>
        </p:nvSpPr>
        <p:spPr bwMode="gray">
          <a:xfrm>
            <a:off x="1350322" y="2492229"/>
            <a:ext cx="2302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2400" b="1">
                <a:solidFill>
                  <a:srgbClr val="FFFFFF"/>
                </a:solidFill>
                <a:latin typeface="Arial" panose="020B0604020202020204" pitchFamily="34" charset="0"/>
                <a:cs typeface="Arial" panose="020B0604020202020204" pitchFamily="34" charset="0"/>
              </a:rPr>
              <a:t> </a:t>
            </a:r>
            <a:r>
              <a:rPr lang="en-US" altLang="en-US" sz="2400" b="1" smtClean="0">
                <a:solidFill>
                  <a:srgbClr val="FFFFFF"/>
                </a:solidFill>
                <a:latin typeface="Arial" panose="020B0604020202020204" pitchFamily="34" charset="0"/>
                <a:cs typeface="Arial" panose="020B0604020202020204" pitchFamily="34" charset="0"/>
              </a:rPr>
              <a:t>Nguyên nhân </a:t>
            </a:r>
            <a:endParaRPr lang="en-US" altLang="en-US" sz="2400" b="1">
              <a:solidFill>
                <a:srgbClr val="FFFFFF"/>
              </a:solidFill>
              <a:latin typeface="Arial" panose="020B0604020202020204" pitchFamily="34" charset="0"/>
              <a:cs typeface="Arial" panose="020B0604020202020204" pitchFamily="34" charset="0"/>
            </a:endParaRPr>
          </a:p>
        </p:txBody>
      </p:sp>
      <p:sp>
        <p:nvSpPr>
          <p:cNvPr id="25" name="Rectangle 29"/>
          <p:cNvSpPr>
            <a:spLocks noChangeArrowheads="1"/>
          </p:cNvSpPr>
          <p:nvPr/>
        </p:nvSpPr>
        <p:spPr bwMode="auto">
          <a:xfrm>
            <a:off x="628944" y="3000876"/>
            <a:ext cx="4230439"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b="1" smtClean="0">
                <a:solidFill>
                  <a:srgbClr val="000000"/>
                </a:solidFill>
                <a:latin typeface="Arial" panose="020B0604020202020204" pitchFamily="34" charset="0"/>
                <a:cs typeface="Arial" panose="020B0604020202020204" pitchFamily="34" charset="0"/>
              </a:rPr>
              <a:t>Do tổn thương các van tĩnh </a:t>
            </a:r>
            <a:r>
              <a:rPr lang="en-US" altLang="en-US" sz="2400" b="1">
                <a:solidFill>
                  <a:srgbClr val="000000"/>
                </a:solidFill>
                <a:latin typeface="Arial" panose="020B0604020202020204" pitchFamily="34" charset="0"/>
                <a:cs typeface="Arial" panose="020B0604020202020204" pitchFamily="34" charset="0"/>
              </a:rPr>
              <a:t>mạch hay tắc nghẽn dòng máu trong tĩnh </a:t>
            </a:r>
            <a:r>
              <a:rPr lang="en-US" altLang="en-US" sz="2400" b="1" smtClean="0">
                <a:solidFill>
                  <a:srgbClr val="000000"/>
                </a:solidFill>
                <a:latin typeface="Arial" panose="020B0604020202020204" pitchFamily="34" charset="0"/>
                <a:cs typeface="Arial" panose="020B0604020202020204" pitchFamily="34" charset="0"/>
              </a:rPr>
              <a:t>mạch.</a:t>
            </a:r>
            <a:endParaRPr lang="en-US" altLang="en-US" sz="24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69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8"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842</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Dặn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Aadmin</dc:creator>
  <cp:lastModifiedBy>Aadmin</cp:lastModifiedBy>
  <cp:revision>49</cp:revision>
  <dcterms:created xsi:type="dcterms:W3CDTF">2021-11-23T12:28:14Z</dcterms:created>
  <dcterms:modified xsi:type="dcterms:W3CDTF">2022-11-18T03:43:26Z</dcterms:modified>
</cp:coreProperties>
</file>