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8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B98-0748-4548-A93B-A78B0F654805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8463A-9AC5-43D8-8A33-AFCD8D238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074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B98-0748-4548-A93B-A78B0F654805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8463A-9AC5-43D8-8A33-AFCD8D238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856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B98-0748-4548-A93B-A78B0F654805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8463A-9AC5-43D8-8A33-AFCD8D238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833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B98-0748-4548-A93B-A78B0F654805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8463A-9AC5-43D8-8A33-AFCD8D238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328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B98-0748-4548-A93B-A78B0F654805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8463A-9AC5-43D8-8A33-AFCD8D238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781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B98-0748-4548-A93B-A78B0F654805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8463A-9AC5-43D8-8A33-AFCD8D238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641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B98-0748-4548-A93B-A78B0F654805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8463A-9AC5-43D8-8A33-AFCD8D238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329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B98-0748-4548-A93B-A78B0F654805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8463A-9AC5-43D8-8A33-AFCD8D238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510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B98-0748-4548-A93B-A78B0F654805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8463A-9AC5-43D8-8A33-AFCD8D238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871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B98-0748-4548-A93B-A78B0F654805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8463A-9AC5-43D8-8A33-AFCD8D238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851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B98-0748-4548-A93B-A78B0F654805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8463A-9AC5-43D8-8A33-AFCD8D238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330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E7B98-0748-4548-A93B-A78B0F654805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8463A-9AC5-43D8-8A33-AFCD8D238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639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Tiết 29. BÀI </a:t>
            </a:r>
            <a:r>
              <a:rPr lang="en-US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TẬP </a:t>
            </a:r>
            <a:br>
              <a:rPr lang="en-US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CHỦ ĐỀ TUẦN HOÀN</a:t>
            </a:r>
            <a:endParaRPr lang="en-US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050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5"/>
          <p:cNvSpPr>
            <a:spLocks noChangeArrowheads="1"/>
          </p:cNvSpPr>
          <p:nvPr/>
        </p:nvSpPr>
        <p:spPr bwMode="gray">
          <a:xfrm>
            <a:off x="1553573" y="319179"/>
            <a:ext cx="5073650" cy="503237"/>
          </a:xfrm>
          <a:prstGeom prst="roundRect">
            <a:avLst>
              <a:gd name="adj" fmla="val 50000"/>
            </a:avLst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474198" y="301716"/>
            <a:ext cx="523875" cy="527050"/>
            <a:chOff x="720" y="1488"/>
            <a:chExt cx="806" cy="808"/>
          </a:xfrm>
        </p:grpSpPr>
        <p:sp>
          <p:nvSpPr>
            <p:cNvPr id="6" name="Oval 8"/>
            <p:cNvSpPr>
              <a:spLocks noChangeArrowheads="1"/>
            </p:cNvSpPr>
            <p:nvPr/>
          </p:nvSpPr>
          <p:spPr bwMode="gray">
            <a:xfrm>
              <a:off x="720" y="1490"/>
              <a:ext cx="806" cy="80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7" name="Picture 9" descr="drop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721" y="1488"/>
              <a:ext cx="800" cy="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ext Box 10"/>
          <p:cNvSpPr txBox="1">
            <a:spLocks noChangeArrowheads="1"/>
          </p:cNvSpPr>
          <p:nvPr/>
        </p:nvSpPr>
        <p:spPr bwMode="gray">
          <a:xfrm>
            <a:off x="1520236" y="269966"/>
            <a:ext cx="3270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 i="1">
                <a:solidFill>
                  <a:srgbClr val="FFFFFF"/>
                </a:solidFill>
                <a:cs typeface="Arial" panose="020B0604020202020204" pitchFamily="34" charset="0"/>
              </a:rPr>
              <a:t>1</a:t>
            </a:r>
          </a:p>
        </p:txBody>
      </p:sp>
      <p:sp>
        <p:nvSpPr>
          <p:cNvPr id="9" name="Text Box 23"/>
          <p:cNvSpPr txBox="1">
            <a:spLocks noChangeArrowheads="1"/>
          </p:cNvSpPr>
          <p:nvPr/>
        </p:nvSpPr>
        <p:spPr bwMode="gray">
          <a:xfrm>
            <a:off x="2048873" y="339816"/>
            <a:ext cx="436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292929">
                      <a:alpha val="50000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>
                <a:schemeClr val="tx1"/>
              </a:buClr>
            </a:pPr>
            <a:r>
              <a:rPr lang="en-US" altLang="en-US" sz="2400" b="1" smtClean="0">
                <a:cs typeface="Arial" panose="020B0604020202020204" pitchFamily="34" charset="0"/>
              </a:rPr>
              <a:t>Tính thể tích máu</a:t>
            </a:r>
            <a:endParaRPr lang="en-US" altLang="en-US" sz="2400" b="1"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7738" y="817653"/>
            <a:ext cx="1152039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smtClean="0">
                <a:latin typeface="Arial" panose="020B0604020202020204" pitchFamily="34" charset="0"/>
                <a:cs typeface="Arial" panose="020B0604020202020204" pitchFamily="34" charset="0"/>
              </a:rPr>
              <a:t>Ở người, mỗi kg trọng lượng cơ thể trung bình có 75ml máu (nữ giới là 70ml/kg; nam giới là 80ml/kg).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Hãy thử tính lượng máu có trong cơ thể của bạn?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Mỗi lần hiến máu, người ta sẽ lấy ra khỏi cơ thể bạn tối đa 500ml. Điều nay có ảnh hưởng đến sức khỏe không? 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ại sao ?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Có một công thức khác để tính thể tích máu trong cơ thể? Bạn hãy thực hiện và so sánh với cách mà bạn đã tính ở câu a.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Nam giới: Thể tích máu = 0.3669 x (chiều cao)3 + 0.03219 x (cân nặng) + 0,6041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Nữ  giới: Thể tích máu = 0.3561 x (chiều cao)3 + 0.03308 x (cân nặng) + 0,1833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(Đơn vị tính : Chiều cao: mét; Cân nặng: kg; Thể tích máu: lít)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836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2966" y="626383"/>
            <a:ext cx="3485606" cy="719092"/>
          </a:xfrm>
        </p:spPr>
        <p:txBody>
          <a:bodyPr>
            <a:norm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Hướng dẫn giải</a:t>
            </a:r>
            <a:endParaRPr lang="en-US" sz="28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1153" y="1580606"/>
            <a:ext cx="103457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Thể tích máu (nữ) = 70 x số Kg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    Thể 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tích máu (</a:t>
            </a: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nam) 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80 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x số </a:t>
            </a: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Kg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2.   Lượng máu hiến chỉ chiếm một phần nhỏ so với lượng máu trên cơ thể (khoảng 10%) nên không làm ảnh hưởng đến cơ thể.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304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/>
          <p:cNvSpPr>
            <a:spLocks noChangeArrowheads="1"/>
          </p:cNvSpPr>
          <p:nvPr/>
        </p:nvSpPr>
        <p:spPr bwMode="gray">
          <a:xfrm>
            <a:off x="1109436" y="375194"/>
            <a:ext cx="5073650" cy="503238"/>
          </a:xfrm>
          <a:prstGeom prst="roundRect">
            <a:avLst>
              <a:gd name="adj" fmla="val 50000"/>
            </a:avLst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1030061" y="357732"/>
            <a:ext cx="523875" cy="527050"/>
            <a:chOff x="1188" y="1705"/>
            <a:chExt cx="330" cy="332"/>
          </a:xfrm>
        </p:grpSpPr>
        <p:sp>
          <p:nvSpPr>
            <p:cNvPr id="6" name="Oval 12"/>
            <p:cNvSpPr>
              <a:spLocks noChangeArrowheads="1"/>
            </p:cNvSpPr>
            <p:nvPr/>
          </p:nvSpPr>
          <p:spPr bwMode="gray">
            <a:xfrm>
              <a:off x="1188" y="1706"/>
              <a:ext cx="330" cy="33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7" name="Picture 13" descr="drop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1190" y="1705"/>
              <a:ext cx="328" cy="3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ext Box 14"/>
          <p:cNvSpPr txBox="1">
            <a:spLocks noChangeArrowheads="1"/>
          </p:cNvSpPr>
          <p:nvPr/>
        </p:nvSpPr>
        <p:spPr bwMode="gray">
          <a:xfrm>
            <a:off x="1080861" y="325982"/>
            <a:ext cx="3460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 i="1">
                <a:solidFill>
                  <a:srgbClr val="FFFFFF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gray">
          <a:xfrm>
            <a:off x="1604736" y="395832"/>
            <a:ext cx="436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292929">
                      <a:alpha val="50000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>
                <a:schemeClr val="tx1"/>
              </a:buClr>
            </a:pPr>
            <a:r>
              <a:rPr lang="en-US" altLang="en-US" sz="2400" b="1" smtClean="0">
                <a:cs typeface="Arial" panose="020B0604020202020204" pitchFamily="34" charset="0"/>
              </a:rPr>
              <a:t>Chu kì co dãn của tim</a:t>
            </a:r>
            <a:endParaRPr lang="en-US" altLang="en-US" sz="2400" b="1"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4620" y="937169"/>
            <a:ext cx="1150737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smtClean="0">
                <a:latin typeface="Arial" panose="020B0604020202020204" pitchFamily="34" charset="0"/>
                <a:cs typeface="Arial" panose="020B0604020202020204" pitchFamily="34" charset="0"/>
              </a:rPr>
              <a:t>Bài 1.Một người sống 80 năm nếu mỗi chu kì tim trung bình kéo dài 0.8s thì: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Tâm nhĩ làm việc (pha nhĩ co) bao nhiêu năm ?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Tâm thất làm việc (pha thất co) bao nhiêu năm?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Các tâm “không làm việc” (pha dãn chung) bao nhiêu năm?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98566" y="3323197"/>
            <a:ext cx="3485606" cy="719092"/>
          </a:xfrm>
        </p:spPr>
        <p:txBody>
          <a:bodyPr>
            <a:norm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Hướng dẫn giải</a:t>
            </a:r>
            <a:endParaRPr lang="en-US" sz="28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9897" y="3954842"/>
            <a:ext cx="902643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Chu kì co dãn của tim là 0,8s </a:t>
            </a: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80 năm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Pha nhĩ co 0,1s  10 năm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Pha thất co 0,3s  30 năm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Pha dãn chung 0,4s  40 năm.</a:t>
            </a:r>
          </a:p>
          <a:p>
            <a:pPr>
              <a:lnSpc>
                <a:spcPct val="150000"/>
              </a:lnSpc>
            </a:pP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267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/>
          <p:cNvSpPr>
            <a:spLocks noChangeArrowheads="1"/>
          </p:cNvSpPr>
          <p:nvPr/>
        </p:nvSpPr>
        <p:spPr bwMode="gray">
          <a:xfrm>
            <a:off x="1266190" y="414383"/>
            <a:ext cx="5073650" cy="503238"/>
          </a:xfrm>
          <a:prstGeom prst="roundRect">
            <a:avLst>
              <a:gd name="adj" fmla="val 50000"/>
            </a:avLst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1186815" y="396921"/>
            <a:ext cx="523875" cy="527050"/>
            <a:chOff x="1188" y="1705"/>
            <a:chExt cx="330" cy="332"/>
          </a:xfrm>
        </p:grpSpPr>
        <p:sp>
          <p:nvSpPr>
            <p:cNvPr id="6" name="Oval 12"/>
            <p:cNvSpPr>
              <a:spLocks noChangeArrowheads="1"/>
            </p:cNvSpPr>
            <p:nvPr/>
          </p:nvSpPr>
          <p:spPr bwMode="gray">
            <a:xfrm>
              <a:off x="1188" y="1706"/>
              <a:ext cx="330" cy="33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7" name="Picture 13" descr="drop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1190" y="1705"/>
              <a:ext cx="328" cy="3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ext Box 14"/>
          <p:cNvSpPr txBox="1">
            <a:spLocks noChangeArrowheads="1"/>
          </p:cNvSpPr>
          <p:nvPr/>
        </p:nvSpPr>
        <p:spPr bwMode="gray">
          <a:xfrm>
            <a:off x="1237615" y="365171"/>
            <a:ext cx="3460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 i="1">
                <a:solidFill>
                  <a:srgbClr val="FFFFFF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gray">
          <a:xfrm>
            <a:off x="1761490" y="435021"/>
            <a:ext cx="436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292929">
                      <a:alpha val="50000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>
                <a:schemeClr val="tx1"/>
              </a:buClr>
            </a:pPr>
            <a:r>
              <a:rPr lang="en-US" altLang="en-US" sz="2400" b="1" smtClean="0">
                <a:cs typeface="Arial" panose="020B0604020202020204" pitchFamily="34" charset="0"/>
              </a:rPr>
              <a:t>Chu kì co dãn của tim</a:t>
            </a:r>
            <a:endParaRPr lang="en-US" altLang="en-US" sz="2400" b="1"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9539" y="976358"/>
            <a:ext cx="109006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smtClean="0">
                <a:latin typeface="Arial" panose="020B0604020202020204" pitchFamily="34" charset="0"/>
                <a:cs typeface="Arial" panose="020B0604020202020204" pitchFamily="34" charset="0"/>
              </a:rPr>
              <a:t>Bài 2. Chu kì tim của một người có thời gian là 0.9s. Biết thời gian dãn chung bằng ½ chu kì, thời gian tâm nhĩ co bằng 1/3 thời gian tâm thất co. Tính thời gian tâm nhĩ co và nghỉ, thời gian tâm thất co và nghỉ?</a:t>
            </a:r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6324" y="2652147"/>
            <a:ext cx="11207932" cy="3901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Thời gian dãn chung: 0,9 x ½ = 0,45s</a:t>
            </a:r>
          </a:p>
          <a:p>
            <a:pPr>
              <a:lnSpc>
                <a:spcPct val="150000"/>
              </a:lnSpc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Tổng thời gian của pha co tâm nhĩ và pha co tâm thất là :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0,9 – 0,45 = 0,45s</a:t>
            </a:r>
          </a:p>
          <a:p>
            <a:pPr>
              <a:lnSpc>
                <a:spcPct val="150000"/>
              </a:lnSpc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Do pha co tâm nhĩ bằng 1/3 pha co tâm </a:t>
            </a: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thất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=&gt; Thời gian của pha co tâm nhĩ là:</a:t>
            </a:r>
          </a:p>
          <a:p>
            <a:pPr>
              <a:lnSpc>
                <a:spcPct val="150000"/>
              </a:lnSpc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Thời gian co của tâm nhĩ là: (0.45 : 4) x 1 = 0.1125 </a:t>
            </a: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Thời 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gian co của tâm thất là: (0.45 : 4) x 3 = 0.3375 s</a:t>
            </a:r>
          </a:p>
        </p:txBody>
      </p:sp>
    </p:spTree>
    <p:extLst>
      <p:ext uri="{BB962C8B-B14F-4D97-AF65-F5344CB8AC3E}">
        <p14:creationId xmlns:p14="http://schemas.microsoft.com/office/powerpoint/2010/main" val="3399604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/>
          <p:cNvSpPr>
            <a:spLocks noChangeArrowheads="1"/>
          </p:cNvSpPr>
          <p:nvPr/>
        </p:nvSpPr>
        <p:spPr bwMode="gray">
          <a:xfrm>
            <a:off x="456293" y="780143"/>
            <a:ext cx="5073650" cy="503238"/>
          </a:xfrm>
          <a:prstGeom prst="roundRect">
            <a:avLst>
              <a:gd name="adj" fmla="val 50000"/>
            </a:avLst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376918" y="762681"/>
            <a:ext cx="523875" cy="527050"/>
            <a:chOff x="1188" y="1705"/>
            <a:chExt cx="330" cy="332"/>
          </a:xfrm>
        </p:grpSpPr>
        <p:sp>
          <p:nvSpPr>
            <p:cNvPr id="6" name="Oval 12"/>
            <p:cNvSpPr>
              <a:spLocks noChangeArrowheads="1"/>
            </p:cNvSpPr>
            <p:nvPr/>
          </p:nvSpPr>
          <p:spPr bwMode="gray">
            <a:xfrm>
              <a:off x="1188" y="1706"/>
              <a:ext cx="330" cy="33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7" name="Picture 13" descr="drop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1190" y="1705"/>
              <a:ext cx="328" cy="3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ext Box 14"/>
          <p:cNvSpPr txBox="1">
            <a:spLocks noChangeArrowheads="1"/>
          </p:cNvSpPr>
          <p:nvPr/>
        </p:nvSpPr>
        <p:spPr bwMode="gray">
          <a:xfrm>
            <a:off x="427718" y="730931"/>
            <a:ext cx="3460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 i="1">
                <a:solidFill>
                  <a:srgbClr val="FFFFFF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gray">
          <a:xfrm>
            <a:off x="951593" y="800781"/>
            <a:ext cx="436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292929">
                      <a:alpha val="50000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>
                <a:schemeClr val="tx1"/>
              </a:buClr>
            </a:pPr>
            <a:r>
              <a:rPr lang="en-US" altLang="en-US" sz="2400" b="1" smtClean="0">
                <a:cs typeface="Arial" panose="020B0604020202020204" pitchFamily="34" charset="0"/>
              </a:rPr>
              <a:t>Chu kì co dãn của tim</a:t>
            </a:r>
            <a:endParaRPr lang="en-US" altLang="en-US" sz="2400" b="1"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38854" y="1459683"/>
            <a:ext cx="1088258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smtClean="0">
                <a:latin typeface="Arial" panose="020B0604020202020204" pitchFamily="34" charset="0"/>
                <a:cs typeface="Arial" panose="020B0604020202020204" pitchFamily="34" charset="0"/>
              </a:rPr>
              <a:t>Bài 3. </a:t>
            </a:r>
            <a:r>
              <a:rPr lang="vi-VN" sz="2400" b="1" smtClean="0"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vi-VN" sz="2400" b="1">
                <a:latin typeface="Arial" panose="020B0604020202020204" pitchFamily="34" charset="0"/>
                <a:cs typeface="Arial" panose="020B0604020202020204" pitchFamily="34" charset="0"/>
              </a:rPr>
              <a:t>biết tâm thất trái mỗi lần co bóp đẩy đi 70 ml máu và trong 1 ngày đêm đã </a:t>
            </a:r>
            <a:r>
              <a:rPr lang="vi-VN" sz="2400" b="1" smtClean="0">
                <a:latin typeface="Arial" panose="020B0604020202020204" pitchFamily="34" charset="0"/>
                <a:cs typeface="Arial" panose="020B0604020202020204" pitchFamily="34" charset="0"/>
              </a:rPr>
              <a:t>đẩy</a:t>
            </a:r>
            <a:r>
              <a:rPr lang="en-US" sz="24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b="1" smtClean="0">
                <a:latin typeface="Arial" panose="020B0604020202020204" pitchFamily="34" charset="0"/>
                <a:cs typeface="Arial" panose="020B0604020202020204" pitchFamily="34" charset="0"/>
              </a:rPr>
              <a:t>đi </a:t>
            </a:r>
            <a:r>
              <a:rPr lang="vi-VN" sz="2400" b="1">
                <a:latin typeface="Arial" panose="020B0604020202020204" pitchFamily="34" charset="0"/>
                <a:cs typeface="Arial" panose="020B0604020202020204" pitchFamily="34" charset="0"/>
              </a:rPr>
              <a:t>được </a:t>
            </a:r>
            <a:r>
              <a:rPr lang="vi-VN" sz="2400" b="1" smtClean="0">
                <a:latin typeface="Arial" panose="020B0604020202020204" pitchFamily="34" charset="0"/>
                <a:cs typeface="Arial" panose="020B0604020202020204" pitchFamily="34" charset="0"/>
              </a:rPr>
              <a:t>7560</a:t>
            </a:r>
            <a:r>
              <a:rPr lang="en-US" sz="24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b="1" smtClean="0"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vi-VN" sz="2400" b="1">
                <a:latin typeface="Arial" panose="020B0604020202020204" pitchFamily="34" charset="0"/>
                <a:cs typeface="Arial" panose="020B0604020202020204" pitchFamily="34" charset="0"/>
              </a:rPr>
              <a:t>máu. Thời gian pha dãn chung bằng ½ chu kì tim, thời gian pha co </a:t>
            </a:r>
            <a:r>
              <a:rPr lang="vi-VN" sz="2400" b="1" smtClean="0"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24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b="1" smtClean="0">
                <a:latin typeface="Arial" panose="020B0604020202020204" pitchFamily="34" charset="0"/>
                <a:cs typeface="Arial" panose="020B0604020202020204" pitchFamily="34" charset="0"/>
              </a:rPr>
              <a:t>nhĩ </a:t>
            </a:r>
            <a:r>
              <a:rPr lang="vi-VN" sz="2400" b="1">
                <a:latin typeface="Arial" panose="020B0604020202020204" pitchFamily="34" charset="0"/>
                <a:cs typeface="Arial" panose="020B0604020202020204" pitchFamily="34" charset="0"/>
              </a:rPr>
              <a:t>bằng 1/3 pha co tâm thất. Hỏi</a:t>
            </a:r>
            <a:r>
              <a:rPr lang="vi-VN" sz="2400" b="1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vi-VN" sz="2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vi-VN" sz="2400" b="1">
                <a:latin typeface="Arial" panose="020B0604020202020204" pitchFamily="34" charset="0"/>
                <a:cs typeface="Arial" panose="020B0604020202020204" pitchFamily="34" charset="0"/>
              </a:rPr>
              <a:t>a. Số lần mạch đập trong một phút</a:t>
            </a:r>
            <a:r>
              <a:rPr lang="vi-VN" sz="2400" b="1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vi-VN" sz="2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vi-VN" sz="2400" b="1">
                <a:latin typeface="Arial" panose="020B0604020202020204" pitchFamily="34" charset="0"/>
                <a:cs typeface="Arial" panose="020B0604020202020204" pitchFamily="34" charset="0"/>
              </a:rPr>
              <a:t>b. Thời gian hoạt động của 1 chu kì tim</a:t>
            </a:r>
            <a:r>
              <a:rPr lang="vi-VN" sz="2400" b="1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vi-VN" sz="2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vi-VN" sz="2400" b="1">
                <a:latin typeface="Arial" panose="020B0604020202020204" pitchFamily="34" charset="0"/>
                <a:cs typeface="Arial" panose="020B0604020202020204" pitchFamily="34" charset="0"/>
              </a:rPr>
              <a:t>c. Thời gian của mỗi pha: co tâm nhĩ, co tâm thất, dãn chung?</a:t>
            </a:r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644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49383" y="1319349"/>
            <a:ext cx="1019773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40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Một ngày đêm có 24h, mỗi giờ có 60 phút</a:t>
            </a:r>
          </a:p>
          <a:p>
            <a:pPr>
              <a:lnSpc>
                <a:spcPct val="150000"/>
              </a:lnSpc>
            </a:pPr>
            <a:r>
              <a:rPr lang="vi-VN" sz="240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 lượng máu trong một phút tâm thất trái co và đẩy đi được: </a:t>
            </a:r>
          </a:p>
          <a:p>
            <a:pPr>
              <a:lnSpc>
                <a:spcPct val="150000"/>
              </a:lnSpc>
            </a:pPr>
            <a:r>
              <a:rPr lang="vi-VN" sz="240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7560 : (24.60) = 5,25 (lít máu)</a:t>
            </a:r>
          </a:p>
          <a:p>
            <a:pPr>
              <a:lnSpc>
                <a:spcPct val="150000"/>
              </a:lnSpc>
            </a:pPr>
            <a:r>
              <a:rPr lang="vi-VN" sz="240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 nhịp mạch đập trong một phút là:</a:t>
            </a:r>
          </a:p>
          <a:p>
            <a:pPr>
              <a:lnSpc>
                <a:spcPct val="150000"/>
              </a:lnSpc>
            </a:pPr>
            <a:r>
              <a:rPr lang="vi-VN" sz="240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(5,25.1000):70= 75 (nhịp/phút)</a:t>
            </a:r>
          </a:p>
          <a:p>
            <a:pPr>
              <a:lnSpc>
                <a:spcPct val="150000"/>
              </a:lnSpc>
            </a:pPr>
            <a:r>
              <a:rPr lang="vi-VN" sz="240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vi-VN" sz="2400" smtClean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 </a:t>
            </a:r>
            <a:r>
              <a:rPr lang="vi-VN" sz="240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 hoạt động của một chu kỳ tim là:</a:t>
            </a:r>
          </a:p>
          <a:p>
            <a:pPr>
              <a:lnSpc>
                <a:spcPct val="150000"/>
              </a:lnSpc>
            </a:pPr>
            <a:r>
              <a:rPr lang="vi-VN" sz="240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60:75 =0,8 (giây)</a:t>
            </a:r>
          </a:p>
          <a:p>
            <a:pPr>
              <a:lnSpc>
                <a:spcPct val="150000"/>
              </a:lnSpc>
            </a:pPr>
            <a:r>
              <a:rPr lang="vi-VN" sz="2400" smtClean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</a:t>
            </a:r>
            <a:r>
              <a:rPr lang="en-US" sz="2400" smtClean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smtClean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 </a:t>
            </a:r>
            <a:r>
              <a:rPr lang="vi-VN" sz="240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 pha dãn chung là: </a:t>
            </a:r>
            <a:r>
              <a:rPr lang="vi-VN" sz="2400" smtClean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0,8×</a:t>
            </a:r>
            <a:r>
              <a:rPr lang="en-US" sz="2400" smtClean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1/2 </a:t>
            </a:r>
            <a:r>
              <a:rPr lang="vi-VN" sz="2400" smtClean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=0,4 </a:t>
            </a:r>
            <a:r>
              <a:rPr lang="vi-VN" sz="240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(giây</a:t>
            </a:r>
            <a:r>
              <a:rPr lang="vi-VN" sz="2400" smtClean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vi-VN" sz="2400">
              <a:solidFill>
                <a:srgbClr val="4444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gray">
          <a:xfrm>
            <a:off x="456293" y="780143"/>
            <a:ext cx="5073650" cy="503238"/>
          </a:xfrm>
          <a:prstGeom prst="roundRect">
            <a:avLst>
              <a:gd name="adj" fmla="val 50000"/>
            </a:avLst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376918" y="762681"/>
            <a:ext cx="523875" cy="527050"/>
            <a:chOff x="1188" y="1705"/>
            <a:chExt cx="330" cy="332"/>
          </a:xfrm>
        </p:grpSpPr>
        <p:sp>
          <p:nvSpPr>
            <p:cNvPr id="9" name="Oval 12"/>
            <p:cNvSpPr>
              <a:spLocks noChangeArrowheads="1"/>
            </p:cNvSpPr>
            <p:nvPr/>
          </p:nvSpPr>
          <p:spPr bwMode="gray">
            <a:xfrm>
              <a:off x="1188" y="1706"/>
              <a:ext cx="330" cy="33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0" name="Picture 13" descr="drop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1190" y="1705"/>
              <a:ext cx="328" cy="3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Text Box 14"/>
          <p:cNvSpPr txBox="1">
            <a:spLocks noChangeArrowheads="1"/>
          </p:cNvSpPr>
          <p:nvPr/>
        </p:nvSpPr>
        <p:spPr bwMode="gray">
          <a:xfrm>
            <a:off x="427718" y="730931"/>
            <a:ext cx="3460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 i="1">
                <a:solidFill>
                  <a:srgbClr val="FFFFFF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12" name="Text Box 24"/>
          <p:cNvSpPr txBox="1">
            <a:spLocks noChangeArrowheads="1"/>
          </p:cNvSpPr>
          <p:nvPr/>
        </p:nvSpPr>
        <p:spPr bwMode="gray">
          <a:xfrm>
            <a:off x="951593" y="800781"/>
            <a:ext cx="436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292929">
                      <a:alpha val="50000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>
                <a:schemeClr val="tx1"/>
              </a:buClr>
            </a:pPr>
            <a:r>
              <a:rPr lang="en-US" altLang="en-US" sz="2400" b="1" smtClean="0">
                <a:cs typeface="Arial" panose="020B0604020202020204" pitchFamily="34" charset="0"/>
              </a:rPr>
              <a:t>Chu kì co dãn của tim</a:t>
            </a:r>
            <a:endParaRPr lang="en-US" altLang="en-US" sz="2400" b="1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584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63336" y="1285996"/>
            <a:ext cx="917883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 thời gian của pha tâm nhĩ co &amp; pha tâm thất co là: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0,8-0,4 = 0,4 </a:t>
            </a:r>
            <a:r>
              <a:rPr lang="en-US" sz="240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(giây) ⇒</a:t>
            </a:r>
            <a:r>
              <a:rPr lang="en-US" sz="2400" smtClean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TN+TT=0,4s </a:t>
            </a:r>
          </a:p>
          <a:p>
            <a:pPr>
              <a:lnSpc>
                <a:spcPct val="150000"/>
              </a:lnSpc>
            </a:pPr>
            <a:r>
              <a:rPr lang="vi-VN" sz="2400" smtClean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vi-VN" sz="240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 co tâm nhĩ bằng </a:t>
            </a:r>
            <a:r>
              <a:rPr lang="en-US" sz="2400" smtClean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1/3</a:t>
            </a:r>
            <a:r>
              <a:rPr lang="vi-VN" sz="240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thời gian pha co tâm </a:t>
            </a:r>
            <a:r>
              <a:rPr lang="vi-VN" sz="2400" smtClean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thất</a:t>
            </a:r>
            <a:endParaRPr lang="en-US" sz="2400" smtClean="0">
              <a:solidFill>
                <a:srgbClr val="4444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TN = 1/3 TT</a:t>
            </a:r>
            <a:endParaRPr lang="vi-VN" sz="2400">
              <a:solidFill>
                <a:srgbClr val="4444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vi-VN" sz="2400" smtClean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⇒ </a:t>
            </a:r>
            <a:r>
              <a:rPr lang="vi-VN" sz="240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 gian pha co tâm nhĩ là 0,1 (giây)</a:t>
            </a:r>
          </a:p>
          <a:p>
            <a:pPr>
              <a:lnSpc>
                <a:spcPct val="150000"/>
              </a:lnSpc>
            </a:pPr>
            <a:r>
              <a:rPr lang="vi-VN" sz="240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⇒ Thời gian pha co tâm thất là 0,3 (giây)</a:t>
            </a: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gray">
          <a:xfrm>
            <a:off x="456293" y="780143"/>
            <a:ext cx="5073650" cy="503238"/>
          </a:xfrm>
          <a:prstGeom prst="roundRect">
            <a:avLst>
              <a:gd name="adj" fmla="val 50000"/>
            </a:avLst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376918" y="762681"/>
            <a:ext cx="523875" cy="527050"/>
            <a:chOff x="1188" y="1705"/>
            <a:chExt cx="330" cy="332"/>
          </a:xfrm>
        </p:grpSpPr>
        <p:sp>
          <p:nvSpPr>
            <p:cNvPr id="7" name="Oval 12"/>
            <p:cNvSpPr>
              <a:spLocks noChangeArrowheads="1"/>
            </p:cNvSpPr>
            <p:nvPr/>
          </p:nvSpPr>
          <p:spPr bwMode="gray">
            <a:xfrm>
              <a:off x="1188" y="1706"/>
              <a:ext cx="330" cy="33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8" name="Picture 13" descr="drop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1190" y="1705"/>
              <a:ext cx="328" cy="3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9" name="Text Box 14"/>
          <p:cNvSpPr txBox="1">
            <a:spLocks noChangeArrowheads="1"/>
          </p:cNvSpPr>
          <p:nvPr/>
        </p:nvSpPr>
        <p:spPr bwMode="gray">
          <a:xfrm>
            <a:off x="427718" y="730931"/>
            <a:ext cx="3460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 i="1">
                <a:solidFill>
                  <a:srgbClr val="FFFFFF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10" name="Text Box 24"/>
          <p:cNvSpPr txBox="1">
            <a:spLocks noChangeArrowheads="1"/>
          </p:cNvSpPr>
          <p:nvPr/>
        </p:nvSpPr>
        <p:spPr bwMode="gray">
          <a:xfrm>
            <a:off x="951593" y="800781"/>
            <a:ext cx="436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292929">
                      <a:alpha val="50000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>
                <a:schemeClr val="tx1"/>
              </a:buClr>
            </a:pPr>
            <a:r>
              <a:rPr lang="en-US" altLang="en-US" sz="2400" b="1" smtClean="0">
                <a:cs typeface="Arial" panose="020B0604020202020204" pitchFamily="34" charset="0"/>
              </a:rPr>
              <a:t>Chu kì co dãn của tim</a:t>
            </a:r>
            <a:endParaRPr lang="en-US" altLang="en-US" sz="2400" b="1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74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>
                <a:solidFill>
                  <a:srgbClr val="FF0000"/>
                </a:solidFill>
              </a:rPr>
              <a:t>Dặn dò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Chuẩn bị bài mới “Bài 31,32 SGK </a:t>
            </a: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ĐIỀU HOÀ MÔI TRƯỜNG TRONG CỦA </a:t>
            </a: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CƠ </a:t>
            </a:r>
            <a:r>
              <a:rPr lang="en-US" sz="2400" b="1" smtClean="0">
                <a:latin typeface="Arial" panose="020B0604020202020204" pitchFamily="34" charset="0"/>
                <a:cs typeface="Arial" panose="020B0604020202020204" pitchFamily="34" charset="0"/>
              </a:rPr>
              <a:t>THỂ”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549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666</Words>
  <Application>Microsoft Office PowerPoint</Application>
  <PresentationFormat>Widescreen</PresentationFormat>
  <Paragraphs>61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Tiết 29. BÀI TẬP  CHỦ ĐỀ TUẦN HOÀN</vt:lpstr>
      <vt:lpstr>PowerPoint Presentation</vt:lpstr>
      <vt:lpstr>Hướng dẫn giải</vt:lpstr>
      <vt:lpstr>Hướng dẫn giải</vt:lpstr>
      <vt:lpstr>PowerPoint Presentation</vt:lpstr>
      <vt:lpstr>PowerPoint Presentation</vt:lpstr>
      <vt:lpstr>PowerPoint Presentation</vt:lpstr>
      <vt:lpstr>PowerPoint Presentation</vt:lpstr>
      <vt:lpstr>Dặn dò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Aadmin</dc:creator>
  <cp:lastModifiedBy>Aadmin</cp:lastModifiedBy>
  <cp:revision>25</cp:revision>
  <dcterms:created xsi:type="dcterms:W3CDTF">2021-12-01T14:46:47Z</dcterms:created>
  <dcterms:modified xsi:type="dcterms:W3CDTF">2021-12-04T10:18:11Z</dcterms:modified>
</cp:coreProperties>
</file>