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8" r:id="rId3"/>
    <p:sldMasterId id="2147483702" r:id="rId4"/>
    <p:sldMasterId id="2147483715" r:id="rId5"/>
    <p:sldMasterId id="2147483728" r:id="rId6"/>
    <p:sldMasterId id="2147483754" r:id="rId7"/>
    <p:sldMasterId id="2147483767" r:id="rId8"/>
    <p:sldMasterId id="2147483780" r:id="rId9"/>
    <p:sldMasterId id="2147483793" r:id="rId10"/>
  </p:sldMasterIdLst>
  <p:notesMasterIdLst>
    <p:notesMasterId r:id="rId62"/>
  </p:notesMasterIdLst>
  <p:sldIdLst>
    <p:sldId id="316" r:id="rId11"/>
    <p:sldId id="338" r:id="rId12"/>
    <p:sldId id="317" r:id="rId13"/>
    <p:sldId id="318" r:id="rId14"/>
    <p:sldId id="315" r:id="rId15"/>
    <p:sldId id="314" r:id="rId16"/>
    <p:sldId id="319" r:id="rId17"/>
    <p:sldId id="320" r:id="rId18"/>
    <p:sldId id="295" r:id="rId19"/>
    <p:sldId id="296" r:id="rId20"/>
    <p:sldId id="297" r:id="rId21"/>
    <p:sldId id="298" r:id="rId22"/>
    <p:sldId id="322" r:id="rId23"/>
    <p:sldId id="321" r:id="rId24"/>
    <p:sldId id="313" r:id="rId25"/>
    <p:sldId id="312" r:id="rId26"/>
    <p:sldId id="266" r:id="rId27"/>
    <p:sldId id="328" r:id="rId28"/>
    <p:sldId id="267" r:id="rId29"/>
    <p:sldId id="268" r:id="rId30"/>
    <p:sldId id="269" r:id="rId31"/>
    <p:sldId id="307" r:id="rId32"/>
    <p:sldId id="303" r:id="rId33"/>
    <p:sldId id="308" r:id="rId34"/>
    <p:sldId id="270" r:id="rId35"/>
    <p:sldId id="271" r:id="rId36"/>
    <p:sldId id="272" r:id="rId37"/>
    <p:sldId id="304" r:id="rId38"/>
    <p:sldId id="309" r:id="rId39"/>
    <p:sldId id="306" r:id="rId40"/>
    <p:sldId id="323" r:id="rId41"/>
    <p:sldId id="273" r:id="rId42"/>
    <p:sldId id="274" r:id="rId43"/>
    <p:sldId id="305" r:id="rId44"/>
    <p:sldId id="324" r:id="rId45"/>
    <p:sldId id="275" r:id="rId46"/>
    <p:sldId id="276" r:id="rId47"/>
    <p:sldId id="325" r:id="rId48"/>
    <p:sldId id="326" r:id="rId49"/>
    <p:sldId id="332" r:id="rId50"/>
    <p:sldId id="327" r:id="rId51"/>
    <p:sldId id="335" r:id="rId52"/>
    <p:sldId id="282" r:id="rId53"/>
    <p:sldId id="329" r:id="rId54"/>
    <p:sldId id="330" r:id="rId55"/>
    <p:sldId id="336" r:id="rId56"/>
    <p:sldId id="286" r:id="rId57"/>
    <p:sldId id="333" r:id="rId58"/>
    <p:sldId id="334" r:id="rId59"/>
    <p:sldId id="292" r:id="rId60"/>
    <p:sldId id="33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15A14-2B41-4822-BC8E-B5CCE4774A54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2BE1D-C95D-4CE6-88F1-33EF17194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B8054116-4639-4E68-9DB3-CBB5F68D6865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743" y="644109"/>
            <a:ext cx="4654970" cy="317643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15" y="4342592"/>
            <a:ext cx="5458276" cy="4089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A4236360-FBD9-449B-9BBA-56A413FA77A1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15" y="4342592"/>
            <a:ext cx="5458276" cy="4089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6593EC9A-85BC-4F2F-8DA9-375EB335A5CB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15" y="4342592"/>
            <a:ext cx="5458276" cy="4089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B5595D9E-952C-4B88-8F57-B733C2B674D4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35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681" y="694109"/>
            <a:ext cx="4999244" cy="341172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15" y="4342592"/>
            <a:ext cx="5458276" cy="4089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91F5ACF6-3D7C-46E5-8817-DFCB45F62214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6448" y="694109"/>
            <a:ext cx="5023489" cy="34278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15" y="4342592"/>
            <a:ext cx="5458276" cy="4089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E6809C06-B8D9-45A3-B734-D134F1AAD007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65650" cy="34242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15" y="4342592"/>
            <a:ext cx="5458276" cy="4089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BC7B93-313F-4FEB-8CE8-B5237774A8C2}" type="slidenum">
              <a:rPr lang="en-US" smtClean="0"/>
              <a:pPr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204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48E8A-6AF6-4264-9436-D4010288E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764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26573-6D89-4695-86BC-FA4FBC03D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92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BB1-0E76-4025-B327-BC98038FDA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12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0B27-06F6-42C3-93B4-BC93698A3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44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F3D3E-2C2F-4BBE-B9F0-2263BB65D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735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6EF6-A295-4637-9895-9867A157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712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F215-3167-4F8D-9B95-068189666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868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C8B4-2E55-4B3F-A2F3-9097A37899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0D05-5FAE-434F-B2DF-C094A4051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57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1020-797C-4973-9D9D-5578612F2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6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ED08A2-E798-452A-B6FC-7614D1694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95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295275"/>
            <a:ext cx="9153525" cy="6562725"/>
            <a:chOff x="0" y="192"/>
            <a:chExt cx="5766" cy="4134"/>
          </a:xfrm>
        </p:grpSpPr>
        <p:sp>
          <p:nvSpPr>
            <p:cNvPr id="5" name="Freeform 90"/>
            <p:cNvSpPr>
              <a:spLocks/>
            </p:cNvSpPr>
            <p:nvPr userDrawn="1"/>
          </p:nvSpPr>
          <p:spPr bwMode="gray">
            <a:xfrm>
              <a:off x="0" y="2947"/>
              <a:ext cx="5766" cy="1092"/>
            </a:xfrm>
            <a:custGeom>
              <a:avLst/>
              <a:gdLst>
                <a:gd name="T0" fmla="*/ 8 w 5766"/>
                <a:gd name="T1" fmla="*/ 1000 h 1092"/>
                <a:gd name="T2" fmla="*/ 1778 w 5766"/>
                <a:gd name="T3" fmla="*/ 1072 h 1092"/>
                <a:gd name="T4" fmla="*/ 5760 w 5766"/>
                <a:gd name="T5" fmla="*/ 324 h 1092"/>
                <a:gd name="T6" fmla="*/ 5766 w 5766"/>
                <a:gd name="T7" fmla="*/ 0 h 1092"/>
                <a:gd name="T8" fmla="*/ 1764 w 5766"/>
                <a:gd name="T9" fmla="*/ 1032 h 1092"/>
                <a:gd name="T10" fmla="*/ 0 w 5766"/>
                <a:gd name="T11" fmla="*/ 720 h 1092"/>
                <a:gd name="T12" fmla="*/ 0 w 5766"/>
                <a:gd name="T13" fmla="*/ 1008 h 10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6"/>
                <a:gd name="T22" fmla="*/ 0 h 1092"/>
                <a:gd name="T23" fmla="*/ 5766 w 5766"/>
                <a:gd name="T24" fmla="*/ 1092 h 10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6" h="1092">
                  <a:moveTo>
                    <a:pt x="8" y="1000"/>
                  </a:moveTo>
                  <a:cubicBezTo>
                    <a:pt x="302" y="1012"/>
                    <a:pt x="774" y="1092"/>
                    <a:pt x="1778" y="1072"/>
                  </a:cubicBezTo>
                  <a:cubicBezTo>
                    <a:pt x="2782" y="1052"/>
                    <a:pt x="5098" y="529"/>
                    <a:pt x="5760" y="324"/>
                  </a:cubicBezTo>
                  <a:lnTo>
                    <a:pt x="5766" y="0"/>
                  </a:lnTo>
                  <a:cubicBezTo>
                    <a:pt x="5264" y="296"/>
                    <a:pt x="2820" y="1038"/>
                    <a:pt x="1764" y="1032"/>
                  </a:cubicBezTo>
                  <a:cubicBezTo>
                    <a:pt x="708" y="1026"/>
                    <a:pt x="116" y="744"/>
                    <a:pt x="0" y="720"/>
                  </a:cubicBezTo>
                  <a:lnTo>
                    <a:pt x="0" y="10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68392" dir="1750808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32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Freeform 17"/>
            <p:cNvSpPr>
              <a:spLocks/>
            </p:cNvSpPr>
            <p:nvPr userDrawn="1"/>
          </p:nvSpPr>
          <p:spPr bwMode="gray">
            <a:xfrm>
              <a:off x="0" y="3130"/>
              <a:ext cx="5760" cy="1196"/>
            </a:xfrm>
            <a:custGeom>
              <a:avLst/>
              <a:gdLst>
                <a:gd name="T0" fmla="*/ 0 w 5760"/>
                <a:gd name="T1" fmla="*/ 600 h 1196"/>
                <a:gd name="T2" fmla="*/ 0 w 5760"/>
                <a:gd name="T3" fmla="*/ 1196 h 1196"/>
                <a:gd name="T4" fmla="*/ 5760 w 5760"/>
                <a:gd name="T5" fmla="*/ 1196 h 1196"/>
                <a:gd name="T6" fmla="*/ 5760 w 5760"/>
                <a:gd name="T7" fmla="*/ 0 h 1196"/>
                <a:gd name="T8" fmla="*/ 3524 w 5760"/>
                <a:gd name="T9" fmla="*/ 664 h 1196"/>
                <a:gd name="T10" fmla="*/ 1579 w 5760"/>
                <a:gd name="T11" fmla="*/ 854 h 1196"/>
                <a:gd name="T12" fmla="*/ 0 w 5760"/>
                <a:gd name="T13" fmla="*/ 600 h 11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1196">
                  <a:moveTo>
                    <a:pt x="0" y="600"/>
                  </a:moveTo>
                  <a:lnTo>
                    <a:pt x="0" y="1196"/>
                  </a:lnTo>
                  <a:lnTo>
                    <a:pt x="5760" y="1196"/>
                  </a:lnTo>
                  <a:lnTo>
                    <a:pt x="5760" y="0"/>
                  </a:lnTo>
                  <a:cubicBezTo>
                    <a:pt x="5577" y="122"/>
                    <a:pt x="4242" y="522"/>
                    <a:pt x="3524" y="664"/>
                  </a:cubicBezTo>
                  <a:cubicBezTo>
                    <a:pt x="2806" y="806"/>
                    <a:pt x="2216" y="881"/>
                    <a:pt x="1579" y="854"/>
                  </a:cubicBezTo>
                  <a:cubicBezTo>
                    <a:pt x="942" y="827"/>
                    <a:pt x="359" y="698"/>
                    <a:pt x="0" y="6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92"/>
            <p:cNvSpPr>
              <a:spLocks/>
            </p:cNvSpPr>
            <p:nvPr userDrawn="1"/>
          </p:nvSpPr>
          <p:spPr bwMode="gray">
            <a:xfrm>
              <a:off x="0" y="3381"/>
              <a:ext cx="5760" cy="616"/>
            </a:xfrm>
            <a:custGeom>
              <a:avLst/>
              <a:gdLst>
                <a:gd name="T0" fmla="*/ 0 w 5776"/>
                <a:gd name="T1" fmla="*/ 58 h 616"/>
                <a:gd name="T2" fmla="*/ 1584 w 5776"/>
                <a:gd name="T3" fmla="*/ 586 h 616"/>
                <a:gd name="T4" fmla="*/ 5768 w 5776"/>
                <a:gd name="T5" fmla="*/ 0 h 616"/>
                <a:gd name="T6" fmla="*/ 5776 w 5776"/>
                <a:gd name="T7" fmla="*/ 32 h 616"/>
                <a:gd name="T8" fmla="*/ 1584 w 5776"/>
                <a:gd name="T9" fmla="*/ 598 h 616"/>
                <a:gd name="T10" fmla="*/ 4 w 5776"/>
                <a:gd name="T11" fmla="*/ 92 h 616"/>
                <a:gd name="T12" fmla="*/ 0 w 5776"/>
                <a:gd name="T13" fmla="*/ 58 h 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76"/>
                <a:gd name="T22" fmla="*/ 0 h 616"/>
                <a:gd name="T23" fmla="*/ 5776 w 5776"/>
                <a:gd name="T24" fmla="*/ 616 h 6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76" h="616">
                  <a:moveTo>
                    <a:pt x="0" y="58"/>
                  </a:moveTo>
                  <a:cubicBezTo>
                    <a:pt x="116" y="98"/>
                    <a:pt x="606" y="574"/>
                    <a:pt x="1584" y="586"/>
                  </a:cubicBezTo>
                  <a:cubicBezTo>
                    <a:pt x="2562" y="598"/>
                    <a:pt x="4364" y="324"/>
                    <a:pt x="5768" y="0"/>
                  </a:cubicBezTo>
                  <a:lnTo>
                    <a:pt x="5776" y="32"/>
                  </a:lnTo>
                  <a:cubicBezTo>
                    <a:pt x="4336" y="356"/>
                    <a:pt x="2550" y="616"/>
                    <a:pt x="1584" y="598"/>
                  </a:cubicBezTo>
                  <a:cubicBezTo>
                    <a:pt x="618" y="580"/>
                    <a:pt x="152" y="157"/>
                    <a:pt x="4" y="92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3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8" name="Picture 19" descr="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84" y="861"/>
              <a:ext cx="24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0" descr="6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80" y="192"/>
              <a:ext cx="768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6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76" y="2880"/>
              <a:ext cx="38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20" y="3311"/>
              <a:ext cx="24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23"/>
          <p:cNvSpPr txBox="1">
            <a:spLocks noChangeArrowheads="1"/>
          </p:cNvSpPr>
          <p:nvPr/>
        </p:nvSpPr>
        <p:spPr bwMode="gray">
          <a:xfrm>
            <a:off x="7239000" y="585787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7915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762000" y="2276475"/>
            <a:ext cx="8001000" cy="1066800"/>
          </a:xfrm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7916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800475"/>
            <a:ext cx="5530850" cy="542925"/>
          </a:xfrm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" name="Rectangle 24"/>
          <p:cNvSpPr>
            <a:spLocks noGrp="1" noChangeArrowheads="1"/>
          </p:cNvSpPr>
          <p:nvPr>
            <p:ph type="dt" sz="half" idx="10"/>
          </p:nvPr>
        </p:nvSpPr>
        <p:spPr bwMode="ltGray">
          <a:xfrm>
            <a:off x="457200" y="6467475"/>
            <a:ext cx="2133600" cy="1682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25"/>
          <p:cNvSpPr>
            <a:spLocks noGrp="1" noChangeArrowheads="1"/>
          </p:cNvSpPr>
          <p:nvPr>
            <p:ph type="ftr" sz="quarter" idx="11"/>
          </p:nvPr>
        </p:nvSpPr>
        <p:spPr bwMode="ltGray">
          <a:xfrm>
            <a:off x="3124200" y="6467475"/>
            <a:ext cx="2895600" cy="1682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26"/>
          <p:cNvSpPr>
            <a:spLocks noGrp="1" noChangeArrowheads="1"/>
          </p:cNvSpPr>
          <p:nvPr>
            <p:ph type="sldNum" sz="quarter" idx="12"/>
          </p:nvPr>
        </p:nvSpPr>
        <p:spPr bwMode="ltGray">
          <a:xfrm>
            <a:off x="6553200" y="6467475"/>
            <a:ext cx="2133600" cy="1682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3771533-01F3-4FD6-B1AE-91362803D4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031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C431-D745-4F00-9D41-7D0130B6E6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227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1651C-7CFF-4174-A5DE-8C9617CCCA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037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2B97D-6917-4E15-AB50-9A28F1C77F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800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089C5-B937-4C6A-8570-CFE121F4B0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331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31E1B-69AC-48BF-BD97-EDB51DE578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99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9B9DD-0542-4B98-B529-E68DA0A90E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460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C6BBE-F541-44B9-A330-98BBC0B605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363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BB7A7-1455-4534-BD6A-2C0D4F9E8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1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00AB-4E94-412F-A08F-A12796F57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AB319-B60B-4019-9A91-E46774F988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252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0050" y="274638"/>
            <a:ext cx="2089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274638"/>
            <a:ext cx="61182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9C3A-F8A6-43EE-8336-449D6242D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0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74638"/>
            <a:ext cx="7445375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4038600" cy="498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498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D54-9FFB-4F53-8BF4-275E95842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66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3914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295400"/>
            <a:ext cx="8229600" cy="49831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CC90B-F396-46C8-84F3-3E78F200F0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103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3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6188"/>
            <a:ext cx="4038600" cy="233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FD4B-2474-41EF-996C-67C8E22B0D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18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81E04-30B7-462A-A122-082C3015C5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872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B622-F43A-470B-B292-9541352F5E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C2EB5-07E2-4089-B6E8-B7620972E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0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FB319-9EF7-4A41-818B-9188442FE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6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63857-5515-4C7E-8F58-D44FC671C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768475"/>
            <a:ext cx="3925887" cy="356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768475"/>
            <a:ext cx="3925888" cy="356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62311-77FE-49E3-AFE1-77A155A98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9CF-B535-4216-AD6B-7C303E7D3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8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45D19-D5D5-4CF2-9214-16A6313A6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3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17987-54A1-4764-8D33-CE0D03878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7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46EE4-F305-48A0-8412-6C4A64098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5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C422D-2890-44CB-9E41-FC0665B51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9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A9280-2B86-4AFF-A335-CD9CDA706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5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6388" y="446088"/>
            <a:ext cx="2000250" cy="488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446088"/>
            <a:ext cx="5851525" cy="488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64B9-48D2-4B9B-80BF-8C5E7E735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8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46088"/>
            <a:ext cx="7645400" cy="1244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E566-E848-4B7D-8C59-B13581671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7ADD9-240F-4CD7-BDCE-F2DE578AE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8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68A24-DD83-4A70-A7CB-3FDF3D9BAE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28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240C0-1F86-4D59-AA7D-648D02D1E8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21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B5E1E-6DB2-4895-9E8A-41A2B86D02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77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51C01-BE33-4FD7-B85F-7E357F9030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2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61571-D652-425A-9E69-E214756D67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20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5AFE4-2A03-425F-BE2E-6236123DDD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21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92458-E973-4D25-8084-B2FC0E93D0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35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CBE6A-0FE0-4208-977B-FD2F6361F1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6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B2B72-5C10-4AAE-9405-B243F8AFF3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26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AE70F-EB2A-4697-B212-766AC6693C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91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F85C8-1DFB-45E9-B7BC-CE25FDD88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21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203682-A846-4765-BDF7-155A8DF68C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2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C04028-BA2E-4067-974E-0CD002E630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74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F46C7-F2DF-4986-B224-F9B902AC83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7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48E8A-6AF6-4264-9436-D4010288E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92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26573-6D89-4695-86BC-FA4FBC03D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17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BB1-0E76-4025-B327-BC98038FDA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55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0B27-06F6-42C3-93B4-BC93698A3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32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F3D3E-2C2F-4BBE-B9F0-2263BB65D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89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6EF6-A295-4637-9895-9867A157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32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F215-3167-4F8D-9B95-068189666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83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C8B4-2E55-4B3F-A2F3-9097A37899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67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0D05-5FAE-434F-B2DF-C094A4051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45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1020-797C-4973-9D9D-5578612F2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4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ED08A2-E798-452A-B6FC-7614D1694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23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F46C7-F2DF-4986-B224-F9B902AC83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23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48E8A-6AF6-4264-9436-D4010288E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75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26573-6D89-4695-86BC-FA4FBC03D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92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BB1-0E76-4025-B327-BC98038FDA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91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0B27-06F6-42C3-93B4-BC93698A3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15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F3D3E-2C2F-4BBE-B9F0-2263BB65D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44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6EF6-A295-4637-9895-9867A157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2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F215-3167-4F8D-9B95-068189666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C8B4-2E55-4B3F-A2F3-9097A37899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4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0D05-5FAE-434F-B2DF-C094A4051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671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1020-797C-4973-9D9D-5578612F2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1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ED08A2-E798-452A-B6FC-7614D1694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20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F46C7-F2DF-4986-B224-F9B902AC83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53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48E8A-6AF6-4264-9436-D4010288E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23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26573-6D89-4695-86BC-FA4FBC03D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10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BB1-0E76-4025-B327-BC98038FDA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95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0B27-06F6-42C3-93B4-BC93698A3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82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F3D3E-2C2F-4BBE-B9F0-2263BB65D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003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6EF6-A295-4637-9895-9867A157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5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F215-3167-4F8D-9B95-068189666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79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C8B4-2E55-4B3F-A2F3-9097A37899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19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0D05-5FAE-434F-B2DF-C094A4051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82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1020-797C-4973-9D9D-5578612F2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157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ED08A2-E798-452A-B6FC-7614D1694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620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F46C7-F2DF-4986-B224-F9B902AC83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48E8A-6AF6-4264-9436-D4010288E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971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26573-6D89-4695-86BC-FA4FBC03D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BB1-0E76-4025-B327-BC98038FDA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666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0B27-06F6-42C3-93B4-BC93698A3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0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F3D3E-2C2F-4BBE-B9F0-2263BB65D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420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6EF6-A295-4637-9895-9867A157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773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F215-3167-4F8D-9B95-068189666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49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C8B4-2E55-4B3F-A2F3-9097A37899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601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0D05-5FAE-434F-B2DF-C094A4051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10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1020-797C-4973-9D9D-5578612F2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8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ED08A2-E798-452A-B6FC-7614D1694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175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F46C7-F2DF-4986-B224-F9B902AC83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594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48E8A-6AF6-4264-9436-D4010288E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244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26573-6D89-4695-86BC-FA4FBC03D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9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BB1-0E76-4025-B327-BC98038FDA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854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0B27-06F6-42C3-93B4-BC93698A3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117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F3D3E-2C2F-4BBE-B9F0-2263BB65D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226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6EF6-A295-4637-9895-9867A157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65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F215-3167-4F8D-9B95-068189666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16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C8B4-2E55-4B3F-A2F3-9097A37899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06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0D05-5FAE-434F-B2DF-C094A4051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93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1020-797C-4973-9D9D-5578612F2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685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ED08A2-E798-452A-B6FC-7614D1694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659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F46C7-F2DF-4986-B224-F9B902AC83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D616C-607C-4603-90E7-A03316BB4D9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F42E17-8129-4223-BB89-10549D6A19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4"/>
          <p:cNvGrpSpPr>
            <a:grpSpLocks/>
          </p:cNvGrpSpPr>
          <p:nvPr/>
        </p:nvGrpSpPr>
        <p:grpSpPr bwMode="auto">
          <a:xfrm>
            <a:off x="0" y="152400"/>
            <a:ext cx="9153525" cy="6724650"/>
            <a:chOff x="0" y="96"/>
            <a:chExt cx="5766" cy="4236"/>
          </a:xfrm>
        </p:grpSpPr>
        <p:grpSp>
          <p:nvGrpSpPr>
            <p:cNvPr id="1032" name="Group 28"/>
            <p:cNvGrpSpPr>
              <a:grpSpLocks/>
            </p:cNvGrpSpPr>
            <p:nvPr userDrawn="1"/>
          </p:nvGrpSpPr>
          <p:grpSpPr bwMode="auto">
            <a:xfrm>
              <a:off x="0" y="3312"/>
              <a:ext cx="5766" cy="1020"/>
              <a:chOff x="0" y="3369"/>
              <a:chExt cx="5766" cy="963"/>
            </a:xfrm>
          </p:grpSpPr>
          <p:sp>
            <p:nvSpPr>
              <p:cNvPr id="1036" name="Freeform 101"/>
              <p:cNvSpPr>
                <a:spLocks/>
              </p:cNvSpPr>
              <p:nvPr userDrawn="1"/>
            </p:nvSpPr>
            <p:spPr bwMode="ltGray">
              <a:xfrm>
                <a:off x="0" y="3369"/>
                <a:ext cx="5766" cy="951"/>
              </a:xfrm>
              <a:custGeom>
                <a:avLst/>
                <a:gdLst>
                  <a:gd name="T0" fmla="*/ 5760 w 5766"/>
                  <a:gd name="T1" fmla="*/ 1154 h 919"/>
                  <a:gd name="T2" fmla="*/ 5766 w 5766"/>
                  <a:gd name="T3" fmla="*/ 0 h 919"/>
                  <a:gd name="T4" fmla="*/ 1764 w 5766"/>
                  <a:gd name="T5" fmla="*/ 1037 h 919"/>
                  <a:gd name="T6" fmla="*/ 0 w 5766"/>
                  <a:gd name="T7" fmla="*/ 642 h 919"/>
                  <a:gd name="T8" fmla="*/ 0 w 5766"/>
                  <a:gd name="T9" fmla="*/ 1167 h 9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6" h="919">
                    <a:moveTo>
                      <a:pt x="5760" y="907"/>
                    </a:moveTo>
                    <a:cubicBezTo>
                      <a:pt x="5762" y="605"/>
                      <a:pt x="5764" y="302"/>
                      <a:pt x="5766" y="0"/>
                    </a:cubicBezTo>
                    <a:cubicBezTo>
                      <a:pt x="5231" y="225"/>
                      <a:pt x="3742" y="745"/>
                      <a:pt x="1764" y="817"/>
                    </a:cubicBezTo>
                    <a:cubicBezTo>
                      <a:pt x="857" y="873"/>
                      <a:pt x="116" y="529"/>
                      <a:pt x="0" y="505"/>
                    </a:cubicBezTo>
                    <a:lnTo>
                      <a:pt x="0" y="91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" name="Freeform 101"/>
              <p:cNvSpPr>
                <a:spLocks/>
              </p:cNvSpPr>
              <p:nvPr userDrawn="1"/>
            </p:nvSpPr>
            <p:spPr bwMode="ltGray">
              <a:xfrm>
                <a:off x="0" y="3598"/>
                <a:ext cx="5760" cy="734"/>
              </a:xfrm>
              <a:custGeom>
                <a:avLst/>
                <a:gdLst>
                  <a:gd name="T0" fmla="*/ 8966645 w 5778"/>
                  <a:gd name="T1" fmla="*/ 308914 h 887"/>
                  <a:gd name="T2" fmla="*/ 8974409 w 5778"/>
                  <a:gd name="T3" fmla="*/ 0 h 887"/>
                  <a:gd name="T4" fmla="*/ 2739849 w 5778"/>
                  <a:gd name="T5" fmla="*/ 274008 h 887"/>
                  <a:gd name="T6" fmla="*/ 0 w 5778"/>
                  <a:gd name="T7" fmla="*/ 165103 h 887"/>
                  <a:gd name="T8" fmla="*/ 0 w 5778"/>
                  <a:gd name="T9" fmla="*/ 309611 h 8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78"/>
                  <a:gd name="T16" fmla="*/ 0 h 887"/>
                  <a:gd name="T17" fmla="*/ 5778 w 5778"/>
                  <a:gd name="T18" fmla="*/ 887 h 8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78" h="887">
                    <a:moveTo>
                      <a:pt x="5773" y="885"/>
                    </a:moveTo>
                    <a:cubicBezTo>
                      <a:pt x="5775" y="590"/>
                      <a:pt x="5776" y="295"/>
                      <a:pt x="5778" y="0"/>
                    </a:cubicBezTo>
                    <a:cubicBezTo>
                      <a:pt x="5168" y="204"/>
                      <a:pt x="3742" y="713"/>
                      <a:pt x="1764" y="785"/>
                    </a:cubicBezTo>
                    <a:cubicBezTo>
                      <a:pt x="857" y="841"/>
                      <a:pt x="116" y="497"/>
                      <a:pt x="0" y="473"/>
                    </a:cubicBezTo>
                    <a:lnTo>
                      <a:pt x="0" y="887"/>
                    </a:lnTo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" name="Freeform 92"/>
              <p:cNvSpPr>
                <a:spLocks/>
              </p:cNvSpPr>
              <p:nvPr userDrawn="1"/>
            </p:nvSpPr>
            <p:spPr bwMode="ltGray">
              <a:xfrm>
                <a:off x="6" y="3750"/>
                <a:ext cx="5754" cy="495"/>
              </a:xfrm>
              <a:custGeom>
                <a:avLst/>
                <a:gdLst>
                  <a:gd name="T0" fmla="*/ 0 w 5776"/>
                  <a:gd name="T1" fmla="*/ 13 h 616"/>
                  <a:gd name="T2" fmla="*/ 1542 w 5776"/>
                  <a:gd name="T3" fmla="*/ 127 h 616"/>
                  <a:gd name="T4" fmla="*/ 5615 w 5776"/>
                  <a:gd name="T5" fmla="*/ 0 h 616"/>
                  <a:gd name="T6" fmla="*/ 5623 w 5776"/>
                  <a:gd name="T7" fmla="*/ 7 h 616"/>
                  <a:gd name="T8" fmla="*/ 1542 w 5776"/>
                  <a:gd name="T9" fmla="*/ 130 h 616"/>
                  <a:gd name="T10" fmla="*/ 4 w 5776"/>
                  <a:gd name="T11" fmla="*/ 20 h 616"/>
                  <a:gd name="T12" fmla="*/ 0 w 5776"/>
                  <a:gd name="T13" fmla="*/ 13 h 6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76"/>
                  <a:gd name="T22" fmla="*/ 0 h 616"/>
                  <a:gd name="T23" fmla="*/ 5776 w 5776"/>
                  <a:gd name="T24" fmla="*/ 616 h 6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76" h="616">
                    <a:moveTo>
                      <a:pt x="0" y="58"/>
                    </a:moveTo>
                    <a:cubicBezTo>
                      <a:pt x="116" y="98"/>
                      <a:pt x="606" y="574"/>
                      <a:pt x="1584" y="586"/>
                    </a:cubicBezTo>
                    <a:cubicBezTo>
                      <a:pt x="2562" y="598"/>
                      <a:pt x="4364" y="324"/>
                      <a:pt x="5768" y="0"/>
                    </a:cubicBezTo>
                    <a:lnTo>
                      <a:pt x="5776" y="32"/>
                    </a:lnTo>
                    <a:cubicBezTo>
                      <a:pt x="4336" y="356"/>
                      <a:pt x="2550" y="616"/>
                      <a:pt x="1584" y="598"/>
                    </a:cubicBezTo>
                    <a:cubicBezTo>
                      <a:pt x="618" y="580"/>
                      <a:pt x="152" y="157"/>
                      <a:pt x="4" y="92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33"/>
            <p:cNvGrpSpPr>
              <a:grpSpLocks/>
            </p:cNvGrpSpPr>
            <p:nvPr userDrawn="1"/>
          </p:nvGrpSpPr>
          <p:grpSpPr bwMode="auto">
            <a:xfrm>
              <a:off x="144" y="96"/>
              <a:ext cx="543" cy="524"/>
              <a:chOff x="144" y="96"/>
              <a:chExt cx="543" cy="524"/>
            </a:xfrm>
          </p:grpSpPr>
          <p:pic>
            <p:nvPicPr>
              <p:cNvPr id="1034" name="Picture 31" descr="123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30090">
                <a:off x="144" y="96"/>
                <a:ext cx="543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32" descr="water_2"/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8"/>
                <a:ext cx="432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63246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400800"/>
            <a:ext cx="35052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553200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D15AE8-FBA2-481F-A632-2F5231E7600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7391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294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446088"/>
            <a:ext cx="764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1768475"/>
            <a:ext cx="800417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88950" y="5732463"/>
            <a:ext cx="2101850" cy="444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>
              <a:ea typeface="SimSun" charset="-122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963863" y="5757863"/>
            <a:ext cx="2870200" cy="444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>
              <a:ea typeface="SimSun" charset="-122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197600" y="5757863"/>
            <a:ext cx="2101850" cy="444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09CABC51-CD08-4BEA-BEFB-422172E7E03A}" type="slidenum">
              <a:rPr lang="en-US">
                <a:ea typeface="SimSun" charset="-122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en-US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80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414BA4-41C3-4B91-AA09-8699470408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A6C9C-BE6F-4DC7-ACC1-2FF6026EBE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A6C9C-BE6F-4DC7-ACC1-2FF6026EBE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9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A6C9C-BE6F-4DC7-ACC1-2FF6026EBE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6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A6C9C-BE6F-4DC7-ACC1-2FF6026EBE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7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A6C9C-BE6F-4DC7-ACC1-2FF6026EBE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4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A6C9C-BE6F-4DC7-ACC1-2FF6026EBE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1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image" Target="../media/image28.jpeg"/><Relationship Id="rId21" Type="http://schemas.openxmlformats.org/officeDocument/2006/relationships/image" Target="../media/image40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7.png"/><Relationship Id="rId20" Type="http://schemas.openxmlformats.org/officeDocument/2006/relationships/slide" Target="slide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6.png"/><Relationship Id="rId23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slide" Target="slide6.xml"/><Relationship Id="rId4" Type="http://schemas.openxmlformats.org/officeDocument/2006/relationships/image" Target="../media/image29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914400" y="409575"/>
            <a:ext cx="76866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600" b="1" i="1" smtClean="0">
                <a:solidFill>
                  <a:srgbClr val="C00000"/>
                </a:solidFill>
                <a:latin typeface="Times New Roman" pitchFamily="18" charset="0"/>
              </a:rPr>
              <a:t>         </a:t>
            </a:r>
            <a:r>
              <a:rPr lang="en-US" altLang="en-US" sz="3600" b="1" i="1" u="sng" smtClean="0">
                <a:solidFill>
                  <a:srgbClr val="C00000"/>
                </a:solidFill>
                <a:latin typeface="Times New Roman" pitchFamily="18" charset="0"/>
              </a:rPr>
              <a:t>TRƯỜNG THCS TÂN XUÂN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413760" y="569976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800" b="1" i="1" smtClean="0">
                <a:solidFill>
                  <a:srgbClr val="C00000"/>
                </a:solidFill>
                <a:latin typeface="Times New Roman" pitchFamily="18" charset="0"/>
              </a:rPr>
              <a:t>Giáo viên: NGÔ THỊ TÂM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933699" y="2362200"/>
            <a:ext cx="3886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</a:rPr>
              <a:t>MÔN: SINH HỌC 9</a:t>
            </a:r>
          </a:p>
        </p:txBody>
      </p:sp>
      <p:sp>
        <p:nvSpPr>
          <p:cNvPr id="7174" name="Oval 5"/>
          <p:cNvSpPr>
            <a:spLocks noChangeArrowheads="1"/>
          </p:cNvSpPr>
          <p:nvPr/>
        </p:nvSpPr>
        <p:spPr bwMode="auto">
          <a:xfrm>
            <a:off x="2476499" y="3505200"/>
            <a:ext cx="5257800" cy="1828800"/>
          </a:xfrm>
          <a:prstGeom prst="ellipse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800" b="1" u="sng" smtClean="0">
                <a:solidFill>
                  <a:srgbClr val="000000"/>
                </a:solidFill>
                <a:latin typeface="Times New Roman" pitchFamily="18" charset="0"/>
              </a:rPr>
              <a:t>TIẾT 49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: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</a:rPr>
              <a:t>QUẦN XÃ SINH VẬT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3429000" y="13716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mtClean="0">
                <a:solidFill>
                  <a:srgbClr val="C00000"/>
                </a:solidFill>
                <a:ea typeface="SimSun" charset="-122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1048990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CHÀO </a:t>
            </a:r>
            <a:r>
              <a:rPr lang="en-US" sz="3600" b="1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MỪNG </a:t>
            </a:r>
            <a:r>
              <a:rPr lang="en-US" sz="3600" b="1" smtClean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CÁC EM ĐẾN VỚI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b="1" smtClean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TIẾT HỌC NGÀY HÔM NAY</a:t>
            </a:r>
            <a:endParaRPr lang="en-US" sz="3600" b="1" dirty="0">
              <a:ln w="31550" cmpd="sng">
                <a:gradFill>
                  <a:gsLst>
                    <a:gs pos="70000">
                      <a:srgbClr val="2D2DB9">
                        <a:shade val="50000"/>
                        <a:satMod val="190000"/>
                      </a:srgbClr>
                    </a:gs>
                    <a:gs pos="0">
                      <a:srgbClr val="2D2DB9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2D2DB9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SimSun" charset="-122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b="1" u="sng" dirty="0" err="1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Chủ</a:t>
            </a:r>
            <a:r>
              <a:rPr lang="en-US" sz="3600" b="1" u="sng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 </a:t>
            </a:r>
            <a:r>
              <a:rPr lang="en-US" sz="3600" b="1" u="sng" dirty="0" err="1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đề</a:t>
            </a:r>
            <a:r>
              <a:rPr lang="en-US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SimSun" charset="-122"/>
              </a:rPr>
              <a:t>: HỆ SINH THÁI</a:t>
            </a:r>
          </a:p>
        </p:txBody>
      </p:sp>
    </p:spTree>
    <p:extLst>
      <p:ext uri="{BB962C8B-B14F-4D97-AF65-F5344CB8AC3E}">
        <p14:creationId xmlns:p14="http://schemas.microsoft.com/office/powerpoint/2010/main" val="2088990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90600" y="6019800"/>
            <a:ext cx="7010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 XÃ BÃI NGẦM SAN HÔ</a:t>
            </a:r>
          </a:p>
        </p:txBody>
      </p:sp>
      <p:pic>
        <p:nvPicPr>
          <p:cNvPr id="5126" name="Picture 6" descr="sanho-ng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1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Tập tin:Rừ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xã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đồi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ở Phú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600" y="304800"/>
            <a:ext cx="4196136" cy="6310458"/>
            <a:chOff x="144" y="1728"/>
            <a:chExt cx="2451" cy="1911"/>
          </a:xfrm>
        </p:grpSpPr>
        <p:pic>
          <p:nvPicPr>
            <p:cNvPr id="24587" name="Picture 11" descr="swieteni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728"/>
              <a:ext cx="2434" cy="17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147" y="3518"/>
              <a:ext cx="2448" cy="12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 xã rừng mưa nhiệt đới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24399" y="304800"/>
            <a:ext cx="4398153" cy="6311904"/>
            <a:chOff x="3120" y="1728"/>
            <a:chExt cx="2569" cy="1916"/>
          </a:xfrm>
        </p:grpSpPr>
        <p:pic>
          <p:nvPicPr>
            <p:cNvPr id="24588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0" y="1728"/>
              <a:ext cx="2448" cy="179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3241" y="3523"/>
              <a:ext cx="2448" cy="12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 xã Xavan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8638"/>
            <a:ext cx="1706563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1905000" y="304800"/>
            <a:ext cx="6858000" cy="3352800"/>
          </a:xfrm>
          <a:prstGeom prst="cloudCallout">
            <a:avLst>
              <a:gd name="adj1" fmla="val -50532"/>
              <a:gd name="adj2" fmla="val 8101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Tập hợp các quần thể sinh vật như khu rừng mưa nhiệt đới, ao cá tự nhiên được gọi là quần xã sinh vật. </a:t>
            </a:r>
            <a:r>
              <a:rPr lang="en-US" altLang="en-US" sz="2800" b="1" i="1" smtClean="0">
                <a:solidFill>
                  <a:srgbClr val="FF0000"/>
                </a:solidFill>
                <a:latin typeface="Times New Roman" pitchFamily="18" charset="0"/>
              </a:rPr>
              <a:t>Hãy cho biết thế nào là một quần xã sinh vật?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53755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9" name="Rectangle 25" descr="Shingle"/>
          <p:cNvSpPr>
            <a:spLocks noChangeArrowheads="1"/>
          </p:cNvSpPr>
          <p:nvPr/>
        </p:nvSpPr>
        <p:spPr bwMode="auto">
          <a:xfrm>
            <a:off x="304800" y="2169994"/>
            <a:ext cx="8458200" cy="2859206"/>
          </a:xfrm>
          <a:prstGeom prst="rect">
            <a:avLst/>
          </a:prstGeom>
          <a:pattFill prst="shingle">
            <a:fgClr>
              <a:srgbClr val="99FF99"/>
            </a:fgClr>
            <a:bgClr>
              <a:srgbClr val="CCCCFF"/>
            </a:bgClr>
          </a:pattFill>
          <a:ln w="76200" cmpd="tri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57200" y="2286000"/>
            <a:ext cx="8153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</a:rPr>
              <a:t>Quần xã sinh vật là tập hợp nhiều </a:t>
            </a:r>
            <a:r>
              <a:rPr lang="en-US" altLang="en-US" sz="3200" b="1" u="sng" smtClean="0">
                <a:solidFill>
                  <a:srgbClr val="000000"/>
                </a:solidFill>
                <a:latin typeface="Times New Roman" pitchFamily="18" charset="0"/>
              </a:rPr>
              <a:t>quần thể sinh vật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</a:rPr>
              <a:t> thuộc các loài </a:t>
            </a:r>
            <a:r>
              <a:rPr lang="en-US" altLang="en-US" sz="3200" b="1" u="sng" smtClean="0">
                <a:solidFill>
                  <a:srgbClr val="000000"/>
                </a:solidFill>
                <a:latin typeface="Times New Roman" pitchFamily="18" charset="0"/>
              </a:rPr>
              <a:t>khác nhau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</a:rPr>
              <a:t>, cùng sống trong một không gian </a:t>
            </a:r>
            <a:r>
              <a:rPr lang="en-US" altLang="en-US" sz="3200" b="1" u="sng" smtClean="0">
                <a:solidFill>
                  <a:srgbClr val="000000"/>
                </a:solidFill>
                <a:latin typeface="Times New Roman" pitchFamily="18" charset="0"/>
              </a:rPr>
              <a:t>xác định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</a:rPr>
              <a:t>và chúng có mối quan hệ mật thiết, gắn bó với nhau =&gt; Quần xã có cấu trúc tương đối ổn định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/>
          <a:lstStyle/>
          <a:p>
            <a:r>
              <a:rPr lang="en-US" u="sng" smtClean="0">
                <a:solidFill>
                  <a:srgbClr val="C00000"/>
                </a:solidFill>
              </a:rPr>
              <a:t>I. KHÁI NIỆM QUẦN XÃ SINH VẬT</a:t>
            </a:r>
            <a:endParaRPr lang="en-US" u="sng">
              <a:solidFill>
                <a:srgbClr val="C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2" y="1447800"/>
            <a:ext cx="685800" cy="533400"/>
          </a:xfrm>
          <a:prstGeom prst="rect">
            <a:avLst/>
          </a:prstGeom>
          <a:noFill/>
          <a:ln w="936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409" y="5391834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smtClean="0"/>
              <a:t>Ví dụ</a:t>
            </a:r>
            <a:r>
              <a:rPr lang="en-US" sz="2800" smtClean="0"/>
              <a:t>:  Quần xã rừng mưa nhiệt đới; quần xã rừng ngập mặn ven biển; quần xã ao cá tự nhiên;…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9505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 animBg="1"/>
      <p:bldP spid="6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74" name="Group 66"/>
          <p:cNvGraphicFramePr>
            <a:graphicFrameLocks noGrp="1"/>
          </p:cNvGraphicFramePr>
          <p:nvPr/>
        </p:nvGraphicFramePr>
        <p:xfrm>
          <a:off x="152400" y="914400"/>
          <a:ext cx="8839200" cy="4867275"/>
        </p:xfrm>
        <a:graphic>
          <a:graphicData uri="http://schemas.openxmlformats.org/drawingml/2006/table">
            <a:tbl>
              <a:tblPr/>
              <a:tblGrid>
                <a:gridCol w="4419600"/>
                <a:gridCol w="4419600"/>
              </a:tblGrid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 thể sinh vật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5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71" name="Text Box 63"/>
          <p:cNvSpPr txBox="1">
            <a:spLocks noChangeArrowheads="1"/>
          </p:cNvSpPr>
          <p:nvPr/>
        </p:nvSpPr>
        <p:spPr bwMode="auto">
          <a:xfrm>
            <a:off x="838200" y="304800"/>
            <a:ext cx="769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latin typeface="Times New Roman" pitchFamily="18" charset="0"/>
              </a:rPr>
              <a:t>Phân biệt quần xã sinh vật và quần thể sinh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4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94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74" name="Group 66"/>
          <p:cNvGraphicFramePr>
            <a:graphicFrameLocks noGrp="1"/>
          </p:cNvGraphicFramePr>
          <p:nvPr/>
        </p:nvGraphicFramePr>
        <p:xfrm>
          <a:off x="152400" y="914400"/>
          <a:ext cx="8839200" cy="4867275"/>
        </p:xfrm>
        <a:graphic>
          <a:graphicData uri="http://schemas.openxmlformats.org/drawingml/2006/table">
            <a:tbl>
              <a:tblPr/>
              <a:tblGrid>
                <a:gridCol w="4419600"/>
                <a:gridCol w="4419600"/>
              </a:tblGrid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 xã sinh vật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 thể sinh vật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5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71" name="Text Box 63"/>
          <p:cNvSpPr txBox="1">
            <a:spLocks noChangeArrowheads="1"/>
          </p:cNvSpPr>
          <p:nvPr/>
        </p:nvSpPr>
        <p:spPr bwMode="auto">
          <a:xfrm>
            <a:off x="838200" y="304800"/>
            <a:ext cx="769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latin typeface="Times New Roman" pitchFamily="18" charset="0"/>
              </a:rPr>
              <a:t>Phân biệt quần xã sinh vật và quần thể sinh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4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94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-166688" y="0"/>
            <a:ext cx="9124951" cy="1828800"/>
            <a:chOff x="0" y="0"/>
            <a:chExt cx="5748" cy="1152"/>
          </a:xfrm>
        </p:grpSpPr>
        <p:pic>
          <p:nvPicPr>
            <p:cNvPr id="11273" name="Picture 10" descr="F:\ANH\Picture\Anh Dong\S128x128P_418[1].gif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29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4" name="Rectangle 7"/>
            <p:cNvSpPr>
              <a:spLocks noChangeArrowheads="1"/>
            </p:cNvSpPr>
            <p:nvPr/>
          </p:nvSpPr>
          <p:spPr bwMode="auto">
            <a:xfrm>
              <a:off x="585" y="0"/>
              <a:ext cx="5163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600" b="1">
                  <a:solidFill>
                    <a:srgbClr val="0000FF"/>
                  </a:solidFill>
                </a:rPr>
                <a:t>Trong thực tế sản xuất, mô hình VAC có được gọi là</a:t>
              </a:r>
            </a:p>
            <a:p>
              <a:r>
                <a:rPr lang="en-US" sz="2600" b="1">
                  <a:solidFill>
                    <a:srgbClr val="0000FF"/>
                  </a:solidFill>
                </a:rPr>
                <a:t>quần xã sinh vật không? Hãy giải thích.  </a:t>
              </a:r>
            </a:p>
          </p:txBody>
        </p:sp>
      </p:grpSp>
      <p:pic>
        <p:nvPicPr>
          <p:cNvPr id="11267" name="Picture 11" descr="19085_12226065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9200"/>
            <a:ext cx="739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12"/>
          <p:cNvSpPr>
            <a:spLocks noChangeArrowheads="1"/>
          </p:cNvSpPr>
          <p:nvPr/>
        </p:nvSpPr>
        <p:spPr bwMode="auto">
          <a:xfrm>
            <a:off x="1676400" y="4038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Mô hình sản xuất VAC (Vườn – Ao – Chuồng)</a:t>
            </a:r>
          </a:p>
        </p:txBody>
      </p:sp>
      <p:sp>
        <p:nvSpPr>
          <p:cNvPr id="11269" name="Rectangle 13"/>
          <p:cNvSpPr>
            <a:spLocks noChangeArrowheads="1"/>
          </p:cNvSpPr>
          <p:nvPr/>
        </p:nvSpPr>
        <p:spPr bwMode="auto">
          <a:xfrm>
            <a:off x="1219200" y="15240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70" name="Picture 4" descr="mo hinh (tr1)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4495800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 descr="vu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6" descr="chuong he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4525963"/>
            <a:ext cx="2895600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04800" y="2590800"/>
            <a:ext cx="25908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Các quần thể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trong mô hình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sản xuất VAC</a:t>
            </a:r>
            <a:endParaRPr lang="en-US" altLang="en-US" sz="28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114800" y="1990725"/>
            <a:ext cx="3886200" cy="9048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Các quần thể vật nuôi</a:t>
            </a:r>
            <a:endParaRPr lang="en-US" altLang="en-US" sz="28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114800" y="3833813"/>
            <a:ext cx="3962400" cy="89058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Các quần thể cây trồng</a:t>
            </a:r>
            <a:endParaRPr lang="en-US" altLang="en-US" sz="28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5" name="Picture 10" descr="F:\ANH\Picture\Anh Dong\S128x128P_418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0"/>
            <a:ext cx="11509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1228725" y="42863"/>
            <a:ext cx="7915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8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Mô hình sản xuất VAC  là một quần xã nhân tạo.</a:t>
            </a: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V="1">
            <a:off x="2895600" y="2438400"/>
            <a:ext cx="11430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>
            <a:off x="2895600" y="3429000"/>
            <a:ext cx="114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4423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F:\ANH\Picture\Anh Dong\S128x128P_418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114800"/>
            <a:ext cx="137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8" name="AutoShape 8"/>
          <p:cNvSpPr>
            <a:spLocks noChangeArrowheads="1"/>
          </p:cNvSpPr>
          <p:nvPr/>
        </p:nvSpPr>
        <p:spPr bwMode="auto">
          <a:xfrm>
            <a:off x="1752600" y="1600200"/>
            <a:ext cx="6324600" cy="1981200"/>
          </a:xfrm>
          <a:prstGeom prst="wedgeRoundRectCallout">
            <a:avLst>
              <a:gd name="adj1" fmla="val -48519"/>
              <a:gd name="adj2" fmla="val 869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thông tin bảng 49/sgk tr.147 trình bày các đặc điểm cơ bản của quần xã sinh vật.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ĐẶC ĐIỂM CƠ BẢN CỦA QUẦN XÃ</a:t>
            </a:r>
            <a:endParaRPr lang="en-US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ần thể sinh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386550" cy="559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1"/>
          <p:cNvSpPr>
            <a:spLocks noChangeArrowheads="1"/>
          </p:cNvSpPr>
          <p:nvPr/>
        </p:nvSpPr>
        <p:spPr bwMode="auto">
          <a:xfrm>
            <a:off x="2086117" y="17628"/>
            <a:ext cx="4876800" cy="990600"/>
          </a:xfrm>
          <a:prstGeom prst="ellipse">
            <a:avLst/>
          </a:prstGeom>
          <a:solidFill>
            <a:srgbClr val="B4C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57200" fontAlgn="base">
              <a:spcBef>
                <a:spcPts val="2000"/>
              </a:spcBef>
              <a:spcAft>
                <a:spcPct val="0"/>
              </a:spcAft>
              <a:buSzPct val="100000"/>
            </a:pPr>
            <a:r>
              <a:rPr lang="en-US" altLang="en-US" sz="3200" b="1" u="sng" smtClean="0">
                <a:solidFill>
                  <a:srgbClr val="FF0066"/>
                </a:solidFill>
                <a:latin typeface="Times New Roman" pitchFamily="18" charset="0"/>
              </a:rPr>
              <a:t>NHẮC LẠI KIẾN THỨC CŨ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972234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</a:rPr>
              <a:t>QUẦN THỂ LÀ GÌ 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05" name="Group 97"/>
          <p:cNvGraphicFramePr>
            <a:graphicFrameLocks noGrp="1"/>
          </p:cNvGraphicFramePr>
          <p:nvPr>
            <p:ph/>
          </p:nvPr>
        </p:nvGraphicFramePr>
        <p:xfrm>
          <a:off x="228600" y="1143000"/>
          <a:ext cx="8686800" cy="5638800"/>
        </p:xfrm>
        <a:graphic>
          <a:graphicData uri="http://schemas.openxmlformats.org/drawingml/2006/table">
            <a:tbl>
              <a:tblPr/>
              <a:tblGrid>
                <a:gridCol w="1912938"/>
                <a:gridCol w="1897062"/>
                <a:gridCol w="48768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2" name="Rectangle 78"/>
          <p:cNvSpPr>
            <a:spLocks noChangeArrowheads="1"/>
          </p:cNvSpPr>
          <p:nvPr/>
        </p:nvSpPr>
        <p:spPr bwMode="auto">
          <a:xfrm>
            <a:off x="285750" y="1133475"/>
            <a:ext cx="1752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Đặc điểm</a:t>
            </a:r>
          </a:p>
        </p:txBody>
      </p:sp>
      <p:sp>
        <p:nvSpPr>
          <p:cNvPr id="94287" name="Rectangle 79"/>
          <p:cNvSpPr>
            <a:spLocks noChangeArrowheads="1"/>
          </p:cNvSpPr>
          <p:nvPr/>
        </p:nvSpPr>
        <p:spPr bwMode="auto">
          <a:xfrm>
            <a:off x="304800" y="19812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Số lượng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các loài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94288" name="Rectangle 80"/>
          <p:cNvSpPr>
            <a:spLocks noChangeArrowheads="1"/>
          </p:cNvSpPr>
          <p:nvPr/>
        </p:nvSpPr>
        <p:spPr bwMode="auto">
          <a:xfrm>
            <a:off x="290513" y="5105400"/>
            <a:ext cx="1752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Thành phần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loài 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13345" name="Rectangle 81"/>
          <p:cNvSpPr>
            <a:spLocks noChangeArrowheads="1"/>
          </p:cNvSpPr>
          <p:nvPr/>
        </p:nvSpPr>
        <p:spPr bwMode="auto">
          <a:xfrm>
            <a:off x="2176463" y="1066800"/>
            <a:ext cx="17859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Các chỉ số</a:t>
            </a:r>
          </a:p>
        </p:txBody>
      </p:sp>
      <p:sp>
        <p:nvSpPr>
          <p:cNvPr id="94291" name="Rectangle 8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209800" y="2209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đa dạng</a:t>
            </a:r>
          </a:p>
        </p:txBody>
      </p:sp>
      <p:sp>
        <p:nvSpPr>
          <p:cNvPr id="13351" name="Rectangle 89"/>
          <p:cNvSpPr>
            <a:spLocks noChangeArrowheads="1"/>
          </p:cNvSpPr>
          <p:nvPr/>
        </p:nvSpPr>
        <p:spPr bwMode="auto">
          <a:xfrm>
            <a:off x="5562600" y="120015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Thể hiện</a:t>
            </a:r>
            <a:r>
              <a:rPr lang="en-US" sz="2800" b="1">
                <a:latin typeface="Times New Roman" pitchFamily="18" charset="0"/>
              </a:rPr>
              <a:t> </a:t>
            </a:r>
          </a:p>
        </p:txBody>
      </p:sp>
      <p:sp>
        <p:nvSpPr>
          <p:cNvPr id="94298" name="Rectangle 90"/>
          <p:cNvSpPr>
            <a:spLocks noChangeArrowheads="1"/>
          </p:cNvSpPr>
          <p:nvPr/>
        </p:nvSpPr>
        <p:spPr bwMode="auto">
          <a:xfrm>
            <a:off x="4081463" y="21336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Mức độ phong phú về số </a:t>
            </a:r>
            <a:endParaRPr lang="en-US" sz="2800" b="1" dirty="0" smtClean="0"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lượng </a:t>
            </a:r>
            <a:r>
              <a:rPr lang="en-US" sz="2800" b="1" dirty="0">
                <a:latin typeface="Times New Roman" pitchFamily="18" charset="0"/>
              </a:rPr>
              <a:t>loài trong quần xã</a:t>
            </a:r>
          </a:p>
        </p:txBody>
      </p:sp>
      <p:sp>
        <p:nvSpPr>
          <p:cNvPr id="13357" name="Rectangle 98"/>
          <p:cNvSpPr>
            <a:spLocks noChangeArrowheads="1"/>
          </p:cNvSpPr>
          <p:nvPr/>
        </p:nvSpPr>
        <p:spPr bwMode="auto">
          <a:xfrm>
            <a:off x="2082114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u="sng" dirty="0" err="1">
                <a:latin typeface="Times New Roman" pitchFamily="18" charset="0"/>
              </a:rPr>
              <a:t>Bảng</a:t>
            </a:r>
            <a:r>
              <a:rPr lang="en-US" sz="2800" b="1" u="sng" dirty="0">
                <a:latin typeface="Times New Roman" pitchFamily="18" charset="0"/>
              </a:rPr>
              <a:t> 49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xã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amaz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45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AutoShape 6" descr="thằn lằn xanh"/>
          <p:cNvSpPr>
            <a:spLocks noGrp="1" noChangeAspect="1" noChangeArrowheads="1"/>
          </p:cNvSpPr>
          <p:nvPr isPhoto="1"/>
        </p:nvSpPr>
        <p:spPr bwMode="auto">
          <a:xfrm>
            <a:off x="609600" y="0"/>
            <a:ext cx="2438400" cy="1636713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1" name="AutoShape 7" descr="amazon-rain-forest-04"/>
          <p:cNvSpPr>
            <a:spLocks noGrp="1" noChangeAspect="1" noChangeArrowheads="1"/>
          </p:cNvSpPr>
          <p:nvPr isPhoto="1"/>
        </p:nvSpPr>
        <p:spPr bwMode="auto">
          <a:xfrm>
            <a:off x="6096000" y="0"/>
            <a:ext cx="1698625" cy="2262188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AutoShape 8" descr="tran"/>
          <p:cNvSpPr>
            <a:spLocks noGrp="1" noChangeAspect="1" noChangeArrowheads="1"/>
          </p:cNvSpPr>
          <p:nvPr isPhoto="1"/>
        </p:nvSpPr>
        <p:spPr bwMode="auto">
          <a:xfrm>
            <a:off x="3505200" y="0"/>
            <a:ext cx="1471613" cy="2262188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3" name="AutoShape 9" descr="vẹt dầu hồng"/>
          <p:cNvSpPr>
            <a:spLocks noGrp="1" noChangeAspect="1" noChangeArrowheads="1"/>
          </p:cNvSpPr>
          <p:nvPr isPhoto="1"/>
        </p:nvSpPr>
        <p:spPr bwMode="auto">
          <a:xfrm>
            <a:off x="914400" y="1828800"/>
            <a:ext cx="1739900" cy="2057400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4" name="AutoShape 10" descr="ech doc"/>
          <p:cNvSpPr>
            <a:spLocks noGrp="1" noChangeAspect="1" noChangeArrowheads="1"/>
          </p:cNvSpPr>
          <p:nvPr isPhoto="1"/>
        </p:nvSpPr>
        <p:spPr bwMode="auto">
          <a:xfrm>
            <a:off x="6096000" y="4114800"/>
            <a:ext cx="2286000" cy="14478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AutoShape 11" descr="nhện hổ"/>
          <p:cNvSpPr>
            <a:spLocks noGrp="1" noChangeAspect="1" noChangeArrowheads="1"/>
          </p:cNvSpPr>
          <p:nvPr isPhoto="1"/>
        </p:nvSpPr>
        <p:spPr bwMode="auto">
          <a:xfrm>
            <a:off x="6019800" y="2362200"/>
            <a:ext cx="2133600" cy="1679575"/>
          </a:xfrm>
          <a:prstGeom prst="roundRect">
            <a:avLst>
              <a:gd name="adj" fmla="val 16667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AutoShape 12" descr="cá đầu vàng"/>
          <p:cNvSpPr>
            <a:spLocks noGrp="1" noChangeAspect="1" noChangeArrowheads="1"/>
          </p:cNvSpPr>
          <p:nvPr isPhoto="1"/>
        </p:nvSpPr>
        <p:spPr bwMode="auto">
          <a:xfrm>
            <a:off x="3581400" y="4114800"/>
            <a:ext cx="1981200" cy="1371600"/>
          </a:xfrm>
          <a:prstGeom prst="roundRect">
            <a:avLst>
              <a:gd name="adj" fmla="val 16667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AutoShape 13" descr="ech da xanh"/>
          <p:cNvSpPr>
            <a:spLocks noGrp="1" noChangeAspect="1" noChangeArrowheads="1"/>
          </p:cNvSpPr>
          <p:nvPr isPhoto="1"/>
        </p:nvSpPr>
        <p:spPr bwMode="auto">
          <a:xfrm>
            <a:off x="3352800" y="2438400"/>
            <a:ext cx="2286000" cy="1535113"/>
          </a:xfrm>
          <a:prstGeom prst="roundRect">
            <a:avLst>
              <a:gd name="adj" fmla="val 16667"/>
            </a:avLst>
          </a:prstGeom>
          <a:blipFill dpi="0" rotWithShape="1">
            <a:blip r:embed="rId10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AutoShape 14" descr="sáo nâu"/>
          <p:cNvSpPr>
            <a:spLocks noGrp="1" noChangeAspect="1" noChangeArrowheads="1"/>
          </p:cNvSpPr>
          <p:nvPr isPhoto="1"/>
        </p:nvSpPr>
        <p:spPr bwMode="auto">
          <a:xfrm>
            <a:off x="609600" y="3962400"/>
            <a:ext cx="2286000" cy="1600200"/>
          </a:xfrm>
          <a:prstGeom prst="roundRect">
            <a:avLst>
              <a:gd name="adj" fmla="val 16667"/>
            </a:avLst>
          </a:prstGeom>
          <a:blipFill dpi="0" rotWithShape="1">
            <a:blip r:embed="rId11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2362200" y="58674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9900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819400" y="58674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 đa dạng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9900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1" grpId="0" animBg="1"/>
      <p:bldP spid="31752" grpId="0" animBg="1"/>
      <p:bldP spid="31753" grpId="0" animBg="1"/>
      <p:bldP spid="31754" grpId="0" animBg="1"/>
      <p:bldP spid="31755" grpId="0" animBg="1"/>
      <p:bldP spid="31756" grpId="0" animBg="1"/>
      <p:bldP spid="31757" grpId="0" animBg="1"/>
      <p:bldP spid="31758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2971800" y="3886200"/>
            <a:ext cx="241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Độ đa dạng</a:t>
            </a:r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381000" y="4540250"/>
            <a:ext cx="7924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latin typeface="Arial" charset="0"/>
              </a:rPr>
              <a:t>Phong phú về số loài trong quần xã thể hiện tính chất sinh học: </a:t>
            </a:r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381000" y="5380038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Điều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kiện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môi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trường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phù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hợp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thì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quần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xã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số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lượng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loài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lớn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cá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thể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mỗi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loài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nhỏ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Ngược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381000" y="60960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- Độ đa dạng càng cao thì quần xã càng ổn định.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9144000" cy="3844925"/>
            <a:chOff x="0" y="0"/>
            <a:chExt cx="5760" cy="2422"/>
          </a:xfrm>
        </p:grpSpPr>
        <p:pic>
          <p:nvPicPr>
            <p:cNvPr id="2560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2" y="0"/>
              <a:ext cx="2928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688" cy="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Text Box 11"/>
            <p:cNvSpPr txBox="1">
              <a:spLocks noChangeArrowheads="1"/>
            </p:cNvSpPr>
            <p:nvPr/>
          </p:nvSpPr>
          <p:spPr bwMode="auto">
            <a:xfrm>
              <a:off x="0" y="2112"/>
              <a:ext cx="2688" cy="28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50000"/>
                </a:spcBef>
              </a:pP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nhiệt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đới</a:t>
              </a:r>
              <a:endParaRPr lang="en-US" sz="2000" b="1" dirty="0">
                <a:latin typeface="Times New Roman" pitchFamily="18" charset="0"/>
                <a:cs typeface="Times New Roman" pitchFamily="18" charset="0"/>
                <a:sym typeface="Wingdings 3" pitchFamily="18" charset="2"/>
              </a:endParaRPr>
            </a:p>
          </p:txBody>
        </p:sp>
        <p:sp>
          <p:nvSpPr>
            <p:cNvPr id="25610" name="Text Box 12"/>
            <p:cNvSpPr txBox="1">
              <a:spLocks noChangeArrowheads="1"/>
            </p:cNvSpPr>
            <p:nvPr/>
          </p:nvSpPr>
          <p:spPr bwMode="auto">
            <a:xfrm>
              <a:off x="2832" y="2112"/>
              <a:ext cx="2928" cy="28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50000"/>
                </a:spcBef>
              </a:pPr>
              <a:r>
                <a:rPr lang="en-US" sz="2000" b="1" dirty="0" err="1" smtClean="0"/>
                <a:t>Quần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xã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rừng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ngập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mặn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biển</a:t>
              </a:r>
              <a:endParaRPr lang="en-US" sz="2000" b="1" dirty="0">
                <a:sym typeface="Wingdings 3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/>
      <p:bldP spid="129031" grpId="0"/>
      <p:bldP spid="129032" grpId="0"/>
      <p:bldP spid="1290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05" name="Group 97"/>
          <p:cNvGraphicFramePr>
            <a:graphicFrameLocks noGrp="1"/>
          </p:cNvGraphicFramePr>
          <p:nvPr>
            <p:ph/>
          </p:nvPr>
        </p:nvGraphicFramePr>
        <p:xfrm>
          <a:off x="228600" y="1143000"/>
          <a:ext cx="8686800" cy="5638800"/>
        </p:xfrm>
        <a:graphic>
          <a:graphicData uri="http://schemas.openxmlformats.org/drawingml/2006/table">
            <a:tbl>
              <a:tblPr/>
              <a:tblGrid>
                <a:gridCol w="1912938"/>
                <a:gridCol w="1897062"/>
                <a:gridCol w="48768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2" name="Rectangle 78"/>
          <p:cNvSpPr>
            <a:spLocks noChangeArrowheads="1"/>
          </p:cNvSpPr>
          <p:nvPr/>
        </p:nvSpPr>
        <p:spPr bwMode="auto">
          <a:xfrm>
            <a:off x="285750" y="1133475"/>
            <a:ext cx="1752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Đặc điểm</a:t>
            </a:r>
          </a:p>
        </p:txBody>
      </p:sp>
      <p:sp>
        <p:nvSpPr>
          <p:cNvPr id="94287" name="Rectangle 79"/>
          <p:cNvSpPr>
            <a:spLocks noChangeArrowheads="1"/>
          </p:cNvSpPr>
          <p:nvPr/>
        </p:nvSpPr>
        <p:spPr bwMode="auto">
          <a:xfrm>
            <a:off x="304800" y="19812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Số lượng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các loài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94288" name="Rectangle 80"/>
          <p:cNvSpPr>
            <a:spLocks noChangeArrowheads="1"/>
          </p:cNvSpPr>
          <p:nvPr/>
        </p:nvSpPr>
        <p:spPr bwMode="auto">
          <a:xfrm>
            <a:off x="290513" y="5105400"/>
            <a:ext cx="1752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Thành phần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loài 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13345" name="Rectangle 81"/>
          <p:cNvSpPr>
            <a:spLocks noChangeArrowheads="1"/>
          </p:cNvSpPr>
          <p:nvPr/>
        </p:nvSpPr>
        <p:spPr bwMode="auto">
          <a:xfrm>
            <a:off x="2176463" y="1066800"/>
            <a:ext cx="17859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Các chỉ số</a:t>
            </a:r>
          </a:p>
        </p:txBody>
      </p:sp>
      <p:sp>
        <p:nvSpPr>
          <p:cNvPr id="94291" name="Rectangle 8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209800" y="2209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đa dạng</a:t>
            </a:r>
          </a:p>
        </p:txBody>
      </p:sp>
      <p:sp>
        <p:nvSpPr>
          <p:cNvPr id="94292" name="Rectangle 8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3138" y="3157538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nhiều</a:t>
            </a:r>
          </a:p>
        </p:txBody>
      </p:sp>
      <p:sp>
        <p:nvSpPr>
          <p:cNvPr id="13351" name="Rectangle 89"/>
          <p:cNvSpPr>
            <a:spLocks noChangeArrowheads="1"/>
          </p:cNvSpPr>
          <p:nvPr/>
        </p:nvSpPr>
        <p:spPr bwMode="auto">
          <a:xfrm>
            <a:off x="5562600" y="120015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Thể hiện</a:t>
            </a:r>
            <a:r>
              <a:rPr lang="en-US" sz="2800" b="1">
                <a:latin typeface="Times New Roman" pitchFamily="18" charset="0"/>
              </a:rPr>
              <a:t> </a:t>
            </a:r>
          </a:p>
        </p:txBody>
      </p:sp>
      <p:sp>
        <p:nvSpPr>
          <p:cNvPr id="94298" name="Rectangle 90"/>
          <p:cNvSpPr>
            <a:spLocks noChangeArrowheads="1"/>
          </p:cNvSpPr>
          <p:nvPr/>
        </p:nvSpPr>
        <p:spPr bwMode="auto">
          <a:xfrm>
            <a:off x="4081463" y="21336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Mức độ phong phú về số </a:t>
            </a:r>
            <a:endParaRPr lang="en-US" sz="2800" b="1" dirty="0" smtClean="0"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lượng </a:t>
            </a:r>
            <a:r>
              <a:rPr lang="en-US" sz="2800" b="1" dirty="0">
                <a:latin typeface="Times New Roman" pitchFamily="18" charset="0"/>
              </a:rPr>
              <a:t>loài trong quần xã</a:t>
            </a:r>
          </a:p>
        </p:txBody>
      </p:sp>
      <p:sp>
        <p:nvSpPr>
          <p:cNvPr id="94299" name="Rectangle 91"/>
          <p:cNvSpPr>
            <a:spLocks noChangeArrowheads="1"/>
          </p:cNvSpPr>
          <p:nvPr/>
        </p:nvSpPr>
        <p:spPr bwMode="auto">
          <a:xfrm>
            <a:off x="4129088" y="3167063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Mật độ cá thể của từng loài </a:t>
            </a:r>
          </a:p>
          <a:p>
            <a:r>
              <a:rPr lang="en-US" sz="2800" b="1" dirty="0">
                <a:latin typeface="Times New Roman" pitchFamily="18" charset="0"/>
              </a:rPr>
              <a:t>trong quần xã</a:t>
            </a:r>
          </a:p>
        </p:txBody>
      </p:sp>
      <p:sp>
        <p:nvSpPr>
          <p:cNvPr id="13357" name="Rectangle 98"/>
          <p:cNvSpPr>
            <a:spLocks noChangeArrowheads="1"/>
          </p:cNvSpPr>
          <p:nvPr/>
        </p:nvSpPr>
        <p:spPr bwMode="auto">
          <a:xfrm>
            <a:off x="2015696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u="sng" dirty="0" err="1">
                <a:latin typeface="Times New Roman" pitchFamily="18" charset="0"/>
              </a:rPr>
              <a:t>Bảng</a:t>
            </a:r>
            <a:r>
              <a:rPr lang="en-US" sz="2800" b="1" u="sng" dirty="0">
                <a:latin typeface="Times New Roman" pitchFamily="18" charset="0"/>
              </a:rPr>
              <a:t> 49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xã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46482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120840" name="Picture 8" descr="Linhduongdaubo_Tanzan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267200" cy="4648200"/>
          </a:xfrm>
          <a:prstGeom prst="rect">
            <a:avLst/>
          </a:prstGeom>
          <a:noFill/>
          <a:ln w="19050">
            <a:solidFill>
              <a:srgbClr val="FF3399"/>
            </a:solidFill>
            <a:miter lim="800000"/>
            <a:headEnd/>
            <a:tailEnd/>
          </a:ln>
        </p:spPr>
      </p:pic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3733800" y="4648200"/>
            <a:ext cx="205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304800" y="5257800"/>
            <a:ext cx="464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giữa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loài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5105400" y="5334000"/>
            <a:ext cx="386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đột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3" dur="1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5" dur="1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2" grpId="0"/>
      <p:bldP spid="120842" grpId="1"/>
      <p:bldP spid="120844" grpId="0"/>
      <p:bldP spid="12084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4_28_1288575372_01_images2060362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762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20738399_images1404531_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08350"/>
            <a:ext cx="45720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304800" y="46482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ĐÀN VOI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5029200" y="5334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 NHIỀU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nguav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50292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903663"/>
            <a:ext cx="42672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304800" y="46482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NGỰA VẰN</a:t>
            </a:r>
          </a:p>
        </p:txBody>
      </p:sp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5638800" y="609600"/>
            <a:ext cx="327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 NHIỀU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2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him-canh-cut-hoang-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28600"/>
            <a:ext cx="51054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emperor-pengu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95600"/>
            <a:ext cx="33337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WordArt 8"/>
          <p:cNvSpPr>
            <a:spLocks noChangeArrowheads="1" noChangeShapeType="1" noTextEdit="1"/>
          </p:cNvSpPr>
          <p:nvPr/>
        </p:nvSpPr>
        <p:spPr bwMode="auto">
          <a:xfrm>
            <a:off x="4114800" y="4267200"/>
            <a:ext cx="472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CHIM CÁNH CỤT HOÀNG ĐẾ</a:t>
            </a:r>
          </a:p>
        </p:txBody>
      </p:sp>
      <p:sp>
        <p:nvSpPr>
          <p:cNvPr id="12297" name="WordArt 9"/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320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 NHIỀU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05" name="Group 97"/>
          <p:cNvGraphicFramePr>
            <a:graphicFrameLocks noGrp="1"/>
          </p:cNvGraphicFramePr>
          <p:nvPr>
            <p:ph/>
          </p:nvPr>
        </p:nvGraphicFramePr>
        <p:xfrm>
          <a:off x="228600" y="1143000"/>
          <a:ext cx="8686800" cy="5638800"/>
        </p:xfrm>
        <a:graphic>
          <a:graphicData uri="http://schemas.openxmlformats.org/drawingml/2006/table">
            <a:tbl>
              <a:tblPr/>
              <a:tblGrid>
                <a:gridCol w="1912938"/>
                <a:gridCol w="1897062"/>
                <a:gridCol w="48768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2" name="Rectangle 78"/>
          <p:cNvSpPr>
            <a:spLocks noChangeArrowheads="1"/>
          </p:cNvSpPr>
          <p:nvPr/>
        </p:nvSpPr>
        <p:spPr bwMode="auto">
          <a:xfrm>
            <a:off x="285750" y="1133475"/>
            <a:ext cx="1752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Đặc điểm</a:t>
            </a:r>
          </a:p>
        </p:txBody>
      </p:sp>
      <p:sp>
        <p:nvSpPr>
          <p:cNvPr id="94287" name="Rectangle 79"/>
          <p:cNvSpPr>
            <a:spLocks noChangeArrowheads="1"/>
          </p:cNvSpPr>
          <p:nvPr/>
        </p:nvSpPr>
        <p:spPr bwMode="auto">
          <a:xfrm>
            <a:off x="304800" y="19812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Số lượng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các loài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94288" name="Rectangle 80"/>
          <p:cNvSpPr>
            <a:spLocks noChangeArrowheads="1"/>
          </p:cNvSpPr>
          <p:nvPr/>
        </p:nvSpPr>
        <p:spPr bwMode="auto">
          <a:xfrm>
            <a:off x="290513" y="5105400"/>
            <a:ext cx="1752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Thành phần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loài 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13345" name="Rectangle 81"/>
          <p:cNvSpPr>
            <a:spLocks noChangeArrowheads="1"/>
          </p:cNvSpPr>
          <p:nvPr/>
        </p:nvSpPr>
        <p:spPr bwMode="auto">
          <a:xfrm>
            <a:off x="2176463" y="1066800"/>
            <a:ext cx="17859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Các chỉ số</a:t>
            </a:r>
          </a:p>
        </p:txBody>
      </p:sp>
      <p:sp>
        <p:nvSpPr>
          <p:cNvPr id="94291" name="Rectangle 8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209800" y="2209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đa dạng</a:t>
            </a:r>
          </a:p>
        </p:txBody>
      </p:sp>
      <p:sp>
        <p:nvSpPr>
          <p:cNvPr id="94292" name="Rectangle 8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3138" y="3157538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nhiều</a:t>
            </a:r>
          </a:p>
        </p:txBody>
      </p:sp>
      <p:sp>
        <p:nvSpPr>
          <p:cNvPr id="94293" name="Rectangle 85"/>
          <p:cNvSpPr>
            <a:spLocks noChangeArrowheads="1"/>
          </p:cNvSpPr>
          <p:nvPr/>
        </p:nvSpPr>
        <p:spPr bwMode="auto">
          <a:xfrm>
            <a:off x="2219325" y="4062413"/>
            <a:ext cx="172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thường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gặp</a:t>
            </a:r>
          </a:p>
        </p:txBody>
      </p:sp>
      <p:sp>
        <p:nvSpPr>
          <p:cNvPr id="13351" name="Rectangle 89"/>
          <p:cNvSpPr>
            <a:spLocks noChangeArrowheads="1"/>
          </p:cNvSpPr>
          <p:nvPr/>
        </p:nvSpPr>
        <p:spPr bwMode="auto">
          <a:xfrm>
            <a:off x="5562600" y="120015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Thể hiện</a:t>
            </a:r>
            <a:r>
              <a:rPr lang="en-US" sz="2800" b="1">
                <a:latin typeface="Times New Roman" pitchFamily="18" charset="0"/>
              </a:rPr>
              <a:t> </a:t>
            </a:r>
          </a:p>
        </p:txBody>
      </p:sp>
      <p:sp>
        <p:nvSpPr>
          <p:cNvPr id="94298" name="Rectangle 90"/>
          <p:cNvSpPr>
            <a:spLocks noChangeArrowheads="1"/>
          </p:cNvSpPr>
          <p:nvPr/>
        </p:nvSpPr>
        <p:spPr bwMode="auto">
          <a:xfrm>
            <a:off x="4081463" y="21336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Mức độ phong phú về số </a:t>
            </a:r>
            <a:endParaRPr lang="en-US" sz="2800" b="1" dirty="0" smtClean="0"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lượng </a:t>
            </a:r>
            <a:r>
              <a:rPr lang="en-US" sz="2800" b="1" dirty="0">
                <a:latin typeface="Times New Roman" pitchFamily="18" charset="0"/>
              </a:rPr>
              <a:t>loài trong quần xã</a:t>
            </a:r>
          </a:p>
        </p:txBody>
      </p:sp>
      <p:sp>
        <p:nvSpPr>
          <p:cNvPr id="94299" name="Rectangle 91"/>
          <p:cNvSpPr>
            <a:spLocks noChangeArrowheads="1"/>
          </p:cNvSpPr>
          <p:nvPr/>
        </p:nvSpPr>
        <p:spPr bwMode="auto">
          <a:xfrm>
            <a:off x="4129088" y="3167063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Mật độ cá thể của từng loài </a:t>
            </a:r>
          </a:p>
          <a:p>
            <a:r>
              <a:rPr lang="en-US" sz="2800" b="1" dirty="0">
                <a:latin typeface="Times New Roman" pitchFamily="18" charset="0"/>
              </a:rPr>
              <a:t>trong quần xã</a:t>
            </a:r>
          </a:p>
        </p:txBody>
      </p:sp>
      <p:sp>
        <p:nvSpPr>
          <p:cNvPr id="94300" name="Rectangle 92"/>
          <p:cNvSpPr>
            <a:spLocks noChangeArrowheads="1"/>
          </p:cNvSpPr>
          <p:nvPr/>
        </p:nvSpPr>
        <p:spPr bwMode="auto">
          <a:xfrm>
            <a:off x="3967163" y="4038600"/>
            <a:ext cx="49482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500" b="1">
                <a:latin typeface="Times New Roman" pitchFamily="18" charset="0"/>
              </a:rPr>
              <a:t>Tỉ lệ % số địa điểm bắt gặp một loài</a:t>
            </a:r>
          </a:p>
          <a:p>
            <a:r>
              <a:rPr lang="en-US" sz="2500" b="1">
                <a:latin typeface="Times New Roman" pitchFamily="18" charset="0"/>
              </a:rPr>
              <a:t> trong tổng số địa điểm quan sát</a:t>
            </a:r>
          </a:p>
        </p:txBody>
      </p:sp>
      <p:sp>
        <p:nvSpPr>
          <p:cNvPr id="13357" name="Rectangle 98"/>
          <p:cNvSpPr>
            <a:spLocks noChangeArrowheads="1"/>
          </p:cNvSpPr>
          <p:nvPr/>
        </p:nvSpPr>
        <p:spPr bwMode="auto">
          <a:xfrm>
            <a:off x="1905000" y="219075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u="sng" dirty="0" err="1">
                <a:latin typeface="Times New Roman" pitchFamily="18" charset="0"/>
              </a:rPr>
              <a:t>Bảng</a:t>
            </a:r>
            <a:r>
              <a:rPr lang="en-US" sz="2800" b="1" u="sng" dirty="0">
                <a:latin typeface="Times New Roman" pitchFamily="18" charset="0"/>
              </a:rPr>
              <a:t> 49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xã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524000" y="3810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 Narrow" pitchFamily="34" charset="0"/>
              </a:rPr>
              <a:t>Độ thường gặp: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828800" y="8382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Được tính theo công thức: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1143000" y="16764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5002" name="Object 10"/>
          <p:cNvGraphicFramePr>
            <a:graphicFrameLocks noChangeAspect="1"/>
          </p:cNvGraphicFramePr>
          <p:nvPr/>
        </p:nvGraphicFramePr>
        <p:xfrm>
          <a:off x="3124200" y="1676400"/>
          <a:ext cx="243840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3" imgW="799753" imgH="393529" progId="Equation.3">
                  <p:embed/>
                </p:oleObj>
              </mc:Choice>
              <mc:Fallback>
                <p:oleObj name="Equation" r:id="rId3" imgW="799753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676400"/>
                        <a:ext cx="2438400" cy="119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381000" y="30480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latin typeface="Arial" charset="0"/>
              </a:rPr>
              <a:t>Trong đó: p = Số địa điểm lấy mẫu có loài được nghiên cứu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1752600" y="35814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latin typeface="Arial" charset="0"/>
              </a:rPr>
              <a:t>P = Tổng số địa điểm đã lấy mẫu.</a:t>
            </a:r>
          </a:p>
        </p:txBody>
      </p:sp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4114800" y="457200"/>
            <a:ext cx="184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latin typeface="Arial" charset="0"/>
              </a:rPr>
              <a:t>Kí hiệu là C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1066800" y="4267200"/>
            <a:ext cx="6477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0000"/>
                </a:solidFill>
                <a:latin typeface="Arial" charset="0"/>
              </a:rPr>
              <a:t>Nếu tính được  C &gt; 50% (Loài thường gặp)</a:t>
            </a:r>
          </a:p>
          <a:p>
            <a:r>
              <a:rPr lang="en-US" sz="2400" b="1" i="1">
                <a:solidFill>
                  <a:srgbClr val="FF0000"/>
                </a:solidFill>
                <a:latin typeface="Arial" charset="0"/>
              </a:rPr>
              <a:t>               25% &lt; C &lt; 50% (Loài ít gặp) </a:t>
            </a:r>
          </a:p>
          <a:p>
            <a:r>
              <a:rPr lang="en-US" sz="2400" b="1" i="1">
                <a:solidFill>
                  <a:srgbClr val="FF0000"/>
                </a:solidFill>
                <a:latin typeface="Arial" charset="0"/>
              </a:rPr>
              <a:t>                          C &lt; 25% (Loài ngẫu nhiên)</a:t>
            </a:r>
          </a:p>
          <a:p>
            <a:r>
              <a:rPr lang="en-US" sz="2400" b="1" i="1">
                <a:solidFill>
                  <a:srgbClr val="FF0000"/>
                </a:solidFill>
                <a:latin typeface="Arial" charset="0"/>
              </a:rPr>
              <a:t>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build="allAtOnce"/>
      <p:bldP spid="85000" grpId="0"/>
      <p:bldP spid="85004" grpId="0"/>
      <p:bldP spid="85005" grpId="0"/>
      <p:bldP spid="85006" grpId="0"/>
      <p:bldP spid="850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Oval 1"/>
          <p:cNvSpPr>
            <a:spLocks noChangeArrowheads="1"/>
          </p:cNvSpPr>
          <p:nvPr/>
        </p:nvSpPr>
        <p:spPr bwMode="auto">
          <a:xfrm>
            <a:off x="2086117" y="17628"/>
            <a:ext cx="4876800" cy="990600"/>
          </a:xfrm>
          <a:prstGeom prst="ellipse">
            <a:avLst/>
          </a:prstGeom>
          <a:solidFill>
            <a:srgbClr val="B4C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57200" fontAlgn="base">
              <a:spcBef>
                <a:spcPts val="2000"/>
              </a:spcBef>
              <a:spcAft>
                <a:spcPct val="0"/>
              </a:spcAft>
              <a:buSzPct val="100000"/>
            </a:pPr>
            <a:r>
              <a:rPr lang="en-US" altLang="en-US" sz="3200" b="1" u="sng" smtClean="0">
                <a:solidFill>
                  <a:srgbClr val="FF0066"/>
                </a:solidFill>
                <a:latin typeface="Times New Roman" pitchFamily="18" charset="0"/>
              </a:rPr>
              <a:t>NHẮC LẠI KIẾN THỨC CŨ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22746" y="941696"/>
            <a:ext cx="87630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i="1" smtClean="0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</a:rPr>
              <a:t>? Hãy nêu sự giống nhau và khác nhau giữa quần thể người với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</a:rPr>
              <a:t>    các quần thể sinh vật khác? Giải thích vì sao có sự khác nhau đó?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73656339"/>
              </p:ext>
            </p:extLst>
          </p:nvPr>
        </p:nvGraphicFramePr>
        <p:xfrm>
          <a:off x="166688" y="1981200"/>
          <a:ext cx="4481512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hoto Editor Photo" r:id="rId4" imgW="16961905" imgH="11133333" progId="MSPhotoEd.3">
                  <p:embed/>
                </p:oleObj>
              </mc:Choice>
              <mc:Fallback>
                <p:oleObj name="Photo Editor Photo" r:id="rId4" imgW="16961905" imgH="11133333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981200"/>
                        <a:ext cx="4481512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2" name="Picture 14" descr="C:\Users\Admin\Downloads\71010201_1880882155388856_2915970395242758144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34" y="1985962"/>
            <a:ext cx="4362166" cy="48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646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05" name="Group 97"/>
          <p:cNvGraphicFramePr>
            <a:graphicFrameLocks noGrp="1"/>
          </p:cNvGraphicFramePr>
          <p:nvPr>
            <p:ph/>
          </p:nvPr>
        </p:nvGraphicFramePr>
        <p:xfrm>
          <a:off x="228600" y="1143000"/>
          <a:ext cx="8686800" cy="5638800"/>
        </p:xfrm>
        <a:graphic>
          <a:graphicData uri="http://schemas.openxmlformats.org/drawingml/2006/table">
            <a:tbl>
              <a:tblPr/>
              <a:tblGrid>
                <a:gridCol w="1912938"/>
                <a:gridCol w="1897062"/>
                <a:gridCol w="48768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2" name="Rectangle 78"/>
          <p:cNvSpPr>
            <a:spLocks noChangeArrowheads="1"/>
          </p:cNvSpPr>
          <p:nvPr/>
        </p:nvSpPr>
        <p:spPr bwMode="auto">
          <a:xfrm>
            <a:off x="285750" y="1133475"/>
            <a:ext cx="1752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Đặc điểm</a:t>
            </a:r>
          </a:p>
        </p:txBody>
      </p:sp>
      <p:sp>
        <p:nvSpPr>
          <p:cNvPr id="94287" name="Rectangle 79"/>
          <p:cNvSpPr>
            <a:spLocks noChangeArrowheads="1"/>
          </p:cNvSpPr>
          <p:nvPr/>
        </p:nvSpPr>
        <p:spPr bwMode="auto">
          <a:xfrm>
            <a:off x="304800" y="19812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Số lượng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các loài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94288" name="Rectangle 80"/>
          <p:cNvSpPr>
            <a:spLocks noChangeArrowheads="1"/>
          </p:cNvSpPr>
          <p:nvPr/>
        </p:nvSpPr>
        <p:spPr bwMode="auto">
          <a:xfrm>
            <a:off x="290513" y="5105400"/>
            <a:ext cx="1752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Thành phần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loài 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13345" name="Rectangle 81"/>
          <p:cNvSpPr>
            <a:spLocks noChangeArrowheads="1"/>
          </p:cNvSpPr>
          <p:nvPr/>
        </p:nvSpPr>
        <p:spPr bwMode="auto">
          <a:xfrm>
            <a:off x="2176463" y="1066800"/>
            <a:ext cx="17859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Các chỉ số</a:t>
            </a:r>
          </a:p>
        </p:txBody>
      </p:sp>
      <p:sp>
        <p:nvSpPr>
          <p:cNvPr id="94291" name="Rectangle 8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209800" y="2209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đa dạng</a:t>
            </a:r>
          </a:p>
        </p:txBody>
      </p:sp>
      <p:sp>
        <p:nvSpPr>
          <p:cNvPr id="94292" name="Rectangle 8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3138" y="3157538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nhiều</a:t>
            </a:r>
          </a:p>
        </p:txBody>
      </p:sp>
      <p:sp>
        <p:nvSpPr>
          <p:cNvPr id="94293" name="Rectangle 85"/>
          <p:cNvSpPr>
            <a:spLocks noChangeArrowheads="1"/>
          </p:cNvSpPr>
          <p:nvPr/>
        </p:nvSpPr>
        <p:spPr bwMode="auto">
          <a:xfrm>
            <a:off x="2219325" y="4062413"/>
            <a:ext cx="172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thường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gặp</a:t>
            </a:r>
          </a:p>
        </p:txBody>
      </p:sp>
      <p:sp>
        <p:nvSpPr>
          <p:cNvPr id="94295" name="Rectangle 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85988" y="5029200"/>
            <a:ext cx="17192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Loài ưu thế</a:t>
            </a:r>
          </a:p>
        </p:txBody>
      </p:sp>
      <p:sp>
        <p:nvSpPr>
          <p:cNvPr id="13351" name="Rectangle 89"/>
          <p:cNvSpPr>
            <a:spLocks noChangeArrowheads="1"/>
          </p:cNvSpPr>
          <p:nvPr/>
        </p:nvSpPr>
        <p:spPr bwMode="auto">
          <a:xfrm>
            <a:off x="5562600" y="120015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Thể hiện</a:t>
            </a:r>
            <a:r>
              <a:rPr lang="en-US" sz="2800" b="1">
                <a:latin typeface="Times New Roman" pitchFamily="18" charset="0"/>
              </a:rPr>
              <a:t> </a:t>
            </a:r>
          </a:p>
        </p:txBody>
      </p:sp>
      <p:sp>
        <p:nvSpPr>
          <p:cNvPr id="94298" name="Rectangle 90"/>
          <p:cNvSpPr>
            <a:spLocks noChangeArrowheads="1"/>
          </p:cNvSpPr>
          <p:nvPr/>
        </p:nvSpPr>
        <p:spPr bwMode="auto">
          <a:xfrm>
            <a:off x="4081463" y="21336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Mức độ phong phú về số </a:t>
            </a:r>
            <a:endParaRPr lang="en-US" sz="2800" b="1" dirty="0" smtClean="0"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lượng </a:t>
            </a:r>
            <a:r>
              <a:rPr lang="en-US" sz="2800" b="1" dirty="0">
                <a:latin typeface="Times New Roman" pitchFamily="18" charset="0"/>
              </a:rPr>
              <a:t>loài trong quần xã</a:t>
            </a:r>
          </a:p>
        </p:txBody>
      </p:sp>
      <p:sp>
        <p:nvSpPr>
          <p:cNvPr id="94299" name="Rectangle 91"/>
          <p:cNvSpPr>
            <a:spLocks noChangeArrowheads="1"/>
          </p:cNvSpPr>
          <p:nvPr/>
        </p:nvSpPr>
        <p:spPr bwMode="auto">
          <a:xfrm>
            <a:off x="4129088" y="3167063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Mật độ cá thể của từng loài </a:t>
            </a:r>
          </a:p>
          <a:p>
            <a:r>
              <a:rPr lang="en-US" sz="2800" b="1" dirty="0">
                <a:latin typeface="Times New Roman" pitchFamily="18" charset="0"/>
              </a:rPr>
              <a:t>trong quần xã</a:t>
            </a:r>
          </a:p>
        </p:txBody>
      </p:sp>
      <p:sp>
        <p:nvSpPr>
          <p:cNvPr id="94300" name="Rectangle 92"/>
          <p:cNvSpPr>
            <a:spLocks noChangeArrowheads="1"/>
          </p:cNvSpPr>
          <p:nvPr/>
        </p:nvSpPr>
        <p:spPr bwMode="auto">
          <a:xfrm>
            <a:off x="3967163" y="4038600"/>
            <a:ext cx="49482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500" b="1">
                <a:latin typeface="Times New Roman" pitchFamily="18" charset="0"/>
              </a:rPr>
              <a:t>Tỉ lệ % số địa điểm bắt gặp một loài</a:t>
            </a:r>
          </a:p>
          <a:p>
            <a:r>
              <a:rPr lang="en-US" sz="2500" b="1">
                <a:latin typeface="Times New Roman" pitchFamily="18" charset="0"/>
              </a:rPr>
              <a:t> trong tổng số địa điểm quan sát</a:t>
            </a:r>
          </a:p>
        </p:txBody>
      </p:sp>
      <p:sp>
        <p:nvSpPr>
          <p:cNvPr id="94302" name="Rectangle 94"/>
          <p:cNvSpPr>
            <a:spLocks noChangeArrowheads="1"/>
          </p:cNvSpPr>
          <p:nvPr/>
        </p:nvSpPr>
        <p:spPr bwMode="auto">
          <a:xfrm>
            <a:off x="4038600" y="50292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Times New Roman" pitchFamily="18" charset="0"/>
              </a:rPr>
              <a:t>Loài đóng vai trò quan trọng </a:t>
            </a:r>
          </a:p>
          <a:p>
            <a:r>
              <a:rPr lang="en-US" sz="2800" b="1">
                <a:latin typeface="Times New Roman" pitchFamily="18" charset="0"/>
              </a:rPr>
              <a:t>trong quần xã</a:t>
            </a:r>
          </a:p>
        </p:txBody>
      </p:sp>
      <p:sp>
        <p:nvSpPr>
          <p:cNvPr id="13357" name="Rectangle 98"/>
          <p:cNvSpPr>
            <a:spLocks noChangeArrowheads="1"/>
          </p:cNvSpPr>
          <p:nvPr/>
        </p:nvSpPr>
        <p:spPr bwMode="auto">
          <a:xfrm>
            <a:off x="1752600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u="sng" dirty="0" err="1">
                <a:latin typeface="Times New Roman" pitchFamily="18" charset="0"/>
              </a:rPr>
              <a:t>Bảng</a:t>
            </a:r>
            <a:r>
              <a:rPr lang="en-US" sz="2800" b="1" u="sng" dirty="0">
                <a:latin typeface="Times New Roman" pitchFamily="18" charset="0"/>
              </a:rPr>
              <a:t> 49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xã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8600" y="173038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000" b="1" smtClean="0">
                <a:solidFill>
                  <a:srgbClr val="0070C0"/>
                </a:solidFill>
                <a:ea typeface="SimSun" charset="-122"/>
                <a:cs typeface="Arial" charset="0"/>
              </a:rPr>
              <a:t>Loài ưu thế: Loài đóng vai trò quan trọng trong quần xã</a:t>
            </a:r>
          </a:p>
        </p:txBody>
      </p:sp>
      <p:sp>
        <p:nvSpPr>
          <p:cNvPr id="17411" name="Text Box 13"/>
          <p:cNvSpPr txBox="1">
            <a:spLocks noChangeArrowheads="1"/>
          </p:cNvSpPr>
          <p:nvPr/>
        </p:nvSpPr>
        <p:spPr bwMode="auto">
          <a:xfrm>
            <a:off x="457200" y="4495800"/>
            <a:ext cx="8243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smtClean="0">
                <a:solidFill>
                  <a:srgbClr val="3333CC"/>
                </a:solidFill>
                <a:ea typeface="SimSun" charset="-122"/>
                <a:cs typeface="Arial" charset="0"/>
              </a:rPr>
              <a:t>- VD: Quần xã trên cạn, thực vật có hạt là loài ưu thế hơn vì là sinh vật cung cấp thức ăn, nơi ở cho động vật, ảnh hưởng tới khí hậu.</a:t>
            </a:r>
          </a:p>
        </p:txBody>
      </p:sp>
      <p:sp>
        <p:nvSpPr>
          <p:cNvPr id="15364" name="Text Box 15"/>
          <p:cNvSpPr txBox="1">
            <a:spLocks noChangeArrowheads="1"/>
          </p:cNvSpPr>
          <p:nvPr/>
        </p:nvSpPr>
        <p:spPr bwMode="auto">
          <a:xfrm>
            <a:off x="0" y="29718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Times New Roman" pitchFamily="18" charset="0"/>
                <a:ea typeface="SimSun" charset="-122"/>
                <a:cs typeface="Arial" charset="0"/>
              </a:rPr>
              <a:t>Quần xã các loài cây lá kim</a:t>
            </a:r>
          </a:p>
        </p:txBody>
      </p:sp>
      <p:pic>
        <p:nvPicPr>
          <p:cNvPr id="17413" name="Picture 10" descr="Kết quả hình ảnh cho rừng câ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31838"/>
            <a:ext cx="43815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Kết quả hình ảnh cho rừng ngập mặ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731838"/>
            <a:ext cx="44640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a_lat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2438400" y="59436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 THÔNG</a:t>
            </a:r>
          </a:p>
        </p:txBody>
      </p:sp>
      <p:sp>
        <p:nvSpPr>
          <p:cNvPr id="11271" name="WordArt 7"/>
          <p:cNvSpPr>
            <a:spLocks noChangeArrowheads="1" noChangeShapeType="1" noTextEdit="1"/>
          </p:cNvSpPr>
          <p:nvPr/>
        </p:nvSpPr>
        <p:spPr bwMode="auto">
          <a:xfrm>
            <a:off x="152400" y="990600"/>
            <a:ext cx="990600" cy="411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LOÀI</a:t>
            </a:r>
          </a:p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ƯU</a:t>
            </a:r>
          </a:p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THẾ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9900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bamboo-forest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152400" y="990600"/>
            <a:ext cx="990600" cy="411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LOÀI</a:t>
            </a:r>
          </a:p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ƯU</a:t>
            </a:r>
          </a:p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THẾ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9900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2438400" y="5943600"/>
            <a:ext cx="388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 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05" name="Group 97"/>
          <p:cNvGraphicFramePr>
            <a:graphicFrameLocks noGrp="1"/>
          </p:cNvGraphicFramePr>
          <p:nvPr>
            <p:ph/>
          </p:nvPr>
        </p:nvGraphicFramePr>
        <p:xfrm>
          <a:off x="228600" y="1143000"/>
          <a:ext cx="8686800" cy="5638800"/>
        </p:xfrm>
        <a:graphic>
          <a:graphicData uri="http://schemas.openxmlformats.org/drawingml/2006/table">
            <a:tbl>
              <a:tblPr/>
              <a:tblGrid>
                <a:gridCol w="1912938"/>
                <a:gridCol w="1897062"/>
                <a:gridCol w="48768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2" name="Rectangle 78"/>
          <p:cNvSpPr>
            <a:spLocks noChangeArrowheads="1"/>
          </p:cNvSpPr>
          <p:nvPr/>
        </p:nvSpPr>
        <p:spPr bwMode="auto">
          <a:xfrm>
            <a:off x="285750" y="1133475"/>
            <a:ext cx="1752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Đặc điểm</a:t>
            </a:r>
          </a:p>
        </p:txBody>
      </p:sp>
      <p:sp>
        <p:nvSpPr>
          <p:cNvPr id="94287" name="Rectangle 79"/>
          <p:cNvSpPr>
            <a:spLocks noChangeArrowheads="1"/>
          </p:cNvSpPr>
          <p:nvPr/>
        </p:nvSpPr>
        <p:spPr bwMode="auto">
          <a:xfrm>
            <a:off x="304800" y="19812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Số lượng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các loài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94288" name="Rectangle 80"/>
          <p:cNvSpPr>
            <a:spLocks noChangeArrowheads="1"/>
          </p:cNvSpPr>
          <p:nvPr/>
        </p:nvSpPr>
        <p:spPr bwMode="auto">
          <a:xfrm>
            <a:off x="290513" y="5105400"/>
            <a:ext cx="1752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Thành phần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loài trong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quần xã</a:t>
            </a:r>
          </a:p>
        </p:txBody>
      </p:sp>
      <p:sp>
        <p:nvSpPr>
          <p:cNvPr id="13345" name="Rectangle 81"/>
          <p:cNvSpPr>
            <a:spLocks noChangeArrowheads="1"/>
          </p:cNvSpPr>
          <p:nvPr/>
        </p:nvSpPr>
        <p:spPr bwMode="auto">
          <a:xfrm>
            <a:off x="2176463" y="1066800"/>
            <a:ext cx="17859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Các chỉ số</a:t>
            </a:r>
          </a:p>
        </p:txBody>
      </p:sp>
      <p:sp>
        <p:nvSpPr>
          <p:cNvPr id="94291" name="Rectangle 8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209800" y="2209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đa dạng</a:t>
            </a:r>
          </a:p>
        </p:txBody>
      </p:sp>
      <p:sp>
        <p:nvSpPr>
          <p:cNvPr id="94292" name="Rectangle 8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3138" y="3157538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nhiều</a:t>
            </a:r>
          </a:p>
        </p:txBody>
      </p:sp>
      <p:sp>
        <p:nvSpPr>
          <p:cNvPr id="94293" name="Rectangle 85"/>
          <p:cNvSpPr>
            <a:spLocks noChangeArrowheads="1"/>
          </p:cNvSpPr>
          <p:nvPr/>
        </p:nvSpPr>
        <p:spPr bwMode="auto">
          <a:xfrm>
            <a:off x="2219325" y="4062413"/>
            <a:ext cx="172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Độ thường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gặp</a:t>
            </a:r>
          </a:p>
        </p:txBody>
      </p:sp>
      <p:sp>
        <p:nvSpPr>
          <p:cNvPr id="94295" name="Rectangle 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85988" y="5029200"/>
            <a:ext cx="17192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Loài ưu thế</a:t>
            </a:r>
          </a:p>
        </p:txBody>
      </p:sp>
      <p:sp>
        <p:nvSpPr>
          <p:cNvPr id="94296" name="Rectangle 8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209800" y="601980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Loài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đặc trưng</a:t>
            </a:r>
          </a:p>
        </p:txBody>
      </p:sp>
      <p:sp>
        <p:nvSpPr>
          <p:cNvPr id="13351" name="Rectangle 89"/>
          <p:cNvSpPr>
            <a:spLocks noChangeArrowheads="1"/>
          </p:cNvSpPr>
          <p:nvPr/>
        </p:nvSpPr>
        <p:spPr bwMode="auto">
          <a:xfrm>
            <a:off x="5562600" y="120015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Thể hiện</a:t>
            </a:r>
            <a:r>
              <a:rPr lang="en-US" sz="2800" b="1">
                <a:latin typeface="Times New Roman" pitchFamily="18" charset="0"/>
              </a:rPr>
              <a:t> </a:t>
            </a:r>
          </a:p>
        </p:txBody>
      </p:sp>
      <p:sp>
        <p:nvSpPr>
          <p:cNvPr id="94298" name="Rectangle 90"/>
          <p:cNvSpPr>
            <a:spLocks noChangeArrowheads="1"/>
          </p:cNvSpPr>
          <p:nvPr/>
        </p:nvSpPr>
        <p:spPr bwMode="auto">
          <a:xfrm>
            <a:off x="4081463" y="21336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Mức độ phong phú về số </a:t>
            </a:r>
            <a:endParaRPr lang="en-US" sz="2800" b="1" dirty="0" smtClean="0"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lượng </a:t>
            </a:r>
            <a:r>
              <a:rPr lang="en-US" sz="2800" b="1" dirty="0">
                <a:latin typeface="Times New Roman" pitchFamily="18" charset="0"/>
              </a:rPr>
              <a:t>loài trong quần xã</a:t>
            </a:r>
          </a:p>
        </p:txBody>
      </p:sp>
      <p:sp>
        <p:nvSpPr>
          <p:cNvPr id="94299" name="Rectangle 91"/>
          <p:cNvSpPr>
            <a:spLocks noChangeArrowheads="1"/>
          </p:cNvSpPr>
          <p:nvPr/>
        </p:nvSpPr>
        <p:spPr bwMode="auto">
          <a:xfrm>
            <a:off x="4129088" y="3167063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</a:rPr>
              <a:t>Mật độ cá thể của từng loài </a:t>
            </a:r>
          </a:p>
          <a:p>
            <a:r>
              <a:rPr lang="en-US" sz="2800" b="1" dirty="0">
                <a:latin typeface="Times New Roman" pitchFamily="18" charset="0"/>
              </a:rPr>
              <a:t>trong quần xã</a:t>
            </a:r>
          </a:p>
        </p:txBody>
      </p:sp>
      <p:sp>
        <p:nvSpPr>
          <p:cNvPr id="94300" name="Rectangle 92"/>
          <p:cNvSpPr>
            <a:spLocks noChangeArrowheads="1"/>
          </p:cNvSpPr>
          <p:nvPr/>
        </p:nvSpPr>
        <p:spPr bwMode="auto">
          <a:xfrm>
            <a:off x="3967163" y="4038600"/>
            <a:ext cx="49482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500" b="1">
                <a:latin typeface="Times New Roman" pitchFamily="18" charset="0"/>
              </a:rPr>
              <a:t>Tỉ lệ % số địa điểm bắt gặp một loài</a:t>
            </a:r>
          </a:p>
          <a:p>
            <a:r>
              <a:rPr lang="en-US" sz="2500" b="1">
                <a:latin typeface="Times New Roman" pitchFamily="18" charset="0"/>
              </a:rPr>
              <a:t> trong tổng số địa điểm quan sát</a:t>
            </a:r>
          </a:p>
        </p:txBody>
      </p:sp>
      <p:sp>
        <p:nvSpPr>
          <p:cNvPr id="94302" name="Rectangle 94"/>
          <p:cNvSpPr>
            <a:spLocks noChangeArrowheads="1"/>
          </p:cNvSpPr>
          <p:nvPr/>
        </p:nvSpPr>
        <p:spPr bwMode="auto">
          <a:xfrm>
            <a:off x="4038600" y="5029200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Times New Roman" pitchFamily="18" charset="0"/>
              </a:rPr>
              <a:t>Loài đóng vai trò quan trọng </a:t>
            </a:r>
          </a:p>
          <a:p>
            <a:r>
              <a:rPr lang="en-US" sz="2800" b="1">
                <a:latin typeface="Times New Roman" pitchFamily="18" charset="0"/>
              </a:rPr>
              <a:t>trong quần xã</a:t>
            </a:r>
          </a:p>
        </p:txBody>
      </p:sp>
      <p:sp>
        <p:nvSpPr>
          <p:cNvPr id="94303" name="Rectangle 95"/>
          <p:cNvSpPr>
            <a:spLocks noChangeArrowheads="1"/>
          </p:cNvSpPr>
          <p:nvPr/>
        </p:nvSpPr>
        <p:spPr bwMode="auto">
          <a:xfrm>
            <a:off x="4014788" y="5943600"/>
            <a:ext cx="480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Times New Roman" pitchFamily="18" charset="0"/>
              </a:rPr>
              <a:t>Loài chỉ có ở một quần xã hoặc</a:t>
            </a:r>
          </a:p>
          <a:p>
            <a:r>
              <a:rPr lang="en-US" sz="2800" b="1">
                <a:latin typeface="Times New Roman" pitchFamily="18" charset="0"/>
              </a:rPr>
              <a:t>có nhiều hơn hẳn các loài khác</a:t>
            </a:r>
          </a:p>
        </p:txBody>
      </p:sp>
      <p:sp>
        <p:nvSpPr>
          <p:cNvPr id="13357" name="Rectangle 98"/>
          <p:cNvSpPr>
            <a:spLocks noChangeArrowheads="1"/>
          </p:cNvSpPr>
          <p:nvPr/>
        </p:nvSpPr>
        <p:spPr bwMode="auto">
          <a:xfrm>
            <a:off x="1828800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u="sng" dirty="0" err="1">
                <a:latin typeface="Times New Roman" pitchFamily="18" charset="0"/>
              </a:rPr>
              <a:t>Bảng</a:t>
            </a:r>
            <a:r>
              <a:rPr lang="en-US" sz="2800" b="1" u="sng" dirty="0">
                <a:latin typeface="Times New Roman" pitchFamily="18" charset="0"/>
              </a:rPr>
              <a:t> 49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xã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4267200"/>
            <a:ext cx="4279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000" smtClean="0">
                <a:solidFill>
                  <a:srgbClr val="FF0000"/>
                </a:solidFill>
              </a:rPr>
              <a:t>LẠC ĐÀ – LOÀI ĐẶC TRƯNG SA MẠC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0"/>
            <a:ext cx="486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4502150" y="4267200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000" smtClean="0">
                <a:solidFill>
                  <a:srgbClr val="C00000"/>
                </a:solidFill>
                <a:ea typeface="SimSun" charset="-122"/>
              </a:rPr>
              <a:t>SAO LA LOÀI ĐẶC TRƯNG KHU BẢO TỒN HUẾ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53340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i="1" smtClean="0">
                <a:solidFill>
                  <a:srgbClr val="0033CC"/>
                </a:solidFill>
                <a:ea typeface="SimSun" charset="-122"/>
              </a:rPr>
              <a:t>Là loài chỉ có ở một quần xã hoặc có nhiều hơn hẳn so với các loài khác.</a:t>
            </a:r>
          </a:p>
        </p:txBody>
      </p:sp>
    </p:spTree>
    <p:extLst>
      <p:ext uri="{BB962C8B-B14F-4D97-AF65-F5344CB8AC3E}">
        <p14:creationId xmlns:p14="http://schemas.microsoft.com/office/powerpoint/2010/main" val="129347495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te%20giac%20ja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655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2895600" y="5410200"/>
            <a:ext cx="3657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Tê giác 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JAVA</a:t>
            </a:r>
          </a:p>
        </p:txBody>
      </p:sp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762000" y="6019800"/>
            <a:ext cx="8153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LOÀI ĐẶC TRƯNG CỦA VƯỜN QUỐC GIA NAM CÁT TIÊN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458" name="AutoShape 2" descr="http://www.thanhnien.com.vn/Pictures201207/CongDong/070812/sung-te-giac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20745983_images1418682_SaoLa_CM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saola-credit-davide-h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00400"/>
            <a:ext cx="486727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WordArt 8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3200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SAO LA</a:t>
            </a:r>
          </a:p>
        </p:txBody>
      </p:sp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4191000" y="609600"/>
            <a:ext cx="4419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LOÀI ĐẶC TRƯNG </a:t>
            </a:r>
          </a:p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CỦA KHU BẢO TỒN HUẾ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39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371600" y="914400"/>
            <a:ext cx="64008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just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i="1" smtClean="0">
                <a:solidFill>
                  <a:srgbClr val="FF0000"/>
                </a:solidFill>
              </a:rPr>
              <a:t>Loài ưu thế và loài đặc trưng khác nhau ở điểm căn bản nào?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14400" y="22860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just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800" smtClean="0">
                <a:solidFill>
                  <a:srgbClr val="000000"/>
                </a:solidFill>
              </a:rPr>
              <a:t>Loài ưu thế là loài đóng vai trò quan trọng trong quần xã  do số lượng, cỡ lớn hay tính chất hoạt động của chúng.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914400" y="38862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just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600" smtClean="0">
                <a:solidFill>
                  <a:srgbClr val="000000"/>
                </a:solidFill>
              </a:rPr>
              <a:t>Trong số các loài ưu thế có một loài tiêu biểu nhất cho quần xã đó là loài đặc trưng, loài này chỉ có ở một quần xã hay có nhiều hơn hẳn các loài khác.</a:t>
            </a:r>
          </a:p>
        </p:txBody>
      </p:sp>
      <p:sp>
        <p:nvSpPr>
          <p:cNvPr id="17413" name="Right Arrow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4800" y="6096000"/>
            <a:ext cx="12192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129282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1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38200"/>
          </a:xfrm>
        </p:spPr>
        <p:txBody>
          <a:bodyPr>
            <a:noAutofit/>
          </a:bodyPr>
          <a:lstStyle/>
          <a:p>
            <a:r>
              <a:rPr lang="en-US" sz="3000" b="1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QUAN HỆ GIỮA NGOẠI CẢNH VÀ QUẦN XÃ</a:t>
            </a:r>
            <a:endParaRPr lang="en-US" sz="30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C31B6AC8-49D8-47A3-9D2F-B86A92EB0806}" type="slidenum">
              <a:rPr lang="en-US" altLang="en-US" smtClean="0">
                <a:solidFill>
                  <a:srgbClr val="898989"/>
                </a:solidFill>
                <a:cs typeface="Arial" charset="0"/>
              </a:rPr>
              <a:pPr eaLnBrk="1" hangingPunct="1"/>
              <a:t>4</a:t>
            </a:fld>
            <a:endParaRPr lang="en-US" altLang="en-US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ltGray">
          <a:xfrm rot="5400000">
            <a:off x="-2413001" y="1017588"/>
            <a:ext cx="4824413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gradFill rotWithShape="0">
            <a:gsLst>
              <a:gs pos="0">
                <a:srgbClr val="DBE0ED"/>
              </a:gs>
              <a:gs pos="100000">
                <a:srgbClr val="B0BA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ltGray">
          <a:xfrm rot="5400000" flipH="1">
            <a:off x="-2016918" y="1423193"/>
            <a:ext cx="4032250" cy="3929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gradFill rotWithShape="0">
            <a:gsLst>
              <a:gs pos="0">
                <a:srgbClr val="E3EBFF"/>
              </a:gs>
              <a:gs pos="100000">
                <a:srgbClr val="B8CCF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172036" name="AutoShape 4"/>
          <p:cNvSpPr>
            <a:spLocks noChangeArrowheads="1"/>
          </p:cNvSpPr>
          <p:nvPr/>
        </p:nvSpPr>
        <p:spPr bwMode="gray">
          <a:xfrm>
            <a:off x="2514600" y="2768600"/>
            <a:ext cx="6629400" cy="812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defTabSz="457200" fontAlgn="base"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HS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chỉ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ra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được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những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dấu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hiệu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điển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hình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của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</a:p>
          <a:p>
            <a:pPr defTabSz="457200" fontAlgn="base"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quần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xã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cũng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là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để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phân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biệt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với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quần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a typeface="SimSun" charset="-122"/>
              </a:rPr>
              <a:t>thể</a:t>
            </a:r>
            <a:r>
              <a:rPr lang="en-US" sz="2000" b="1" dirty="0" smtClean="0">
                <a:solidFill>
                  <a:srgbClr val="000000"/>
                </a:solidFill>
                <a:ea typeface="SimSun" charset="-122"/>
              </a:rPr>
              <a:t>.</a:t>
            </a:r>
          </a:p>
        </p:txBody>
      </p:sp>
      <p:sp>
        <p:nvSpPr>
          <p:cNvPr id="172037" name="AutoShape 5"/>
          <p:cNvSpPr>
            <a:spLocks noChangeArrowheads="1"/>
          </p:cNvSpPr>
          <p:nvPr/>
        </p:nvSpPr>
        <p:spPr bwMode="gray">
          <a:xfrm>
            <a:off x="1447800" y="914400"/>
            <a:ext cx="7696200" cy="838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000" b="1" smtClean="0">
                <a:solidFill>
                  <a:srgbClr val="FFFFFF"/>
                </a:solidFill>
                <a:ea typeface="SimSun" charset="-122"/>
              </a:rPr>
              <a:t>- </a:t>
            </a:r>
            <a:r>
              <a:rPr lang="en-US" altLang="en-US" sz="2000" b="1" smtClean="0">
                <a:solidFill>
                  <a:srgbClr val="000000"/>
                </a:solidFill>
                <a:ea typeface="SimSun" charset="-122"/>
              </a:rPr>
              <a:t>Trình bày được khái niệm quần xã.</a:t>
            </a:r>
          </a:p>
        </p:txBody>
      </p:sp>
      <p:grpSp>
        <p:nvGrpSpPr>
          <p:cNvPr id="8199" name="Group 6"/>
          <p:cNvGrpSpPr>
            <a:grpSpLocks/>
          </p:cNvGrpSpPr>
          <p:nvPr/>
        </p:nvGrpSpPr>
        <p:grpSpPr bwMode="auto">
          <a:xfrm>
            <a:off x="1143000" y="1295400"/>
            <a:ext cx="381000" cy="381000"/>
            <a:chOff x="2078" y="1680"/>
            <a:chExt cx="1615" cy="1615"/>
          </a:xfrm>
        </p:grpSpPr>
        <p:sp>
          <p:nvSpPr>
            <p:cNvPr id="8247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48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41" name="Oval 9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50" name="Oval 1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43" name="Oval 11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52" name="Oval 1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752600" y="1905000"/>
            <a:ext cx="381000" cy="381000"/>
            <a:chOff x="2078" y="1680"/>
            <a:chExt cx="1615" cy="1615"/>
          </a:xfrm>
        </p:grpSpPr>
        <p:sp>
          <p:nvSpPr>
            <p:cNvPr id="8241" name="Oval 1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42" name="Oval 1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48" name="Oval 1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44" name="Oval 1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50" name="Oval 18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46" name="Oval 1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133600" y="2971800"/>
            <a:ext cx="381000" cy="381000"/>
            <a:chOff x="2078" y="1680"/>
            <a:chExt cx="1615" cy="1615"/>
          </a:xfrm>
        </p:grpSpPr>
        <p:sp>
          <p:nvSpPr>
            <p:cNvPr id="8235" name="Oval 2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36" name="Oval 2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55" name="Oval 2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38" name="Oval 2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57" name="Oval 25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40" name="Oval 2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grpSp>
        <p:nvGrpSpPr>
          <p:cNvPr id="8202" name="Group 27"/>
          <p:cNvGrpSpPr>
            <a:grpSpLocks/>
          </p:cNvGrpSpPr>
          <p:nvPr/>
        </p:nvGrpSpPr>
        <p:grpSpPr bwMode="auto">
          <a:xfrm>
            <a:off x="1371600" y="4953000"/>
            <a:ext cx="381000" cy="381000"/>
            <a:chOff x="2078" y="1680"/>
            <a:chExt cx="1615" cy="1615"/>
          </a:xfrm>
        </p:grpSpPr>
        <p:sp>
          <p:nvSpPr>
            <p:cNvPr id="8229" name="Oval 2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30" name="Oval 2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62" name="Oval 3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32" name="Oval 3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64" name="Oval 32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34" name="Oval 3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sp>
        <p:nvSpPr>
          <p:cNvPr id="8203" name="AutoShape 35"/>
          <p:cNvSpPr>
            <a:spLocks noChangeArrowheads="1"/>
          </p:cNvSpPr>
          <p:nvPr/>
        </p:nvSpPr>
        <p:spPr bwMode="ltGray">
          <a:xfrm rot="5400000" flipH="1">
            <a:off x="-2016918" y="1459706"/>
            <a:ext cx="4032250" cy="3929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gradFill rotWithShape="0">
            <a:gsLst>
              <a:gs pos="0">
                <a:srgbClr val="E3EBFF"/>
              </a:gs>
              <a:gs pos="100000">
                <a:srgbClr val="B8CCF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172068" name="Rectangle 36"/>
          <p:cNvSpPr>
            <a:spLocks noChangeArrowheads="1"/>
          </p:cNvSpPr>
          <p:nvPr/>
        </p:nvSpPr>
        <p:spPr bwMode="auto">
          <a:xfrm>
            <a:off x="0" y="2154238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3200" smtClean="0">
                <a:solidFill>
                  <a:srgbClr val="CC0066"/>
                </a:solidFill>
                <a:ea typeface="SimSun" charset="-122"/>
              </a:rPr>
              <a:t>MỤC TIÊU BÀI HỌC</a:t>
            </a:r>
          </a:p>
        </p:txBody>
      </p:sp>
      <p:grpSp>
        <p:nvGrpSpPr>
          <p:cNvPr id="8205" name="Group 37"/>
          <p:cNvGrpSpPr>
            <a:grpSpLocks/>
          </p:cNvGrpSpPr>
          <p:nvPr/>
        </p:nvGrpSpPr>
        <p:grpSpPr bwMode="auto">
          <a:xfrm>
            <a:off x="457200" y="5486400"/>
            <a:ext cx="381000" cy="381000"/>
            <a:chOff x="2078" y="1680"/>
            <a:chExt cx="1615" cy="1615"/>
          </a:xfrm>
        </p:grpSpPr>
        <p:sp>
          <p:nvSpPr>
            <p:cNvPr id="8223" name="Oval 3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24" name="Oval 3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72" name="Oval 4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26" name="Oval 4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74" name="Oval 42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28" name="Oval 4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grpSp>
        <p:nvGrpSpPr>
          <p:cNvPr id="8206" name="Group 44"/>
          <p:cNvGrpSpPr>
            <a:grpSpLocks/>
          </p:cNvGrpSpPr>
          <p:nvPr/>
        </p:nvGrpSpPr>
        <p:grpSpPr bwMode="auto">
          <a:xfrm>
            <a:off x="304800" y="914400"/>
            <a:ext cx="381000" cy="381000"/>
            <a:chOff x="2078" y="1680"/>
            <a:chExt cx="1615" cy="1615"/>
          </a:xfrm>
        </p:grpSpPr>
        <p:sp>
          <p:nvSpPr>
            <p:cNvPr id="8217" name="Oval 4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18" name="Oval 4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79" name="Oval 4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20" name="Oval 4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81" name="Oval 49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22" name="Oval 5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grpSp>
        <p:nvGrpSpPr>
          <p:cNvPr id="8207" name="Group 51"/>
          <p:cNvGrpSpPr>
            <a:grpSpLocks/>
          </p:cNvGrpSpPr>
          <p:nvPr/>
        </p:nvGrpSpPr>
        <p:grpSpPr bwMode="auto">
          <a:xfrm>
            <a:off x="1981200" y="4114800"/>
            <a:ext cx="381000" cy="381000"/>
            <a:chOff x="2078" y="1680"/>
            <a:chExt cx="1615" cy="1615"/>
          </a:xfrm>
        </p:grpSpPr>
        <p:sp>
          <p:nvSpPr>
            <p:cNvPr id="8211" name="Oval 5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12" name="Oval 5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86" name="Oval 54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14" name="Oval 5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172088" name="Oval 56"/>
            <p:cNvSpPr>
              <a:spLocks noChangeArrowheads="1"/>
            </p:cNvSpPr>
            <p:nvPr/>
          </p:nvSpPr>
          <p:spPr bwMode="gray">
            <a:xfrm>
              <a:off x="2340" y="1936"/>
              <a:ext cx="1090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  <p:sp>
          <p:nvSpPr>
            <p:cNvPr id="8216" name="Oval 5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altLang="en-US" sz="2400" smtClean="0">
                <a:solidFill>
                  <a:srgbClr val="FFFFFF"/>
                </a:solidFill>
                <a:latin typeface="VNI-Slogan" pitchFamily="2" charset="0"/>
                <a:ea typeface="SimSun" charset="-122"/>
              </a:endParaRPr>
            </a:p>
          </p:txBody>
        </p:sp>
      </p:grpSp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752600" y="4664075"/>
            <a:ext cx="7391400" cy="1295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000" b="1" smtClean="0">
                <a:solidFill>
                  <a:srgbClr val="FFFFFF"/>
                </a:solidFill>
                <a:ea typeface="SimSun" charset="-122"/>
              </a:rPr>
              <a:t>- </a:t>
            </a:r>
            <a:r>
              <a:rPr lang="en-US" altLang="en-US" sz="2000" b="1" smtClean="0">
                <a:solidFill>
                  <a:srgbClr val="000000"/>
                </a:solidFill>
                <a:ea typeface="SimSun" charset="-122"/>
              </a:rPr>
              <a:t>HS nêu được mối quan hệ giữa ngoại cảnh và quần xã,</a:t>
            </a: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000" b="1" smtClean="0">
                <a:solidFill>
                  <a:srgbClr val="000000"/>
                </a:solidFill>
                <a:ea typeface="SimSun" charset="-122"/>
              </a:rPr>
              <a:t> tạo sự ổn định và cân bằng sinh học trong quần xã.</a:t>
            </a:r>
          </a:p>
        </p:txBody>
      </p:sp>
      <p:pic>
        <p:nvPicPr>
          <p:cNvPr id="8209" name="Picture 3" descr="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2700"/>
            <a:ext cx="914400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165100" y="90488"/>
            <a:ext cx="897890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200" b="1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Tiết</a:t>
            </a:r>
            <a:r>
              <a:rPr lang="en-US" sz="32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49 : QUẦN </a:t>
            </a: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XÃ SINH VẬT</a:t>
            </a:r>
          </a:p>
        </p:txBody>
      </p:sp>
    </p:spTree>
    <p:extLst>
      <p:ext uri="{BB962C8B-B14F-4D97-AF65-F5344CB8AC3E}">
        <p14:creationId xmlns:p14="http://schemas.microsoft.com/office/powerpoint/2010/main" val="1480903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  <p:bldP spid="172037" grpId="0" animBg="1"/>
      <p:bldP spid="172068" grpId="0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762000" y="1828800"/>
            <a:ext cx="8534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Sự thay đổi chu kì ngày đêm, chu kì mùa dẫn đến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hoạt động của các sinh vật cũng mang tính chất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chu kì.</a:t>
            </a:r>
          </a:p>
        </p:txBody>
      </p:sp>
      <p:sp>
        <p:nvSpPr>
          <p:cNvPr id="104463" name="Rectangle 15"/>
          <p:cNvSpPr>
            <a:spLocks noChangeArrowheads="1"/>
          </p:cNvSpPr>
          <p:nvPr/>
        </p:nvSpPr>
        <p:spPr bwMode="auto">
          <a:xfrm>
            <a:off x="914400" y="3505200"/>
            <a:ext cx="8001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smtClean="0">
                <a:solidFill>
                  <a:srgbClr val="FF0000"/>
                </a:solidFill>
                <a:latin typeface="Times New Roman" pitchFamily="18" charset="0"/>
              </a:rPr>
              <a:t>Ví dụ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Các loại động vật như: ếch nhái, cú, dơi, muỗi . .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ít hoạt động vào ban ngày, nhiều vào ban đêm;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Cây rụng lá vào mùa đông, gấu ngủ đông,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chim di cư tránh rét . . .   </a:t>
            </a:r>
          </a:p>
        </p:txBody>
      </p:sp>
      <p:grpSp>
        <p:nvGrpSpPr>
          <p:cNvPr id="104464" name="Group 16"/>
          <p:cNvGrpSpPr>
            <a:grpSpLocks/>
          </p:cNvGrpSpPr>
          <p:nvPr/>
        </p:nvGrpSpPr>
        <p:grpSpPr bwMode="auto">
          <a:xfrm>
            <a:off x="161925" y="271463"/>
            <a:ext cx="8686800" cy="1295400"/>
            <a:chOff x="96" y="1344"/>
            <a:chExt cx="5520" cy="672"/>
          </a:xfrm>
        </p:grpSpPr>
        <p:sp>
          <p:nvSpPr>
            <p:cNvPr id="104465" name="Rectangle 17"/>
            <p:cNvSpPr>
              <a:spLocks noChangeArrowheads="1"/>
            </p:cNvSpPr>
            <p:nvPr/>
          </p:nvSpPr>
          <p:spPr bwMode="auto">
            <a:xfrm>
              <a:off x="576" y="1344"/>
              <a:ext cx="5040" cy="6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latin typeface="Times New Roman" pitchFamily="18" charset="0"/>
                </a:rPr>
                <a:t>Ngoại cảnh thay đổi theo chu kì (chu kì ngày đêm,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latin typeface="Times New Roman" pitchFamily="18" charset="0"/>
                </a:rPr>
                <a:t>chu kì mùa) ảnh hưởng tới hoạt động của các sinh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latin typeface="Times New Roman" pitchFamily="18" charset="0"/>
                </a:rPr>
                <a:t>vật trong quần xã như thế nào? Lấy ví dụ. </a:t>
              </a:r>
            </a:p>
          </p:txBody>
        </p:sp>
        <p:pic>
          <p:nvPicPr>
            <p:cNvPr id="104466" name="Picture 18" descr="QUANIMA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39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687082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2" grpId="0"/>
      <p:bldP spid="10446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905000" y="-76200"/>
            <a:ext cx="662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800" b="1" i="1" smtClean="0">
                <a:solidFill>
                  <a:srgbClr val="0000FF"/>
                </a:solidFill>
                <a:ea typeface="SimSun" charset="-122"/>
              </a:rPr>
              <a:t>Ngoại cảnh ảnh hưởng đến sinh vật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i="1" smtClean="0">
                <a:solidFill>
                  <a:srgbClr val="FF0000"/>
                </a:solidFill>
                <a:ea typeface="SimSun" charset="-122"/>
              </a:rPr>
              <a:t>Chim cú mèo săn mồi về đêm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76200" y="36576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i="1" smtClean="0">
                <a:solidFill>
                  <a:srgbClr val="FF0000"/>
                </a:solidFill>
                <a:ea typeface="SimSun" charset="-122"/>
              </a:rPr>
              <a:t>Cây rụng lá vào mùa đông</a:t>
            </a:r>
          </a:p>
        </p:txBody>
      </p:sp>
      <p:pic>
        <p:nvPicPr>
          <p:cNvPr id="29701" name="Picture 5" descr="bat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5963"/>
            <a:ext cx="4267200" cy="30480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him cú mèo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19138"/>
            <a:ext cx="4038600" cy="3167062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2360413410_4a3d52f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57650"/>
            <a:ext cx="4419600" cy="280035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57200" y="3048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i="1" smtClean="0">
                <a:solidFill>
                  <a:srgbClr val="FF0000"/>
                </a:solidFill>
                <a:ea typeface="SimSun" charset="-122"/>
              </a:rPr>
              <a:t>Dơi hoạt động về đêm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953000" y="4419600"/>
            <a:ext cx="381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000" b="1" smtClean="0">
                <a:solidFill>
                  <a:srgbClr val="000000"/>
                </a:solidFill>
                <a:ea typeface="SimSun" charset="-122"/>
              </a:rPr>
              <a:t>Sự thay đổi chu kỳ ngày đêm, chu kỳ mùa dẫn đến sinh vật cũng hoạt động theo chu kỳ.</a:t>
            </a:r>
          </a:p>
        </p:txBody>
      </p:sp>
    </p:spTree>
    <p:extLst>
      <p:ext uri="{BB962C8B-B14F-4D97-AF65-F5344CB8AC3E}">
        <p14:creationId xmlns:p14="http://schemas.microsoft.com/office/powerpoint/2010/main" val="320367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4" grpId="0"/>
      <p:bldP spid="2970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2" name="AutoShape 10"/>
          <p:cNvSpPr>
            <a:spLocks noChangeArrowheads="1"/>
          </p:cNvSpPr>
          <p:nvPr/>
        </p:nvSpPr>
        <p:spPr bwMode="auto">
          <a:xfrm>
            <a:off x="1676400" y="228600"/>
            <a:ext cx="5638800" cy="2362200"/>
          </a:xfrm>
          <a:prstGeom prst="cloudCallout">
            <a:avLst>
              <a:gd name="adj1" fmla="val -61625"/>
              <a:gd name="adj2" fmla="val 5712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Trước sự tác động của ngoại cảnh, sinh vật đã có những phản ứng như thế nào? </a:t>
            </a: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0603" name="Picture 11" descr="QUANIM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622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606" name="Group 14"/>
          <p:cNvGrpSpPr>
            <a:grpSpLocks/>
          </p:cNvGrpSpPr>
          <p:nvPr/>
        </p:nvGrpSpPr>
        <p:grpSpPr bwMode="auto">
          <a:xfrm>
            <a:off x="55563" y="2895600"/>
            <a:ext cx="8631237" cy="3810000"/>
            <a:chOff x="35" y="1824"/>
            <a:chExt cx="5437" cy="2400"/>
          </a:xfrm>
        </p:grpSpPr>
        <p:sp>
          <p:nvSpPr>
            <p:cNvPr id="110604" name="AutoShape 12"/>
            <p:cNvSpPr>
              <a:spLocks noChangeArrowheads="1"/>
            </p:cNvSpPr>
            <p:nvPr/>
          </p:nvSpPr>
          <p:spPr bwMode="auto">
            <a:xfrm>
              <a:off x="1680" y="1824"/>
              <a:ext cx="3792" cy="1824"/>
            </a:xfrm>
            <a:prstGeom prst="cloudCallout">
              <a:avLst>
                <a:gd name="adj1" fmla="val -69329"/>
                <a:gd name="adj2" fmla="val 49231"/>
              </a:avLst>
            </a:prstGeom>
            <a:solidFill>
              <a:srgbClr val="D1E8B6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FF"/>
                  </a:solidFill>
                  <a:latin typeface="Times New Roman" pitchFamily="18" charset="0"/>
                </a:rPr>
                <a:t>Trước sự tác động của ngoại cảnh, sinh vật có những sự biến đổi dần dần thích nghi với môi trường sống.</a:t>
              </a:r>
              <a:r>
                <a:rPr lang="en-US" altLang="en-US" sz="2800" b="1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</p:txBody>
        </p:sp>
        <p:pic>
          <p:nvPicPr>
            <p:cNvPr id="25" name="Picture 10" descr="F:\ANH\Picture\Anh Dong\S128x128P_418[1]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" y="3216"/>
              <a:ext cx="725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421845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2362200" y="1905000"/>
            <a:ext cx="762000" cy="152400"/>
          </a:xfrm>
          <a:custGeom>
            <a:avLst/>
            <a:gdLst>
              <a:gd name="T0" fmla="*/ 571500 w 21600"/>
              <a:gd name="T1" fmla="*/ 0 h 21600"/>
              <a:gd name="T2" fmla="*/ 0 w 21600"/>
              <a:gd name="T3" fmla="*/ 76200 h 21600"/>
              <a:gd name="T4" fmla="*/ 571500 w 21600"/>
              <a:gd name="T5" fmla="*/ 152400 h 21600"/>
              <a:gd name="T6" fmla="*/ 762000 w 21600"/>
              <a:gd name="T7" fmla="*/ 76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7CB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715000" y="1917700"/>
            <a:ext cx="942975" cy="139700"/>
          </a:xfrm>
          <a:custGeom>
            <a:avLst/>
            <a:gdLst>
              <a:gd name="T0" fmla="*/ 707231 w 21600"/>
              <a:gd name="T1" fmla="*/ 0 h 21600"/>
              <a:gd name="T2" fmla="*/ 0 w 21600"/>
              <a:gd name="T3" fmla="*/ 69850 h 21600"/>
              <a:gd name="T4" fmla="*/ 707231 w 21600"/>
              <a:gd name="T5" fmla="*/ 139700 h 21600"/>
              <a:gd name="T6" fmla="*/ 942975 w 21600"/>
              <a:gd name="T7" fmla="*/ 698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7CB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5791200" y="6396038"/>
            <a:ext cx="358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Khi chim ăn hết nhiều sâu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200400" y="3276600"/>
            <a:ext cx="2403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Số lượng sâu tăng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 rot="5400000">
            <a:off x="6369844" y="3536156"/>
            <a:ext cx="685800" cy="166688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83344 h 21600"/>
              <a:gd name="T4" fmla="*/ 514350 w 21600"/>
              <a:gd name="T5" fmla="*/ 166688 h 21600"/>
              <a:gd name="T6" fmla="*/ 685800 w 21600"/>
              <a:gd name="T7" fmla="*/ 8334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7CB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auto">
          <a:xfrm rot="10800000">
            <a:off x="5486400" y="5029200"/>
            <a:ext cx="938213" cy="166687"/>
          </a:xfrm>
          <a:custGeom>
            <a:avLst/>
            <a:gdLst>
              <a:gd name="T0" fmla="*/ 703660 w 21600"/>
              <a:gd name="T1" fmla="*/ 0 h 21600"/>
              <a:gd name="T2" fmla="*/ 0 w 21600"/>
              <a:gd name="T3" fmla="*/ 83344 h 21600"/>
              <a:gd name="T4" fmla="*/ 703660 w 21600"/>
              <a:gd name="T5" fmla="*/ 166687 h 21600"/>
              <a:gd name="T6" fmla="*/ 938213 w 21600"/>
              <a:gd name="T7" fmla="*/ 8334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7CB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674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4114800"/>
            <a:ext cx="23622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990600"/>
            <a:ext cx="2320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22796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9" name="Picture 13"/>
          <p:cNvPicPr>
            <a:picLocks noChangeAspect="1" noChangeArrowheads="1"/>
          </p:cNvPicPr>
          <p:nvPr/>
        </p:nvPicPr>
        <p:blipFill>
          <a:blip r:embed="rId5"/>
          <a:srcRect l="17999" t="19333" r="28000" b="20667"/>
          <a:stretch>
            <a:fillRect/>
          </a:stretch>
        </p:blipFill>
        <p:spPr bwMode="auto">
          <a:xfrm>
            <a:off x="6477000" y="4038600"/>
            <a:ext cx="2438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629400" y="990600"/>
            <a:ext cx="2362200" cy="2209800"/>
            <a:chOff x="4176" y="638"/>
            <a:chExt cx="1350" cy="964"/>
          </a:xfrm>
        </p:grpSpPr>
        <p:pic>
          <p:nvPicPr>
            <p:cNvPr id="27665" name="Picture 15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176" y="1242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16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176" y="951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17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806" y="1242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18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806" y="951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19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176" y="638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0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806" y="638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1" name="Rectangle 8"/>
          <p:cNvSpPr>
            <a:spLocks noChangeArrowheads="1"/>
          </p:cNvSpPr>
          <p:nvPr/>
        </p:nvSpPr>
        <p:spPr bwMode="auto">
          <a:xfrm>
            <a:off x="1219200" y="0"/>
            <a:ext cx="7620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600" b="1" dirty="0" smtClean="0">
                <a:solidFill>
                  <a:srgbClr val="0000CC"/>
                </a:solidFill>
              </a:rPr>
              <a:t> </a:t>
            </a:r>
            <a:r>
              <a:rPr lang="en-US" sz="2600" b="1" dirty="0">
                <a:solidFill>
                  <a:srgbClr val="0000CC"/>
                </a:solidFill>
              </a:rPr>
              <a:t>Gặp điều kiện khí hậu thuận lợi thì sinh vật phát </a:t>
            </a:r>
          </a:p>
          <a:p>
            <a:r>
              <a:rPr lang="en-US" sz="2600" b="1" dirty="0">
                <a:solidFill>
                  <a:srgbClr val="0000CC"/>
                </a:solidFill>
              </a:rPr>
              <a:t>triển như </a:t>
            </a:r>
            <a:r>
              <a:rPr lang="en-US" sz="2600" b="1" dirty="0" err="1">
                <a:solidFill>
                  <a:srgbClr val="0000CC"/>
                </a:solidFill>
              </a:rPr>
              <a:t>thế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</a:rPr>
              <a:t>nào</a:t>
            </a:r>
            <a:r>
              <a:rPr lang="en-US" sz="2600" b="1" dirty="0" smtClean="0">
                <a:solidFill>
                  <a:srgbClr val="0000CC"/>
                </a:solidFill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ví dụ minh họa</a:t>
            </a:r>
            <a:r>
              <a:rPr lang="en-US" sz="2600" b="1" dirty="0" smtClean="0">
                <a:solidFill>
                  <a:srgbClr val="0000CC"/>
                </a:solidFill>
              </a:rPr>
              <a:t>? </a:t>
            </a:r>
            <a:endParaRPr lang="en-US" sz="2600" b="1" dirty="0">
              <a:solidFill>
                <a:srgbClr val="0000CC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3276600"/>
            <a:ext cx="2526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Thực vật phát triển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705600" y="3276600"/>
            <a:ext cx="22701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</a:rPr>
              <a:t>SLChim 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</a:rPr>
              <a:t>ăn sâu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</a:rPr>
              <a:t>tăng</a:t>
            </a:r>
            <a:endParaRPr lang="en-US" sz="20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429000" y="6334780"/>
            <a:ext cx="19784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 SLsâu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giảm</a:t>
            </a:r>
          </a:p>
        </p:txBody>
      </p:sp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609600" y="3962400"/>
            <a:ext cx="1259840" cy="2209800"/>
            <a:chOff x="4176" y="638"/>
            <a:chExt cx="720" cy="964"/>
          </a:xfrm>
        </p:grpSpPr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176" y="1242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6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176" y="951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9"/>
            <p:cNvPicPr>
              <a:picLocks noChangeAspect="1" noChangeArrowheads="1"/>
            </p:cNvPicPr>
            <p:nvPr/>
          </p:nvPicPr>
          <p:blipFill>
            <a:blip r:embed="rId6"/>
            <a:srcRect l="18001" t="28595" r="30800" b="28595"/>
            <a:stretch>
              <a:fillRect/>
            </a:stretch>
          </p:blipFill>
          <p:spPr bwMode="auto">
            <a:xfrm>
              <a:off x="4176" y="638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AutoShape 8"/>
          <p:cNvSpPr>
            <a:spLocks noChangeArrowheads="1"/>
          </p:cNvSpPr>
          <p:nvPr/>
        </p:nvSpPr>
        <p:spPr bwMode="auto">
          <a:xfrm rot="10800000">
            <a:off x="2057400" y="4953000"/>
            <a:ext cx="938213" cy="166687"/>
          </a:xfrm>
          <a:custGeom>
            <a:avLst/>
            <a:gdLst>
              <a:gd name="T0" fmla="*/ 703660 w 21600"/>
              <a:gd name="T1" fmla="*/ 0 h 21600"/>
              <a:gd name="T2" fmla="*/ 0 w 21600"/>
              <a:gd name="T3" fmla="*/ 83344 h 21600"/>
              <a:gd name="T4" fmla="*/ 703660 w 21600"/>
              <a:gd name="T5" fmla="*/ 166687 h 21600"/>
              <a:gd name="T6" fmla="*/ 938213 w 21600"/>
              <a:gd name="T7" fmla="*/ 8334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7CB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8600" y="6334780"/>
            <a:ext cx="2203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SL chim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giảm</a:t>
            </a:r>
          </a:p>
        </p:txBody>
      </p:sp>
      <p:pic>
        <p:nvPicPr>
          <p:cNvPr id="29" name="Picture 17" descr="qustionbig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animBg="1"/>
      <p:bldP spid="116740" grpId="0" animBg="1"/>
      <p:bldP spid="116741" grpId="0"/>
      <p:bldP spid="116742" grpId="0"/>
      <p:bldP spid="116743" grpId="0" animBg="1"/>
      <p:bldP spid="116744" grpId="0" animBg="1"/>
      <p:bldP spid="27661" grpId="0" animBg="1"/>
      <p:bldP spid="22" grpId="0"/>
      <p:bldP spid="23" grpId="0"/>
      <p:bldP spid="24" grpId="0"/>
      <p:bldP spid="32" grpId="0" animBg="1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839200" cy="46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ts val="1500"/>
              </a:spcBef>
              <a:spcAft>
                <a:spcPct val="0"/>
              </a:spcAft>
              <a:buSzPct val="100000"/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  </a:t>
            </a:r>
            <a:r>
              <a:rPr lang="en-US" sz="2400" b="1" dirty="0" err="1" smtClean="0">
                <a:solidFill>
                  <a:srgbClr val="000000"/>
                </a:solidFill>
              </a:rPr>
              <a:t>Quan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hê</a:t>
            </a:r>
            <a:r>
              <a:rPr lang="en-US" sz="2400" b="1" dirty="0" smtClean="0">
                <a:solidFill>
                  <a:srgbClr val="000000"/>
                </a:solidFill>
              </a:rPr>
              <a:t>̣ </a:t>
            </a:r>
            <a:r>
              <a:rPr lang="en-US" sz="2400" b="1" dirty="0" err="1" smtClean="0">
                <a:solidFill>
                  <a:srgbClr val="000000"/>
                </a:solidFill>
              </a:rPr>
              <a:t>giữa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sô</a:t>
            </a:r>
            <a:r>
              <a:rPr lang="en-US" sz="2400" b="1" dirty="0" smtClean="0">
                <a:solidFill>
                  <a:srgbClr val="000000"/>
                </a:solidFill>
              </a:rPr>
              <a:t>́ </a:t>
            </a:r>
            <a:r>
              <a:rPr lang="en-US" sz="2400" b="1" dirty="0" err="1" smtClean="0">
                <a:solidFill>
                  <a:srgbClr val="000000"/>
                </a:solidFill>
              </a:rPr>
              <a:t>lượng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err="1" smtClean="0">
                <a:solidFill>
                  <a:srgbClr val="000000"/>
                </a:solidFill>
              </a:rPr>
              <a:t>sâu</a:t>
            </a:r>
            <a:r>
              <a:rPr lang="en-US" sz="2400" b="1" smtClean="0">
                <a:solidFill>
                  <a:srgbClr val="000000"/>
                </a:solidFill>
              </a:rPr>
              <a:t> và </a:t>
            </a:r>
            <a:r>
              <a:rPr lang="en-US" sz="2400" b="1" dirty="0" err="1" smtClean="0">
                <a:solidFill>
                  <a:srgbClr val="000000"/>
                </a:solidFill>
              </a:rPr>
              <a:t>sô</a:t>
            </a:r>
            <a:r>
              <a:rPr lang="en-US" sz="2400" b="1" dirty="0" smtClean="0">
                <a:solidFill>
                  <a:srgbClr val="000000"/>
                </a:solidFill>
              </a:rPr>
              <a:t>́ </a:t>
            </a:r>
            <a:r>
              <a:rPr lang="en-US" sz="2400" b="1" dirty="0" err="1" smtClean="0">
                <a:solidFill>
                  <a:srgbClr val="000000"/>
                </a:solidFill>
              </a:rPr>
              <a:t>lượng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chim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sâu</a:t>
            </a:r>
            <a:r>
              <a:rPr lang="en-US" sz="2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57200" y="1828800"/>
            <a:ext cx="3124200" cy="46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ts val="1500"/>
              </a:spcBef>
              <a:spcAft>
                <a:spcPct val="0"/>
              </a:spcAft>
              <a:buSzPct val="100000"/>
              <a:defRPr/>
            </a:pPr>
            <a:r>
              <a:rPr lang="en-US" sz="2400" b="1" dirty="0" err="1" smtClean="0">
                <a:solidFill>
                  <a:srgbClr val="000000"/>
                </a:solidFill>
              </a:rPr>
              <a:t>Số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lượng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sâu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tăng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3962400" y="2055813"/>
            <a:ext cx="2209800" cy="1587"/>
          </a:xfrm>
          <a:prstGeom prst="line">
            <a:avLst/>
          </a:prstGeom>
          <a:noFill/>
          <a:ln w="76320">
            <a:solidFill>
              <a:srgbClr val="CC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407150" y="1589088"/>
            <a:ext cx="2438400" cy="7032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ts val="1250"/>
              </a:spcBef>
              <a:spcAft>
                <a:spcPct val="0"/>
              </a:spcAft>
              <a:buSzPct val="100000"/>
              <a:defRPr/>
            </a:pPr>
            <a:r>
              <a:rPr lang="en-US" sz="2000" b="1" dirty="0" err="1" smtClean="0">
                <a:solidFill>
                  <a:srgbClr val="000000"/>
                </a:solidFill>
              </a:rPr>
              <a:t>Số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lượng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chim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ăn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sâu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tăng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458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04800" y="5562600"/>
            <a:ext cx="1981200" cy="8255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ts val="1500"/>
              </a:spcBef>
              <a:spcAft>
                <a:spcPct val="0"/>
              </a:spcAft>
              <a:buSzPct val="100000"/>
              <a:defRPr/>
            </a:pPr>
            <a:r>
              <a:rPr lang="en-US" sz="2400" b="1" smtClean="0">
                <a:solidFill>
                  <a:srgbClr val="000000"/>
                </a:solidFill>
              </a:rPr>
              <a:t>Số lượng sâu giảm</a:t>
            </a: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H="1">
            <a:off x="3708400" y="6096000"/>
            <a:ext cx="2260600" cy="1588"/>
          </a:xfrm>
          <a:prstGeom prst="line">
            <a:avLst/>
          </a:prstGeom>
          <a:noFill/>
          <a:ln w="76320">
            <a:solidFill>
              <a:srgbClr val="FF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248400" y="5638800"/>
            <a:ext cx="2895600" cy="10080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defTabSz="457200" eaLnBrk="1" fontAlgn="base" hangingPunct="1">
              <a:spcBef>
                <a:spcPts val="1250"/>
              </a:spcBef>
              <a:spcAft>
                <a:spcPct val="0"/>
              </a:spcAft>
              <a:buSzPct val="100000"/>
              <a:defRPr/>
            </a:pPr>
            <a:r>
              <a:rPr lang="en-US" sz="2000" b="1" dirty="0" err="1" smtClean="0">
                <a:solidFill>
                  <a:srgbClr val="000000"/>
                </a:solidFill>
              </a:rPr>
              <a:t>Khi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số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lượng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chim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tăng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cao,chim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ăn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hết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nhiều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sâu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762000" y="2980046"/>
            <a:ext cx="4572000" cy="3429000"/>
          </a:xfrm>
          <a:prstGeom prst="cloudCallout">
            <a:avLst>
              <a:gd name="adj1" fmla="val -19046"/>
              <a:gd name="adj2" fmla="val 100218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>
                <a:solidFill>
                  <a:srgbClr val="000000"/>
                </a:solidFill>
              </a:rPr>
              <a:t>Số lượng loài sinh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>
                <a:solidFill>
                  <a:srgbClr val="000000"/>
                </a:solidFill>
              </a:rPr>
              <a:t>vật này khống chế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>
                <a:solidFill>
                  <a:srgbClr val="000000"/>
                </a:solidFill>
              </a:rPr>
              <a:t> số lượng loài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>
                <a:solidFill>
                  <a:srgbClr val="000000"/>
                </a:solidFill>
              </a:rPr>
              <a:t>sinh vật khác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>
                <a:solidFill>
                  <a:srgbClr val="000000"/>
                </a:solidFill>
              </a:rPr>
              <a:t>(hiện tượng khống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>
                <a:solidFill>
                  <a:srgbClr val="000000"/>
                </a:solidFill>
              </a:rPr>
              <a:t>chế sinh học)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5100" y="90488"/>
            <a:ext cx="897890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200" b="1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Tiết</a:t>
            </a:r>
            <a:r>
              <a:rPr lang="en-US" sz="32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49: </a:t>
            </a: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QUẦN XÃ SINH VẬT</a:t>
            </a:r>
          </a:p>
        </p:txBody>
      </p:sp>
    </p:spTree>
    <p:extLst>
      <p:ext uri="{BB962C8B-B14F-4D97-AF65-F5344CB8AC3E}">
        <p14:creationId xmlns:p14="http://schemas.microsoft.com/office/powerpoint/2010/main" val="4651565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3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14" dur="2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5" name="Picture 7" descr="QUANIM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622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609600" y="2057400"/>
            <a:ext cx="8534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Cân bằng sinh học là trạng thái mà số lượng cá thể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mỗi quần thể trong quần xã dao động quanh vị trí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cân bằng nhờ khống chế sinh học.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38200" y="228600"/>
            <a:ext cx="80010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Thế nào là cân bằng sinh học trong quần xã?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Theo em, khi nào thì có sự cân bằng sinh học trong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quần xã?  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609600" y="3505200"/>
            <a:ext cx="8534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Khi số lượng cá thể của mỗi quần thể trong quần xã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luôn được khống chế ở mức nhất định phù hợp với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khả năng của môi trường (thức ăn, nơi ở, . . .) thì tạo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    nên sự cân bằng sinh học trong quần xã.</a:t>
            </a:r>
          </a:p>
        </p:txBody>
      </p:sp>
    </p:spTree>
    <p:extLst>
      <p:ext uri="{BB962C8B-B14F-4D97-AF65-F5344CB8AC3E}">
        <p14:creationId xmlns:p14="http://schemas.microsoft.com/office/powerpoint/2010/main" val="404823911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6" grpId="0"/>
      <p:bldP spid="1761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b="1" smtClean="0"/>
              <a:t> Khống chế sinh học</a:t>
            </a:r>
            <a:r>
              <a:rPr lang="en-US" smtClean="0"/>
              <a:t>: Là hiện tượng số lượng cá thể của quần thể này bị số lượng cá thể của quần thể khác </a:t>
            </a:r>
            <a:r>
              <a:rPr lang="en-US" u="sng" smtClean="0"/>
              <a:t>kìm hãm</a:t>
            </a:r>
          </a:p>
          <a:p>
            <a:r>
              <a:rPr lang="en-US" b="1" smtClean="0"/>
              <a:t>Cân bằng sinh học</a:t>
            </a:r>
            <a:r>
              <a:rPr lang="en-US" smtClean="0"/>
              <a:t>: Số lượng cá thể của mỗi quần thể trong quần xã luôn được </a:t>
            </a:r>
            <a:r>
              <a:rPr lang="en-US" u="sng" smtClean="0"/>
              <a:t>khống chế </a:t>
            </a:r>
            <a:r>
              <a:rPr lang="en-US" smtClean="0"/>
              <a:t>ở mức độ nhất định phù hợp với khả năng cung cấp </a:t>
            </a:r>
            <a:r>
              <a:rPr lang="en-US" u="sng" smtClean="0"/>
              <a:t>nguồn sống </a:t>
            </a:r>
            <a:r>
              <a:rPr lang="en-US" smtClean="0"/>
              <a:t>của môi trường.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52400"/>
            <a:ext cx="8915400" cy="8382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QUAN HỆ GIỮA NGOẠI CẢNH VÀ QUẦN XÃ</a:t>
            </a:r>
            <a:endParaRPr lang="en-US" sz="30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2" y="990600"/>
            <a:ext cx="685800" cy="533400"/>
          </a:xfrm>
          <a:prstGeom prst="rect">
            <a:avLst/>
          </a:prstGeom>
          <a:noFill/>
          <a:ln w="936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2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9" name="Picture 13" descr="101118bai17-a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9850"/>
            <a:ext cx="41148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1" name="Picture 15" descr="thuru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238" y="3505200"/>
            <a:ext cx="4144962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2" name="Picture 16" descr="Dothih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4290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53" name="Rectangle 17"/>
          <p:cNvSpPr>
            <a:spLocks noChangeArrowheads="1"/>
          </p:cNvSpPr>
          <p:nvPr/>
        </p:nvSpPr>
        <p:spPr bwMode="auto">
          <a:xfrm>
            <a:off x="152400" y="2819400"/>
            <a:ext cx="4114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/>
              <a:t>Đốt rừng làm nương rẫy</a:t>
            </a:r>
          </a:p>
        </p:txBody>
      </p:sp>
      <p:sp>
        <p:nvSpPr>
          <p:cNvPr id="116754" name="Rectangle 18"/>
          <p:cNvSpPr>
            <a:spLocks noChangeArrowheads="1"/>
          </p:cNvSpPr>
          <p:nvPr/>
        </p:nvSpPr>
        <p:spPr bwMode="auto">
          <a:xfrm>
            <a:off x="76200" y="6096000"/>
            <a:ext cx="4114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/>
              <a:t>Săn bắt, mua bán động vật hoang dã</a:t>
            </a:r>
          </a:p>
        </p:txBody>
      </p:sp>
      <p:pic>
        <p:nvPicPr>
          <p:cNvPr id="116755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60325"/>
            <a:ext cx="42672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56" name="Rectangle 20"/>
          <p:cNvSpPr>
            <a:spLocks noChangeArrowheads="1"/>
          </p:cNvSpPr>
          <p:nvPr/>
        </p:nvSpPr>
        <p:spPr bwMode="auto">
          <a:xfrm>
            <a:off x="4800600" y="6096000"/>
            <a:ext cx="4114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/>
              <a:t>Quá trình đô thị hóa quá nhanh,</a:t>
            </a:r>
          </a:p>
          <a:p>
            <a:pPr algn="ctr"/>
            <a:r>
              <a:rPr lang="en-US" b="1" dirty="0"/>
              <a:t>thiếu quy hoạch</a:t>
            </a:r>
          </a:p>
        </p:txBody>
      </p:sp>
      <p:sp>
        <p:nvSpPr>
          <p:cNvPr id="116757" name="Rectangle 21"/>
          <p:cNvSpPr>
            <a:spLocks noChangeArrowheads="1"/>
          </p:cNvSpPr>
          <p:nvPr/>
        </p:nvSpPr>
        <p:spPr bwMode="auto">
          <a:xfrm>
            <a:off x="4800600" y="2819400"/>
            <a:ext cx="419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/>
              <a:t>Chặt phá rừng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85800" y="76200"/>
            <a:ext cx="8305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600" b="1" dirty="0">
                <a:solidFill>
                  <a:srgbClr val="0000CC"/>
                </a:solidFill>
              </a:rPr>
              <a:t>Trong thực tế, con người đã có những tác động nào </a:t>
            </a:r>
          </a:p>
          <a:p>
            <a:r>
              <a:rPr lang="en-US" sz="2600" b="1" dirty="0">
                <a:solidFill>
                  <a:srgbClr val="0000CC"/>
                </a:solidFill>
              </a:rPr>
              <a:t>gây mất cân bằng sinh học trong các quần xã?</a:t>
            </a:r>
          </a:p>
        </p:txBody>
      </p:sp>
      <p:pic>
        <p:nvPicPr>
          <p:cNvPr id="13" name="Picture 17" descr="qustionbig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2286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3" grpId="0" animBg="1"/>
      <p:bldP spid="116754" grpId="0" animBg="1"/>
      <p:bldP spid="116756" grpId="0" animBg="1"/>
      <p:bldP spid="11675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6" name="Picture 4" descr="QUANIM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622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914400" y="152400"/>
            <a:ext cx="8001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Theo em, chúng ta đã, đang và sẽ làm gì để bảo vệ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thiên nhiên? </a:t>
            </a:r>
          </a:p>
        </p:txBody>
      </p:sp>
    </p:spTree>
    <p:extLst>
      <p:ext uri="{BB962C8B-B14F-4D97-AF65-F5344CB8AC3E}">
        <p14:creationId xmlns:p14="http://schemas.microsoft.com/office/powerpoint/2010/main" val="94060313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17900"/>
            <a:ext cx="37338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152400" y="6324600"/>
            <a:ext cx="3200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Trồng cây gây rừng</a:t>
            </a:r>
          </a:p>
        </p:txBody>
      </p:sp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14300"/>
            <a:ext cx="34385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533400" y="2743200"/>
            <a:ext cx="7696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Nghiêm cấm săn bắt, mua bán động vật hoang dã</a:t>
            </a:r>
          </a:p>
        </p:txBody>
      </p:sp>
      <p:pic>
        <p:nvPicPr>
          <p:cNvPr id="121870" name="Picture 14" descr="small_609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7575"/>
            <a:ext cx="42957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4876800" y="64008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</a:rPr>
              <a:t>Tuần tra bảo vệ rừng</a:t>
            </a:r>
          </a:p>
        </p:txBody>
      </p:sp>
      <p:grpSp>
        <p:nvGrpSpPr>
          <p:cNvPr id="121876" name="Group 20"/>
          <p:cNvGrpSpPr>
            <a:grpSpLocks/>
          </p:cNvGrpSpPr>
          <p:nvPr/>
        </p:nvGrpSpPr>
        <p:grpSpPr bwMode="auto">
          <a:xfrm>
            <a:off x="5029200" y="152400"/>
            <a:ext cx="3505200" cy="2649538"/>
            <a:chOff x="3024" y="2160"/>
            <a:chExt cx="2208" cy="1669"/>
          </a:xfrm>
        </p:grpSpPr>
        <p:pic>
          <p:nvPicPr>
            <p:cNvPr id="121872" name="Picture 16"/>
            <p:cNvPicPr>
              <a:picLocks noChangeAspect="1" noChangeArrowheads="1"/>
            </p:cNvPicPr>
            <p:nvPr/>
          </p:nvPicPr>
          <p:blipFill>
            <a:blip r:embed="rId5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160"/>
              <a:ext cx="2208" cy="1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3" name="Line 17"/>
            <p:cNvSpPr>
              <a:spLocks noChangeShapeType="1"/>
            </p:cNvSpPr>
            <p:nvPr/>
          </p:nvSpPr>
          <p:spPr bwMode="auto">
            <a:xfrm>
              <a:off x="3072" y="2208"/>
              <a:ext cx="2160" cy="15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3072" y="2208"/>
              <a:ext cx="2160" cy="15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28287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Picture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8382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1046328" y="6172200"/>
            <a:ext cx="6466367" cy="85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u="sng" dirty="0" err="1">
                <a:latin typeface="Times New Roman" pitchFamily="18" charset="0"/>
              </a:rPr>
              <a:t>Hình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ảnh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một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</a:rPr>
              <a:t>ao</a:t>
            </a:r>
            <a:r>
              <a:rPr lang="en-US" sz="2800" b="1" u="sng" dirty="0" smtClean="0"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</a:rPr>
              <a:t>cá</a:t>
            </a:r>
            <a:r>
              <a:rPr lang="en-US" sz="2800" b="1" u="sng" dirty="0" smtClean="0"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</a:rPr>
              <a:t>tự</a:t>
            </a:r>
            <a:r>
              <a:rPr lang="en-US" sz="2800" b="1" u="sng" dirty="0" smtClean="0"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</a:rPr>
              <a:t>nhiên</a:t>
            </a:r>
            <a:endParaRPr lang="en-US" sz="2800" b="1" u="sng" dirty="0">
              <a:latin typeface="Times New Roman" pitchFamily="18" charset="0"/>
            </a:endParaRPr>
          </a:p>
        </p:txBody>
      </p:sp>
      <p:sp>
        <p:nvSpPr>
          <p:cNvPr id="4" name="Text Box 100"/>
          <p:cNvSpPr txBox="1">
            <a:spLocks noChangeArrowheads="1"/>
          </p:cNvSpPr>
          <p:nvPr/>
        </p:nvSpPr>
        <p:spPr bwMode="auto">
          <a:xfrm>
            <a:off x="842749" y="848436"/>
            <a:ext cx="7467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600" b="1" smtClean="0">
                <a:solidFill>
                  <a:srgbClr val="0000FF"/>
                </a:solidFill>
                <a:latin typeface="Times New Roman" pitchFamily="18" charset="0"/>
                <a:ea typeface="SimSun" charset="-122"/>
              </a:rPr>
              <a:t>Trong ao cá tự nhiên có những quần thể sinh vật nào sinh sống 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0749" y="-112261"/>
            <a:ext cx="8991599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4400" b="0" i="0" u="sng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I. KHÁI NIỆM QUẦN XÃ SINH VẬT</a:t>
            </a:r>
            <a:endParaRPr kumimoji="0" lang="en-US" sz="44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8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j01963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11"/>
          <p:cNvSpPr txBox="1">
            <a:spLocks noChangeArrowheads="1"/>
          </p:cNvSpPr>
          <p:nvPr/>
        </p:nvSpPr>
        <p:spPr bwMode="auto">
          <a:xfrm>
            <a:off x="1638299" y="200826"/>
            <a:ext cx="6462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HƯỚNG DẪN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HOẠT ĐỘNG Ở NHÀ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1143000" y="1133475"/>
            <a:ext cx="745331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 i="1" u="sng" dirty="0">
                <a:solidFill>
                  <a:srgbClr val="FF0066"/>
                </a:solidFill>
              </a:rPr>
              <a:t>1.Kiến thức</a:t>
            </a:r>
            <a:endParaRPr lang="en-US" sz="2600" b="1" i="1" dirty="0">
              <a:solidFill>
                <a:srgbClr val="FF0066"/>
              </a:solidFill>
            </a:endParaRPr>
          </a:p>
          <a:p>
            <a:r>
              <a:rPr lang="en-US" sz="2600" b="1" i="1" dirty="0"/>
              <a:t>-Học bài và nắm vững: </a:t>
            </a:r>
          </a:p>
          <a:p>
            <a:r>
              <a:rPr lang="en-US" sz="2600" b="1" i="1" dirty="0"/>
              <a:t>+ Khái niệm quần xã sinh vật . Lấy được ví dụ.  </a:t>
            </a:r>
          </a:p>
          <a:p>
            <a:r>
              <a:rPr lang="en-US" sz="2600" b="1" i="1" dirty="0"/>
              <a:t>+ Các dấu hiệu điển hình của quần xã.</a:t>
            </a:r>
          </a:p>
          <a:p>
            <a:r>
              <a:rPr lang="en-US" sz="2600" b="1" i="1" dirty="0"/>
              <a:t>+ Quan hệ giữa ngoại cảnh và quần xã.</a:t>
            </a:r>
          </a:p>
          <a:p>
            <a:r>
              <a:rPr lang="en-US" sz="2600" b="1" i="1" dirty="0"/>
              <a:t>                                       </a:t>
            </a:r>
          </a:p>
          <a:p>
            <a:r>
              <a:rPr lang="en-US" sz="2600" b="1" i="1" u="sng" dirty="0">
                <a:solidFill>
                  <a:srgbClr val="FF0066"/>
                </a:solidFill>
              </a:rPr>
              <a:t>2.Bài tập</a:t>
            </a:r>
          </a:p>
          <a:p>
            <a:r>
              <a:rPr lang="en-US" sz="2600" b="1" i="1" dirty="0"/>
              <a:t>- Hoàn thành các </a:t>
            </a:r>
            <a:r>
              <a:rPr lang="en-US" sz="2600" b="1" i="1"/>
              <a:t>bài </a:t>
            </a:r>
            <a:r>
              <a:rPr lang="en-US" sz="2600" b="1" i="1" smtClean="0"/>
              <a:t>tập 1,2,3,4,5 trang 91,92,93 trong tài liệu sinh học 9</a:t>
            </a:r>
            <a:endParaRPr lang="en-US" sz="2600" i="1" dirty="0"/>
          </a:p>
          <a:p>
            <a:endParaRPr lang="en-US" sz="2600" b="1" i="1" dirty="0"/>
          </a:p>
          <a:p>
            <a:r>
              <a:rPr lang="en-US" sz="2600" b="1" i="1" u="sng" dirty="0">
                <a:solidFill>
                  <a:srgbClr val="FF0066"/>
                </a:solidFill>
              </a:rPr>
              <a:t>3.Chuẩn bị bài sau</a:t>
            </a:r>
            <a:endParaRPr lang="en-US" sz="2600" b="1" i="1" dirty="0">
              <a:solidFill>
                <a:srgbClr val="FF0066"/>
              </a:solidFill>
            </a:endParaRPr>
          </a:p>
          <a:p>
            <a:r>
              <a:rPr lang="en-US" sz="2600" b="1" i="1" dirty="0"/>
              <a:t>- Xem trước nội dung bài 50: Hệ sinh thái</a:t>
            </a:r>
          </a:p>
          <a:p>
            <a:r>
              <a:rPr lang="en-US" sz="2600" b="1" i="1" dirty="0"/>
              <a:t>- Tìm hiểu về lưới thức ăn, chuỗi thức ăn.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304800" y="2209800"/>
            <a:ext cx="8534400" cy="3600450"/>
          </a:xfrm>
          <a:prstGeom prst="star32">
            <a:avLst>
              <a:gd name="adj" fmla="val 37981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3200" b="0" smtClean="0">
              <a:solidFill>
                <a:srgbClr val="000000"/>
              </a:solidFill>
            </a:endParaRPr>
          </a:p>
        </p:txBody>
      </p:sp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5761038" cy="1079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012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VNI-Cooper"/>
              </a:rPr>
              <a:t>Tieát hoïc ñaõ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VNI-Cooper"/>
              </a:rPr>
              <a:t>KEÁT THUÙC</a:t>
            </a:r>
          </a:p>
        </p:txBody>
      </p:sp>
      <p:sp>
        <p:nvSpPr>
          <p:cNvPr id="43012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1752600" y="3124200"/>
            <a:ext cx="5638800" cy="177958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VNI-Cooper"/>
              </a:rPr>
              <a:t>Chaøo taïm bieät caùc em</a:t>
            </a:r>
          </a:p>
        </p:txBody>
      </p:sp>
      <p:pic>
        <p:nvPicPr>
          <p:cNvPr id="43013" name="Picture 5" descr="spi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74813"/>
            <a:ext cx="88661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028114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animBg="1"/>
      <p:bldP spid="430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Picture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143000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676400" y="2057400"/>
            <a:ext cx="884238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1600200" y="3505200"/>
            <a:ext cx="960438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V="1">
            <a:off x="1371600" y="4724400"/>
            <a:ext cx="1112838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H="1" flipV="1">
            <a:off x="6446838" y="4343400"/>
            <a:ext cx="944562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 flipH="1" flipV="1">
            <a:off x="6599238" y="3505200"/>
            <a:ext cx="944562" cy="46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H="1">
            <a:off x="6599238" y="1905000"/>
            <a:ext cx="1020762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0" y="1066800"/>
            <a:ext cx="9123946" cy="5835316"/>
            <a:chOff x="0" y="1066800"/>
            <a:chExt cx="9123946" cy="5835316"/>
          </a:xfrm>
        </p:grpSpPr>
        <p:pic>
          <p:nvPicPr>
            <p:cNvPr id="198659" name="Picture 3" descr="SNAK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15064"/>
              <a:ext cx="1828800" cy="12858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8660" name="Picture 4" descr="water_lettu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15200" y="1066800"/>
              <a:ext cx="1752600" cy="1447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8661" name="Picture 5" descr="hoa su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143000"/>
              <a:ext cx="1828800" cy="1350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8662" name="Picture 6" descr="imagesCA6EFKO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614864"/>
              <a:ext cx="1828800" cy="1447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8663" name="Picture 7" descr="imagesCAJFH8H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10438" y="2614864"/>
              <a:ext cx="1757362" cy="14525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8664" name="Picture 8" descr="imagesCAFFRLCX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15200" y="4173455"/>
              <a:ext cx="1752600" cy="138914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44034" name="Picture 2" descr="http://sohanews2.vcmedia.vn/2014/1-mon-ngon-cua-dong-139349248741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655207"/>
              <a:ext cx="1828800" cy="1246909"/>
            </a:xfrm>
            <a:prstGeom prst="rect">
              <a:avLst/>
            </a:prstGeom>
            <a:noFill/>
          </p:spPr>
        </p:pic>
        <p:pic>
          <p:nvPicPr>
            <p:cNvPr id="44036" name="Picture 4" descr="http://tepbac.com/upload/images/luon%20bo%20me(1)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913022" y="5638800"/>
              <a:ext cx="1668378" cy="1219200"/>
            </a:xfrm>
            <a:prstGeom prst="rect">
              <a:avLst/>
            </a:prstGeom>
            <a:noFill/>
          </p:spPr>
        </p:pic>
        <p:pic>
          <p:nvPicPr>
            <p:cNvPr id="44038" name="Picture 6" descr="https://upload.wikimedia.org/wikipedia/commons/4/47/Hoplobatrachus_rugulosus_from_Minanga_-_ZooKeys-266-001-g03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57600" y="5638799"/>
              <a:ext cx="1600200" cy="1219201"/>
            </a:xfrm>
            <a:prstGeom prst="rect">
              <a:avLst/>
            </a:prstGeom>
            <a:noFill/>
          </p:spPr>
        </p:pic>
        <p:pic>
          <p:nvPicPr>
            <p:cNvPr id="44040" name="Picture 8" descr="http://nld.vcmedia.vn/S5KKUQrkCvT6Eb8lVn0QdkQXCW1U7p/Image/2013/09/curuavaonhadan1_fcd6a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410200" y="5638800"/>
              <a:ext cx="1752600" cy="1219200"/>
            </a:xfrm>
            <a:prstGeom prst="rect">
              <a:avLst/>
            </a:prstGeom>
            <a:noFill/>
          </p:spPr>
        </p:pic>
        <p:pic>
          <p:nvPicPr>
            <p:cNvPr id="44042" name="Picture 10" descr="http://vanhoamientay.com/wp-content/uploads/2014/09/thu-hoach-lac.jpg"/>
            <p:cNvPicPr>
              <a:picLocks noChangeAspect="1" noChangeArrowheads="1"/>
            </p:cNvPicPr>
            <p:nvPr/>
          </p:nvPicPr>
          <p:blipFill>
            <a:blip r:embed="rId13"/>
            <a:srcRect l="4348" t="51304"/>
            <a:stretch>
              <a:fillRect/>
            </a:stretch>
          </p:blipFill>
          <p:spPr bwMode="auto">
            <a:xfrm>
              <a:off x="7218946" y="5638800"/>
              <a:ext cx="1905000" cy="1219200"/>
            </a:xfrm>
            <a:prstGeom prst="rect">
              <a:avLst/>
            </a:prstGeom>
            <a:noFill/>
          </p:spPr>
        </p:pic>
      </p:grpSp>
      <p:sp>
        <p:nvSpPr>
          <p:cNvPr id="24" name="Line 27"/>
          <p:cNvSpPr>
            <a:spLocks noChangeShapeType="1"/>
          </p:cNvSpPr>
          <p:nvPr/>
        </p:nvSpPr>
        <p:spPr bwMode="auto">
          <a:xfrm flipV="1">
            <a:off x="4495800" y="4953000"/>
            <a:ext cx="45719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 flipV="1">
            <a:off x="5791200" y="4876800"/>
            <a:ext cx="762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H="1" flipV="1">
            <a:off x="6477000" y="4876800"/>
            <a:ext cx="868362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 flipV="1">
            <a:off x="3276600" y="4876800"/>
            <a:ext cx="45719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 flipV="1">
            <a:off x="1219200" y="5029200"/>
            <a:ext cx="1493519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4" grpId="0" animBg="1"/>
      <p:bldP spid="25" grpId="0" animBg="1"/>
      <p:bldP spid="26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54" name="Picture 3" descr="aoc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" y="0"/>
            <a:ext cx="6934200" cy="6500813"/>
          </a:xfrm>
          <a:noFill/>
        </p:spPr>
      </p:pic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1600200" y="16764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000000"/>
              </a:solidFill>
              <a:latin typeface=".VnTime" pitchFamily="34" charset="0"/>
              <a:ea typeface="SimSun" charset="-122"/>
            </a:endParaRPr>
          </a:p>
        </p:txBody>
      </p:sp>
      <p:pic>
        <p:nvPicPr>
          <p:cNvPr id="65541" name="Picture 5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997200"/>
            <a:ext cx="2389188" cy="1327150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3350" y="1524000"/>
            <a:ext cx="6858000" cy="850900"/>
            <a:chOff x="144" y="1200"/>
            <a:chExt cx="3696" cy="159"/>
          </a:xfrm>
        </p:grpSpPr>
        <p:graphicFrame>
          <p:nvGraphicFramePr>
            <p:cNvPr id="2050" name="Object 7"/>
            <p:cNvGraphicFramePr>
              <a:graphicFrameLocks noChangeAspect="1"/>
            </p:cNvGraphicFramePr>
            <p:nvPr/>
          </p:nvGraphicFramePr>
          <p:xfrm>
            <a:off x="144" y="1200"/>
            <a:ext cx="1632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6" name="Bitmap Image" r:id="rId5" imgW="1181265" imgH="285866" progId="Paint.Picture">
                    <p:embed/>
                  </p:oleObj>
                </mc:Choice>
                <mc:Fallback>
                  <p:oleObj name="Bitmap Image" r:id="rId5" imgW="1181265" imgH="2858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200"/>
                          <a:ext cx="1632" cy="1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8"/>
            <p:cNvGraphicFramePr>
              <a:graphicFrameLocks noChangeAspect="1"/>
            </p:cNvGraphicFramePr>
            <p:nvPr/>
          </p:nvGraphicFramePr>
          <p:xfrm>
            <a:off x="2208" y="1200"/>
            <a:ext cx="1632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" name="Bitmap Image" r:id="rId7" imgW="1181265" imgH="285866" progId="Paint.Picture">
                    <p:embed/>
                  </p:oleObj>
                </mc:Choice>
                <mc:Fallback>
                  <p:oleObj name="Bitmap Image" r:id="rId7" imgW="1181265" imgH="2858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1200"/>
                          <a:ext cx="1632" cy="1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9"/>
            <p:cNvGraphicFramePr>
              <a:graphicFrameLocks noChangeAspect="1"/>
            </p:cNvGraphicFramePr>
            <p:nvPr/>
          </p:nvGraphicFramePr>
          <p:xfrm>
            <a:off x="816" y="1200"/>
            <a:ext cx="1632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8" name="Bitmap Image" r:id="rId8" imgW="1181265" imgH="285866" progId="Paint.Picture">
                    <p:embed/>
                  </p:oleObj>
                </mc:Choice>
                <mc:Fallback>
                  <p:oleObj name="Bitmap Image" r:id="rId8" imgW="1181265" imgH="2858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200"/>
                          <a:ext cx="1632" cy="1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5546" name="Picture 10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200"/>
            <a:ext cx="2286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cachepxo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3048000"/>
            <a:ext cx="2498725" cy="3535363"/>
          </a:xfrm>
          <a:noFill/>
        </p:spPr>
      </p:pic>
      <p:pic>
        <p:nvPicPr>
          <p:cNvPr id="65548" name="Picture 12" descr="cachepxo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14713"/>
            <a:ext cx="2757488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3" descr="cachep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152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14" descr="cachep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08400"/>
            <a:ext cx="1752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5" descr="catramxoay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6946900" cy="84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16" descr="catramxoay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304800"/>
            <a:ext cx="6191250" cy="75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3" name="Picture 17" descr="cu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67400"/>
            <a:ext cx="685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4" name="Picture 1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5908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Picture 19" descr="cachep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1295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20" descr="cu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67400"/>
            <a:ext cx="685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Picture 21" descr="tom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37703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Picture 22" descr="tom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7703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23" descr="tom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2590800"/>
            <a:ext cx="37703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Picture 24" descr="tom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2514600"/>
            <a:ext cx="37703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1" name="Picture 25" descr="tom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7703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2" name="Picture 26" descr="tom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381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3" name="Picture 27" descr="cachep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95800"/>
            <a:ext cx="1295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4" name="Picture 28" descr="tom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200400"/>
            <a:ext cx="348138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543800" y="3200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000000"/>
              </a:solidFill>
              <a:latin typeface=".VnTime" pitchFamily="34" charset="0"/>
              <a:ea typeface="SimSun" charset="-122"/>
            </a:endParaRPr>
          </a:p>
        </p:txBody>
      </p:sp>
      <p:pic>
        <p:nvPicPr>
          <p:cNvPr id="65566" name="Picture 30" descr="tom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348138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7" name="Picture 31" descr="tom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348138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8" name="Picture 32" descr="tom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48138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9" name="Picture 33" descr="cua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0"/>
            <a:ext cx="1828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0" name="Picture 34" descr="cua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828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1" name="Picture 35" descr="cua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94375"/>
            <a:ext cx="1828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2" name="Picture 36" descr="cua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232400"/>
            <a:ext cx="1828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3" name="Picture 37" descr="cua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257800"/>
            <a:ext cx="1828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74" name="Text Box 38"/>
          <p:cNvSpPr txBox="1">
            <a:spLocks noChangeArrowheads="1"/>
          </p:cNvSpPr>
          <p:nvPr/>
        </p:nvSpPr>
        <p:spPr bwMode="auto">
          <a:xfrm>
            <a:off x="3962400" y="6415088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u="sng" smtClean="0">
                <a:solidFill>
                  <a:srgbClr val="FF3300"/>
                </a:solidFill>
                <a:latin typeface=".VnTime" pitchFamily="34" charset="0"/>
                <a:ea typeface="SimSun" charset="-122"/>
              </a:rPr>
              <a:t>Ao tù nhiªn</a:t>
            </a:r>
          </a:p>
        </p:txBody>
      </p:sp>
      <p:sp>
        <p:nvSpPr>
          <p:cNvPr id="65575" name="Text Box 39"/>
          <p:cNvSpPr txBox="1">
            <a:spLocks noChangeArrowheads="1"/>
          </p:cNvSpPr>
          <p:nvPr/>
        </p:nvSpPr>
        <p:spPr bwMode="auto">
          <a:xfrm>
            <a:off x="7086600" y="228600"/>
            <a:ext cx="19812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bèo</a:t>
            </a:r>
            <a:endParaRPr lang="en-US" sz="24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76" name="Text Box 40"/>
          <p:cNvSpPr txBox="1">
            <a:spLocks noChangeArrowheads="1"/>
          </p:cNvSpPr>
          <p:nvPr/>
        </p:nvSpPr>
        <p:spPr bwMode="auto">
          <a:xfrm>
            <a:off x="7391400" y="1657350"/>
            <a:ext cx="14478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cá trắm</a:t>
            </a:r>
            <a:endParaRPr lang="en-US" sz="24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77" name="Text Box 41"/>
          <p:cNvSpPr txBox="1">
            <a:spLocks noChangeArrowheads="1"/>
          </p:cNvSpPr>
          <p:nvPr/>
        </p:nvSpPr>
        <p:spPr bwMode="auto">
          <a:xfrm>
            <a:off x="7391400" y="2533650"/>
            <a:ext cx="14478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cá chép</a:t>
            </a:r>
            <a:endParaRPr lang="en-US" sz="24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7391400" y="3409950"/>
            <a:ext cx="14478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tôm</a:t>
            </a:r>
            <a:endParaRPr lang="en-US" sz="24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79" name="Text Box 43"/>
          <p:cNvSpPr txBox="1">
            <a:spLocks noChangeArrowheads="1"/>
          </p:cNvSpPr>
          <p:nvPr/>
        </p:nvSpPr>
        <p:spPr bwMode="auto">
          <a:xfrm>
            <a:off x="7391400" y="4286250"/>
            <a:ext cx="14478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cua</a:t>
            </a:r>
            <a:endParaRPr lang="en-US" sz="24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7315200" y="5562600"/>
            <a:ext cx="1600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xã  sinh vật</a:t>
            </a:r>
            <a:endParaRPr 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81" name="Line 45"/>
          <p:cNvSpPr>
            <a:spLocks noChangeShapeType="1"/>
          </p:cNvSpPr>
          <p:nvPr/>
        </p:nvSpPr>
        <p:spPr bwMode="auto">
          <a:xfrm>
            <a:off x="8077200" y="5176838"/>
            <a:ext cx="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2" name="Oval 46"/>
          <p:cNvSpPr>
            <a:spLocks noChangeArrowheads="1"/>
          </p:cNvSpPr>
          <p:nvPr/>
        </p:nvSpPr>
        <p:spPr bwMode="auto">
          <a:xfrm>
            <a:off x="1676400" y="1981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3" name="Oval 47"/>
          <p:cNvSpPr>
            <a:spLocks noChangeArrowheads="1"/>
          </p:cNvSpPr>
          <p:nvPr/>
        </p:nvSpPr>
        <p:spPr bwMode="auto">
          <a:xfrm>
            <a:off x="5029200" y="1981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4" name="Oval 48"/>
          <p:cNvSpPr>
            <a:spLocks noChangeArrowheads="1"/>
          </p:cNvSpPr>
          <p:nvPr/>
        </p:nvSpPr>
        <p:spPr bwMode="auto">
          <a:xfrm>
            <a:off x="2514600" y="1981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5" name="Oval 49"/>
          <p:cNvSpPr>
            <a:spLocks noChangeArrowheads="1"/>
          </p:cNvSpPr>
          <p:nvPr/>
        </p:nvSpPr>
        <p:spPr bwMode="auto">
          <a:xfrm>
            <a:off x="3581400" y="1981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6" name="Oval 50"/>
          <p:cNvSpPr>
            <a:spLocks noChangeArrowheads="1"/>
          </p:cNvSpPr>
          <p:nvPr/>
        </p:nvSpPr>
        <p:spPr bwMode="auto">
          <a:xfrm>
            <a:off x="1981200" y="3429000"/>
            <a:ext cx="3048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7" name="Oval 51"/>
          <p:cNvSpPr>
            <a:spLocks noChangeArrowheads="1"/>
          </p:cNvSpPr>
          <p:nvPr/>
        </p:nvSpPr>
        <p:spPr bwMode="auto">
          <a:xfrm>
            <a:off x="1524000" y="2743200"/>
            <a:ext cx="3048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8" name="Oval 52"/>
          <p:cNvSpPr>
            <a:spLocks noChangeArrowheads="1"/>
          </p:cNvSpPr>
          <p:nvPr/>
        </p:nvSpPr>
        <p:spPr bwMode="auto">
          <a:xfrm>
            <a:off x="3733800" y="2819400"/>
            <a:ext cx="3048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89" name="Oval 53"/>
          <p:cNvSpPr>
            <a:spLocks noChangeArrowheads="1"/>
          </p:cNvSpPr>
          <p:nvPr/>
        </p:nvSpPr>
        <p:spPr bwMode="auto">
          <a:xfrm>
            <a:off x="5410200" y="3105150"/>
            <a:ext cx="3048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0" name="Oval 54"/>
          <p:cNvSpPr>
            <a:spLocks noChangeArrowheads="1"/>
          </p:cNvSpPr>
          <p:nvPr/>
        </p:nvSpPr>
        <p:spPr bwMode="auto">
          <a:xfrm>
            <a:off x="5943600" y="2514600"/>
            <a:ext cx="3048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1" name="Oval 55"/>
          <p:cNvSpPr>
            <a:spLocks noChangeArrowheads="1"/>
          </p:cNvSpPr>
          <p:nvPr/>
        </p:nvSpPr>
        <p:spPr bwMode="auto">
          <a:xfrm>
            <a:off x="5105400" y="3733800"/>
            <a:ext cx="228600" cy="152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2" name="Oval 56"/>
          <p:cNvSpPr>
            <a:spLocks noChangeArrowheads="1"/>
          </p:cNvSpPr>
          <p:nvPr/>
        </p:nvSpPr>
        <p:spPr bwMode="auto">
          <a:xfrm>
            <a:off x="6019800" y="4419600"/>
            <a:ext cx="228600" cy="152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3" name="Oval 57"/>
          <p:cNvSpPr>
            <a:spLocks noChangeArrowheads="1"/>
          </p:cNvSpPr>
          <p:nvPr/>
        </p:nvSpPr>
        <p:spPr bwMode="auto">
          <a:xfrm>
            <a:off x="4800600" y="4724400"/>
            <a:ext cx="228600" cy="152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4" name="Oval 58"/>
          <p:cNvSpPr>
            <a:spLocks noChangeArrowheads="1"/>
          </p:cNvSpPr>
          <p:nvPr/>
        </p:nvSpPr>
        <p:spPr bwMode="auto">
          <a:xfrm>
            <a:off x="3886200" y="4114800"/>
            <a:ext cx="228600" cy="152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5" name="Oval 59"/>
          <p:cNvSpPr>
            <a:spLocks noChangeArrowheads="1"/>
          </p:cNvSpPr>
          <p:nvPr/>
        </p:nvSpPr>
        <p:spPr bwMode="auto">
          <a:xfrm>
            <a:off x="2438400" y="4572000"/>
            <a:ext cx="228600" cy="152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6" name="Oval 60"/>
          <p:cNvSpPr>
            <a:spLocks noChangeArrowheads="1"/>
          </p:cNvSpPr>
          <p:nvPr/>
        </p:nvSpPr>
        <p:spPr bwMode="auto">
          <a:xfrm>
            <a:off x="914400" y="4114800"/>
            <a:ext cx="228600" cy="152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7" name="Oval 61"/>
          <p:cNvSpPr>
            <a:spLocks noChangeArrowheads="1"/>
          </p:cNvSpPr>
          <p:nvPr/>
        </p:nvSpPr>
        <p:spPr bwMode="auto">
          <a:xfrm flipV="1">
            <a:off x="609600" y="52578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8" name="Oval 62"/>
          <p:cNvSpPr>
            <a:spLocks noChangeArrowheads="1"/>
          </p:cNvSpPr>
          <p:nvPr/>
        </p:nvSpPr>
        <p:spPr bwMode="auto">
          <a:xfrm flipV="1">
            <a:off x="762000" y="57150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599" name="Oval 63"/>
          <p:cNvSpPr>
            <a:spLocks noChangeArrowheads="1"/>
          </p:cNvSpPr>
          <p:nvPr/>
        </p:nvSpPr>
        <p:spPr bwMode="auto">
          <a:xfrm flipV="1">
            <a:off x="1600200" y="56388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0" name="Oval 64"/>
          <p:cNvSpPr>
            <a:spLocks noChangeArrowheads="1"/>
          </p:cNvSpPr>
          <p:nvPr/>
        </p:nvSpPr>
        <p:spPr bwMode="auto">
          <a:xfrm flipV="1">
            <a:off x="2362200" y="60960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1" name="Oval 65"/>
          <p:cNvSpPr>
            <a:spLocks noChangeArrowheads="1"/>
          </p:cNvSpPr>
          <p:nvPr/>
        </p:nvSpPr>
        <p:spPr bwMode="auto">
          <a:xfrm flipV="1">
            <a:off x="2298700" y="55245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2" name="Oval 66"/>
          <p:cNvSpPr>
            <a:spLocks noChangeArrowheads="1"/>
          </p:cNvSpPr>
          <p:nvPr/>
        </p:nvSpPr>
        <p:spPr bwMode="auto">
          <a:xfrm flipV="1">
            <a:off x="2971800" y="57912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3" name="Oval 67"/>
          <p:cNvSpPr>
            <a:spLocks noChangeArrowheads="1"/>
          </p:cNvSpPr>
          <p:nvPr/>
        </p:nvSpPr>
        <p:spPr bwMode="auto">
          <a:xfrm flipV="1">
            <a:off x="3556000" y="52959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4" name="Oval 68"/>
          <p:cNvSpPr>
            <a:spLocks noChangeArrowheads="1"/>
          </p:cNvSpPr>
          <p:nvPr/>
        </p:nvSpPr>
        <p:spPr bwMode="auto">
          <a:xfrm flipV="1">
            <a:off x="4191000" y="57912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5" name="Oval 69"/>
          <p:cNvSpPr>
            <a:spLocks noChangeArrowheads="1"/>
          </p:cNvSpPr>
          <p:nvPr/>
        </p:nvSpPr>
        <p:spPr bwMode="auto">
          <a:xfrm flipV="1">
            <a:off x="5778500" y="56007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6" name="Oval 70"/>
          <p:cNvSpPr>
            <a:spLocks noChangeArrowheads="1"/>
          </p:cNvSpPr>
          <p:nvPr/>
        </p:nvSpPr>
        <p:spPr bwMode="auto">
          <a:xfrm flipV="1">
            <a:off x="6540500" y="50546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7" name="Oval 71"/>
          <p:cNvSpPr>
            <a:spLocks noChangeArrowheads="1"/>
          </p:cNvSpPr>
          <p:nvPr/>
        </p:nvSpPr>
        <p:spPr bwMode="auto">
          <a:xfrm>
            <a:off x="990600" y="54102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8" name="Oval 72"/>
          <p:cNvSpPr>
            <a:spLocks noChangeArrowheads="1"/>
          </p:cNvSpPr>
          <p:nvPr/>
        </p:nvSpPr>
        <p:spPr bwMode="auto">
          <a:xfrm>
            <a:off x="1295400" y="60960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09" name="Oval 73"/>
          <p:cNvSpPr>
            <a:spLocks noChangeArrowheads="1"/>
          </p:cNvSpPr>
          <p:nvPr/>
        </p:nvSpPr>
        <p:spPr bwMode="auto">
          <a:xfrm>
            <a:off x="5219700" y="55753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10" name="Oval 74"/>
          <p:cNvSpPr>
            <a:spLocks noChangeArrowheads="1"/>
          </p:cNvSpPr>
          <p:nvPr/>
        </p:nvSpPr>
        <p:spPr bwMode="auto">
          <a:xfrm>
            <a:off x="1752600" y="55626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11" name="Oval 75"/>
          <p:cNvSpPr>
            <a:spLocks noChangeArrowheads="1"/>
          </p:cNvSpPr>
          <p:nvPr/>
        </p:nvSpPr>
        <p:spPr bwMode="auto">
          <a:xfrm>
            <a:off x="2794000" y="61341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12" name="Oval 76"/>
          <p:cNvSpPr>
            <a:spLocks noChangeArrowheads="1"/>
          </p:cNvSpPr>
          <p:nvPr/>
        </p:nvSpPr>
        <p:spPr bwMode="auto">
          <a:xfrm>
            <a:off x="4572000" y="60452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13" name="Oval 77"/>
          <p:cNvSpPr>
            <a:spLocks noChangeArrowheads="1"/>
          </p:cNvSpPr>
          <p:nvPr/>
        </p:nvSpPr>
        <p:spPr bwMode="auto">
          <a:xfrm>
            <a:off x="6299200" y="5448300"/>
            <a:ext cx="152400" cy="76200"/>
          </a:xfrm>
          <a:prstGeom prst="ellipse">
            <a:avLst/>
          </a:prstGeom>
          <a:solidFill>
            <a:srgbClr val="2E0B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2126" name="AutoShape 78">
            <a:hlinkClick r:id="rId1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00200" y="6591300"/>
            <a:ext cx="533400" cy="2286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2127" name="AutoShape 79">
            <a:hlinkClick r:id="rId2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819400" y="6553200"/>
            <a:ext cx="381000" cy="304800"/>
          </a:xfrm>
          <a:prstGeom prst="actionButtonForwardNex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pic>
        <p:nvPicPr>
          <p:cNvPr id="65616" name="Picture 80" descr="rongnew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33400"/>
            <a:ext cx="1522413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17" name="Picture 81" descr="rongnew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24175"/>
            <a:ext cx="236061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19" name="Picture 83" descr="rongnew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1752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20" name="Picture 84" descr="rongnew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4580096"/>
            <a:ext cx="678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21" name="Picture 85" descr="rongnew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657600"/>
            <a:ext cx="67818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22" name="Picture 86" descr="rongnew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928688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23" name="Text Box 87"/>
          <p:cNvSpPr txBox="1">
            <a:spLocks noChangeArrowheads="1"/>
          </p:cNvSpPr>
          <p:nvPr/>
        </p:nvSpPr>
        <p:spPr bwMode="auto">
          <a:xfrm>
            <a:off x="7391400" y="781050"/>
            <a:ext cx="14478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rong</a:t>
            </a:r>
            <a:endParaRPr lang="en-US" sz="24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24" name="Oval 88"/>
          <p:cNvSpPr>
            <a:spLocks noChangeArrowheads="1"/>
          </p:cNvSpPr>
          <p:nvPr/>
        </p:nvSpPr>
        <p:spPr bwMode="auto">
          <a:xfrm>
            <a:off x="4038600" y="4953000"/>
            <a:ext cx="152400" cy="152400"/>
          </a:xfrm>
          <a:prstGeom prst="ellipse">
            <a:avLst/>
          </a:prstGeom>
          <a:solidFill>
            <a:srgbClr val="05E5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25" name="Oval 89"/>
          <p:cNvSpPr>
            <a:spLocks noChangeArrowheads="1"/>
          </p:cNvSpPr>
          <p:nvPr/>
        </p:nvSpPr>
        <p:spPr bwMode="auto">
          <a:xfrm>
            <a:off x="457200" y="3124200"/>
            <a:ext cx="152400" cy="152400"/>
          </a:xfrm>
          <a:prstGeom prst="ellipse">
            <a:avLst/>
          </a:prstGeom>
          <a:solidFill>
            <a:srgbClr val="05E5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26" name="Oval 90"/>
          <p:cNvSpPr>
            <a:spLocks noChangeArrowheads="1"/>
          </p:cNvSpPr>
          <p:nvPr/>
        </p:nvSpPr>
        <p:spPr bwMode="auto">
          <a:xfrm>
            <a:off x="2438400" y="5029200"/>
            <a:ext cx="152400" cy="152400"/>
          </a:xfrm>
          <a:prstGeom prst="ellipse">
            <a:avLst/>
          </a:prstGeom>
          <a:solidFill>
            <a:srgbClr val="05E5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27" name="Oval 91"/>
          <p:cNvSpPr>
            <a:spLocks noChangeArrowheads="1"/>
          </p:cNvSpPr>
          <p:nvPr/>
        </p:nvSpPr>
        <p:spPr bwMode="auto">
          <a:xfrm>
            <a:off x="1066800" y="4876800"/>
            <a:ext cx="152400" cy="152400"/>
          </a:xfrm>
          <a:prstGeom prst="ellipse">
            <a:avLst/>
          </a:prstGeom>
          <a:solidFill>
            <a:srgbClr val="05E5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28" name="Oval 92"/>
          <p:cNvSpPr>
            <a:spLocks noChangeArrowheads="1"/>
          </p:cNvSpPr>
          <p:nvPr/>
        </p:nvSpPr>
        <p:spPr bwMode="auto">
          <a:xfrm>
            <a:off x="3200400" y="3810000"/>
            <a:ext cx="152400" cy="152400"/>
          </a:xfrm>
          <a:prstGeom prst="ellipse">
            <a:avLst/>
          </a:prstGeom>
          <a:solidFill>
            <a:srgbClr val="05E5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65629" name="Oval 93"/>
          <p:cNvSpPr>
            <a:spLocks noChangeArrowheads="1"/>
          </p:cNvSpPr>
          <p:nvPr/>
        </p:nvSpPr>
        <p:spPr bwMode="auto">
          <a:xfrm>
            <a:off x="4876800" y="5867400"/>
            <a:ext cx="152400" cy="152400"/>
          </a:xfrm>
          <a:prstGeom prst="ellipse">
            <a:avLst/>
          </a:prstGeom>
          <a:solidFill>
            <a:srgbClr val="05E5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  <p:sp>
        <p:nvSpPr>
          <p:cNvPr id="2141" name="Text Box 94"/>
          <p:cNvSpPr txBox="1">
            <a:spLocks noChangeArrowheads="1"/>
          </p:cNvSpPr>
          <p:nvPr/>
        </p:nvSpPr>
        <p:spPr bwMode="auto">
          <a:xfrm>
            <a:off x="1447800" y="6515100"/>
            <a:ext cx="2362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000000"/>
              </a:solidFill>
              <a:latin typeface=".VnTime" pitchFamily="34" charset="0"/>
              <a:ea typeface="SimSun" charset="-122"/>
            </a:endParaRPr>
          </a:p>
        </p:txBody>
      </p:sp>
      <p:sp>
        <p:nvSpPr>
          <p:cNvPr id="65631" name="Text Box 95"/>
          <p:cNvSpPr txBox="1">
            <a:spLocks noChangeArrowheads="1"/>
          </p:cNvSpPr>
          <p:nvPr/>
        </p:nvSpPr>
        <p:spPr bwMode="auto">
          <a:xfrm>
            <a:off x="152400" y="120650"/>
            <a:ext cx="678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smtClean="0">
                <a:solidFill>
                  <a:srgbClr val="3333CC"/>
                </a:solidFill>
                <a:latin typeface=".VnTime" pitchFamily="34" charset="0"/>
                <a:ea typeface="SimSun" charset="-122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T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rong ao cá, các quần thể sinh vật có mối quan hệ sinh thái như thế nào ?</a:t>
            </a:r>
          </a:p>
        </p:txBody>
      </p:sp>
      <p:sp>
        <p:nvSpPr>
          <p:cNvPr id="65638" name="Text Box 102"/>
          <p:cNvSpPr txBox="1">
            <a:spLocks noChangeArrowheads="1"/>
          </p:cNvSpPr>
          <p:nvPr/>
        </p:nvSpPr>
        <p:spPr bwMode="auto">
          <a:xfrm>
            <a:off x="317500" y="12192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800" b="1" smtClean="0">
                <a:solidFill>
                  <a:srgbClr val="990000"/>
                </a:solidFill>
                <a:latin typeface="Times New Roman" pitchFamily="18" charset="0"/>
                <a:ea typeface="SimSun" charset="-122"/>
              </a:rPr>
              <a:t>Quan hệ cùng loài và khác loài</a:t>
            </a:r>
          </a:p>
        </p:txBody>
      </p:sp>
      <p:sp>
        <p:nvSpPr>
          <p:cNvPr id="65639" name="Oval 103"/>
          <p:cNvSpPr>
            <a:spLocks noChangeArrowheads="1"/>
          </p:cNvSpPr>
          <p:nvPr/>
        </p:nvSpPr>
        <p:spPr bwMode="auto">
          <a:xfrm>
            <a:off x="762000" y="1981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mtClean="0">
              <a:solidFill>
                <a:srgbClr val="FFFFFF"/>
              </a:solidFill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17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0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4.07407E-6 C -0.00816 -0.0051 -0.0073 -0.00857 -0.00625 -0.00857 C -0.00504 -0.00857 -0.00417 -0.0051 -0.00417 4.07407E-6 C -0.00417 0.00463 -0.0033 0.00926 -0.00209 0.00926 C -0.00105 0.00926 3.61111E-6 0.00463 3.61111E-6 4.07407E-6 " pathEditMode="relative" rAng="0" ptsTypes="fffff">
                                      <p:cBhvr>
                                        <p:cTn id="16" dur="6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59259E-6 C 0.0 -0.00463 0.00208 -0.00717 0.00434 -0.00717 C 0.00694 -0.00717 0.00885 -0.00463 0.00885 -2.59259E-6 C 0.00885 0.00394 0.01076 0.00834 0.01372 0.00834 C 0.01597 0.00834 0.01806 0.00394 0.01806 -2.59259E-6 " pathEditMode="relative" rAng="0" ptsTypes="fffff">
                                      <p:cBhvr>
                                        <p:cTn id="18" dur="1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1.85185E-6 C 0.01163 -0.0169 0.01024 -0.0294 0.00851 -0.0294 C 0.00695 -0.0294 0.00556 -0.0169 0.00556 1.85185E-6 C 0.00556 0.01666 0.00417 0.02963 0.00261 0.02963 C 0.00104 0.02963 -1.38889E-6 0.01666 -1.38889E-6 1.85185E-6 " pathEditMode="relative" rAng="0" ptsTypes="fffff">
                                      <p:cBhvr>
                                        <p:cTn id="20" dur="5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1.85185E-6 C 0.01163 -0.0169 0.01024 -0.0294 0.00851 -0.0294 C 0.00695 -0.0294 0.00556 -0.0169 0.00556 1.85185E-6 C 0.00556 0.01666 0.00417 0.02963 0.00261 0.02963 C 0.00104 0.02963 -1.38889E-6 0.01666 -1.38889E-6 1.85185E-6 " pathEditMode="relative" rAng="0" ptsTypes="fffff">
                                      <p:cBhvr>
                                        <p:cTn id="22" dur="7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3.33333E-6 -0.01064 0.0026 -0.01828 0.00607 -0.01828 C 0.00955 -0.01828 0.0125 -0.01064 0.0125 -3.7037E-6 C 0.0125 0.01042 0.0151 0.01922 0.01875 0.01922 C 0.02205 0.01922 0.025 0.01042 0.025 -3.7037E-6 " pathEditMode="relative" rAng="0" ptsTypes="fffff">
                                      <p:cBhvr>
                                        <p:cTn id="24" dur="9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3.33333E-6 -0.01064 0.0026 -0.01828 0.00607 -0.01828 C 0.00955 -0.01828 0.0125 -0.01064 0.0125 -3.7037E-6 C 0.0125 0.01042 0.0151 0.01922 0.01875 0.01922 C 0.02205 0.01922 0.025 0.01042 0.025 -3.7037E-6 " pathEditMode="relative" rAng="0" ptsTypes="fffff">
                                      <p:cBhvr>
                                        <p:cTn id="26" dur="80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6 7.40741E-7 C 0.01216 -0.01991 0.01059 -0.03495 0.00886 -0.03495 C 0.0073 -0.03495 0.00608 -0.01991 0.00608 7.40741E-7 C 0.00608 0.01991 0.00452 0.03542 0.00278 0.03542 C 0.00122 0.03542 -3.88889E-6 0.01991 -3.88889E-6 7.40741E-7 " pathEditMode="relative" rAng="0" ptsTypes="fffff">
                                      <p:cBhvr>
                                        <p:cTn id="28" dur="1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4.07407E-6 C -0.00937 -0.01991 -0.01093 -0.03496 -0.01267 -0.03496 C -0.01423 -0.03496 -0.01545 -0.01991 -0.01545 4.07407E-6 C -0.01545 0.0199 -0.01701 0.03541 -0.01875 0.03541 C -0.02031 0.03541 -0.02152 0.0199 -0.02152 4.07407E-6 " pathEditMode="relative" rAng="0" ptsTypes="fffff">
                                      <p:cBhvr>
                                        <p:cTn id="30" dur="120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9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 -2.59259E-6 C 0.0 -0.00463 0.00208 -0.00717 0.00434 -0.00717 C 0.00694 -0.00717 0.00885 -0.00463 0.00885 -2.59259E-6 C 0.00885 0.00394 0.01076 0.00834 0.01372 0.00834 C 0.01597 0.00834 0.01806 0.00394 0.01806 -2.59259E-6 " pathEditMode="relative" rAng="0" ptsTypes="fffff">
                                      <p:cBhvr>
                                        <p:cTn id="32" dur="140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3.33333E-6 -0.01064 0.0026 -0.01828 0.00607 -0.01828 C 0.00955 -0.01828 0.0125 -0.01064 0.0125 -3.7037E-6 C 0.0125 0.01042 0.0151 0.01922 0.01875 0.01922 C 0.02205 0.01922 0.025 0.01042 0.025 -3.7037E-6 " pathEditMode="relative" rAng="0" ptsTypes="fffff">
                                      <p:cBhvr>
                                        <p:cTn id="34" dur="110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-0.00417 -0.02152 " pathEditMode="relative" rAng="0" ptsTypes="AA">
                                      <p:cBhvr>
                                        <p:cTn id="36" dur="200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416 -0.02153 " pathEditMode="relative" rAng="0" ptsTypes="AA">
                                      <p:cBhvr>
                                        <p:cTn id="38" dur="200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C 2.77778E-7 -0.01921 -0.00104 -0.03357 -0.00226 -0.03357 C -0.0033 -0.03357 -0.00434 -0.01921 -0.00434 1.11111E-6 C -0.00434 0.01921 -0.00521 0.03403 -0.00642 0.03403 C -0.00764 0.03403 -0.00833 0.01921 -0.00833 1.11111E-6 " pathEditMode="relative" rAng="0" ptsTypes="fffff">
                                      <p:cBhvr>
                                        <p:cTn id="40" dur="20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C -3.33333E-6 -0.01921 -0.00104 -0.03356 -0.00225 -0.03356 C -0.0033 -0.03356 -0.00434 -0.01921 -0.00434 -2.59259E-6 C -0.00434 0.01922 -0.0052 0.03403 -0.00642 0.03403 C -0.00764 0.03403 -0.00833 0.01922 -0.00833 -2.59259E-6 " pathEditMode="relative" rAng="0" ptsTypes="fffff">
                                      <p:cBhvr>
                                        <p:cTn id="42" dur="20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C 2.77778E-7 -0.01921 -0.00104 -0.03357 -0.00226 -0.03357 C -0.0033 -0.03357 -0.00434 -0.01921 -0.00434 1.11111E-6 C -0.00434 0.01921 -0.00521 0.03403 -0.00642 0.03403 C -0.00764 0.03403 -0.00833 0.01921 -0.00833 1.11111E-6 " pathEditMode="relative" rAng="0" ptsTypes="fffff">
                                      <p:cBhvr>
                                        <p:cTn id="44" dur="20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C 2.77778E-7 -0.01921 -0.00104 -0.03357 -0.00226 -0.03357 C -0.0033 -0.03357 -0.00434 -0.01921 -0.00434 1.11111E-6 C -0.00434 0.01921 -0.00521 0.03403 -0.00642 0.03403 C -0.00764 0.03403 -0.00833 0.01921 -0.00833 1.11111E-6 " pathEditMode="relative" rAng="0" ptsTypes="fffff">
                                      <p:cBhvr>
                                        <p:cTn id="46" dur="20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C 2.77778E-7 -0.01921 -0.00104 -0.03357 -0.00226 -0.03357 C -0.0033 -0.03357 -0.00434 -0.01921 -0.00434 1.11111E-6 C -0.00434 0.01921 -0.00521 0.03403 -0.00642 0.03403 C -0.00764 0.03403 -0.00833 0.01921 -0.00833 1.11111E-6 " pathEditMode="relative" rAng="0" ptsTypes="fffff">
                                      <p:cBhvr>
                                        <p:cTn id="48" dur="20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C 2.77778E-7 -0.01921 -0.00104 -0.03357 -0.00226 -0.03357 C -0.0033 -0.03357 -0.00434 -0.01921 -0.00434 1.11111E-6 C -0.00434 0.01921 -0.00521 0.03403 -0.00642 0.03403 C -0.00764 0.03403 -0.00833 0.01921 -0.00833 1.11111E-6 " pathEditMode="relative" rAng="0" ptsTypes="fffff">
                                      <p:cBhvr>
                                        <p:cTn id="50" dur="200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9" presetClass="path" presetSubtype="0" repeatCount="15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3.33333E-6 -0.01064 0.0026 -0.01828 0.00607 -0.01828 C 0.00955 -0.01828 0.0125 -0.01064 0.0125 -3.7037E-6 C 0.0125 0.01042 0.0151 0.01922 0.01875 0.01922 C 0.02205 0.01922 0.025 0.01042 0.025 -3.7037E-6 " pathEditMode="relative" rAng="0" ptsTypes="fffff">
                                      <p:cBhvr>
                                        <p:cTn id="52" dur="1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C 0.0 -0.01273 0.00174 -0.02199 0.00434 -0.02199 C 0.00677 -0.02199 0.00885 -0.01273 0.00885 -1.85185E-6 C 0.00885 0.0125 0.01076 0.02222 0.01354 0.02222 C 0.0158 0.02222 0.01806 0.0125 0.01806 -1.85185E-6 " pathEditMode="relative" rAng="0" ptsTypes="fffff">
                                      <p:cBhvr>
                                        <p:cTn id="54" dur="25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C 0.0 -0.01273 0.00174 -0.02199 0.00434 -0.02199 C 0.00677 -0.02199 0.00885 -0.01273 0.00885 -1.85185E-6 C 0.00885 0.0125 0.01076 0.02222 0.01354 0.02222 C 0.0158 0.02222 0.01806 0.0125 0.01806 -1.85185E-6 " pathEditMode="relative" rAng="0" ptsTypes="fffff">
                                      <p:cBhvr>
                                        <p:cTn id="56" dur="250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C 0.0 -0.01273 0.00174 -0.02199 0.00434 -0.02199 C 0.00677 -0.02199 0.00885 -0.01273 0.00885 -1.85185E-6 C 0.00885 0.0125 0.01076 0.02222 0.01354 0.02222 C 0.0158 0.02222 0.01806 0.0125 0.01806 -1.85185E-6 " pathEditMode="relative" rAng="0" ptsTypes="fffff">
                                      <p:cBhvr>
                                        <p:cTn id="58" dur="25000" fill="hold"/>
                                        <p:tgtEl>
                                          <p:spTgt spid="65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C 0.0 -0.01273 0.00174 -0.02199 0.00434 -0.02199 C 0.00677 -0.02199 0.00885 -0.01273 0.00885 -1.85185E-6 C 0.00885 0.0125 0.01076 0.02222 0.01354 0.02222 C 0.0158 0.02222 0.01806 0.0125 0.01806 -1.85185E-6 " pathEditMode="relative" rAng="0" ptsTypes="fffff">
                                      <p:cBhvr>
                                        <p:cTn id="60" dur="25000" fill="hold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L 0.03333 0.01134 " pathEditMode="relative" rAng="0" ptsTypes="AA">
                                      <p:cBhvr>
                                        <p:cTn id="62" dur="25000" fill="hold"/>
                                        <p:tgtEl>
                                          <p:spTgt spid="65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55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L 0.03333 0.01134 " pathEditMode="relative" rAng="0" ptsTypes="AA">
                                      <p:cBhvr>
                                        <p:cTn id="64" dur="25000" fill="hold"/>
                                        <p:tgtEl>
                                          <p:spTgt spid="65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55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3" presetClass="path" presetSubtype="0" repeatCount="indefinite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2.22222E-6 L 0.03333 0.01134 " pathEditMode="relative" rAng="0" ptsTypes="AA">
                                      <p:cBhvr>
                                        <p:cTn id="66" dur="25000" fill="hold"/>
                                        <p:tgtEl>
                                          <p:spTgt spid="65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55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L 0.03333 0.01134 " pathEditMode="relative" rAng="0" ptsTypes="AA">
                                      <p:cBhvr>
                                        <p:cTn id="68" dur="15000" fill="hold"/>
                                        <p:tgtEl>
                                          <p:spTgt spid="65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55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L 0.03333 0.01134 " pathEditMode="relative" rAng="0" ptsTypes="AA">
                                      <p:cBhvr>
                                        <p:cTn id="70" dur="15000" fill="hold"/>
                                        <p:tgtEl>
                                          <p:spTgt spid="65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5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 L 3.33333E-6 0.0 " pathEditMode="relative" rAng="0" ptsTypes="AA">
                                      <p:cBhvr>
                                        <p:cTn id="72" dur="15000" fill="hold"/>
                                        <p:tgtEl>
                                          <p:spTgt spid="65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 L 3.33333E-6 0.0 " pathEditMode="relative" rAng="0" ptsTypes="AA">
                                      <p:cBhvr>
                                        <p:cTn id="74" dur="15000" fill="hold"/>
                                        <p:tgtEl>
                                          <p:spTgt spid="65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0007 L 0.0 3.33333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5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2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0007 L 0.0 3.33333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5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4.44444E-6 L 3.33333E-6 4.44444E-6 " pathEditMode="relative" rAng="0" ptsTypes="AA">
                                      <p:cBhvr>
                                        <p:cTn id="80" dur="15000" fill="hold"/>
                                        <p:tgtEl>
                                          <p:spTgt spid="65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507 -1.11111E-6 " pathEditMode="relative" rAng="0" ptsTypes="AA">
                                      <p:cBhvr>
                                        <p:cTn id="82" dur="15000" fill="hold"/>
                                        <p:tgtEl>
                                          <p:spTgt spid="65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5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5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5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6" dur="500"/>
                                        <p:tgtEl>
                                          <p:spTgt spid="65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9" dur="500"/>
                                        <p:tgtEl>
                                          <p:spTgt spid="65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2" dur="500"/>
                                        <p:tgtEl>
                                          <p:spTgt spid="65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5" dur="500"/>
                                        <p:tgtEl>
                                          <p:spTgt spid="65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6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5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5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5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5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2" dur="500"/>
                                        <p:tgtEl>
                                          <p:spTgt spid="65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5" dur="500"/>
                                        <p:tgtEl>
                                          <p:spTgt spid="65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6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6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2" dur="500"/>
                                        <p:tgtEl>
                                          <p:spTgt spid="65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5" dur="50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65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1" dur="500"/>
                                        <p:tgtEl>
                                          <p:spTgt spid="65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4" dur="500"/>
                                        <p:tgtEl>
                                          <p:spTgt spid="65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6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6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6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4" dur="500"/>
                                        <p:tgtEl>
                                          <p:spTgt spid="65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7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0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3" dur="500"/>
                                        <p:tgtEl>
                                          <p:spTgt spid="65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6" dur="50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9" dur="500"/>
                                        <p:tgtEl>
                                          <p:spTgt spid="65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2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 nodeType="clickPar">
                      <p:stCondLst>
                        <p:cond delay="indefinite"/>
                      </p:stCondLst>
                      <p:childTnLst>
                        <p:par>
                          <p:cTn id="2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6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6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6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6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6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65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6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1" dur="500"/>
                                        <p:tgtEl>
                                          <p:spTgt spid="6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4" dur="500"/>
                                        <p:tgtEl>
                                          <p:spTgt spid="6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7" dur="500"/>
                                        <p:tgtEl>
                                          <p:spTgt spid="6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0" dur="500"/>
                                        <p:tgtEl>
                                          <p:spTgt spid="6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3" dur="500"/>
                                        <p:tgtEl>
                                          <p:spTgt spid="6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6" dur="500"/>
                                        <p:tgtEl>
                                          <p:spTgt spid="65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9" dur="500"/>
                                        <p:tgtEl>
                                          <p:spTgt spid="65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2" dur="500"/>
                                        <p:tgtEl>
                                          <p:spTgt spid="65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5" dur="500"/>
                                        <p:tgtEl>
                                          <p:spTgt spid="65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8" dur="500"/>
                                        <p:tgtEl>
                                          <p:spTgt spid="65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23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1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 nodeType="clickPar">
                      <p:stCondLst>
                        <p:cond delay="indefinite"/>
                      </p:stCondLst>
                      <p:childTnLst>
                        <p:par>
                          <p:cTn id="3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00"/>
                                        <p:tgtEl>
                                          <p:spTgt spid="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00"/>
                                        <p:tgtEl>
                                          <p:spTgt spid="6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6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6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00"/>
                                        <p:tgtEl>
                                          <p:spTgt spid="6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500"/>
                                        <p:tgtEl>
                                          <p:spTgt spid="6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 nodeType="clickPar">
                      <p:stCondLst>
                        <p:cond delay="indefinite"/>
                      </p:stCondLst>
                      <p:childTnLst>
                        <p:par>
                          <p:cTn id="3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1" dur="500"/>
                                        <p:tgtEl>
                                          <p:spTgt spid="6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4" dur="500"/>
                                        <p:tgtEl>
                                          <p:spTgt spid="6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7" dur="500"/>
                                        <p:tgtEl>
                                          <p:spTgt spid="6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0" dur="500"/>
                                        <p:tgtEl>
                                          <p:spTgt spid="6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3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6" dur="500"/>
                                        <p:tgtEl>
                                          <p:spTgt spid="65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9" dur="500"/>
                                        <p:tgtEl>
                                          <p:spTgt spid="65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2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 nodeType="clickPar">
                      <p:stCondLst>
                        <p:cond delay="indefinite"/>
                      </p:stCondLst>
                      <p:childTnLst>
                        <p:par>
                          <p:cTn id="4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 nodeType="clickPar">
                      <p:stCondLst>
                        <p:cond delay="indefinite"/>
                      </p:stCondLst>
                      <p:childTnLst>
                        <p:par>
                          <p:cTn id="4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 nodeType="clickPar">
                      <p:stCondLst>
                        <p:cond delay="indefinite"/>
                      </p:stCondLst>
                      <p:childTnLst>
                        <p:par>
                          <p:cTn id="4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6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47" dur="500" fill="hold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0" fill="hold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0" fill="hold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0" dur="500" fill="hold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23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2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5" dur="500" fill="hold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3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7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8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0" dur="500" fill="hold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2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3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3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7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8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9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2" dur="500" fill="hold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3" dur="500" fill="hold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4" dur="500" fill="hold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5" dur="500" fill="hold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23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7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9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656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 nodeType="clickPar">
                      <p:stCondLst>
                        <p:cond delay="indefinite"/>
                      </p:stCondLst>
                      <p:childTnLst>
                        <p:par>
                          <p:cTn id="4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65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65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65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74" grpId="0"/>
      <p:bldP spid="65575" grpId="0" animBg="1"/>
      <p:bldP spid="65576" grpId="0" animBg="1"/>
      <p:bldP spid="65576" grpId="1" animBg="1"/>
      <p:bldP spid="65576" grpId="2" animBg="1"/>
      <p:bldP spid="65577" grpId="0" animBg="1"/>
      <p:bldP spid="65577" grpId="1" animBg="1"/>
      <p:bldP spid="65577" grpId="2" animBg="1"/>
      <p:bldP spid="65578" grpId="0" animBg="1"/>
      <p:bldP spid="65578" grpId="1" animBg="1"/>
      <p:bldP spid="65578" grpId="2" animBg="1"/>
      <p:bldP spid="65579" grpId="0" animBg="1"/>
      <p:bldP spid="65579" grpId="1" animBg="1"/>
      <p:bldP spid="65579" grpId="2" animBg="1"/>
      <p:bldP spid="65580" grpId="0" animBg="1"/>
      <p:bldP spid="65581" grpId="0" animBg="1"/>
      <p:bldP spid="65582" grpId="0" animBg="1"/>
      <p:bldP spid="65582" grpId="1" animBg="1"/>
      <p:bldP spid="65583" grpId="0" animBg="1"/>
      <p:bldP spid="65583" grpId="1" animBg="1"/>
      <p:bldP spid="65584" grpId="0" animBg="1"/>
      <p:bldP spid="65584" grpId="1" animBg="1"/>
      <p:bldP spid="65585" grpId="0" animBg="1"/>
      <p:bldP spid="65585" grpId="1" animBg="1"/>
      <p:bldP spid="65586" grpId="0" animBg="1"/>
      <p:bldP spid="65586" grpId="1" animBg="1"/>
      <p:bldP spid="65587" grpId="0" animBg="1"/>
      <p:bldP spid="65587" grpId="1" animBg="1"/>
      <p:bldP spid="65588" grpId="0" animBg="1"/>
      <p:bldP spid="65588" grpId="1" animBg="1"/>
      <p:bldP spid="65589" grpId="0" animBg="1"/>
      <p:bldP spid="65589" grpId="1" animBg="1"/>
      <p:bldP spid="65590" grpId="0" animBg="1"/>
      <p:bldP spid="65590" grpId="1" animBg="1"/>
      <p:bldP spid="65591" grpId="0" animBg="1"/>
      <p:bldP spid="65591" grpId="1" animBg="1"/>
      <p:bldP spid="65592" grpId="0" animBg="1"/>
      <p:bldP spid="65592" grpId="1" animBg="1"/>
      <p:bldP spid="65593" grpId="0" animBg="1"/>
      <p:bldP spid="65593" grpId="1" animBg="1"/>
      <p:bldP spid="65594" grpId="0" animBg="1"/>
      <p:bldP spid="65594" grpId="1" animBg="1"/>
      <p:bldP spid="65595" grpId="0" animBg="1"/>
      <p:bldP spid="65595" grpId="1" animBg="1"/>
      <p:bldP spid="65596" grpId="0" animBg="1"/>
      <p:bldP spid="65596" grpId="1" animBg="1"/>
      <p:bldP spid="65597" grpId="0" animBg="1"/>
      <p:bldP spid="65597" grpId="1" animBg="1"/>
      <p:bldP spid="65598" grpId="0" animBg="1"/>
      <p:bldP spid="65598" grpId="1" animBg="1"/>
      <p:bldP spid="65599" grpId="0" animBg="1"/>
      <p:bldP spid="65599" grpId="1" animBg="1"/>
      <p:bldP spid="65600" grpId="0" animBg="1"/>
      <p:bldP spid="65600" grpId="1" animBg="1"/>
      <p:bldP spid="65601" grpId="0" animBg="1"/>
      <p:bldP spid="65601" grpId="1" animBg="1"/>
      <p:bldP spid="65602" grpId="0" animBg="1"/>
      <p:bldP spid="65602" grpId="1" animBg="1"/>
      <p:bldP spid="65603" grpId="0" animBg="1"/>
      <p:bldP spid="65603" grpId="1" animBg="1"/>
      <p:bldP spid="65604" grpId="0" animBg="1"/>
      <p:bldP spid="65604" grpId="1" animBg="1"/>
      <p:bldP spid="65605" grpId="0" animBg="1"/>
      <p:bldP spid="65605" grpId="1" animBg="1"/>
      <p:bldP spid="65606" grpId="0" animBg="1"/>
      <p:bldP spid="65606" grpId="1" animBg="1"/>
      <p:bldP spid="65607" grpId="0" animBg="1"/>
      <p:bldP spid="65607" grpId="1" animBg="1"/>
      <p:bldP spid="65608" grpId="0" animBg="1"/>
      <p:bldP spid="65608" grpId="1" animBg="1"/>
      <p:bldP spid="65609" grpId="0" animBg="1"/>
      <p:bldP spid="65609" grpId="1" animBg="1"/>
      <p:bldP spid="65610" grpId="0" animBg="1"/>
      <p:bldP spid="65610" grpId="1" animBg="1"/>
      <p:bldP spid="65611" grpId="0" animBg="1"/>
      <p:bldP spid="65611" grpId="1" animBg="1"/>
      <p:bldP spid="65612" grpId="0" animBg="1"/>
      <p:bldP spid="65612" grpId="1" animBg="1"/>
      <p:bldP spid="65613" grpId="0" animBg="1"/>
      <p:bldP spid="65613" grpId="1" animBg="1"/>
      <p:bldP spid="65623" grpId="0" animBg="1"/>
      <p:bldP spid="65623" grpId="1" animBg="1"/>
      <p:bldP spid="65623" grpId="2" animBg="1"/>
      <p:bldP spid="65624" grpId="0" animBg="1"/>
      <p:bldP spid="65624" grpId="1" animBg="1"/>
      <p:bldP spid="65625" grpId="0" animBg="1"/>
      <p:bldP spid="65625" grpId="1" animBg="1"/>
      <p:bldP spid="65626" grpId="0" animBg="1"/>
      <p:bldP spid="65626" grpId="1" animBg="1"/>
      <p:bldP spid="65627" grpId="0" animBg="1"/>
      <p:bldP spid="65627" grpId="1" animBg="1"/>
      <p:bldP spid="65628" grpId="0" animBg="1"/>
      <p:bldP spid="65628" grpId="1" animBg="1"/>
      <p:bldP spid="65629" grpId="0" animBg="1"/>
      <p:bldP spid="65629" grpId="1" animBg="1"/>
      <p:bldP spid="65631" grpId="0"/>
      <p:bldP spid="65638" grpId="0"/>
      <p:bldP spid="65639" grpId="0" animBg="1"/>
      <p:bldP spid="656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4114800" y="1143000"/>
            <a:ext cx="1588" cy="56007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9850" y="1046163"/>
            <a:ext cx="3776663" cy="5181600"/>
            <a:chOff x="864" y="624"/>
            <a:chExt cx="4127" cy="3263"/>
          </a:xfrm>
        </p:grpSpPr>
        <p:pic>
          <p:nvPicPr>
            <p:cNvPr id="923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624"/>
              <a:ext cx="4119" cy="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38" name="Rectangle 3"/>
            <p:cNvSpPr>
              <a:spLocks noChangeArrowheads="1"/>
            </p:cNvSpPr>
            <p:nvPr/>
          </p:nvSpPr>
          <p:spPr bwMode="auto">
            <a:xfrm>
              <a:off x="864" y="3408"/>
              <a:ext cx="393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altLang="en-US" sz="2400" b="1" u="sng" smtClean="0">
                  <a:solidFill>
                    <a:srgbClr val="333399"/>
                  </a:solidFill>
                  <a:latin typeface="Times New Roman" pitchFamily="18" charset="0"/>
                </a:rPr>
                <a:t>   Hình ảnh một khu rừng mưa 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altLang="en-US" sz="2400" b="1" u="sng" smtClean="0">
                  <a:solidFill>
                    <a:srgbClr val="333399"/>
                  </a:solidFill>
                  <a:latin typeface="Times New Roman" pitchFamily="18" charset="0"/>
                </a:rPr>
                <a:t>nhiệt đới</a:t>
              </a:r>
            </a:p>
          </p:txBody>
        </p:sp>
      </p:grp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9688" y="1079500"/>
            <a:ext cx="3998912" cy="5264150"/>
            <a:chOff x="0" y="9"/>
            <a:chExt cx="5760" cy="4311"/>
          </a:xfrm>
        </p:grpSpPr>
        <p:pic>
          <p:nvPicPr>
            <p:cNvPr id="923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9"/>
              <a:ext cx="2007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968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2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448"/>
              <a:ext cx="1824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23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8"/>
              <a:ext cx="1632" cy="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23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448"/>
              <a:ext cx="168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23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2"/>
              <a:ext cx="1824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5372100" y="1473200"/>
            <a:ext cx="2971800" cy="15700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Các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quần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thể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sinh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vật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có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trong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một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khu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rừng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mưa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nhiệt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đới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H="1">
            <a:off x="5372100" y="3033713"/>
            <a:ext cx="876300" cy="776287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/>
          <p:cNvCxnSpPr>
            <a:cxnSpLocks noChangeShapeType="1"/>
            <a:stCxn id="17" idx="2"/>
          </p:cNvCxnSpPr>
          <p:nvPr/>
        </p:nvCxnSpPr>
        <p:spPr bwMode="auto">
          <a:xfrm>
            <a:off x="6858000" y="3043238"/>
            <a:ext cx="0" cy="900112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7467600" y="3033713"/>
            <a:ext cx="876300" cy="776287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4116388" y="3846513"/>
            <a:ext cx="1752600" cy="26765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(Lim,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chò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,..)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8363" y="3846513"/>
            <a:ext cx="1651000" cy="26765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,..)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7325" y="3919538"/>
            <a:ext cx="1219200" cy="2308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vi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,..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1750" y="3389313"/>
            <a:ext cx="4141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b="1" u="sng" smtClean="0">
                <a:solidFill>
                  <a:srgbClr val="FF0000"/>
                </a:solidFill>
                <a:latin typeface="Times New Roman" pitchFamily="18" charset="0"/>
              </a:rPr>
              <a:t>Một vài hình ảnh về sinh vật trong rừng mưa nhiệt đới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65100" y="90488"/>
            <a:ext cx="897890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200" b="1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Tiết</a:t>
            </a:r>
            <a:r>
              <a:rPr lang="en-US" sz="32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49: </a:t>
            </a: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 charset="-122"/>
                <a:cs typeface="Arial" panose="020B0604020202020204" pitchFamily="34" charset="0"/>
              </a:rPr>
              <a:t>QUẦN XÃ SINH VẬT</a:t>
            </a:r>
          </a:p>
        </p:txBody>
      </p:sp>
    </p:spTree>
    <p:extLst>
      <p:ext uri="{BB962C8B-B14F-4D97-AF65-F5344CB8AC3E}">
        <p14:creationId xmlns:p14="http://schemas.microsoft.com/office/powerpoint/2010/main" val="255259507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990600" y="6019800"/>
            <a:ext cx="7010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 XÃ RỪNG NGẬP MẶN VEN BIỂN</a:t>
            </a:r>
          </a:p>
        </p:txBody>
      </p:sp>
      <p:pic>
        <p:nvPicPr>
          <p:cNvPr id="4102" name="Picture 6" descr="rungngap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7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ế giới thực vật 1">
  <a:themeElements>
    <a:clrScheme name="Custom 340">
      <a:dk1>
        <a:srgbClr val="000000"/>
      </a:dk1>
      <a:lt1>
        <a:srgbClr val="FFFFFF"/>
      </a:lt1>
      <a:dk2>
        <a:srgbClr val="006600"/>
      </a:dk2>
      <a:lt2>
        <a:srgbClr val="C0C0C0"/>
      </a:lt2>
      <a:accent1>
        <a:srgbClr val="18A46B"/>
      </a:accent1>
      <a:accent2>
        <a:srgbClr val="81BD31"/>
      </a:accent2>
      <a:accent3>
        <a:srgbClr val="CCCC00"/>
      </a:accent3>
      <a:accent4>
        <a:srgbClr val="46B9EC"/>
      </a:accent4>
      <a:accent5>
        <a:srgbClr val="32C88F"/>
      </a:accent5>
      <a:accent6>
        <a:srgbClr val="9F8EDE"/>
      </a:accent6>
      <a:hlink>
        <a:srgbClr val="6B90DB"/>
      </a:hlink>
      <a:folHlink>
        <a:srgbClr val="E49506"/>
      </a:folHlink>
    </a:clrScheme>
    <a:fontScheme name="Office Theme">
      <a:majorFont>
        <a:latin typeface="Verdan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A709E"/>
        </a:accent1>
        <a:accent2>
          <a:srgbClr val="3AAFEA"/>
        </a:accent2>
        <a:accent3>
          <a:srgbClr val="FFFFFF"/>
        </a:accent3>
        <a:accent4>
          <a:srgbClr val="000000"/>
        </a:accent4>
        <a:accent5>
          <a:srgbClr val="AABBCC"/>
        </a:accent5>
        <a:accent6>
          <a:srgbClr val="349ED4"/>
        </a:accent6>
        <a:hlink>
          <a:srgbClr val="2CBAB7"/>
        </a:hlink>
        <a:folHlink>
          <a:srgbClr val="74C5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00"/>
        </a:dk2>
        <a:lt2>
          <a:srgbClr val="C0C0C0"/>
        </a:lt2>
        <a:accent1>
          <a:srgbClr val="18A46B"/>
        </a:accent1>
        <a:accent2>
          <a:srgbClr val="81BD31"/>
        </a:accent2>
        <a:accent3>
          <a:srgbClr val="FFFFFF"/>
        </a:accent3>
        <a:accent4>
          <a:srgbClr val="000000"/>
        </a:accent4>
        <a:accent5>
          <a:srgbClr val="ABCFBA"/>
        </a:accent5>
        <a:accent6>
          <a:srgbClr val="74AB2B"/>
        </a:accent6>
        <a:hlink>
          <a:srgbClr val="6B90DB"/>
        </a:hlink>
        <a:folHlink>
          <a:srgbClr val="E495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5662C"/>
        </a:dk2>
        <a:lt2>
          <a:srgbClr val="C0C0C0"/>
        </a:lt2>
        <a:accent1>
          <a:srgbClr val="CD9229"/>
        </a:accent1>
        <a:accent2>
          <a:srgbClr val="D4C82C"/>
        </a:accent2>
        <a:accent3>
          <a:srgbClr val="FFFFFF"/>
        </a:accent3>
        <a:accent4>
          <a:srgbClr val="000000"/>
        </a:accent4>
        <a:accent5>
          <a:srgbClr val="E3C7AC"/>
        </a:accent5>
        <a:accent6>
          <a:srgbClr val="C0B527"/>
        </a:accent6>
        <a:hlink>
          <a:srgbClr val="6CAC32"/>
        </a:hlink>
        <a:folHlink>
          <a:srgbClr val="56B1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3054</TotalTime>
  <Words>2234</Words>
  <Application>Microsoft Office PowerPoint</Application>
  <PresentationFormat>On-screen Show (4:3)</PresentationFormat>
  <Paragraphs>332</Paragraphs>
  <Slides>51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Trek</vt:lpstr>
      <vt:lpstr>1_Default Design</vt:lpstr>
      <vt:lpstr>Default Design</vt:lpstr>
      <vt:lpstr>2_Default Design</vt:lpstr>
      <vt:lpstr>3_Default Design</vt:lpstr>
      <vt:lpstr>4_Default Design</vt:lpstr>
      <vt:lpstr>6_Default Design</vt:lpstr>
      <vt:lpstr>7_Default Design</vt:lpstr>
      <vt:lpstr>8_Default Design</vt:lpstr>
      <vt:lpstr>Thế giới thực vật 1</vt:lpstr>
      <vt:lpstr>Photo Editor Photo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KHÁI NIỆM QUẦN XÃ SINH VẬT</vt:lpstr>
      <vt:lpstr>PowerPoint Presentation</vt:lpstr>
      <vt:lpstr>PowerPoint Presentation</vt:lpstr>
      <vt:lpstr>PowerPoint Presentation</vt:lpstr>
      <vt:lpstr>PowerPoint Presentation</vt:lpstr>
      <vt:lpstr>II. MỘT SỐ ĐẶC ĐIỂM CƠ BẢN CỦA QUẦN XÃ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QUAN HỆ GIỮA NGOẠI CẢNH VÀ QUẦN XÃ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MyPC One</dc:creator>
  <cp:lastModifiedBy>Admin</cp:lastModifiedBy>
  <cp:revision>64</cp:revision>
  <dcterms:created xsi:type="dcterms:W3CDTF">2014-02-23T16:28:46Z</dcterms:created>
  <dcterms:modified xsi:type="dcterms:W3CDTF">2020-04-07T08:09:57Z</dcterms:modified>
</cp:coreProperties>
</file>