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823" r:id="rId2"/>
  </p:sldMasterIdLst>
  <p:notesMasterIdLst>
    <p:notesMasterId r:id="rId15"/>
  </p:notesMasterIdLst>
  <p:sldIdLst>
    <p:sldId id="292" r:id="rId3"/>
    <p:sldId id="307" r:id="rId4"/>
    <p:sldId id="308" r:id="rId5"/>
    <p:sldId id="309" r:id="rId6"/>
    <p:sldId id="310" r:id="rId7"/>
    <p:sldId id="320" r:id="rId8"/>
    <p:sldId id="321" r:id="rId9"/>
    <p:sldId id="337" r:id="rId10"/>
    <p:sldId id="336" r:id="rId11"/>
    <p:sldId id="335" r:id="rId12"/>
    <p:sldId id="324" r:id="rId13"/>
    <p:sldId id="338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9960ff93c8867b3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FF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64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6446C23-A44A-4911-9A83-639BFA6017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2D6A33B-578D-492F-BE39-E9B5D0A1721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560E213-D0DE-42B6-B66C-17B764BC3A9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74E9C545-2A61-4AAC-AAA8-319B6B4C1B4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42A942AA-D163-4FD5-BA6D-E73E1A3BFB6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41996D66-9A85-42E0-8D0F-C57A1EC333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F7DE810-B138-4F8E-B0E5-FC008420CC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8C7F9B5E-76D9-4A57-B8B9-E51CF339B9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4353E25C-8C2B-4D93-887E-E4358CAF84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54C5EFF9-D4FA-4CD0-8AD5-03D12B96D2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426DD7F-B629-471C-9DA8-6B11D0C7BAFA}" type="slidenum">
              <a:rPr lang="zh-CN" altLang="en-US"/>
              <a:pPr>
                <a:spcBef>
                  <a:spcPct val="0"/>
                </a:spcBef>
              </a:pPr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78493B5-5E41-4179-8877-9D6CEFEB9A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F58E2DAB-3FD8-4492-97E1-0A6C5346C7F9}" type="datetimeFigureOut">
              <a:rPr lang="vi-VN"/>
              <a:pPr>
                <a:defRPr/>
              </a:pPr>
              <a:t>09/04/2022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AF4465B-466D-4463-88AE-151C178A9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1803121-E02A-4D12-9B01-734D331AD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89A80FF-72A0-494B-833D-A8084339FEA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8069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2BCFFD6-0A9D-4172-AE0E-4B0FB8860A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4735B62B-74EC-4BA2-99CB-27BCB68C7394}" type="datetimeFigureOut">
              <a:rPr lang="vi-VN"/>
              <a:pPr>
                <a:defRPr/>
              </a:pPr>
              <a:t>09/04/2022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D03A442-70BC-42A2-8CF7-FEE7DEC79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0D48BB6-759C-4DB4-883B-8AC8E772B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5EFC7DE-2E8A-431C-B0B5-5E8115C3EAD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84479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F97D2BE-3CC9-460F-8022-D209E8254D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7796399A-3CFF-4BB6-8293-419487606812}" type="datetimeFigureOut">
              <a:rPr lang="vi-VN"/>
              <a:pPr>
                <a:defRPr/>
              </a:pPr>
              <a:t>09/04/2022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BF6057AD-7720-4944-B466-DF626E335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E7D8032-18BC-47B2-A7CC-CD06614B1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62DBBB2-4500-4689-AB94-3CE4382C2184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59141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7C528-870B-490F-BCB4-B67BE29E7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8F27E-93B7-4E08-B6BA-1126D456A167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32618-6E37-4F07-B0D6-8B9CA9316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1664F-00BC-4803-9F7A-DE4C69593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9769A-1962-49C8-9A94-B3F973CC8C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2020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3DBE4-6D66-4634-ACCB-7BF490605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2FB05-9D19-4066-A27E-1A31BD3AF269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0B215-2330-413D-A48D-7353C3F67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1C799-A951-4B98-8173-4FB9B2E97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445E8-1EFB-457C-B937-03B946DAD6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1686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D1226-04CE-40D5-B6D2-D6753D4AA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5C9E0-0761-465E-B058-C79171844E35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A590B-1B32-4D97-B603-05D1879D8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0A9E6-D208-4BE3-A71E-4E87ED2A7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5CBF3-21B6-4BDA-9A06-D3E365641E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125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09B08C6-284C-4F5A-9EAA-1CEC913BD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CBD16-7CA4-412E-911C-F1FB95A7936D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5ED7A89-6F74-4CAD-9CD2-9948D3D19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F75FEF-5E11-4B88-9ABC-3F99F2783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82650-C264-4233-AF66-81EA23CBDE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729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9BC007A-5CE2-431E-9BA0-EEDCD73F4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651AF-EE81-4CB0-8BC6-DAC025A5DFEB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8A30A0A-0D67-4B46-9ED4-5DB520F32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E7F04E9-1119-434C-8795-A144D1889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C892F-753F-4F8C-96B9-16D8708B05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2171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B9A8FED-3230-4CD3-A394-11AACA9D5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1F4B6-F060-4FAE-BFD2-6D392ECE7E22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D1CBB39-A8A4-44BE-92F5-03731D5C5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9BF63C-A67D-482F-81E4-461B51763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15792-1C0E-407E-9DAD-75D68CE2E4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25198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B9D5C3A-7345-43CD-BB65-1727D99BD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3D32A-9B08-46E8-8C89-91542642F2A4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EB2F847-BE95-4C96-A206-DF1541ACD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711B953-61E4-4647-9D67-F90980B0D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450A2-30E2-4294-8897-1AB6A2C657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7673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0147BC9-1B4F-4733-8600-6B742F623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F8D53-7B5F-44A0-8546-25532C356A01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4E2748-DD33-4AE0-9476-B9510D5B9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782DE4-9ED6-4865-B041-86CE541B5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2CDD6-1402-4092-9C76-2585FA8F4A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915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19C5C1D-0CF0-4869-8593-977D5EF070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1EE0737B-43D9-4208-9CD9-DA464555053F}" type="datetimeFigureOut">
              <a:rPr lang="vi-VN"/>
              <a:pPr>
                <a:defRPr/>
              </a:pPr>
              <a:t>09/04/2022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D3F76BEB-E6D7-4E51-A71F-18ED1E1EE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CD9188D-EAF5-4A57-8555-DD64B77AD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92CB43D-2894-46DB-8917-5BB534F0B176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5324046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61AF2AA-8DB8-49EE-BD87-471C171FE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23456-5406-40E2-8A81-99A356A4371D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797564-8FDA-4F0C-BEB3-65ECCD895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4ADAE2-EA21-4F28-9F40-24CF57C1C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CFE8A-A748-4376-B029-5DE4DBDE14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96360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C0330-2307-456A-9D5D-7AB175FC4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21FC-A685-4E18-8814-F82A882AFD86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6964F-B3C5-4580-B503-3CB8582C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2CA09-0BDA-4C6E-87B0-53B5CB6D3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14D6C-49F3-4881-8694-91E1CF342F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2695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86DA9-DA49-469A-AC08-7BDB5F246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C2F5E-B657-41A9-8281-73FB0DC00C7E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85B71-3B52-4D0C-8558-E1284A331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03C74-2921-4884-8BFE-EDFCF7F42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5A869-B94F-40E3-AE63-C5F304B150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22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42A8951-C226-4B62-A00D-705E8D5C40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FFC6F2C3-F863-4DAE-A9F6-752D777C68A1}" type="datetimeFigureOut">
              <a:rPr lang="vi-VN"/>
              <a:pPr>
                <a:defRPr/>
              </a:pPr>
              <a:t>09/04/2022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DEF2E5AE-EDB6-40BF-96E5-DD836F0D2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683975D-5B63-42E2-B6A0-B48EED2CC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9B9E5FE-5517-4D13-BEFC-A2631174BE9F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7446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A72C57C-15F2-4274-A18A-F4BBC8C5D5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BB6B174C-AA35-4EDE-8C4E-A7F896916543}" type="datetimeFigureOut">
              <a:rPr lang="vi-VN"/>
              <a:pPr>
                <a:defRPr/>
              </a:pPr>
              <a:t>09/04/2022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7CDE59C-15F2-46EE-9BA0-21F0113B1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F7BDA83-3E94-4B1F-8C61-9EDC22A1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2EFB4CA-8142-482E-A13B-33738D66B1D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7251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986D916C-A01E-4D19-B48A-B0DF49822B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A31B376F-83C5-42D2-BD28-938783C9146A}" type="datetimeFigureOut">
              <a:rPr lang="vi-VN"/>
              <a:pPr>
                <a:defRPr/>
              </a:pPr>
              <a:t>09/04/2022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A83A6865-1699-474A-B03B-081B57AA6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F7097D95-AB39-4177-96E1-85D6C7211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7E24251-FEAB-4020-A924-DAC1AC3799D4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21980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D9B85AA3-AECB-42F5-BEF3-EF1FF9EDD8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573F6F95-1919-4045-8AD1-49E6050CB1AA}" type="datetimeFigureOut">
              <a:rPr lang="vi-VN"/>
              <a:pPr>
                <a:defRPr/>
              </a:pPr>
              <a:t>09/04/2022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E7112E9B-0FBF-4266-8861-8E9C777E6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D650D36C-DFE4-4EA3-9EF5-D71007310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3CC0C6D-353E-4B2E-B0F4-EB44D4F1C5D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6229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0231F55B-6CBA-4CD7-8DC1-9FA360FC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5FB02D50-1FE6-47CA-BFA5-A0C5CDCDAB51}" type="datetimeFigureOut">
              <a:rPr lang="vi-VN"/>
              <a:pPr>
                <a:defRPr/>
              </a:pPr>
              <a:t>09/04/2022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435A4694-0613-400D-BB50-103DFEE5D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A4B5DF39-46DC-4E7F-9D13-5C0BD3339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303EC40-2CEA-48E6-9DCB-32ACD2FC97B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19111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89730B78-9FF1-4F53-8EE0-CED16D9E69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AB9C8204-D5B2-4A30-A171-FC886820C210}" type="datetimeFigureOut">
              <a:rPr lang="vi-VN"/>
              <a:pPr>
                <a:defRPr/>
              </a:pPr>
              <a:t>09/04/2022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B3269BE6-4556-48A9-B8DF-AC3A6F007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8787B1AC-CA25-440C-8F78-703218B77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BFAD364-8E96-4943-8154-20BB17A1E23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2373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72E4D87-2958-4067-8C1F-AAE8BC1A21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E9BA5123-3EA1-43FA-A5AD-08ABB23674BB}" type="datetimeFigureOut">
              <a:rPr lang="vi-VN"/>
              <a:pPr>
                <a:defRPr/>
              </a:pPr>
              <a:t>09/04/2022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85CE976-AD61-422B-83BA-011E17EDD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B8021969-C4D0-4AF0-8A44-C4E8ED28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8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6FB87E3-D8F5-4E89-8945-E0866275A12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253366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E9B944C-B7AB-4F66-97CF-C778100DE2A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0F20E5B-71B1-4437-9FC4-C0BC3AADFC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07D5E-1B65-4AE5-984A-FED261778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6276EDD-C4A7-40B5-9038-F20E207A6EA7}" type="datetimeFigureOut">
              <a:rPr lang="en-US"/>
              <a:pPr>
                <a:defRPr/>
              </a:pPr>
              <a:t>4/9/2022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C0D0E-0FAC-4997-A66B-544AAB2D8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01DA5-0AD3-4DE8-8E76-BB7F4D307C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51E28FC-5D75-4AD2-9B0F-6555AF1FB9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6.png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5.xml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" Target="slide3.xm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10.gif"/><Relationship Id="rId10" Type="http://schemas.openxmlformats.org/officeDocument/2006/relationships/slide" Target="slide4.xml"/><Relationship Id="rId4" Type="http://schemas.openxmlformats.org/officeDocument/2006/relationships/slide" Target="slide8.xml"/><Relationship Id="rId9" Type="http://schemas.openxmlformats.org/officeDocument/2006/relationships/image" Target="../media/image6.png"/><Relationship Id="rId1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4.png"/><Relationship Id="rId7" Type="http://schemas.openxmlformats.org/officeDocument/2006/relationships/image" Target="../media/image1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jpeg"/><Relationship Id="rId5" Type="http://schemas.openxmlformats.org/officeDocument/2006/relationships/slide" Target="slide2.xml"/><Relationship Id="rId4" Type="http://schemas.openxmlformats.org/officeDocument/2006/relationships/image" Target="../media/image5.png"/><Relationship Id="rId9" Type="http://schemas.openxmlformats.org/officeDocument/2006/relationships/image" Target="../media/image14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image" Target="../media/image15.gif"/><Relationship Id="rId7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slide" Target="slide2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3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image" Target="../media/image15.gif"/><Relationship Id="rId7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slide" Target="slide7.xml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5">
            <a:extLst>
              <a:ext uri="{FF2B5EF4-FFF2-40B4-BE49-F238E27FC236}">
                <a16:creationId xmlns:a16="http://schemas.microsoft.com/office/drawing/2014/main" id="{123EC4D3-6CA5-4524-8460-A74BB108471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7428" y="2651760"/>
            <a:ext cx="86868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2: SỰ AN TOÀN VÀ HỢP PHÁP KHI SỬ DỤNG THÔNG TIN</a:t>
            </a:r>
          </a:p>
        </p:txBody>
      </p:sp>
      <p:pic>
        <p:nvPicPr>
          <p:cNvPr id="6" name="Picture 2" descr="tpage4">
            <a:extLst>
              <a:ext uri="{FF2B5EF4-FFF2-40B4-BE49-F238E27FC236}">
                <a16:creationId xmlns:a16="http://schemas.microsoft.com/office/drawing/2014/main" id="{37688BBE-DD75-4040-A012-C8E836C96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tpage4">
            <a:extLst>
              <a:ext uri="{FF2B5EF4-FFF2-40B4-BE49-F238E27FC236}">
                <a16:creationId xmlns:a16="http://schemas.microsoft.com/office/drawing/2014/main" id="{982E16D2-B8A3-4AAA-9F81-AFEF2E986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9144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FA66A6F-EC38-4F2D-A38E-8A04835B4D8B}"/>
              </a:ext>
            </a:extLst>
          </p:cNvPr>
          <p:cNvSpPr/>
          <p:nvPr/>
        </p:nvSpPr>
        <p:spPr>
          <a:xfrm>
            <a:off x="113714" y="810131"/>
            <a:ext cx="89142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ĐẠO ĐỨC, PHÁP LUẬT VÀ VĂN HÓA TRONG MÔI TRƯỜNG SỐ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0D32EB7-06BE-4F27-BBD4-3C3152D73F2E}"/>
              </a:ext>
            </a:extLst>
          </p:cNvPr>
          <p:cNvGraphicFramePr>
            <a:graphicFrameLocks noGrp="1"/>
          </p:cNvGraphicFramePr>
          <p:nvPr/>
        </p:nvGraphicFramePr>
        <p:xfrm>
          <a:off x="1012551" y="1672936"/>
          <a:ext cx="7118898" cy="5791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7118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1" i="1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en-US" sz="3200" b="1" i="1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baseline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3200" b="1" i="1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baseline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3200" b="1" i="1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baseline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3200" b="1" i="1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baseline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3200" b="1" i="1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baseline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3200" b="1" i="1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baseline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3200" b="1" i="1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baseline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3200" b="1" i="1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baseline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3200" b="1" i="1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.</a:t>
                      </a:r>
                      <a:endParaRPr lang="en-US" sz="3200" b="1" i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D7CD221-37E5-4364-AD8D-4EBE1B945899}"/>
              </a:ext>
            </a:extLst>
          </p:cNvPr>
          <p:cNvGraphicFramePr>
            <a:graphicFrameLocks noGrp="1"/>
          </p:cNvGraphicFramePr>
          <p:nvPr/>
        </p:nvGraphicFramePr>
        <p:xfrm>
          <a:off x="1049338" y="2452688"/>
          <a:ext cx="7678737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8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3200" b="1" i="1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Gv cho bài tập và hướng dẫn hs về nhà làm bài tập sau vào vở.</a:t>
                      </a:r>
                      <a:endParaRPr lang="en-US" sz="3200" b="1" i="1" kern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3" marR="6858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4">
            <a:extLst>
              <a:ext uri="{FF2B5EF4-FFF2-40B4-BE49-F238E27FC236}">
                <a16:creationId xmlns:a16="http://schemas.microsoft.com/office/drawing/2014/main" id="{486BD7C1-49D9-4D83-981A-EB2F2CCCA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438" y="841577"/>
            <a:ext cx="8229600" cy="487362"/>
          </a:xfrm>
        </p:spPr>
        <p:txBody>
          <a:bodyPr/>
          <a:lstStyle/>
          <a:p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ỚNG DẪN VỀ NHÀ</a:t>
            </a:r>
          </a:p>
        </p:txBody>
      </p:sp>
      <p:pic>
        <p:nvPicPr>
          <p:cNvPr id="8" name="Picture 2" descr="tpage4">
            <a:extLst>
              <a:ext uri="{FF2B5EF4-FFF2-40B4-BE49-F238E27FC236}">
                <a16:creationId xmlns:a16="http://schemas.microsoft.com/office/drawing/2014/main" id="{AA0BF314-D04A-454B-8775-F27E09D0B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tpage4">
            <a:extLst>
              <a:ext uri="{FF2B5EF4-FFF2-40B4-BE49-F238E27FC236}">
                <a16:creationId xmlns:a16="http://schemas.microsoft.com/office/drawing/2014/main" id="{4DE17AE5-3C3D-4ACE-943A-2A6F1F85B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9144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E79F4E2-DBA2-4255-A562-44C106D22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1" y="1143000"/>
            <a:ext cx="8991600" cy="163762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7000"/>
              </a:lnSpc>
              <a:spcBef>
                <a:spcPts val="300"/>
              </a:spcBef>
              <a:spcAft>
                <a:spcPts val="725"/>
              </a:spcAft>
              <a:buFontTx/>
              <a:buNone/>
            </a:pPr>
            <a:r>
              <a:rPr lang="nl-NL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Câu hỏi tình huống: Huyền thường xuyên lên FB đưa ảnh và nói xấu cô A. Theo em bạn Huyền có vi phạm pháp luật hay không? Vì sao?</a:t>
            </a:r>
            <a:endParaRPr lang="vi-V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F94071-EA6A-48D9-A4C5-C42AFD1AD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514695"/>
            <a:ext cx="8991600" cy="5837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7000"/>
              </a:lnSpc>
              <a:spcBef>
                <a:spcPts val="300"/>
              </a:spcBef>
              <a:spcAft>
                <a:spcPts val="725"/>
              </a:spcAft>
              <a:buFontTx/>
              <a:buNone/>
            </a:pPr>
            <a:r>
              <a:rPr lang="nl-NL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1, 2, 3 – SGK trang 54</a:t>
            </a:r>
            <a:endParaRPr lang="vi-V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tpage4">
            <a:extLst>
              <a:ext uri="{FF2B5EF4-FFF2-40B4-BE49-F238E27FC236}">
                <a16:creationId xmlns:a16="http://schemas.microsoft.com/office/drawing/2014/main" id="{21887CC7-3502-4537-A57C-5CD96AA4E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tpage4">
            <a:extLst>
              <a:ext uri="{FF2B5EF4-FFF2-40B4-BE49-F238E27FC236}">
                <a16:creationId xmlns:a16="http://schemas.microsoft.com/office/drawing/2014/main" id="{558E6A65-B34C-4514-89E4-2BF9B240C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9144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>
            <a:extLst>
              <a:ext uri="{FF2B5EF4-FFF2-40B4-BE49-F238E27FC236}">
                <a16:creationId xmlns:a16="http://schemas.microsoft.com/office/drawing/2014/main" id="{723CB95B-FDBC-4C91-8ED6-4AD268D0E9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Rectangle 3">
            <a:extLst>
              <a:ext uri="{FF2B5EF4-FFF2-40B4-BE49-F238E27FC236}">
                <a16:creationId xmlns:a16="http://schemas.microsoft.com/office/drawing/2014/main" id="{016AAA3F-C51E-48F2-8124-15078D0AC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1000"/>
            <a:ext cx="3276600" cy="6172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1CD30211-F93B-4824-8925-5EBFD357A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6649" y="443323"/>
            <a:ext cx="44958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28F42F99-C04F-481E-AD3F-C3A25D0EB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6248400"/>
            <a:ext cx="17526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F835809F-1683-4654-B699-0D7CF3E2A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057400"/>
            <a:ext cx="4572000" cy="3124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160776" name="Text Box 8">
            <a:extLst>
              <a:ext uri="{FF2B5EF4-FFF2-40B4-BE49-F238E27FC236}">
                <a16:creationId xmlns:a16="http://schemas.microsoft.com/office/drawing/2014/main" id="{2D17AF33-2178-44D7-8833-F12B2781B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618239"/>
            <a:ext cx="4724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tùy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tiện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lộ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cá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60777" name="Text Box 9">
            <a:extLst>
              <a:ext uri="{FF2B5EF4-FFF2-40B4-BE49-F238E27FC236}">
                <a16:creationId xmlns:a16="http://schemas.microsoft.com/office/drawing/2014/main" id="{2A4B146D-40D7-4E4C-A9AD-82524497B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2900" y="2998560"/>
            <a:ext cx="4724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 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Kiểm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chứng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kĩ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lưỡng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đảm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bảo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sai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</a:rPr>
              <a:t>lệch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0778" name="Text Box 10">
            <a:extLst>
              <a:ext uri="{FF2B5EF4-FFF2-40B4-BE49-F238E27FC236}">
                <a16:creationId xmlns:a16="http://schemas.microsoft.com/office/drawing/2014/main" id="{0714FD97-E88F-45EA-9866-ED180671D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2" y="4814441"/>
            <a:ext cx="5029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 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Tránh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vi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phạm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bản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b="1" err="1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quyền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6396" name="Object 12">
            <a:extLst>
              <a:ext uri="{FF2B5EF4-FFF2-40B4-BE49-F238E27FC236}">
                <a16:creationId xmlns:a16="http://schemas.microsoft.com/office/drawing/2014/main" id="{AAC6540E-F4CF-42B2-B488-B7604C1F48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381000"/>
          <a:ext cx="2457450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PBrush" r:id="rId4" imgW="2457143" imgH="1819529" progId="">
                  <p:embed/>
                </p:oleObj>
              </mc:Choice>
              <mc:Fallback>
                <p:oleObj name="PBrush" r:id="rId4" imgW="2457143" imgH="1819529" progId="">
                  <p:embed/>
                  <p:pic>
                    <p:nvPicPr>
                      <p:cNvPr id="16396" name="Object 12">
                        <a:extLst>
                          <a:ext uri="{FF2B5EF4-FFF2-40B4-BE49-F238E27FC236}">
                            <a16:creationId xmlns:a16="http://schemas.microsoft.com/office/drawing/2014/main" id="{AAC6540E-F4CF-42B2-B488-B7604C1F48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81000"/>
                        <a:ext cx="2457450" cy="181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>
            <a:extLst>
              <a:ext uri="{FF2B5EF4-FFF2-40B4-BE49-F238E27FC236}">
                <a16:creationId xmlns:a16="http://schemas.microsoft.com/office/drawing/2014/main" id="{6FF22FBE-82A7-4EFA-9C07-84F8C68F9758}"/>
              </a:ext>
            </a:extLst>
          </p:cNvPr>
          <p:cNvSpPr txBox="1">
            <a:spLocks/>
          </p:cNvSpPr>
          <p:nvPr/>
        </p:nvSpPr>
        <p:spPr bwMode="auto">
          <a:xfrm>
            <a:off x="5067299" y="520422"/>
            <a:ext cx="2971801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40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charset="0"/>
                <a:cs typeface="Arial" charset="0"/>
              </a:rPr>
              <a:t>HÃY NHỚ</a:t>
            </a:r>
          </a:p>
        </p:txBody>
      </p:sp>
      <p:sp>
        <p:nvSpPr>
          <p:cNvPr id="160782" name="Text Box 14">
            <a:extLst>
              <a:ext uri="{FF2B5EF4-FFF2-40B4-BE49-F238E27FC236}">
                <a16:creationId xmlns:a16="http://schemas.microsoft.com/office/drawing/2014/main" id="{6A73F4AC-F4F8-44B1-B513-9EE903B46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2543175"/>
            <a:ext cx="3429000" cy="319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cá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pháp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luật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bảo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vệ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cũng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tham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gia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bảo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vệ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mọi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vì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sẻ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tin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mạng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 ý </a:t>
            </a:r>
            <a:r>
              <a:rPr lang="en-US" altLang="en-US" sz="2800" err="1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>
                <a:ln w="0"/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6" grpId="0"/>
      <p:bldP spid="160777" grpId="0"/>
      <p:bldP spid="160778" grpId="0"/>
      <p:bldP spid="15" grpId="0"/>
      <p:bldP spid="1607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tpage4">
            <a:extLst>
              <a:ext uri="{FF2B5EF4-FFF2-40B4-BE49-F238E27FC236}">
                <a16:creationId xmlns:a16="http://schemas.microsoft.com/office/drawing/2014/main" id="{CA2BFE98-5D90-4B7D-86B3-0732E133E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95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hlinkClick r:id="rId4" action="ppaction://hlinksldjump"/>
            <a:extLst>
              <a:ext uri="{FF2B5EF4-FFF2-40B4-BE49-F238E27FC236}">
                <a16:creationId xmlns:a16="http://schemas.microsoft.com/office/drawing/2014/main" id="{8CCB7A3B-A169-4C0F-B345-FAFF1E61335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1387475"/>
            <a:ext cx="1476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hlinkClick r:id="rId6" action="ppaction://hlinksldjump"/>
            <a:extLst>
              <a:ext uri="{FF2B5EF4-FFF2-40B4-BE49-F238E27FC236}">
                <a16:creationId xmlns:a16="http://schemas.microsoft.com/office/drawing/2014/main" id="{14C707CC-2A9D-419E-91BC-50F718350D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8" y="1008063"/>
            <a:ext cx="15446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hlinkClick r:id="rId8" action="ppaction://hlinksldjump"/>
            <a:extLst>
              <a:ext uri="{FF2B5EF4-FFF2-40B4-BE49-F238E27FC236}">
                <a16:creationId xmlns:a16="http://schemas.microsoft.com/office/drawing/2014/main" id="{BF6AA776-7BDE-4B0E-B192-D5199C7798A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300" y="3184525"/>
            <a:ext cx="1476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hlinkClick r:id="rId10" action="ppaction://hlinksldjump"/>
            <a:extLst>
              <a:ext uri="{FF2B5EF4-FFF2-40B4-BE49-F238E27FC236}">
                <a16:creationId xmlns:a16="http://schemas.microsoft.com/office/drawing/2014/main" id="{115384FA-4A08-4D60-9CF5-ABC2DA57E82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725" y="2827338"/>
            <a:ext cx="15446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hlinkClick r:id="rId8" action="ppaction://hlinksldjump"/>
            <a:extLst>
              <a:ext uri="{FF2B5EF4-FFF2-40B4-BE49-F238E27FC236}">
                <a16:creationId xmlns:a16="http://schemas.microsoft.com/office/drawing/2014/main" id="{6AC94855-0493-489F-B9EB-6D2FAA50A31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5" y="4581525"/>
            <a:ext cx="1477963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hlinkClick r:id="rId13" action="ppaction://hlinksldjump"/>
            <a:extLst>
              <a:ext uri="{FF2B5EF4-FFF2-40B4-BE49-F238E27FC236}">
                <a16:creationId xmlns:a16="http://schemas.microsoft.com/office/drawing/2014/main" id="{9F9CEC8C-7E2F-4E3D-9019-0ECEC39F308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963" y="4211638"/>
            <a:ext cx="1544637" cy="138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36">
            <a:extLst>
              <a:ext uri="{FF2B5EF4-FFF2-40B4-BE49-F238E27FC236}">
                <a16:creationId xmlns:a16="http://schemas.microsoft.com/office/drawing/2014/main" id="{B8EC5BFD-9398-4E30-B563-EDF32A7A5A4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8725"/>
            <a:ext cx="45720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37">
            <a:extLst>
              <a:ext uri="{FF2B5EF4-FFF2-40B4-BE49-F238E27FC236}">
                <a16:creationId xmlns:a16="http://schemas.microsoft.com/office/drawing/2014/main" id="{8FDCC866-EFD2-47EC-9BE2-4093F099F2D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308725"/>
            <a:ext cx="45720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4" name="Picture 38">
            <a:extLst>
              <a:ext uri="{FF2B5EF4-FFF2-40B4-BE49-F238E27FC236}">
                <a16:creationId xmlns:a16="http://schemas.microsoft.com/office/drawing/2014/main" id="{9D551DB5-F7CB-4117-A26D-92F7111929A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84525"/>
            <a:ext cx="45720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5" name="Picture 39">
            <a:extLst>
              <a:ext uri="{FF2B5EF4-FFF2-40B4-BE49-F238E27FC236}">
                <a16:creationId xmlns:a16="http://schemas.microsoft.com/office/drawing/2014/main" id="{E36D759F-DFCD-4FA3-BBA2-4779E788C8E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225" y="3130550"/>
            <a:ext cx="3025775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Flowchart: Summing Junction 41">
            <a:hlinkClick r:id="rId13" action="ppaction://hlinksldjump"/>
            <a:extLst>
              <a:ext uri="{FF2B5EF4-FFF2-40B4-BE49-F238E27FC236}">
                <a16:creationId xmlns:a16="http://schemas.microsoft.com/office/drawing/2014/main" id="{9F3D48DF-6DE6-447B-9D45-64D5C592A9D3}"/>
              </a:ext>
            </a:extLst>
          </p:cNvPr>
          <p:cNvSpPr/>
          <p:nvPr/>
        </p:nvSpPr>
        <p:spPr>
          <a:xfrm>
            <a:off x="8534400" y="5628884"/>
            <a:ext cx="609600" cy="649288"/>
          </a:xfrm>
          <a:prstGeom prst="flowChartSummingJunction">
            <a:avLst/>
          </a:prstGeom>
          <a:solidFill>
            <a:srgbClr val="FF00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6637" name="Rectangle 1">
            <a:extLst>
              <a:ext uri="{FF2B5EF4-FFF2-40B4-BE49-F238E27FC236}">
                <a16:creationId xmlns:a16="http://schemas.microsoft.com/office/drawing/2014/main" id="{0C5E131B-FD58-4B73-8746-277F87EA8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68263"/>
            <a:ext cx="72723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6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en-US" sz="36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thể</a:t>
            </a:r>
          </a:p>
        </p:txBody>
      </p:sp>
      <p:pic>
        <p:nvPicPr>
          <p:cNvPr id="15" name="Picture 3" descr="tpage4">
            <a:extLst>
              <a:ext uri="{FF2B5EF4-FFF2-40B4-BE49-F238E27FC236}">
                <a16:creationId xmlns:a16="http://schemas.microsoft.com/office/drawing/2014/main" id="{ED4A5094-923A-47C2-8D63-1C49FA84FE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9144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4">
            <a:extLst>
              <a:ext uri="{FF2B5EF4-FFF2-40B4-BE49-F238E27FC236}">
                <a16:creationId xmlns:a16="http://schemas.microsoft.com/office/drawing/2014/main" id="{7C648E45-0002-47E8-91F1-36242E6A1B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925" y="5114925"/>
            <a:ext cx="1476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F1F72A-4D64-4B05-8AFD-05E5730411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602163"/>
            <a:ext cx="15462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ctangle: Folded Corner 27">
            <a:hlinkClick r:id="rId5" action="ppaction://hlinksldjump"/>
            <a:extLst>
              <a:ext uri="{FF2B5EF4-FFF2-40B4-BE49-F238E27FC236}">
                <a16:creationId xmlns:a16="http://schemas.microsoft.com/office/drawing/2014/main" id="{DE3390E6-495D-4CD4-AEAE-B263C2CA9A85}"/>
              </a:ext>
            </a:extLst>
          </p:cNvPr>
          <p:cNvSpPr/>
          <p:nvPr/>
        </p:nvSpPr>
        <p:spPr>
          <a:xfrm>
            <a:off x="115806" y="1143001"/>
            <a:ext cx="8752568" cy="2892764"/>
          </a:xfrm>
          <a:prstGeom prst="foldedCorner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+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Thông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tin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cá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nhân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: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Thông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tin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xác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định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danh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tính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(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Họ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và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tên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,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năm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sinh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,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địa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chỉ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,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số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điện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thoại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,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số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căn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cước</a:t>
            </a:r>
            <a:r>
              <a:rPr lang="en-US" sz="3600" kern="0">
                <a:solidFill>
                  <a:schemeClr val="tx1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, …)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3929F9F-35DA-44A2-8007-0FFFFE8B0D3A}"/>
              </a:ext>
            </a:extLst>
          </p:cNvPr>
          <p:cNvSpPr/>
          <p:nvPr/>
        </p:nvSpPr>
        <p:spPr>
          <a:xfrm rot="5600923">
            <a:off x="3882936" y="6044022"/>
            <a:ext cx="1650242" cy="88839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1" name="Arrow: Pentagon 30">
            <a:hlinkClick r:id="rId5" action="ppaction://hlinksldjump"/>
            <a:extLst>
              <a:ext uri="{FF2B5EF4-FFF2-40B4-BE49-F238E27FC236}">
                <a16:creationId xmlns:a16="http://schemas.microsoft.com/office/drawing/2014/main" id="{0DE99DE0-9D9D-4BB1-904D-D1114D1C26FE}"/>
              </a:ext>
            </a:extLst>
          </p:cNvPr>
          <p:cNvSpPr/>
          <p:nvPr/>
        </p:nvSpPr>
        <p:spPr>
          <a:xfrm rot="586976" flipH="1">
            <a:off x="3931961" y="5947581"/>
            <a:ext cx="1280077" cy="586796"/>
          </a:xfrm>
          <a:prstGeom prst="homePlate">
            <a:avLst/>
          </a:prstGeom>
          <a:blipFill>
            <a:blip r:embed="rId6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</a:t>
            </a:r>
          </a:p>
          <a:p>
            <a:pPr algn="ctr" eaLnBrk="1" hangingPunct="1">
              <a:defRPr/>
            </a:pPr>
            <a:r>
              <a:rPr lang="en-US" sz="1600" b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HOME</a:t>
            </a:r>
          </a:p>
          <a:p>
            <a:pPr algn="ctr" eaLnBrk="1" hangingPunct="1">
              <a:defRPr/>
            </a:pPr>
            <a:endParaRPr lang="en-US" sz="16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Flowchart: Summing Junction 35">
            <a:extLst>
              <a:ext uri="{FF2B5EF4-FFF2-40B4-BE49-F238E27FC236}">
                <a16:creationId xmlns:a16="http://schemas.microsoft.com/office/drawing/2014/main" id="{30357F21-54B5-4552-B6F1-F9591317D44C}"/>
              </a:ext>
            </a:extLst>
          </p:cNvPr>
          <p:cNvSpPr/>
          <p:nvPr/>
        </p:nvSpPr>
        <p:spPr>
          <a:xfrm>
            <a:off x="3019425" y="4194326"/>
            <a:ext cx="115805" cy="154406"/>
          </a:xfrm>
          <a:prstGeom prst="flowChartSummingJunction">
            <a:avLst/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973DA721-0C23-419B-842B-CB680B9BDCE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62" y="4311650"/>
            <a:ext cx="3714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71C56AF-A02F-48D4-B62A-4EF2AD1FEDD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3775" y="4076700"/>
            <a:ext cx="5349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85FBB517-670D-4F7F-AFE8-8887353B8D2C}"/>
              </a:ext>
            </a:extLst>
          </p:cNvPr>
          <p:cNvGrpSpPr/>
          <p:nvPr/>
        </p:nvGrpSpPr>
        <p:grpSpPr>
          <a:xfrm>
            <a:off x="-113939" y="89708"/>
            <a:ext cx="8173535" cy="6829730"/>
            <a:chOff x="-113939" y="89708"/>
            <a:chExt cx="8173535" cy="6829730"/>
          </a:xfrm>
        </p:grpSpPr>
        <p:pic>
          <p:nvPicPr>
            <p:cNvPr id="12" name="Picture 5" descr="Computer_sings">
              <a:extLst>
                <a:ext uri="{FF2B5EF4-FFF2-40B4-BE49-F238E27FC236}">
                  <a16:creationId xmlns:a16="http://schemas.microsoft.com/office/drawing/2014/main" id="{4E52B05F-1122-4CB3-8025-531932E1D1C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113939" y="5486400"/>
              <a:ext cx="1061014" cy="1433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AutoShape 8">
              <a:extLst>
                <a:ext uri="{FF2B5EF4-FFF2-40B4-BE49-F238E27FC236}">
                  <a16:creationId xmlns:a16="http://schemas.microsoft.com/office/drawing/2014/main" id="{7E56A1B0-ABD1-4702-8A56-7CA52AA473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1434" y="89708"/>
              <a:ext cx="6888162" cy="4530725"/>
            </a:xfrm>
            <a:prstGeom prst="cloudCallout">
              <a:avLst>
                <a:gd name="adj1" fmla="val -53105"/>
                <a:gd name="adj2" fmla="val 76164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CC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None/>
                <a:defRPr/>
              </a:pP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Câu1: </a:t>
              </a:r>
              <a:r>
                <a:rPr lang="en-US" sz="400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Nêu</a:t>
              </a: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thông</a:t>
              </a: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tin </a:t>
              </a:r>
              <a:r>
                <a:rPr lang="en-US" sz="400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</a:t>
              </a: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thông</a:t>
              </a: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tin </a:t>
              </a:r>
              <a:r>
                <a:rPr lang="en-US" sz="400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thể</a:t>
              </a: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bao </a:t>
              </a:r>
              <a:r>
                <a:rPr lang="en-US" sz="400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gồm</a:t>
              </a: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những</a:t>
              </a: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gì</a:t>
              </a:r>
              <a:r>
                <a:rPr lang="en-US" sz="400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L -1.66667E-6 -0.2247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25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3">
            <a:extLst>
              <a:ext uri="{FF2B5EF4-FFF2-40B4-BE49-F238E27FC236}">
                <a16:creationId xmlns:a16="http://schemas.microsoft.com/office/drawing/2014/main" id="{7F8618EF-1B9B-40B6-8A72-77E6E1A016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150" y="-50800"/>
            <a:ext cx="1455738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4">
            <a:extLst>
              <a:ext uri="{FF2B5EF4-FFF2-40B4-BE49-F238E27FC236}">
                <a16:creationId xmlns:a16="http://schemas.microsoft.com/office/drawing/2014/main" id="{0708A331-00DC-4106-B194-7270165256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488" y="4860925"/>
            <a:ext cx="1476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DDD84E4-CB35-4144-BF49-DC862D5099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563" y="4348163"/>
            <a:ext cx="15462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: Folded Corner 26">
            <a:extLst>
              <a:ext uri="{FF2B5EF4-FFF2-40B4-BE49-F238E27FC236}">
                <a16:creationId xmlns:a16="http://schemas.microsoft.com/office/drawing/2014/main" id="{08F48100-03DA-40D6-A5E9-21D7B44CE6A7}"/>
              </a:ext>
            </a:extLst>
          </p:cNvPr>
          <p:cNvSpPr/>
          <p:nvPr/>
        </p:nvSpPr>
        <p:spPr>
          <a:xfrm>
            <a:off x="381000" y="276225"/>
            <a:ext cx="8424863" cy="1727200"/>
          </a:xfrm>
          <a:prstGeom prst="foldedCorner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60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vi-VN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Những thông tin cá nhân và tập thể cần được bảo vệ là những thông tin gì và có luật quy định bảo vệ thông tin cá nhân?</a:t>
            </a:r>
          </a:p>
        </p:txBody>
      </p:sp>
      <p:sp>
        <p:nvSpPr>
          <p:cNvPr id="28" name="Rectangle: Folded Corner 27">
            <a:hlinkClick r:id="rId6" action="ppaction://hlinksldjump"/>
            <a:extLst>
              <a:ext uri="{FF2B5EF4-FFF2-40B4-BE49-F238E27FC236}">
                <a16:creationId xmlns:a16="http://schemas.microsoft.com/office/drawing/2014/main" id="{9DE9D84E-6A91-45BC-BF09-FF9332042B9C}"/>
              </a:ext>
            </a:extLst>
          </p:cNvPr>
          <p:cNvSpPr/>
          <p:nvPr/>
        </p:nvSpPr>
        <p:spPr>
          <a:xfrm>
            <a:off x="69850" y="2020562"/>
            <a:ext cx="8997950" cy="2087094"/>
          </a:xfrm>
          <a:prstGeom prst="foldedCorner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kern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+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Thông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tin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cá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nhân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và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tập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thể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được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pháp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luật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bảo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vệ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(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Mục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2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chương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II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luật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an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toàn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thông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tin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mạng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số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86/2015/QH13)</a:t>
            </a:r>
            <a:endParaRPr lang="zh-CN" altLang="en-US" sz="3600" kern="0">
              <a:solidFill>
                <a:srgbClr val="002060"/>
              </a:solidFill>
              <a:latin typeface="Times New Roman" panose="02020603050405020304" pitchFamily="18" charset="0"/>
              <a:ea typeface="方正静蕾简体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1961E10-FA80-4EFC-9E46-0A6729A9434B}"/>
              </a:ext>
            </a:extLst>
          </p:cNvPr>
          <p:cNvSpPr/>
          <p:nvPr/>
        </p:nvSpPr>
        <p:spPr>
          <a:xfrm rot="5600923">
            <a:off x="-210808" y="6210644"/>
            <a:ext cx="1183615" cy="106874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1" name="Arrow: Pentagon 30">
            <a:hlinkClick r:id="rId6" action="ppaction://hlinksldjump"/>
            <a:extLst>
              <a:ext uri="{FF2B5EF4-FFF2-40B4-BE49-F238E27FC236}">
                <a16:creationId xmlns:a16="http://schemas.microsoft.com/office/drawing/2014/main" id="{15C57A02-3C83-4E42-B0CD-96B8BBF0212E}"/>
              </a:ext>
            </a:extLst>
          </p:cNvPr>
          <p:cNvSpPr/>
          <p:nvPr/>
        </p:nvSpPr>
        <p:spPr>
          <a:xfrm rot="586976" flipH="1">
            <a:off x="-186517" y="5956260"/>
            <a:ext cx="1135031" cy="615639"/>
          </a:xfrm>
          <a:prstGeom prst="homePlate">
            <a:avLst/>
          </a:prstGeom>
          <a:blipFill>
            <a:blip r:embed="rId7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 HOME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AACD2542-5409-4C90-8F02-84B2703BB1A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038" y="4286250"/>
            <a:ext cx="3714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E736560F-5E1A-4D3E-BFCE-2ED2FB23A7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338" y="3990975"/>
            <a:ext cx="5349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4555 L 0.00104 -0.1791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23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3">
            <a:extLst>
              <a:ext uri="{FF2B5EF4-FFF2-40B4-BE49-F238E27FC236}">
                <a16:creationId xmlns:a16="http://schemas.microsoft.com/office/drawing/2014/main" id="{D55CE4F1-2172-4245-AFA6-0827A05B4C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150" y="-50800"/>
            <a:ext cx="1455738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3" name="Picture 4">
            <a:extLst>
              <a:ext uri="{FF2B5EF4-FFF2-40B4-BE49-F238E27FC236}">
                <a16:creationId xmlns:a16="http://schemas.microsoft.com/office/drawing/2014/main" id="{E940DE95-FB74-4F6C-AA4B-7719F6317F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222" y="5205572"/>
            <a:ext cx="1367079" cy="1614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C42F244-A29D-44E6-B0BC-60EFF1D3CC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298" y="4666250"/>
            <a:ext cx="1431758" cy="1281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: Folded Corner 26">
            <a:extLst>
              <a:ext uri="{FF2B5EF4-FFF2-40B4-BE49-F238E27FC236}">
                <a16:creationId xmlns:a16="http://schemas.microsoft.com/office/drawing/2014/main" id="{49F81874-9BFF-4DF3-8F2A-84899B5D3133}"/>
              </a:ext>
            </a:extLst>
          </p:cNvPr>
          <p:cNvSpPr/>
          <p:nvPr/>
        </p:nvSpPr>
        <p:spPr>
          <a:xfrm>
            <a:off x="381000" y="152400"/>
            <a:ext cx="8459788" cy="1447800"/>
          </a:xfrm>
          <a:prstGeom prst="foldedCorner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60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Câu</a:t>
            </a:r>
            <a:r>
              <a:rPr lang="en-US" sz="360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3: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cắp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8" name="Rectangle: Folded Corner 27">
            <a:hlinkClick r:id="rId6" action="ppaction://hlinksldjump"/>
            <a:extLst>
              <a:ext uri="{FF2B5EF4-FFF2-40B4-BE49-F238E27FC236}">
                <a16:creationId xmlns:a16="http://schemas.microsoft.com/office/drawing/2014/main" id="{04AF1C07-0B02-4702-9F47-B689AF0129EB}"/>
              </a:ext>
            </a:extLst>
          </p:cNvPr>
          <p:cNvSpPr/>
          <p:nvPr/>
        </p:nvSpPr>
        <p:spPr>
          <a:xfrm>
            <a:off x="152400" y="1464915"/>
            <a:ext cx="8688388" cy="3407709"/>
          </a:xfrm>
          <a:prstGeom prst="foldedCorner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+ Tác hại khi thông tin cá nhân bị đánh cắp: mạo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danh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vay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tiền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,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rút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tiền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từ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tài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khoản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của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nạn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nhân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,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gửi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thư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đe dọa tống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tiền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,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phát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tán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virut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,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đe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dọa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lừa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đảo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nạn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nhân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nhằm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trục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 </a:t>
            </a:r>
            <a:r>
              <a:rPr lang="en-US" sz="3600" kern="0" err="1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lợi</a:t>
            </a:r>
            <a:r>
              <a:rPr lang="en-US" sz="3600" kern="0">
                <a:solidFill>
                  <a:srgbClr val="002060"/>
                </a:solidFill>
                <a:latin typeface="Times New Roman" panose="02020603050405020304" pitchFamily="18" charset="0"/>
                <a:ea typeface="方正静蕾简体"/>
                <a:cs typeface="Times New Roman" panose="02020603050405020304" pitchFamily="18" charset="0"/>
              </a:rPr>
              <a:t>....</a:t>
            </a:r>
            <a:endParaRPr lang="zh-CN" altLang="en-US" sz="3600" kern="0">
              <a:solidFill>
                <a:srgbClr val="002060"/>
              </a:solidFill>
              <a:latin typeface="Times New Roman" panose="02020603050405020304" pitchFamily="18" charset="0"/>
              <a:ea typeface="方正静蕾简体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1A92267-FAD2-4D49-9253-D2A5F96F1F06}"/>
              </a:ext>
            </a:extLst>
          </p:cNvPr>
          <p:cNvSpPr/>
          <p:nvPr/>
        </p:nvSpPr>
        <p:spPr>
          <a:xfrm rot="5600923">
            <a:off x="-59493" y="6288975"/>
            <a:ext cx="990522" cy="137639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1" name="Arrow: Pentagon 30">
            <a:hlinkClick r:id="" action="ppaction://noaction"/>
            <a:extLst>
              <a:ext uri="{FF2B5EF4-FFF2-40B4-BE49-F238E27FC236}">
                <a16:creationId xmlns:a16="http://schemas.microsoft.com/office/drawing/2014/main" id="{FBE4542D-6A6D-41EA-9FE8-33E89E483CC7}"/>
              </a:ext>
            </a:extLst>
          </p:cNvPr>
          <p:cNvSpPr/>
          <p:nvPr/>
        </p:nvSpPr>
        <p:spPr>
          <a:xfrm rot="586976">
            <a:off x="70031" y="6155650"/>
            <a:ext cx="986248" cy="500278"/>
          </a:xfrm>
          <a:prstGeom prst="homePlate">
            <a:avLst/>
          </a:prstGeom>
          <a:blipFill>
            <a:blip r:embed="rId7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 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6E50A14E-0831-413E-A4E4-E6B10D9899B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72" y="4381893"/>
            <a:ext cx="343975" cy="405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BC849DEC-CB88-4FCA-9706-736D22AF4DA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2334" y="4218524"/>
            <a:ext cx="495383" cy="1102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9259E-6 L -5.55556E-7 -0.2247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25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page4">
            <a:extLst>
              <a:ext uri="{FF2B5EF4-FFF2-40B4-BE49-F238E27FC236}">
                <a16:creationId xmlns:a16="http://schemas.microsoft.com/office/drawing/2014/main" id="{44605D74-EBF9-4B84-BA52-D07DBD5A8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4" name="Text Box 9">
            <a:extLst>
              <a:ext uri="{FF2B5EF4-FFF2-40B4-BE49-F238E27FC236}">
                <a16:creationId xmlns:a16="http://schemas.microsoft.com/office/drawing/2014/main" id="{DD274AB1-49C8-4FEA-A35A-BF5905DE8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6515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sq" cmpd="dbl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6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en-US" sz="36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nhân</a:t>
            </a:r>
            <a:endParaRPr lang="en-US" alt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5" name="Text Box 9">
            <a:extLst>
              <a:ext uri="{FF2B5EF4-FFF2-40B4-BE49-F238E27FC236}">
                <a16:creationId xmlns:a16="http://schemas.microsoft.com/office/drawing/2014/main" id="{0174CA74-7CE8-491C-8DFA-DD4BFF9C2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5185522"/>
          </a:xfrm>
          <a:prstGeom prst="rect">
            <a:avLst/>
          </a:prstGeom>
          <a:ln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Cài phần mềm diệt virus.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Không tiết lộ thông tin cá nhân.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Không nhập mật khẩu trong điều kiện người xung quan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nhìn trộm hoặc máy tính không để ở chế độ ẩn mật khẩu.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Sử dụng mật khẩu mạnh (ít nhất 8 kí tự gồm chữ hoa, thường, số và kí hiệu đặc biệt) không đặt mật khẩu là những thông tin cá nhân dễ đoán.</a:t>
            </a:r>
          </a:p>
        </p:txBody>
      </p:sp>
      <p:pic>
        <p:nvPicPr>
          <p:cNvPr id="5" name="Picture 3" descr="tpage4">
            <a:extLst>
              <a:ext uri="{FF2B5EF4-FFF2-40B4-BE49-F238E27FC236}">
                <a16:creationId xmlns:a16="http://schemas.microsoft.com/office/drawing/2014/main" id="{C7B4E96E-345A-4337-9BF6-EA2CC454B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9144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tpage4">
            <a:extLst>
              <a:ext uri="{FF2B5EF4-FFF2-40B4-BE49-F238E27FC236}">
                <a16:creationId xmlns:a16="http://schemas.microsoft.com/office/drawing/2014/main" id="{D3ABA6CF-D9C1-4D36-BD17-4799462A41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4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98" name="Text Box 9">
            <a:extLst>
              <a:ext uri="{FF2B5EF4-FFF2-40B4-BE49-F238E27FC236}">
                <a16:creationId xmlns:a16="http://schemas.microsoft.com/office/drawing/2014/main" id="{C14BA9E8-A0D0-45DC-9512-D1C74D37A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41732"/>
            <a:ext cx="8839200" cy="1953868"/>
          </a:xfrm>
          <a:prstGeom prst="rect">
            <a:avLst/>
          </a:prstGeom>
          <a:ln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Kiểm chứng kĩ lư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ỡ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 thông tin để đảm bảo thông tin không bị sai lệch hoặc thông tin có nội dung xấu và nội dung vi phạm pháp luật.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7BA13A9-93CF-49D3-9BFF-A97018776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823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3. Chia sẻ thông tin an toàn hợp pháp</a:t>
            </a: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A3370BFD-C780-4CF5-B618-8A9DC633F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075332"/>
            <a:ext cx="8839200" cy="1953868"/>
          </a:xfrm>
          <a:prstGeom prst="rect">
            <a:avLst/>
          </a:prstGeom>
          <a:ln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Tính hợp pháp và sự an toàn khi gửi mail, đăng ý kiến cá nhân, đưa thông tin người khác lên mạng xã hội và các di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ễ</a:t>
            </a: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 đàn.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3C35EF84-1E49-4276-B985-6C2C18B9F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215" y="5181600"/>
            <a:ext cx="8839200" cy="661207"/>
          </a:xfrm>
          <a:prstGeom prst="rect">
            <a:avLst/>
          </a:prstGeom>
          <a:ln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Tránh vi phạm bản quyền</a:t>
            </a:r>
          </a:p>
        </p:txBody>
      </p:sp>
      <p:pic>
        <p:nvPicPr>
          <p:cNvPr id="9" name="Picture 3" descr="tpage4">
            <a:extLst>
              <a:ext uri="{FF2B5EF4-FFF2-40B4-BE49-F238E27FC236}">
                <a16:creationId xmlns:a16="http://schemas.microsoft.com/office/drawing/2014/main" id="{4F900AFB-1377-476D-83A2-9CE8B7FCAD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9144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699" grpId="0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86C9DE-ABDC-45BF-AA9C-7446139A5A5A}"/>
              </a:ext>
            </a:extLst>
          </p:cNvPr>
          <p:cNvSpPr/>
          <p:nvPr/>
        </p:nvSpPr>
        <p:spPr>
          <a:xfrm>
            <a:off x="1698196" y="1202986"/>
            <a:ext cx="562723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0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charset="0"/>
                <a:cs typeface="Arial" charset="0"/>
              </a:rPr>
              <a:t>LUYỆN TẬP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98C540D-88E9-4CB3-BFFA-FE5E09F83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675" y="2971800"/>
            <a:ext cx="4572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Arial" panose="020B0604020202020204" pitchFamily="34" charset="0"/>
              </a:rPr>
              <a:t>Bài 1: </a:t>
            </a:r>
            <a:r>
              <a:rPr lang="en-US" altLang="en-US">
                <a:latin typeface="Arial" panose="020B0604020202020204" pitchFamily="34" charset="0"/>
              </a:rPr>
              <a:t>SGK trang 54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Arial" panose="020B0604020202020204" pitchFamily="34" charset="0"/>
              </a:rPr>
              <a:t>Bài 2:</a:t>
            </a:r>
            <a:r>
              <a:rPr lang="en-US" altLang="en-US">
                <a:latin typeface="Arial" panose="020B0604020202020204" pitchFamily="34" charset="0"/>
              </a:rPr>
              <a:t> SGK trang 54</a:t>
            </a:r>
          </a:p>
        </p:txBody>
      </p:sp>
      <p:pic>
        <p:nvPicPr>
          <p:cNvPr id="5" name="Picture 2" descr="tpage4">
            <a:extLst>
              <a:ext uri="{FF2B5EF4-FFF2-40B4-BE49-F238E27FC236}">
                <a16:creationId xmlns:a16="http://schemas.microsoft.com/office/drawing/2014/main" id="{8C700ECE-46DA-4A80-902C-AB10E09ED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tpage4">
            <a:extLst>
              <a:ext uri="{FF2B5EF4-FFF2-40B4-BE49-F238E27FC236}">
                <a16:creationId xmlns:a16="http://schemas.microsoft.com/office/drawing/2014/main" id="{382997A9-3624-4079-9E23-71FBC1ED0E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77000"/>
            <a:ext cx="9144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75963-B1D2-447B-BA30-4E57E798D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521299"/>
            <a:ext cx="8991600" cy="5835430"/>
          </a:xfrm>
        </p:spPr>
        <p:txBody>
          <a:bodyPr/>
          <a:lstStyle/>
          <a:p>
            <a:pPr marL="0" indent="0" algn="just" eaLnBrk="1" hangingPunct="1">
              <a:lnSpc>
                <a:spcPct val="17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email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trộm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lọt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eaLnBrk="1" hangingPunct="1">
              <a:lnSpc>
                <a:spcPct val="17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An.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lừa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gạt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eaLnBrk="1" hangingPunct="1">
              <a:lnSpc>
                <a:spcPct val="17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1, 2, 4.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8F6E175-05BC-40AF-B81D-7C4A96975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3854"/>
            <a:ext cx="8229600" cy="487362"/>
          </a:xfrm>
        </p:spPr>
        <p:txBody>
          <a:bodyPr/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8_Thiết kế Tùy chỉn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1051</TotalTime>
  <Words>711</Words>
  <Application>Microsoft Office PowerPoint</Application>
  <PresentationFormat>On-screen Show (4:3)</PresentationFormat>
  <Paragraphs>41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Times New Roman</vt:lpstr>
      <vt:lpstr>Wingdings</vt:lpstr>
      <vt:lpstr>8_Thiết kế Tùy chỉnh</vt:lpstr>
      <vt:lpstr>Office Theme</vt:lpstr>
      <vt:lpstr>PBrush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ĐÁP ÁN</vt:lpstr>
      <vt:lpstr>HƯỚNG DẪN VỀ NHÀ</vt:lpstr>
      <vt:lpstr>PowerPoint Presentation</vt:lpstr>
      <vt:lpstr>PowerPoint Presentation</vt:lpstr>
    </vt:vector>
  </TitlesOfParts>
  <Company>GV THCS Vinh Binh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Cao Nguyen Hoang Vu</dc:creator>
  <cp:lastModifiedBy>Hồng Ngọc</cp:lastModifiedBy>
  <cp:revision>87</cp:revision>
  <dcterms:created xsi:type="dcterms:W3CDTF">2019-07-19T02:05:31Z</dcterms:created>
  <dcterms:modified xsi:type="dcterms:W3CDTF">2022-04-09T01:12:06Z</dcterms:modified>
</cp:coreProperties>
</file>