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</p:sldMasterIdLst>
  <p:notesMasterIdLst>
    <p:notesMasterId r:id="rId17"/>
  </p:notesMasterIdLst>
  <p:sldIdLst>
    <p:sldId id="288" r:id="rId2"/>
    <p:sldId id="280" r:id="rId3"/>
    <p:sldId id="286" r:id="rId4"/>
    <p:sldId id="290" r:id="rId5"/>
    <p:sldId id="293" r:id="rId6"/>
    <p:sldId id="289" r:id="rId7"/>
    <p:sldId id="287" r:id="rId8"/>
    <p:sldId id="292" r:id="rId9"/>
    <p:sldId id="291" r:id="rId10"/>
    <p:sldId id="294" r:id="rId11"/>
    <p:sldId id="295" r:id="rId12"/>
    <p:sldId id="296" r:id="rId13"/>
    <p:sldId id="278" r:id="rId14"/>
    <p:sldId id="297" r:id="rId15"/>
    <p:sldId id="285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1646"/>
    <a:srgbClr val="C78561"/>
    <a:srgbClr val="2B6C50"/>
    <a:srgbClr val="559681"/>
    <a:srgbClr val="223346"/>
    <a:srgbClr val="A6A6A6"/>
    <a:srgbClr val="C2E3D5"/>
    <a:srgbClr val="55AB8A"/>
    <a:srgbClr val="448B70"/>
    <a:srgbClr val="A7D1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7C729-DDDE-40E7-B65D-98C26FD913AA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E2EA0-819F-4CE2-AC3B-0DE2165A77D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139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79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328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55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054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682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122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11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8EF0FB-FA3B-429D-88D2-48C7ABFF645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11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>
            <a:fillRect/>
          </a:stretch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>
            <a:fillRect/>
          </a:stretch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>
            <a:fillRect/>
          </a:stretch>
        </p:blipFill>
        <p:spPr>
          <a:xfrm>
            <a:off x="0" y="4483571"/>
            <a:ext cx="3197901" cy="23744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>
            <a:fillRect/>
          </a:stretch>
        </p:blipFill>
        <p:spPr>
          <a:xfrm>
            <a:off x="10060362" y="-1"/>
            <a:ext cx="2131639" cy="3508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C2FB-008A-43F7-945E-188DCA74A44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C2FB-008A-43F7-945E-188DCA74A442}" type="datetimeFigureOut">
              <a:rPr lang="zh-CN" altLang="en-US" smtClean="0"/>
              <a:t>2021/12/6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9E517-D919-4C47-A4A2-6356CD956EA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8.png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notesSlide" Target="../notesSlides/notesSlide2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90.png"/><Relationship Id="rId4" Type="http://schemas.microsoft.com/office/2007/relationships/hdphoto" Target="../media/hdphoto2.wdp"/><Relationship Id="rId9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7">
            <a:extLst>
              <a:ext uri="{FF2B5EF4-FFF2-40B4-BE49-F238E27FC236}">
                <a16:creationId xmlns:a16="http://schemas.microsoft.com/office/drawing/2014/main" id="{C43B3DF9-29FA-440D-8E40-E65CF2B57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" y="-366588"/>
            <a:ext cx="12176256" cy="7224588"/>
          </a:xfrm>
          <a:custGeom>
            <a:avLst/>
            <a:gdLst>
              <a:gd name="connsiteX0" fmla="*/ 0 w 2987920"/>
              <a:gd name="connsiteY0" fmla="*/ 0 h 1954042"/>
              <a:gd name="connsiteX1" fmla="*/ 2987920 w 2987920"/>
              <a:gd name="connsiteY1" fmla="*/ 0 h 1954042"/>
              <a:gd name="connsiteX2" fmla="*/ 2987920 w 2987920"/>
              <a:gd name="connsiteY2" fmla="*/ 1954042 h 1954042"/>
              <a:gd name="connsiteX3" fmla="*/ 0 w 2987920"/>
              <a:gd name="connsiteY3" fmla="*/ 1954042 h 195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7920" h="1954042">
                <a:moveTo>
                  <a:pt x="0" y="0"/>
                </a:moveTo>
                <a:lnTo>
                  <a:pt x="2987920" y="0"/>
                </a:lnTo>
                <a:lnTo>
                  <a:pt x="2987920" y="1954042"/>
                </a:lnTo>
                <a:lnTo>
                  <a:pt x="0" y="1954042"/>
                </a:lnTo>
                <a:close/>
              </a:path>
            </a:pathLst>
          </a:cu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11" y="-405906"/>
            <a:ext cx="12184129" cy="203407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" y="5942973"/>
            <a:ext cx="12206750" cy="149904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042920" y="2143451"/>
            <a:ext cx="1002458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8000" dirty="0">
              <a:blipFill>
                <a:blip r:embed="rId6"/>
                <a:stretch>
                  <a:fillRect/>
                </a:stretch>
              </a:blip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 rot="16200000">
            <a:off x="298780" y="1248465"/>
            <a:ext cx="422281" cy="388897"/>
            <a:chOff x="3862181" y="1292801"/>
            <a:chExt cx="447556" cy="412174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3862181" y="1302326"/>
              <a:ext cx="447556" cy="0"/>
            </a:xfrm>
            <a:prstGeom prst="lin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4300212" y="1292801"/>
              <a:ext cx="0" cy="412174"/>
            </a:xfrm>
            <a:prstGeom prst="lin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 rot="5400000">
            <a:off x="5047168" y="4486403"/>
            <a:ext cx="422281" cy="388897"/>
            <a:chOff x="3862181" y="1292801"/>
            <a:chExt cx="447556" cy="412174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3862181" y="1302326"/>
              <a:ext cx="447556" cy="0"/>
            </a:xfrm>
            <a:prstGeom prst="lin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4300212" y="1292801"/>
              <a:ext cx="0" cy="412174"/>
            </a:xfrm>
            <a:prstGeom prst="lin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5AD9C10A-A72A-4CB2-ABE9-1FF4BFE6C633}"/>
                  </a:ext>
                </a:extLst>
              </p:cNvPr>
              <p:cNvSpPr/>
              <p:nvPr/>
            </p:nvSpPr>
            <p:spPr>
              <a:xfrm>
                <a:off x="82471" y="1442914"/>
                <a:ext cx="4571999" cy="3440078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0,25 mol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gam?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44 g/ mol.</a:t>
                </a: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5AD9C10A-A72A-4CB2-ABE9-1FF4BFE6C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71" y="1442914"/>
                <a:ext cx="4571999" cy="344007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8756B85-DE3A-499D-AEF2-6B7C6D9C343E}"/>
                  </a:ext>
                </a:extLst>
              </p:cNvPr>
              <p:cNvSpPr/>
              <p:nvPr/>
            </p:nvSpPr>
            <p:spPr>
              <a:xfrm>
                <a:off x="7604257" y="1451915"/>
                <a:ext cx="4571999" cy="3440078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0,25 mol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đkc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8756B85-DE3A-499D-AEF2-6B7C6D9C3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257" y="1451915"/>
                <a:ext cx="4571999" cy="3440078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696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18FC818-B5AB-4F23-B7EF-868303EE93F1}"/>
                  </a:ext>
                </a:extLst>
              </p:cNvPr>
              <p:cNvSpPr/>
              <p:nvPr/>
            </p:nvSpPr>
            <p:spPr>
              <a:xfrm>
                <a:off x="1393120" y="131237"/>
                <a:ext cx="9405760" cy="1173471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0,25 mol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đkc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18FC818-B5AB-4F23-B7EF-868303EE9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120" y="131237"/>
                <a:ext cx="9405760" cy="1173471"/>
              </a:xfrm>
              <a:prstGeom prst="roundRect">
                <a:avLst/>
              </a:prstGeom>
              <a:blipFill>
                <a:blip r:embed="rId3"/>
                <a:stretch>
                  <a:fillRect l="-1102" t="-3109" r="-972" b="-1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16200000">
            <a:off x="-3603765" y="1879640"/>
            <a:ext cx="7227980" cy="29820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5400000" flipH="1">
            <a:off x="8397637" y="1977000"/>
            <a:ext cx="7227980" cy="27873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198415-4E45-46AC-B41F-B84F63DA7E78}"/>
              </a:ext>
            </a:extLst>
          </p:cNvPr>
          <p:cNvCxnSpPr/>
          <p:nvPr/>
        </p:nvCxnSpPr>
        <p:spPr>
          <a:xfrm>
            <a:off x="5331788" y="663380"/>
            <a:ext cx="14330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ABF5FB-0F81-4D22-B599-324404765BEE}"/>
              </a:ext>
            </a:extLst>
          </p:cNvPr>
          <p:cNvCxnSpPr>
            <a:cxnSpLocks/>
          </p:cNvCxnSpPr>
          <p:nvPr/>
        </p:nvCxnSpPr>
        <p:spPr>
          <a:xfrm>
            <a:off x="9421466" y="663380"/>
            <a:ext cx="12374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DFC2D4-883E-4F03-8EBD-558BD7D0DF2E}"/>
              </a:ext>
            </a:extLst>
          </p:cNvPr>
          <p:cNvSpPr txBox="1"/>
          <p:nvPr/>
        </p:nvSpPr>
        <p:spPr>
          <a:xfrm>
            <a:off x="6048295" y="1709800"/>
            <a:ext cx="93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6506779-8138-4184-9658-A49861CBB5C6}"/>
                  </a:ext>
                </a:extLst>
              </p:cNvPr>
              <p:cNvSpPr txBox="1"/>
              <p:nvPr/>
            </p:nvSpPr>
            <p:spPr>
              <a:xfrm>
                <a:off x="4452342" y="2493505"/>
                <a:ext cx="49691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Cứ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mol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24,79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lít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6506779-8138-4184-9658-A49861CBB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342" y="2493505"/>
                <a:ext cx="4969124" cy="584775"/>
              </a:xfrm>
              <a:prstGeom prst="rect">
                <a:avLst/>
              </a:prstGeom>
              <a:blipFill>
                <a:blip r:embed="rId5"/>
                <a:stretch>
                  <a:fillRect l="-306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03FAC3-7718-4688-9B8D-EF897E7D3A66}"/>
                  </a:ext>
                </a:extLst>
              </p:cNvPr>
              <p:cNvSpPr txBox="1"/>
              <p:nvPr/>
            </p:nvSpPr>
            <p:spPr>
              <a:xfrm>
                <a:off x="3842276" y="3136409"/>
                <a:ext cx="59977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0,25 mol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03FAC3-7718-4688-9B8D-EF897E7D3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276" y="3136409"/>
                <a:ext cx="5997760" cy="584775"/>
              </a:xfrm>
              <a:prstGeom prst="rect">
                <a:avLst/>
              </a:prstGeom>
              <a:blipFill>
                <a:blip r:embed="rId6"/>
                <a:stretch>
                  <a:fillRect t="-14737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7830A03-15F7-4250-B000-0E7B514A4255}"/>
              </a:ext>
            </a:extLst>
          </p:cNvPr>
          <p:cNvSpPr txBox="1"/>
          <p:nvPr/>
        </p:nvSpPr>
        <p:spPr>
          <a:xfrm>
            <a:off x="4711443" y="3809527"/>
            <a:ext cx="4287028" cy="58477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0,25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. 24,79 = 6,1975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5B031C-9D75-481C-B716-73481EC7BCBA}"/>
              </a:ext>
            </a:extLst>
          </p:cNvPr>
          <p:cNvCxnSpPr>
            <a:cxnSpLocks/>
          </p:cNvCxnSpPr>
          <p:nvPr/>
        </p:nvCxnSpPr>
        <p:spPr>
          <a:xfrm flipH="1">
            <a:off x="5176135" y="4332546"/>
            <a:ext cx="1" cy="48739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ADFB790-B946-49BD-BF51-46A0E942F2AA}"/>
              </a:ext>
            </a:extLst>
          </p:cNvPr>
          <p:cNvCxnSpPr>
            <a:cxnSpLocks/>
          </p:cNvCxnSpPr>
          <p:nvPr/>
        </p:nvCxnSpPr>
        <p:spPr>
          <a:xfrm flipH="1">
            <a:off x="7741459" y="4293823"/>
            <a:ext cx="1" cy="48739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340E16C-60B9-426F-AD85-C2EB8C83711B}"/>
                  </a:ext>
                </a:extLst>
              </p:cNvPr>
              <p:cNvSpPr txBox="1"/>
              <p:nvPr/>
            </p:nvSpPr>
            <p:spPr>
              <a:xfrm>
                <a:off x="7322203" y="4680739"/>
                <a:ext cx="9443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i="0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kh</m:t>
                          </m:r>
                          <m:r>
                            <a:rPr lang="en-US" sz="3200" b="0" i="0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í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340E16C-60B9-426F-AD85-C2EB8C837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203" y="4680739"/>
                <a:ext cx="944308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2199B4D-28D0-473C-A6AB-453317600018}"/>
                  </a:ext>
                </a:extLst>
              </p:cNvPr>
              <p:cNvSpPr txBox="1"/>
              <p:nvPr/>
            </p:nvSpPr>
            <p:spPr>
              <a:xfrm>
                <a:off x="4960729" y="5499735"/>
                <a:ext cx="3338380" cy="584775"/>
              </a:xfrm>
              <a:prstGeom prst="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kh</m:t>
                        </m:r>
                        <m:r>
                          <a:rPr lang="en-US" sz="32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í</m:t>
                        </m:r>
                      </m:sub>
                    </m:sSub>
                    <m:r>
                      <a:rPr lang="en-US" sz="3200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kh</m:t>
                        </m:r>
                        <m:r>
                          <a:rPr lang="en-US" sz="32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í</m:t>
                        </m:r>
                      </m:sub>
                    </m:sSub>
                    <m:r>
                      <a:rPr lang="en-US" sz="3200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. 24,79 </a:t>
                </a:r>
                <a:endParaRPr lang="en-US" sz="32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2199B4D-28D0-473C-A6AB-453317600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729" y="5499735"/>
                <a:ext cx="3338380" cy="584775"/>
              </a:xfrm>
              <a:prstGeom prst="rect">
                <a:avLst/>
              </a:prstGeom>
              <a:blipFill>
                <a:blip r:embed="rId8"/>
                <a:stretch>
                  <a:fillRect t="-13265" r="-2186" b="-30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le 2">
            <a:extLst>
              <a:ext uri="{FF2B5EF4-FFF2-40B4-BE49-F238E27FC236}">
                <a16:creationId xmlns:a16="http://schemas.microsoft.com/office/drawing/2014/main" id="{671CA322-B47E-4428-B579-E6E6CE049B2D}"/>
              </a:ext>
            </a:extLst>
          </p:cNvPr>
          <p:cNvSpPr txBox="1">
            <a:spLocks/>
          </p:cNvSpPr>
          <p:nvPr/>
        </p:nvSpPr>
        <p:spPr>
          <a:xfrm>
            <a:off x="1597456" y="4035166"/>
            <a:ext cx="1761068" cy="5838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E7205D-79AB-4A38-B767-6F6A4C50285D}"/>
              </a:ext>
            </a:extLst>
          </p:cNvPr>
          <p:cNvGrpSpPr/>
          <p:nvPr/>
        </p:nvGrpSpPr>
        <p:grpSpPr>
          <a:xfrm>
            <a:off x="1379586" y="3445738"/>
            <a:ext cx="2391924" cy="398275"/>
            <a:chOff x="7381737" y="3835237"/>
            <a:chExt cx="2391924" cy="39827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8F2AC82-D7E3-4846-9E94-8527E6D0D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148" l="7317" r="99187">
                          <a14:foregroundMark x1="99187" y1="74074" x2="83740" y2="99074"/>
                          <a14:foregroundMark x1="24390" y1="0" x2="8130" y2="24074"/>
                          <a14:foregroundMark x1="8943" y1="61111" x2="8943" y2="9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737" y="3835237"/>
              <a:ext cx="2391924" cy="392169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7978C1F-32F3-4E78-B1D9-5134A653DE5A}"/>
                </a:ext>
              </a:extLst>
            </p:cNvPr>
            <p:cNvSpPr/>
            <p:nvPr/>
          </p:nvSpPr>
          <p:spPr>
            <a:xfrm>
              <a:off x="7649654" y="3945546"/>
              <a:ext cx="1719607" cy="287966"/>
            </a:xfrm>
            <a:prstGeom prst="rect">
              <a:avLst/>
            </a:prstGeom>
            <a:solidFill>
              <a:srgbClr val="C78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0,25 mol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3241EA-F7CC-4380-B1A4-BE09A572465A}"/>
                  </a:ext>
                </a:extLst>
              </p:cNvPr>
              <p:cNvSpPr txBox="1"/>
              <p:nvPr/>
            </p:nvSpPr>
            <p:spPr>
              <a:xfrm>
                <a:off x="4755661" y="4662401"/>
                <a:ext cx="9443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kh</m:t>
                          </m:r>
                          <m:r>
                            <a:rPr lang="en-US" sz="3200" b="0" i="0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í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3241EA-F7CC-4380-B1A4-BE09A57246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61" y="4662401"/>
                <a:ext cx="944308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itle 2">
            <a:extLst>
              <a:ext uri="{FF2B5EF4-FFF2-40B4-BE49-F238E27FC236}">
                <a16:creationId xmlns:a16="http://schemas.microsoft.com/office/drawing/2014/main" id="{6754B4A1-AE82-4BDE-A22F-6539F5D1FB0F}"/>
              </a:ext>
            </a:extLst>
          </p:cNvPr>
          <p:cNvSpPr txBox="1">
            <a:spLocks/>
          </p:cNvSpPr>
          <p:nvPr/>
        </p:nvSpPr>
        <p:spPr>
          <a:xfrm>
            <a:off x="1084518" y="4041272"/>
            <a:ext cx="2982059" cy="5838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6,1975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947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32" grpId="0"/>
      <p:bldP spid="33" grpId="0" animBg="1"/>
      <p:bldP spid="3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16200000">
            <a:off x="-3603765" y="1879640"/>
            <a:ext cx="7227980" cy="29820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5400000" flipH="1">
            <a:off x="8397637" y="1977000"/>
            <a:ext cx="7227980" cy="278733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23441" y="136477"/>
            <a:ext cx="8145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II_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Chuyển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đổi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giữa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lượng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chất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và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thể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tích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chất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khí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(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đkc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)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như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thế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nào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4ECEEB-AF86-4ADA-B2B8-BB56BD5CAAC6}"/>
              </a:ext>
            </a:extLst>
          </p:cNvPr>
          <p:cNvSpPr txBox="1"/>
          <p:nvPr/>
        </p:nvSpPr>
        <p:spPr>
          <a:xfrm>
            <a:off x="2871339" y="1169717"/>
            <a:ext cx="7297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đkc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59B0DC-7FA2-4108-9B05-795608EEB74A}"/>
              </a:ext>
            </a:extLst>
          </p:cNvPr>
          <p:cNvSpPr txBox="1"/>
          <p:nvPr/>
        </p:nvSpPr>
        <p:spPr>
          <a:xfrm>
            <a:off x="2871339" y="3373379"/>
            <a:ext cx="1850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363713-5BD5-42C2-B921-FFACB5846B45}"/>
                  </a:ext>
                </a:extLst>
              </p:cNvPr>
              <p:cNvSpPr txBox="1"/>
              <p:nvPr/>
            </p:nvSpPr>
            <p:spPr>
              <a:xfrm>
                <a:off x="4649383" y="3330846"/>
                <a:ext cx="2433805" cy="947182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𝐧</m:t>
                        </m:r>
                      </m:e>
                      <m:sub>
                        <m:r>
                          <a:rPr lang="en-US" sz="3200" b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𝐤𝐡</m:t>
                        </m:r>
                        <m:r>
                          <a:rPr lang="en-US" sz="3200" b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í</m:t>
                        </m:r>
                      </m:sub>
                    </m:sSub>
                    <m:r>
                      <a:rPr lang="en-US" sz="3200" b="1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ln/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dirty="0" smtClean="0">
                            <a:ln/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600" b="1" i="1" dirty="0" smtClean="0">
                            <a:ln/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sSub>
                          <m:sSubPr>
                            <m:ctrlPr>
                              <a:rPr lang="en-US" sz="3600" b="1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𝐕</m:t>
                            </m:r>
                          </m:e>
                          <m:sub>
                            <m:r>
                              <a:rPr lang="en-US" sz="3600" b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𝐤𝐡</m:t>
                            </m:r>
                            <m:r>
                              <a:rPr lang="en-US" sz="3600" b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í</m:t>
                            </m:r>
                          </m:sub>
                        </m:sSub>
                      </m:num>
                      <m:den>
                        <m:r>
                          <a:rPr lang="en-US" sz="3600" b="1" i="1" dirty="0" smtClean="0">
                            <a:ln/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sz="3600" b="1" i="1" dirty="0" smtClean="0">
                            <a:ln/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𝟐𝟒</m:t>
                        </m:r>
                        <m:r>
                          <a:rPr lang="en-US" sz="3600" b="1" i="1" dirty="0" smtClean="0">
                            <a:ln/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sz="3600" b="1" i="1" dirty="0" smtClean="0">
                            <a:ln/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𝟕𝟗</m:t>
                        </m:r>
                      </m:den>
                    </m:f>
                  </m:oMath>
                </a14:m>
                <a:endParaRPr lang="en-US" sz="3600" b="1" dirty="0">
                  <a:ln/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363713-5BD5-42C2-B921-FFACB5846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383" y="3330846"/>
                <a:ext cx="2433805" cy="9471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FABE19-527F-4130-A7A1-095C70514AE0}"/>
                  </a:ext>
                </a:extLst>
              </p:cNvPr>
              <p:cNvSpPr txBox="1"/>
              <p:nvPr/>
            </p:nvSpPr>
            <p:spPr>
              <a:xfrm>
                <a:off x="1957247" y="4727140"/>
                <a:ext cx="8512144" cy="1190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32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kh</m:t>
                                </m:r>
                                <m:r>
                                  <a:rPr lang="en-US" sz="3200" i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í</m:t>
                                </m:r>
                              </m:sub>
                            </m:sSub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à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ố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mol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ch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ấ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kh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í, đơ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v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ị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à (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mol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)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kh</m:t>
                                </m:r>
                                <m:r>
                                  <a:rPr lang="en-US" sz="32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í</m:t>
                                </m:r>
                              </m:sub>
                            </m:sSub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à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th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ể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í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ch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ch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ấ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kh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í, đơ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v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ị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à (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í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)</m:t>
                            </m:r>
                          </m:e>
                        </m:eqArr>
                      </m:e>
                    </m:d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FABE19-527F-4130-A7A1-095C70514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247" y="4727140"/>
                <a:ext cx="8512144" cy="1190839"/>
              </a:xfrm>
              <a:prstGeom prst="rect">
                <a:avLst/>
              </a:prstGeom>
              <a:blipFill>
                <a:blip r:embed="rId5"/>
                <a:stretch>
                  <a:fillRect l="-1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6D43AF-0A1A-496E-812C-B675A77A0E93}"/>
                  </a:ext>
                </a:extLst>
              </p:cNvPr>
              <p:cNvSpPr txBox="1"/>
              <p:nvPr/>
            </p:nvSpPr>
            <p:spPr>
              <a:xfrm>
                <a:off x="4019033" y="1964307"/>
                <a:ext cx="3541827" cy="107721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𝐕</m:t>
                        </m:r>
                      </m:e>
                      <m:sub>
                        <m:r>
                          <a:rPr lang="en-US" sz="3200" b="1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𝐤𝐡</m:t>
                        </m:r>
                        <m:r>
                          <a:rPr lang="en-US" sz="3200" b="1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í</m:t>
                        </m:r>
                      </m:sub>
                    </m:sSub>
                    <m:r>
                      <a:rPr lang="en-US" sz="3200" b="1" i="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1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sz="3200" b="1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𝐧</m:t>
                        </m:r>
                      </m:e>
                      <m:sub>
                        <m:r>
                          <a:rPr lang="en-US" sz="3200" b="1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𝐤𝐡</m:t>
                        </m:r>
                        <m:r>
                          <a:rPr lang="en-US" sz="3200" b="1" i="0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í </m:t>
                        </m:r>
                      </m:sub>
                    </m:sSub>
                    <m:r>
                      <a:rPr lang="en-US" sz="3200" b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.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24,79</m:t>
                    </m:r>
                    <m:r>
                      <a:rPr lang="en-US" sz="3200" b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endParaRPr lang="en-US" sz="3200" b="1" dirty="0">
                  <a:solidFill>
                    <a:srgbClr val="7030A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dirty="0">
                    <a:solidFill>
                      <a:srgbClr val="FFC000"/>
                    </a:solidFill>
                    <a:cs typeface="Times New Roman" panose="02020603050405020304" pitchFamily="18" charset="0"/>
                  </a:rPr>
                  <a:t>( 1 )    ( 2 )     ( 3 )</a:t>
                </a:r>
                <a:endParaRPr lang="en-US" sz="32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6D43AF-0A1A-496E-812C-B675A77A0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033" y="1964307"/>
                <a:ext cx="3541827" cy="1077218"/>
              </a:xfrm>
              <a:prstGeom prst="rect">
                <a:avLst/>
              </a:prstGeom>
              <a:blipFill>
                <a:blip r:embed="rId6"/>
                <a:stretch>
                  <a:fillRect t="-7263" b="-17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23A826-1869-433E-9D55-3670864388B9}"/>
                  </a:ext>
                </a:extLst>
              </p:cNvPr>
              <p:cNvSpPr txBox="1"/>
              <p:nvPr/>
            </p:nvSpPr>
            <p:spPr>
              <a:xfrm>
                <a:off x="7943704" y="3309782"/>
                <a:ext cx="2127583" cy="989310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 </m:t>
                    </m:r>
                    <m:r>
                      <a:rPr lang="en-US" sz="32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) </m:t>
                    </m:r>
                  </m:oMath>
                </a14:m>
                <a:r>
                  <a:rPr lang="en-US" sz="3200" b="1" dirty="0">
                    <a:ln/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  <m: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</m:e>
                        </m:d>
                        <m:r>
                          <a:rPr lang="en-US" sz="3600" b="1" i="1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</m:num>
                      <m:den>
                        <m:d>
                          <m:dPr>
                            <m:ctrlP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𝟑</m:t>
                            </m:r>
                            <m: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</m:e>
                        </m:d>
                        <m:r>
                          <a:rPr lang="en-US" sz="3600" b="1" i="1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endParaRPr lang="en-US" sz="3600" b="1" dirty="0">
                  <a:ln/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23A826-1869-433E-9D55-367086438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3704" y="3309782"/>
                <a:ext cx="2127583" cy="9893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319222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9" grpId="0"/>
      <p:bldP spid="11" grpId="0" animBg="1"/>
      <p:bldP spid="12" grpId="0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A46A05A-C430-4159-8E08-55251EBA9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16200000">
            <a:off x="-3603765" y="1879640"/>
            <a:ext cx="7227980" cy="29820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84BFE5-D402-44BC-BCC5-961F9E37D5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5400000" flipH="1">
            <a:off x="8397637" y="1977000"/>
            <a:ext cx="7227980" cy="27873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46C177C-BCA2-41CA-B8D2-92F39C7F8F0B}"/>
                  </a:ext>
                </a:extLst>
              </p:cNvPr>
              <p:cNvSpPr/>
              <p:nvPr/>
            </p:nvSpPr>
            <p:spPr>
              <a:xfrm>
                <a:off x="1581238" y="1358609"/>
                <a:ext cx="9265043" cy="1093886"/>
              </a:xfrm>
              <a:prstGeom prst="round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0,2 mol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đkc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).</a:t>
                </a:r>
              </a:p>
              <a:p>
                <a:pPr algn="just"/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46C177C-BCA2-41CA-B8D2-92F39C7F8F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238" y="1358609"/>
                <a:ext cx="9265043" cy="1093886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729B5F-7035-4CFB-B381-20DD302C8F71}"/>
              </a:ext>
            </a:extLst>
          </p:cNvPr>
          <p:cNvCxnSpPr>
            <a:cxnSpLocks/>
          </p:cNvCxnSpPr>
          <p:nvPr/>
        </p:nvCxnSpPr>
        <p:spPr>
          <a:xfrm>
            <a:off x="4772378" y="1857825"/>
            <a:ext cx="12731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32DB04-EE63-4EDE-83ED-3873FE0BCB91}"/>
              </a:ext>
            </a:extLst>
          </p:cNvPr>
          <p:cNvCxnSpPr>
            <a:cxnSpLocks/>
          </p:cNvCxnSpPr>
          <p:nvPr/>
        </p:nvCxnSpPr>
        <p:spPr>
          <a:xfrm>
            <a:off x="6782094" y="1827828"/>
            <a:ext cx="130026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03E408-6453-40F6-BDC0-D69558A4D67B}"/>
                  </a:ext>
                </a:extLst>
              </p:cNvPr>
              <p:cNvSpPr txBox="1"/>
              <p:nvPr/>
            </p:nvSpPr>
            <p:spPr>
              <a:xfrm>
                <a:off x="6922735" y="1827828"/>
                <a:ext cx="939338" cy="646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e>
                            <m:sub>
                              <m:r>
                                <a:rPr lang="en-US" sz="3200" b="0" i="0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03E408-6453-40F6-BDC0-D69558A4D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2735" y="1827828"/>
                <a:ext cx="939338" cy="6463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CD8355-3377-4EF4-8DF8-F5E2CB2AC788}"/>
                  </a:ext>
                </a:extLst>
              </p:cNvPr>
              <p:cNvSpPr txBox="1"/>
              <p:nvPr/>
            </p:nvSpPr>
            <p:spPr>
              <a:xfrm>
                <a:off x="4788915" y="1857088"/>
                <a:ext cx="1526371" cy="646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b>
                        <m:sSub>
                          <m:sSubPr>
                            <m:ctrlPr>
                              <a:rPr lang="en-US" sz="32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3200" b="0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CD8355-3377-4EF4-8DF8-F5E2CB2AC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915" y="1857088"/>
                <a:ext cx="1526371" cy="646395"/>
              </a:xfrm>
              <a:prstGeom prst="rect">
                <a:avLst/>
              </a:prstGeom>
              <a:blipFill>
                <a:blip r:embed="rId5"/>
                <a:stretch>
                  <a:fillRect t="-13208" r="-1200" b="-19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8DF52364-F2CC-4565-BB35-4665DBFBE987}"/>
              </a:ext>
            </a:extLst>
          </p:cNvPr>
          <p:cNvSpPr txBox="1"/>
          <p:nvPr/>
        </p:nvSpPr>
        <p:spPr>
          <a:xfrm>
            <a:off x="5642332" y="2375226"/>
            <a:ext cx="93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BF5A06-B43D-46D8-BB8C-C1B2C8A6596A}"/>
              </a:ext>
            </a:extLst>
          </p:cNvPr>
          <p:cNvSpPr txBox="1"/>
          <p:nvPr/>
        </p:nvSpPr>
        <p:spPr>
          <a:xfrm>
            <a:off x="1433340" y="3013254"/>
            <a:ext cx="1483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C932FBC9-3DD1-4CB0-BCCA-FD49847D2B87}"/>
                  </a:ext>
                </a:extLst>
              </p:cNvPr>
              <p:cNvSpPr/>
              <p:nvPr/>
            </p:nvSpPr>
            <p:spPr>
              <a:xfrm>
                <a:off x="1581239" y="3980574"/>
                <a:ext cx="9235100" cy="1077218"/>
              </a:xfrm>
              <a:prstGeom prst="round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 </a:t>
                </a:r>
                <a:r>
                  <a:rPr lang="en-US" sz="3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b)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Cl</m:t>
                        </m:r>
                      </m:e>
                      <m:sub>
                        <m: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18,5925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Cl</m:t>
                        </m:r>
                      </m:e>
                      <m:sub>
                        <m: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đkc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). </a:t>
                </a:r>
              </a:p>
            </p:txBody>
          </p:sp>
        </mc:Choice>
        <mc:Fallback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C932FBC9-3DD1-4CB0-BCCA-FD49847D2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239" y="3980574"/>
                <a:ext cx="9235100" cy="107721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565A580D-F377-4238-A169-312B9747C84A}"/>
              </a:ext>
            </a:extLst>
          </p:cNvPr>
          <p:cNvSpPr txBox="1"/>
          <p:nvPr/>
        </p:nvSpPr>
        <p:spPr>
          <a:xfrm>
            <a:off x="5642332" y="5050414"/>
            <a:ext cx="93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8C37C6-0581-4C61-9FAD-3B8A8F7C59E3}"/>
              </a:ext>
            </a:extLst>
          </p:cNvPr>
          <p:cNvSpPr txBox="1"/>
          <p:nvPr/>
        </p:nvSpPr>
        <p:spPr>
          <a:xfrm>
            <a:off x="1761342" y="5782408"/>
            <a:ext cx="1483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33AA8F-2894-469B-882B-5ABEFEA33049}"/>
                  </a:ext>
                </a:extLst>
              </p:cNvPr>
              <p:cNvSpPr txBox="1"/>
              <p:nvPr/>
            </p:nvSpPr>
            <p:spPr>
              <a:xfrm>
                <a:off x="2949317" y="5576767"/>
                <a:ext cx="2292726" cy="107612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0" dirty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n</m:t>
                        </m:r>
                      </m:e>
                      <m:sub>
                        <m:sSub>
                          <m:sSubPr>
                            <m:ctrlPr>
                              <a:rPr lang="en-US" sz="3200" i="1" dirty="0" smtClean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dirty="0" smtClean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Cl</m:t>
                            </m:r>
                          </m:e>
                          <m:sub>
                            <m:r>
                              <a:rPr lang="en-US" sz="3200" b="0" i="0" dirty="0" smtClean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3200" dirty="0">
                    <a:ln/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dirty="0" smtClean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 b="0" i="0" dirty="0" smtClean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V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4000" i="1" dirty="0" smtClean="0">
                                    <a:ln/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b="0" i="0" dirty="0" smtClean="0">
                                    <a:ln/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Wingdings" panose="05000000000000000000" pitchFamily="2" charset="2"/>
                                  </a:rPr>
                                  <m:t>Cl</m:t>
                                </m:r>
                              </m:e>
                              <m:sub>
                                <m:r>
                                  <a:rPr lang="en-US" sz="4000" b="0" i="0" dirty="0" smtClean="0">
                                    <a:ln/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r>
                          <a:rPr lang="en-US" sz="4000" b="0" i="1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24,79</m:t>
                        </m:r>
                      </m:den>
                    </m:f>
                  </m:oMath>
                </a14:m>
                <a:endParaRPr lang="en-US" sz="3600" dirty="0">
                  <a:ln/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33AA8F-2894-469B-882B-5ABEFEA33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317" y="5576767"/>
                <a:ext cx="2292726" cy="10761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FF3E5BF-7890-40E3-B27F-931801845C9B}"/>
                  </a:ext>
                </a:extLst>
              </p:cNvPr>
              <p:cNvSpPr txBox="1"/>
              <p:nvPr/>
            </p:nvSpPr>
            <p:spPr>
              <a:xfrm>
                <a:off x="5123168" y="5688024"/>
                <a:ext cx="4324835" cy="9291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r>
                  <a:rPr lang="en-US" sz="3200" b="1" dirty="0">
                    <a:ln/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600" b="0" i="0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18,5925</m:t>
                        </m:r>
                      </m:num>
                      <m:den>
                        <m:r>
                          <a:rPr lang="en-US" sz="3600" b="0" i="1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24,79</m:t>
                        </m:r>
                      </m:den>
                    </m:f>
                  </m:oMath>
                </a14:m>
                <a:r>
                  <a:rPr lang="en-US" sz="3600" dirty="0">
                    <a:ln/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n/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>
                    <a:ln/>
                    <a:solidFill>
                      <a:schemeClr val="bg1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3200" dirty="0">
                    <a:ln/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0,75 ( mol )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FF3E5BF-7890-40E3-B27F-931801845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3168" y="5688024"/>
                <a:ext cx="4324835" cy="9291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70EAD45-6DC4-4874-9AF2-D071EF8E8E9B}"/>
              </a:ext>
            </a:extLst>
          </p:cNvPr>
          <p:cNvCxnSpPr>
            <a:cxnSpLocks/>
          </p:cNvCxnSpPr>
          <p:nvPr/>
        </p:nvCxnSpPr>
        <p:spPr>
          <a:xfrm>
            <a:off x="8297838" y="4471284"/>
            <a:ext cx="173116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D2CD3D-A26F-4EF6-B175-C10E993381E7}"/>
              </a:ext>
            </a:extLst>
          </p:cNvPr>
          <p:cNvCxnSpPr>
            <a:cxnSpLocks/>
          </p:cNvCxnSpPr>
          <p:nvPr/>
        </p:nvCxnSpPr>
        <p:spPr>
          <a:xfrm>
            <a:off x="4822852" y="4478478"/>
            <a:ext cx="12731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矩形 9">
            <a:extLst>
              <a:ext uri="{FF2B5EF4-FFF2-40B4-BE49-F238E27FC236}">
                <a16:creationId xmlns:a16="http://schemas.microsoft.com/office/drawing/2014/main" id="{73BDD98B-9B69-4B4B-ACA2-41740563D888}"/>
              </a:ext>
            </a:extLst>
          </p:cNvPr>
          <p:cNvSpPr/>
          <p:nvPr/>
        </p:nvSpPr>
        <p:spPr>
          <a:xfrm>
            <a:off x="1375661" y="136477"/>
            <a:ext cx="94406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II_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Chuyển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đổi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giữa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lượng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chất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và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thể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tích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chất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khí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(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đktc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)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như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thế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nào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AA025E8-3193-4EC7-BC06-F23D037F87A7}"/>
                  </a:ext>
                </a:extLst>
              </p:cNvPr>
              <p:cNvSpPr txBox="1"/>
              <p:nvPr/>
            </p:nvSpPr>
            <p:spPr>
              <a:xfrm>
                <a:off x="2701308" y="3013254"/>
                <a:ext cx="3338380" cy="6463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V</m:t>
                        </m:r>
                      </m:e>
                      <m:sub>
                        <m:sSub>
                          <m:sSubPr>
                            <m:ctrlPr>
                              <a:rPr lang="en-US" sz="32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3200" b="0" i="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b>
                        <m:sSub>
                          <m:sSubPr>
                            <m:ctrlPr>
                              <a:rPr lang="en-US" sz="32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3200" b="0" i="0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. 24,79 </a:t>
                </a:r>
                <a:endParaRPr lang="en-US" sz="32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AA025E8-3193-4EC7-BC06-F23D037F8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308" y="3013254"/>
                <a:ext cx="3338380" cy="646395"/>
              </a:xfrm>
              <a:prstGeom prst="rect">
                <a:avLst/>
              </a:prstGeom>
              <a:blipFill>
                <a:blip r:embed="rId9"/>
                <a:stretch>
                  <a:fillRect t="-13208" b="-198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FD1D6EEC-5C0E-4704-9EE5-4EA717E2FCD8}"/>
              </a:ext>
            </a:extLst>
          </p:cNvPr>
          <p:cNvSpPr txBox="1"/>
          <p:nvPr/>
        </p:nvSpPr>
        <p:spPr>
          <a:xfrm>
            <a:off x="5672284" y="3029892"/>
            <a:ext cx="4424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0,2 . 24,79 = 4,958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6C9BC56-11A6-4BEA-AFD9-AD65006FE9DD}"/>
                  </a:ext>
                </a:extLst>
              </p:cNvPr>
              <p:cNvSpPr txBox="1"/>
              <p:nvPr/>
            </p:nvSpPr>
            <p:spPr>
              <a:xfrm>
                <a:off x="4788915" y="4386227"/>
                <a:ext cx="1635242" cy="627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b>
                        <m:sSub>
                          <m:sSubPr>
                            <m:ctrlPr>
                              <a:rPr lang="en-US" sz="32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Cl</m:t>
                            </m:r>
                          </m:e>
                          <m:sub>
                            <m:r>
                              <a:rPr lang="en-US" sz="3200" b="0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</a:t>
                </a:r>
                <a:endPara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6C9BC56-11A6-4BEA-AFD9-AD65006FE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915" y="4386227"/>
                <a:ext cx="1635242" cy="627095"/>
              </a:xfrm>
              <a:prstGeom prst="rect">
                <a:avLst/>
              </a:prstGeom>
              <a:blipFill>
                <a:blip r:embed="rId10"/>
                <a:stretch>
                  <a:fillRect t="-13725" b="-24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945D6CB-D5A8-4FBA-9258-F09675B19ABD}"/>
                  </a:ext>
                </a:extLst>
              </p:cNvPr>
              <p:cNvSpPr txBox="1"/>
              <p:nvPr/>
            </p:nvSpPr>
            <p:spPr>
              <a:xfrm>
                <a:off x="8882939" y="4399194"/>
                <a:ext cx="934441" cy="646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i="0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sSub>
                            <m:sSubPr>
                              <m:ctrlPr>
                                <a:rPr lang="en-US" sz="3200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Cl</m:t>
                              </m:r>
                            </m:e>
                            <m:sub>
                              <m:r>
                                <a:rPr lang="en-US" sz="3200" b="0" i="0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945D6CB-D5A8-4FBA-9258-F09675B19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939" y="4399194"/>
                <a:ext cx="934441" cy="64639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21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2" grpId="0"/>
      <p:bldP spid="24" grpId="0"/>
      <p:bldP spid="25" grpId="0"/>
      <p:bldP spid="28" grpId="0" animBg="1"/>
      <p:bldP spid="29" grpId="0"/>
      <p:bldP spid="30" grpId="0"/>
      <p:bldP spid="33" grpId="0"/>
      <p:bldP spid="34" grpId="0"/>
      <p:bldP spid="32" grpId="0"/>
      <p:bldP spid="40" grpId="0"/>
      <p:bldP spid="41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019"/>
            <a:ext cx="12184129" cy="203407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21" y="4226767"/>
            <a:ext cx="12206750" cy="2631233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042920" y="2143451"/>
            <a:ext cx="1002458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8000" dirty="0">
              <a:blipFill>
                <a:blip r:embed="rId5"/>
                <a:stretch>
                  <a:fillRect/>
                </a:stretch>
              </a:blip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9D6D9A-5F8D-442E-98E2-7C98982D902E}"/>
                  </a:ext>
                </a:extLst>
              </p:cNvPr>
              <p:cNvSpPr txBox="1"/>
              <p:nvPr/>
            </p:nvSpPr>
            <p:spPr>
              <a:xfrm>
                <a:off x="232131" y="2348486"/>
                <a:ext cx="5180988" cy="1731693"/>
              </a:xfrm>
              <a:prstGeom prst="rect">
                <a:avLst/>
              </a:prstGeom>
              <a:noFill/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1_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US" sz="2800" b="1" dirty="0">
                    <a:ln/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200" b="1" i="0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𝐦</m:t>
                        </m:r>
                      </m:num>
                      <m:den>
                        <m:r>
                          <a:rPr lang="en-US" sz="3200" b="1" i="0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𝐌</m:t>
                        </m:r>
                      </m:den>
                    </m:f>
                  </m:oMath>
                </a14:m>
                <a:endParaRPr lang="en-US" sz="3200" b="1" dirty="0">
                  <a:ln/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D9D6D9A-5F8D-442E-98E2-7C98982D9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31" y="2348486"/>
                <a:ext cx="5180988" cy="1731693"/>
              </a:xfrm>
              <a:prstGeom prst="rect">
                <a:avLst/>
              </a:prstGeom>
              <a:blipFill>
                <a:blip r:embed="rId6"/>
                <a:stretch>
                  <a:fillRect l="-2230" t="-4545" r="-2230" b="-1748"/>
                </a:stretch>
              </a:blipFill>
              <a:ln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9">
            <a:extLst>
              <a:ext uri="{FF2B5EF4-FFF2-40B4-BE49-F238E27FC236}">
                <a16:creationId xmlns:a16="http://schemas.microsoft.com/office/drawing/2014/main" id="{2138613B-C334-4BCC-9078-70C3B83092D3}"/>
              </a:ext>
            </a:extLst>
          </p:cNvPr>
          <p:cNvSpPr/>
          <p:nvPr/>
        </p:nvSpPr>
        <p:spPr>
          <a:xfrm>
            <a:off x="3731894" y="1241184"/>
            <a:ext cx="47203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b="1" dirty="0" err="1">
                <a:solidFill>
                  <a:srgbClr val="B91646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Các</a:t>
            </a:r>
            <a:r>
              <a:rPr lang="en-US" altLang="zh-CN" sz="3200" b="1" dirty="0">
                <a:solidFill>
                  <a:srgbClr val="B91646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B91646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công</a:t>
            </a:r>
            <a:r>
              <a:rPr lang="en-US" altLang="zh-CN" sz="3200" b="1" dirty="0">
                <a:solidFill>
                  <a:srgbClr val="B91646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B91646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thức</a:t>
            </a:r>
            <a:r>
              <a:rPr lang="en-US" altLang="zh-CN" sz="3200" b="1" dirty="0">
                <a:solidFill>
                  <a:srgbClr val="B91646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B91646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tính</a:t>
            </a:r>
            <a:r>
              <a:rPr lang="en-US" altLang="zh-CN" sz="3200" b="1" dirty="0">
                <a:solidFill>
                  <a:srgbClr val="B91646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B91646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số</a:t>
            </a:r>
            <a:r>
              <a:rPr lang="en-US" altLang="zh-CN" sz="3200" b="1" dirty="0">
                <a:solidFill>
                  <a:srgbClr val="B91646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mol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1A811F-614A-496F-AC9C-B678B7E187BB}"/>
                  </a:ext>
                </a:extLst>
              </p:cNvPr>
              <p:cNvSpPr txBox="1"/>
              <p:nvPr/>
            </p:nvSpPr>
            <p:spPr>
              <a:xfrm>
                <a:off x="6042920" y="2329191"/>
                <a:ext cx="5745708" cy="1824282"/>
              </a:xfrm>
              <a:prstGeom prst="rect">
                <a:avLst/>
              </a:prstGeom>
              <a:noFill/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2_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 </a:t>
                </a:r>
                <a:r>
                  <a:rPr lang="en-US" sz="3200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3200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3200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3200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đkc</a:t>
                </a:r>
                <a:r>
                  <a:rPr lang="en-US" sz="3200" u="sng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b="1" i="0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𝐧</m:t>
                        </m:r>
                      </m:e>
                      <m:sub>
                        <m:r>
                          <a:rPr lang="en-US" sz="2800" b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𝐤𝐡</m:t>
                        </m:r>
                        <m:r>
                          <a:rPr lang="en-US" sz="2800" b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í</m:t>
                        </m:r>
                      </m:sub>
                    </m:sSub>
                    <m:r>
                      <a:rPr lang="en-US" sz="2800" b="1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ln/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sSub>
                          <m:sSubPr>
                            <m:ctrlPr>
                              <a:rPr lang="en-US" sz="3200" b="1" i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𝐕</m:t>
                            </m:r>
                          </m:e>
                          <m:sub>
                            <m:r>
                              <a:rPr lang="en-US" sz="3200" b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𝐤𝐡</m:t>
                            </m:r>
                            <m:r>
                              <a:rPr lang="en-US" sz="3200" b="1" dirty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í</m:t>
                            </m:r>
                          </m:sub>
                        </m:sSub>
                      </m:num>
                      <m:den>
                        <m:r>
                          <a:rPr lang="en-US" sz="3200" b="1" i="1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  <m:r>
                          <a:rPr lang="en-US" sz="3200" b="1" i="1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𝟐𝟒</m:t>
                        </m:r>
                        <m:r>
                          <a:rPr lang="en-US" sz="3200" b="1" i="1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r>
                          <a:rPr lang="en-US" sz="3200" b="1" i="1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𝟕𝟗</m:t>
                        </m:r>
                      </m:den>
                    </m:f>
                  </m:oMath>
                </a14:m>
                <a:endParaRPr lang="en-US" sz="3200" b="1" dirty="0">
                  <a:ln/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1A811F-614A-496F-AC9C-B678B7E18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920" y="2329191"/>
                <a:ext cx="5745708" cy="1824282"/>
              </a:xfrm>
              <a:prstGeom prst="rect">
                <a:avLst/>
              </a:prstGeom>
              <a:blipFill>
                <a:blip r:embed="rId7"/>
                <a:stretch>
                  <a:fillRect l="-2434" t="-4319" r="-2434"/>
                </a:stretch>
              </a:blipFill>
              <a:ln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019"/>
            <a:ext cx="12184129" cy="203407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21" y="4226767"/>
            <a:ext cx="12206750" cy="2631233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042920" y="2143451"/>
            <a:ext cx="1002458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8000" dirty="0">
              <a:blipFill>
                <a:blip r:embed="rId5"/>
                <a:stretch>
                  <a:fillRect/>
                </a:stretch>
              </a:blip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9D6D9A-5F8D-442E-98E2-7C98982D902E}"/>
              </a:ext>
            </a:extLst>
          </p:cNvPr>
          <p:cNvSpPr txBox="1"/>
          <p:nvPr/>
        </p:nvSpPr>
        <p:spPr>
          <a:xfrm>
            <a:off x="1929556" y="2360060"/>
            <a:ext cx="7997469" cy="2062103"/>
          </a:xfrm>
          <a:prstGeom prst="rect">
            <a:avLst/>
          </a:prstGeom>
          <a:noFill/>
          <a:ln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buAutoNum type="arabicParenR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AutoNum type="arabicParenR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a, b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b, c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67/ SGK</a:t>
            </a:r>
          </a:p>
        </p:txBody>
      </p:sp>
      <p:sp>
        <p:nvSpPr>
          <p:cNvPr id="18" name="矩形 9">
            <a:extLst>
              <a:ext uri="{FF2B5EF4-FFF2-40B4-BE49-F238E27FC236}">
                <a16:creationId xmlns:a16="http://schemas.microsoft.com/office/drawing/2014/main" id="{2138613B-C334-4BCC-9078-70C3B83092D3}"/>
              </a:ext>
            </a:extLst>
          </p:cNvPr>
          <p:cNvSpPr/>
          <p:nvPr/>
        </p:nvSpPr>
        <p:spPr>
          <a:xfrm>
            <a:off x="5327454" y="1520806"/>
            <a:ext cx="1529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b="1" dirty="0" err="1">
                <a:solidFill>
                  <a:srgbClr val="B91646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Dặn</a:t>
            </a:r>
            <a:r>
              <a:rPr lang="en-US" altLang="zh-CN" sz="3200" b="1" dirty="0">
                <a:solidFill>
                  <a:srgbClr val="B91646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B91646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dò</a:t>
            </a:r>
            <a:endParaRPr lang="en-US" altLang="zh-CN" sz="3200" b="1" dirty="0">
              <a:solidFill>
                <a:srgbClr val="B91646"/>
              </a:solidFill>
              <a:latin typeface="Times New Roman" panose="02020603050405020304" pitchFamily="18" charset="0"/>
              <a:ea typeface="思源宋体 CN Heavy" panose="02020900000000000000" pitchFamily="18" charset="-122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9546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4129" cy="203407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6767"/>
            <a:ext cx="12206750" cy="2631233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1433017" y="2620171"/>
            <a:ext cx="97581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b="1" dirty="0">
                <a:solidFill>
                  <a:srgbClr val="FFC000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THANKS &amp; GOODBYE</a:t>
            </a:r>
            <a:endParaRPr lang="zh-CN" altLang="en-US" sz="6600" b="1" dirty="0">
              <a:solidFill>
                <a:srgbClr val="FFC000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 rot="16200000">
            <a:off x="1221876" y="2567938"/>
            <a:ext cx="422281" cy="388897"/>
            <a:chOff x="3862181" y="1292801"/>
            <a:chExt cx="447556" cy="412174"/>
          </a:xfrm>
        </p:grpSpPr>
        <p:cxnSp>
          <p:nvCxnSpPr>
            <p:cNvPr id="61" name="直接连接符 60"/>
            <p:cNvCxnSpPr/>
            <p:nvPr/>
          </p:nvCxnSpPr>
          <p:spPr>
            <a:xfrm>
              <a:off x="3862181" y="1302326"/>
              <a:ext cx="447556" cy="0"/>
            </a:xfrm>
            <a:prstGeom prst="lin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4300212" y="1292801"/>
              <a:ext cx="0" cy="412174"/>
            </a:xfrm>
            <a:prstGeom prst="lin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/>
          <p:cNvGrpSpPr/>
          <p:nvPr/>
        </p:nvGrpSpPr>
        <p:grpSpPr>
          <a:xfrm rot="5400000">
            <a:off x="10547842" y="3445692"/>
            <a:ext cx="422281" cy="388897"/>
            <a:chOff x="3862181" y="1292801"/>
            <a:chExt cx="447556" cy="412174"/>
          </a:xfrm>
        </p:grpSpPr>
        <p:cxnSp>
          <p:nvCxnSpPr>
            <p:cNvPr id="64" name="直接连接符 63"/>
            <p:cNvCxnSpPr/>
            <p:nvPr/>
          </p:nvCxnSpPr>
          <p:spPr>
            <a:xfrm>
              <a:off x="3862181" y="1302326"/>
              <a:ext cx="447556" cy="0"/>
            </a:xfrm>
            <a:prstGeom prst="lin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>
              <a:off x="4300212" y="1292801"/>
              <a:ext cx="0" cy="412174"/>
            </a:xfrm>
            <a:prstGeom prst="lin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库_图片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066">
            <a:off x="10727132" y="5552687"/>
            <a:ext cx="533411" cy="91357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3B452AC-8E8C-4168-B850-C22E91179081}"/>
              </a:ext>
            </a:extLst>
          </p:cNvPr>
          <p:cNvGrpSpPr/>
          <p:nvPr/>
        </p:nvGrpSpPr>
        <p:grpSpPr>
          <a:xfrm>
            <a:off x="10508835" y="71512"/>
            <a:ext cx="1011650" cy="913577"/>
            <a:chOff x="10508835" y="71512"/>
            <a:chExt cx="1011650" cy="913577"/>
          </a:xfrm>
        </p:grpSpPr>
        <p:pic>
          <p:nvPicPr>
            <p:cNvPr id="23" name="PA_库_图片 4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32725" flipH="1">
              <a:off x="10591800" y="190089"/>
              <a:ext cx="540085" cy="706015"/>
            </a:xfrm>
            <a:prstGeom prst="rect">
              <a:avLst/>
            </a:prstGeom>
          </p:spPr>
        </p:pic>
        <p:pic>
          <p:nvPicPr>
            <p:cNvPr id="25" name="PA_库_图片 4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066">
              <a:off x="10987074" y="71512"/>
              <a:ext cx="533411" cy="913577"/>
            </a:xfrm>
            <a:prstGeom prst="rect">
              <a:avLst/>
            </a:prstGeom>
          </p:spPr>
        </p:pic>
      </p:grpSp>
      <p:pic>
        <p:nvPicPr>
          <p:cNvPr id="26" name="PA_库_图片 4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7275">
            <a:off x="1285130" y="5972765"/>
            <a:ext cx="540085" cy="706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2" y="1304198"/>
            <a:ext cx="4688063" cy="4600600"/>
          </a:xfrm>
          <a:prstGeom prst="rect">
            <a:avLst/>
          </a:prstGeom>
        </p:spPr>
      </p:pic>
      <p:sp>
        <p:nvSpPr>
          <p:cNvPr id="8" name="菱形 7"/>
          <p:cNvSpPr/>
          <p:nvPr/>
        </p:nvSpPr>
        <p:spPr>
          <a:xfrm>
            <a:off x="1457361" y="2472650"/>
            <a:ext cx="2471893" cy="2471893"/>
          </a:xfrm>
          <a:prstGeom prst="diamond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1899873" y="3339264"/>
            <a:ext cx="18391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just" defTabSz="866775" fontAlgn="base">
              <a:spcAft>
                <a:spcPct val="0"/>
              </a:spcAft>
              <a:buNone/>
            </a:pPr>
            <a:r>
              <a:rPr lang="en-US" altLang="zh-CN" sz="48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crosoft YaHei" panose="020B0503020204020204" pitchFamily="34" charset="-122"/>
              </a:rPr>
              <a:t>Bài</a:t>
            </a:r>
            <a:r>
              <a:rPr lang="en-US" altLang="zh-CN" sz="4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icrosoft YaHei" panose="020B0503020204020204" pitchFamily="34" charset="-122"/>
              </a:rPr>
              <a:t> 19</a:t>
            </a:r>
            <a:endParaRPr lang="zh-CN" altLang="en-US" sz="4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icrosoft YaHei" panose="020B0503020204020204" pitchFamily="34" charset="-122"/>
            </a:endParaRPr>
          </a:p>
        </p:txBody>
      </p:sp>
      <p:pic>
        <p:nvPicPr>
          <p:cNvPr id="27" name="PA_库_图片 41">
            <a:extLst>
              <a:ext uri="{FF2B5EF4-FFF2-40B4-BE49-F238E27FC236}">
                <a16:creationId xmlns:a16="http://schemas.microsoft.com/office/drawing/2014/main" id="{9B1E62C3-97F2-41DA-9E0C-CD676427048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7275">
            <a:off x="6691213" y="335412"/>
            <a:ext cx="540085" cy="706015"/>
          </a:xfrm>
          <a:prstGeom prst="rect">
            <a:avLst/>
          </a:prstGeom>
        </p:spPr>
      </p:pic>
      <p:pic>
        <p:nvPicPr>
          <p:cNvPr id="28" name="PA_库_图片 43">
            <a:extLst>
              <a:ext uri="{FF2B5EF4-FFF2-40B4-BE49-F238E27FC236}">
                <a16:creationId xmlns:a16="http://schemas.microsoft.com/office/drawing/2014/main" id="{C451B76F-E1AE-456E-9FDC-35D92E221D4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066">
            <a:off x="844861" y="193636"/>
            <a:ext cx="533411" cy="91357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085D97A-BC6E-4783-A3C1-9683C4CE253F}"/>
              </a:ext>
            </a:extLst>
          </p:cNvPr>
          <p:cNvGrpSpPr/>
          <p:nvPr/>
        </p:nvGrpSpPr>
        <p:grpSpPr>
          <a:xfrm flipH="1">
            <a:off x="6444738" y="5624200"/>
            <a:ext cx="1011650" cy="913577"/>
            <a:chOff x="10508835" y="71512"/>
            <a:chExt cx="1011650" cy="913577"/>
          </a:xfrm>
        </p:grpSpPr>
        <p:pic>
          <p:nvPicPr>
            <p:cNvPr id="30" name="PA_库_图片 41">
              <a:extLst>
                <a:ext uri="{FF2B5EF4-FFF2-40B4-BE49-F238E27FC236}">
                  <a16:creationId xmlns:a16="http://schemas.microsoft.com/office/drawing/2014/main" id="{A943A67E-ECCF-4D9C-B013-7DA940A0ED76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32725" flipH="1">
              <a:off x="10591800" y="190089"/>
              <a:ext cx="540085" cy="706015"/>
            </a:xfrm>
            <a:prstGeom prst="rect">
              <a:avLst/>
            </a:prstGeom>
          </p:spPr>
        </p:pic>
        <p:pic>
          <p:nvPicPr>
            <p:cNvPr id="31" name="PA_库_图片 43">
              <a:extLst>
                <a:ext uri="{FF2B5EF4-FFF2-40B4-BE49-F238E27FC236}">
                  <a16:creationId xmlns:a16="http://schemas.microsoft.com/office/drawing/2014/main" id="{4CDBE7F4-64DA-467E-B5E7-4D3DC2DDCD29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066">
              <a:off x="10987074" y="71512"/>
              <a:ext cx="533411" cy="913577"/>
            </a:xfrm>
            <a:prstGeom prst="rect">
              <a:avLst/>
            </a:prstGeom>
          </p:spPr>
        </p:pic>
      </p:grpSp>
      <p:sp>
        <p:nvSpPr>
          <p:cNvPr id="32" name="矩形 18">
            <a:extLst>
              <a:ext uri="{FF2B5EF4-FFF2-40B4-BE49-F238E27FC236}">
                <a16:creationId xmlns:a16="http://schemas.microsoft.com/office/drawing/2014/main" id="{E356F474-800D-4647-90FA-277C58048335}"/>
              </a:ext>
            </a:extLst>
          </p:cNvPr>
          <p:cNvSpPr/>
          <p:nvPr/>
        </p:nvSpPr>
        <p:spPr>
          <a:xfrm>
            <a:off x="4438284" y="2382643"/>
            <a:ext cx="78168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600" dirty="0" err="1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Chuyển</a:t>
            </a:r>
            <a:r>
              <a:rPr lang="en-US" sz="5400" b="1" spc="600" dirty="0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5400" b="1" spc="600" dirty="0" err="1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đổi</a:t>
            </a:r>
            <a:r>
              <a:rPr lang="en-US" sz="5400" b="1" spc="600" dirty="0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5400" b="1" spc="600" dirty="0" err="1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giữa</a:t>
            </a:r>
            <a:r>
              <a:rPr lang="en-US" sz="5400" b="1" spc="600" dirty="0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5400" b="1" spc="600" dirty="0" err="1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khối</a:t>
            </a:r>
            <a:r>
              <a:rPr lang="en-US" sz="5400" b="1" spc="600" dirty="0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5400" b="1" spc="600" dirty="0" err="1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lượng</a:t>
            </a:r>
            <a:r>
              <a:rPr lang="en-US" sz="5400" b="1" spc="600" dirty="0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sz="5400" b="1" spc="600" dirty="0" err="1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thể</a:t>
            </a:r>
            <a:r>
              <a:rPr lang="en-US" sz="5400" b="1" spc="600" dirty="0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5400" b="1" spc="600" dirty="0" err="1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tích</a:t>
            </a:r>
            <a:r>
              <a:rPr lang="en-US" sz="5400" b="1" spc="600" dirty="0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5400" b="1" spc="600" dirty="0" err="1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sz="5400" b="1" spc="600" dirty="0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5400" b="1" spc="600" dirty="0" err="1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lượng</a:t>
            </a:r>
            <a:r>
              <a:rPr lang="en-US" sz="5400" b="1" spc="600" dirty="0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sz="5400" b="1" spc="600" dirty="0" err="1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chất</a:t>
            </a:r>
            <a:r>
              <a:rPr lang="en-US" sz="5400" b="1" spc="600" dirty="0">
                <a:blipFill>
                  <a:blip r:embed="rId15"/>
                  <a:stretch>
                    <a:fillRect/>
                  </a:stretch>
                </a:blip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</a:rPr>
              <a:t> </a:t>
            </a:r>
            <a:endParaRPr lang="en-US" sz="5400" b="1" spc="600" dirty="0">
              <a:blipFill>
                <a:blip r:embed="rId15"/>
                <a:stretch>
                  <a:fillRect/>
                </a:stretch>
              </a:blip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B223005-FE7C-49AD-AB7A-BD8D0F4755D6}"/>
              </a:ext>
            </a:extLst>
          </p:cNvPr>
          <p:cNvGrpSpPr/>
          <p:nvPr/>
        </p:nvGrpSpPr>
        <p:grpSpPr>
          <a:xfrm>
            <a:off x="7062420" y="3913372"/>
            <a:ext cx="3446931" cy="2646751"/>
            <a:chOff x="7062420" y="3913372"/>
            <a:chExt cx="3446931" cy="264675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CF2BD7F-63C7-40CA-AA75-585CC7448F41}"/>
                </a:ext>
              </a:extLst>
            </p:cNvPr>
            <p:cNvGrpSpPr/>
            <p:nvPr/>
          </p:nvGrpSpPr>
          <p:grpSpPr>
            <a:xfrm>
              <a:off x="7062420" y="3913372"/>
              <a:ext cx="3446931" cy="2646751"/>
              <a:chOff x="7062420" y="3913372"/>
              <a:chExt cx="3446931" cy="264675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683B3BE-198E-4A8E-A41B-1A8876ED5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63" b="98837" l="4018" r="89286">
                            <a14:foregroundMark x1="75893" y1="1163" x2="87500" y2="40116"/>
                            <a14:foregroundMark x1="87500" y1="40116" x2="87946" y2="88372"/>
                            <a14:foregroundMark x1="87946" y1="88372" x2="25000" y2="97093"/>
                            <a14:foregroundMark x1="25000" y1="97093" x2="11161" y2="91860"/>
                            <a14:foregroundMark x1="11161" y1="91860" x2="4018" y2="76163"/>
                            <a14:foregroundMark x1="4018" y1="76163" x2="12500" y2="1744"/>
                            <a14:foregroundMark x1="13393" y1="94186" x2="11607" y2="94186"/>
                            <a14:foregroundMark x1="10268" y1="93605" x2="12054" y2="94186"/>
                            <a14:foregroundMark x1="46429" y1="72674" x2="46429" y2="72674"/>
                            <a14:foregroundMark x1="26339" y1="71512" x2="66518" y2="67442"/>
                            <a14:foregroundMark x1="66518" y1="67442" x2="66518" y2="67442"/>
                            <a14:foregroundMark x1="24107" y1="83140" x2="70982" y2="77907"/>
                            <a14:foregroundMark x1="74107" y1="62791" x2="62054" y2="84884"/>
                            <a14:foregroundMark x1="62054" y1="84884" x2="50000" y2="85465"/>
                            <a14:foregroundMark x1="75893" y1="73256" x2="17411" y2="72093"/>
                            <a14:foregroundMark x1="15179" y1="61628" x2="64286" y2="58140"/>
                            <a14:foregroundMark x1="64286" y1="58140" x2="75446" y2="74419"/>
                            <a14:foregroundMark x1="75446" y1="74419" x2="20536" y2="75000"/>
                            <a14:foregroundMark x1="20536" y1="75000" x2="50893" y2="58721"/>
                            <a14:foregroundMark x1="50893" y1="58721" x2="66518" y2="55814"/>
                            <a14:foregroundMark x1="66518" y1="55814" x2="80357" y2="62209"/>
                            <a14:foregroundMark x1="80357" y1="62209" x2="58036" y2="82558"/>
                            <a14:foregroundMark x1="58036" y1="82558" x2="33036" y2="84302"/>
                            <a14:foregroundMark x1="33036" y1="84302" x2="17411" y2="72674"/>
                            <a14:foregroundMark x1="17411" y1="72674" x2="60268" y2="58140"/>
                            <a14:foregroundMark x1="60268" y1="58140" x2="74107" y2="59884"/>
                            <a14:foregroundMark x1="74107" y1="59884" x2="80804" y2="70930"/>
                            <a14:foregroundMark x1="27232" y1="63953" x2="27232" y2="63953"/>
                            <a14:foregroundMark x1="24107" y1="66279" x2="24107" y2="66279"/>
                            <a14:foregroundMark x1="8929" y1="91860" x2="44196" y2="98837"/>
                            <a14:foregroundMark x1="44196" y1="98837" x2="84821" y2="930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062420" y="3913372"/>
                <a:ext cx="3446931" cy="264675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BCC4514-737C-48BF-8F8D-472C1BBB3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8148" l="7317" r="99187">
                            <a14:foregroundMark x1="99187" y1="74074" x2="83740" y2="99074"/>
                            <a14:foregroundMark x1="24390" y1="0" x2="8130" y2="24074"/>
                            <a14:foregroundMark x1="8943" y1="61111" x2="8943" y2="981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0241" y="4214977"/>
                <a:ext cx="2391924" cy="392169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4A8865-63EB-4B90-B0C3-99180CAFA09D}"/>
                </a:ext>
              </a:extLst>
            </p:cNvPr>
            <p:cNvSpPr/>
            <p:nvPr/>
          </p:nvSpPr>
          <p:spPr>
            <a:xfrm>
              <a:off x="7588158" y="4325286"/>
              <a:ext cx="1719607" cy="287966"/>
            </a:xfrm>
            <a:prstGeom prst="rect">
              <a:avLst/>
            </a:prstGeom>
            <a:solidFill>
              <a:srgbClr val="C78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0,25 mol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EE715A-34D5-4E71-971B-D346E000FE34}"/>
              </a:ext>
            </a:extLst>
          </p:cNvPr>
          <p:cNvGrpSpPr/>
          <p:nvPr/>
        </p:nvGrpSpPr>
        <p:grpSpPr>
          <a:xfrm>
            <a:off x="1337746" y="2758211"/>
            <a:ext cx="3446931" cy="3963312"/>
            <a:chOff x="1337746" y="2758211"/>
            <a:chExt cx="3446931" cy="396331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87014C1-FBE6-4B7E-92D7-E47536D4C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63" b="98837" l="4018" r="89286">
                          <a14:foregroundMark x1="75893" y1="1163" x2="87500" y2="40116"/>
                          <a14:foregroundMark x1="87500" y1="40116" x2="87946" y2="88372"/>
                          <a14:foregroundMark x1="87946" y1="88372" x2="25000" y2="97093"/>
                          <a14:foregroundMark x1="25000" y1="97093" x2="11161" y2="91860"/>
                          <a14:foregroundMark x1="11161" y1="91860" x2="4018" y2="76163"/>
                          <a14:foregroundMark x1="4018" y1="76163" x2="12500" y2="1744"/>
                          <a14:foregroundMark x1="13393" y1="94186" x2="11607" y2="94186"/>
                          <a14:foregroundMark x1="10268" y1="93605" x2="12054" y2="94186"/>
                          <a14:foregroundMark x1="46429" y1="72674" x2="46429" y2="72674"/>
                          <a14:foregroundMark x1="26339" y1="71512" x2="66518" y2="67442"/>
                          <a14:foregroundMark x1="66518" y1="67442" x2="66518" y2="67442"/>
                          <a14:foregroundMark x1="24107" y1="83140" x2="70982" y2="77907"/>
                          <a14:foregroundMark x1="74107" y1="62791" x2="62054" y2="84884"/>
                          <a14:foregroundMark x1="62054" y1="84884" x2="50000" y2="85465"/>
                          <a14:foregroundMark x1="75893" y1="73256" x2="17411" y2="72093"/>
                          <a14:foregroundMark x1="15179" y1="61628" x2="64286" y2="58140"/>
                          <a14:foregroundMark x1="64286" y1="58140" x2="75446" y2="74419"/>
                          <a14:foregroundMark x1="75446" y1="74419" x2="20536" y2="75000"/>
                          <a14:foregroundMark x1="20536" y1="75000" x2="50893" y2="58721"/>
                          <a14:foregroundMark x1="50893" y1="58721" x2="66518" y2="55814"/>
                          <a14:foregroundMark x1="66518" y1="55814" x2="80357" y2="62209"/>
                          <a14:foregroundMark x1="80357" y1="62209" x2="58036" y2="82558"/>
                          <a14:foregroundMark x1="58036" y1="82558" x2="33036" y2="84302"/>
                          <a14:foregroundMark x1="33036" y1="84302" x2="17411" y2="72674"/>
                          <a14:foregroundMark x1="17411" y1="72674" x2="60268" y2="58140"/>
                          <a14:foregroundMark x1="60268" y1="58140" x2="74107" y2="59884"/>
                          <a14:foregroundMark x1="74107" y1="59884" x2="80804" y2="70930"/>
                          <a14:foregroundMark x1="27232" y1="63953" x2="27232" y2="63953"/>
                          <a14:foregroundMark x1="24107" y1="66279" x2="24107" y2="66279"/>
                          <a14:foregroundMark x1="8929" y1="91860" x2="44196" y2="98837"/>
                          <a14:foregroundMark x1="44196" y1="98837" x2="84821" y2="930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7746" y="4074772"/>
              <a:ext cx="3446931" cy="264675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EF82B0F-F41C-4846-A858-3307A1A38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148" l="7317" r="99187">
                          <a14:foregroundMark x1="99187" y1="74074" x2="83740" y2="99074"/>
                          <a14:foregroundMark x1="24390" y1="0" x2="8130" y2="24074"/>
                          <a14:foregroundMark x1="8943" y1="61111" x2="8943" y2="9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841" y="2758211"/>
              <a:ext cx="2391924" cy="2100226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16200000">
            <a:off x="-3603765" y="1879640"/>
            <a:ext cx="7227980" cy="29820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5400000" flipH="1">
            <a:off x="8397637" y="1977000"/>
            <a:ext cx="7227980" cy="2787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8639B56-F78F-45E6-914B-C23981CF235E}"/>
                  </a:ext>
                </a:extLst>
              </p:cNvPr>
              <p:cNvSpPr/>
              <p:nvPr/>
            </p:nvSpPr>
            <p:spPr>
              <a:xfrm>
                <a:off x="1005678" y="136477"/>
                <a:ext cx="10180645" cy="1279983"/>
              </a:xfrm>
              <a:prstGeom prst="round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0,25 mol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gam?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44 g/ mol.</a:t>
                </a: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8639B56-F78F-45E6-914B-C23981CF23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678" y="136477"/>
                <a:ext cx="10180645" cy="127998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198415-4E45-46AC-B41F-B84F63DA7E78}"/>
              </a:ext>
            </a:extLst>
          </p:cNvPr>
          <p:cNvCxnSpPr/>
          <p:nvPr/>
        </p:nvCxnSpPr>
        <p:spPr>
          <a:xfrm>
            <a:off x="5117910" y="721876"/>
            <a:ext cx="14330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ABF5FB-0F81-4D22-B599-324404765BEE}"/>
              </a:ext>
            </a:extLst>
          </p:cNvPr>
          <p:cNvCxnSpPr>
            <a:cxnSpLocks/>
          </p:cNvCxnSpPr>
          <p:nvPr/>
        </p:nvCxnSpPr>
        <p:spPr>
          <a:xfrm>
            <a:off x="8068100" y="721876"/>
            <a:ext cx="18265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3B4B60-5794-40F2-A839-7F467F4CE88A}"/>
              </a:ext>
            </a:extLst>
          </p:cNvPr>
          <p:cNvCxnSpPr>
            <a:cxnSpLocks/>
          </p:cNvCxnSpPr>
          <p:nvPr/>
        </p:nvCxnSpPr>
        <p:spPr>
          <a:xfrm>
            <a:off x="3894160" y="1201823"/>
            <a:ext cx="252028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79A02C-DA68-418C-BA1C-FBC45CF99D88}"/>
              </a:ext>
            </a:extLst>
          </p:cNvPr>
          <p:cNvCxnSpPr>
            <a:cxnSpLocks/>
          </p:cNvCxnSpPr>
          <p:nvPr/>
        </p:nvCxnSpPr>
        <p:spPr>
          <a:xfrm>
            <a:off x="8427491" y="1188175"/>
            <a:ext cx="156267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itle 2">
            <a:extLst>
              <a:ext uri="{FF2B5EF4-FFF2-40B4-BE49-F238E27FC236}">
                <a16:creationId xmlns:a16="http://schemas.microsoft.com/office/drawing/2014/main" id="{B3087F2A-C83A-4BCF-A551-03405EB1632E}"/>
              </a:ext>
            </a:extLst>
          </p:cNvPr>
          <p:cNvSpPr txBox="1">
            <a:spLocks/>
          </p:cNvSpPr>
          <p:nvPr/>
        </p:nvSpPr>
        <p:spPr>
          <a:xfrm>
            <a:off x="2204113" y="5691659"/>
            <a:ext cx="1327380" cy="5838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j-cs"/>
              </a:defRPr>
            </a:lvl1pPr>
          </a:lstStyle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44g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F98EB436-FB69-42A5-9BE3-06EC270BAA54}"/>
              </a:ext>
            </a:extLst>
          </p:cNvPr>
          <p:cNvSpPr txBox="1">
            <a:spLocks/>
          </p:cNvSpPr>
          <p:nvPr/>
        </p:nvSpPr>
        <p:spPr>
          <a:xfrm>
            <a:off x="7920751" y="5552324"/>
            <a:ext cx="1672145" cy="5838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= ? g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B07030-AECF-44D7-8185-7E7A6104D75B}"/>
              </a:ext>
            </a:extLst>
          </p:cNvPr>
          <p:cNvCxnSpPr>
            <a:cxnSpLocks/>
          </p:cNvCxnSpPr>
          <p:nvPr/>
        </p:nvCxnSpPr>
        <p:spPr>
          <a:xfrm flipH="1">
            <a:off x="3323375" y="1201823"/>
            <a:ext cx="1794535" cy="27079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A108E10-E0FD-47D8-B6EE-A0FEE6BC6A4D}"/>
              </a:ext>
            </a:extLst>
          </p:cNvPr>
          <p:cNvCxnSpPr>
            <a:cxnSpLocks/>
          </p:cNvCxnSpPr>
          <p:nvPr/>
        </p:nvCxnSpPr>
        <p:spPr>
          <a:xfrm flipH="1">
            <a:off x="3323375" y="1223665"/>
            <a:ext cx="5411190" cy="4620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60068E0F-2399-4A6C-885F-21F4C2520688}"/>
              </a:ext>
            </a:extLst>
          </p:cNvPr>
          <p:cNvSpPr/>
          <p:nvPr/>
        </p:nvSpPr>
        <p:spPr>
          <a:xfrm>
            <a:off x="1132764" y="3684896"/>
            <a:ext cx="4572001" cy="1582225"/>
          </a:xfrm>
          <a:prstGeom prst="wedgeEllipseCallout">
            <a:avLst>
              <a:gd name="adj1" fmla="val 98227"/>
              <a:gd name="adj2" fmla="val 859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7" grpId="1" animBg="1"/>
      <p:bldP spid="23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16200000">
            <a:off x="-3603765" y="1879640"/>
            <a:ext cx="7227980" cy="29820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5400000" flipH="1">
            <a:off x="8397637" y="1977000"/>
            <a:ext cx="7227980" cy="27873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8639B56-F78F-45E6-914B-C23981CF235E}"/>
                  </a:ext>
                </a:extLst>
              </p:cNvPr>
              <p:cNvSpPr/>
              <p:nvPr/>
            </p:nvSpPr>
            <p:spPr>
              <a:xfrm>
                <a:off x="1107755" y="281916"/>
                <a:ext cx="9976490" cy="1397289"/>
              </a:xfrm>
              <a:prstGeom prst="round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0,25 mol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gam?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44 g/ mol.</a:t>
                </a:r>
              </a:p>
            </p:txBody>
          </p:sp>
        </mc:Choice>
        <mc:Fallback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8639B56-F78F-45E6-914B-C23981CF23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755" y="281916"/>
                <a:ext cx="9976490" cy="139728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198415-4E45-46AC-B41F-B84F63DA7E78}"/>
              </a:ext>
            </a:extLst>
          </p:cNvPr>
          <p:cNvCxnSpPr/>
          <p:nvPr/>
        </p:nvCxnSpPr>
        <p:spPr>
          <a:xfrm>
            <a:off x="5130206" y="950074"/>
            <a:ext cx="14330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ABF5FB-0F81-4D22-B599-324404765BEE}"/>
              </a:ext>
            </a:extLst>
          </p:cNvPr>
          <p:cNvCxnSpPr>
            <a:cxnSpLocks/>
          </p:cNvCxnSpPr>
          <p:nvPr/>
        </p:nvCxnSpPr>
        <p:spPr>
          <a:xfrm>
            <a:off x="8002947" y="950074"/>
            <a:ext cx="18265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DFC2D4-883E-4F03-8EBD-558BD7D0DF2E}"/>
              </a:ext>
            </a:extLst>
          </p:cNvPr>
          <p:cNvSpPr txBox="1"/>
          <p:nvPr/>
        </p:nvSpPr>
        <p:spPr>
          <a:xfrm>
            <a:off x="5628780" y="1887574"/>
            <a:ext cx="93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6506779-8138-4184-9658-A49861CBB5C6}"/>
                  </a:ext>
                </a:extLst>
              </p:cNvPr>
              <p:cNvSpPr txBox="1"/>
              <p:nvPr/>
            </p:nvSpPr>
            <p:spPr>
              <a:xfrm>
                <a:off x="3319984" y="2801397"/>
                <a:ext cx="40943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Cứ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mol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44 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6506779-8138-4184-9658-A49861CBB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984" y="2801397"/>
                <a:ext cx="4094329" cy="584775"/>
              </a:xfrm>
              <a:prstGeom prst="rect">
                <a:avLst/>
              </a:prstGeom>
              <a:blipFill>
                <a:blip r:embed="rId5"/>
                <a:stretch>
                  <a:fillRect l="-3875" t="-14737" b="-3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45DA73-EE3B-4BF2-95A3-001337D3E5DE}"/>
                  </a:ext>
                </a:extLst>
              </p:cNvPr>
              <p:cNvSpPr txBox="1"/>
              <p:nvPr/>
            </p:nvSpPr>
            <p:spPr>
              <a:xfrm>
                <a:off x="3065870" y="3377669"/>
                <a:ext cx="34469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45DA73-EE3B-4BF2-95A3-001337D3E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870" y="3377669"/>
                <a:ext cx="3446930" cy="584775"/>
              </a:xfrm>
              <a:prstGeom prst="rect">
                <a:avLst/>
              </a:prstGeom>
              <a:blipFill>
                <a:blip r:embed="rId6"/>
                <a:stretch>
                  <a:fillRect l="-4602" t="-14583" r="-354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35C682E-068B-4BB4-A6D6-1B68A19B0B9F}"/>
              </a:ext>
            </a:extLst>
          </p:cNvPr>
          <p:cNvSpPr txBox="1"/>
          <p:nvPr/>
        </p:nvSpPr>
        <p:spPr>
          <a:xfrm>
            <a:off x="6424516" y="3348774"/>
            <a:ext cx="2374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. 44 = 88 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28FA01-489D-4B51-8859-FCAD019B0D48}"/>
                  </a:ext>
                </a:extLst>
              </p:cNvPr>
              <p:cNvSpPr txBox="1"/>
              <p:nvPr/>
            </p:nvSpPr>
            <p:spPr>
              <a:xfrm>
                <a:off x="3931032" y="3927523"/>
                <a:ext cx="24799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28FA01-489D-4B51-8859-FCAD019B0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032" y="3927523"/>
                <a:ext cx="2479986" cy="584775"/>
              </a:xfrm>
              <a:prstGeom prst="rect">
                <a:avLst/>
              </a:prstGeom>
              <a:blipFill>
                <a:blip r:embed="rId7"/>
                <a:stretch>
                  <a:fillRect l="-6388" t="-14583" r="-4914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9D56F07-4FEF-4336-8B20-2C79167782A0}"/>
              </a:ext>
            </a:extLst>
          </p:cNvPr>
          <p:cNvSpPr txBox="1"/>
          <p:nvPr/>
        </p:nvSpPr>
        <p:spPr>
          <a:xfrm>
            <a:off x="6411017" y="3910586"/>
            <a:ext cx="2688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. 44 = 132 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7500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3E8A5AE-7F43-4E9A-91AE-6522F32908D7}"/>
              </a:ext>
            </a:extLst>
          </p:cNvPr>
          <p:cNvGrpSpPr/>
          <p:nvPr/>
        </p:nvGrpSpPr>
        <p:grpSpPr>
          <a:xfrm>
            <a:off x="856142" y="3543802"/>
            <a:ext cx="3446931" cy="2646751"/>
            <a:chOff x="7062420" y="3913372"/>
            <a:chExt cx="3446931" cy="264675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DE6230-CB93-4C55-A1AA-7BE6395C3DC7}"/>
                </a:ext>
              </a:extLst>
            </p:cNvPr>
            <p:cNvGrpSpPr/>
            <p:nvPr/>
          </p:nvGrpSpPr>
          <p:grpSpPr>
            <a:xfrm>
              <a:off x="7062420" y="3913372"/>
              <a:ext cx="3446931" cy="2646751"/>
              <a:chOff x="7062420" y="3913372"/>
              <a:chExt cx="3446931" cy="2646751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CB98486-31F4-4DD3-8AA8-8818413FE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163" b="98837" l="4018" r="89286">
                            <a14:foregroundMark x1="75893" y1="1163" x2="87500" y2="40116"/>
                            <a14:foregroundMark x1="87500" y1="40116" x2="87946" y2="88372"/>
                            <a14:foregroundMark x1="87946" y1="88372" x2="25000" y2="97093"/>
                            <a14:foregroundMark x1="25000" y1="97093" x2="11161" y2="91860"/>
                            <a14:foregroundMark x1="11161" y1="91860" x2="4018" y2="76163"/>
                            <a14:foregroundMark x1="4018" y1="76163" x2="12500" y2="1744"/>
                            <a14:foregroundMark x1="13393" y1="94186" x2="11607" y2="94186"/>
                            <a14:foregroundMark x1="10268" y1="93605" x2="12054" y2="94186"/>
                            <a14:foregroundMark x1="46429" y1="72674" x2="46429" y2="72674"/>
                            <a14:foregroundMark x1="26339" y1="71512" x2="66518" y2="67442"/>
                            <a14:foregroundMark x1="66518" y1="67442" x2="66518" y2="67442"/>
                            <a14:foregroundMark x1="24107" y1="83140" x2="70982" y2="77907"/>
                            <a14:foregroundMark x1="74107" y1="62791" x2="62054" y2="84884"/>
                            <a14:foregroundMark x1="62054" y1="84884" x2="50000" y2="85465"/>
                            <a14:foregroundMark x1="75893" y1="73256" x2="17411" y2="72093"/>
                            <a14:foregroundMark x1="15179" y1="61628" x2="64286" y2="58140"/>
                            <a14:foregroundMark x1="64286" y1="58140" x2="75446" y2="74419"/>
                            <a14:foregroundMark x1="75446" y1="74419" x2="20536" y2="75000"/>
                            <a14:foregroundMark x1="20536" y1="75000" x2="50893" y2="58721"/>
                            <a14:foregroundMark x1="50893" y1="58721" x2="66518" y2="55814"/>
                            <a14:foregroundMark x1="66518" y1="55814" x2="80357" y2="62209"/>
                            <a14:foregroundMark x1="80357" y1="62209" x2="58036" y2="82558"/>
                            <a14:foregroundMark x1="58036" y1="82558" x2="33036" y2="84302"/>
                            <a14:foregroundMark x1="33036" y1="84302" x2="17411" y2="72674"/>
                            <a14:foregroundMark x1="17411" y1="72674" x2="60268" y2="58140"/>
                            <a14:foregroundMark x1="60268" y1="58140" x2="74107" y2="59884"/>
                            <a14:foregroundMark x1="74107" y1="59884" x2="80804" y2="70930"/>
                            <a14:foregroundMark x1="27232" y1="63953" x2="27232" y2="63953"/>
                            <a14:foregroundMark x1="24107" y1="66279" x2="24107" y2="66279"/>
                            <a14:foregroundMark x1="8929" y1="91860" x2="44196" y2="98837"/>
                            <a14:foregroundMark x1="44196" y1="98837" x2="84821" y2="9302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062420" y="3913372"/>
                <a:ext cx="3446931" cy="26467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40B97E55-3005-4411-86FD-DD4EB2D49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8148" l="7317" r="99187">
                            <a14:foregroundMark x1="99187" y1="74074" x2="83740" y2="99074"/>
                            <a14:foregroundMark x1="24390" y1="0" x2="8130" y2="24074"/>
                            <a14:foregroundMark x1="8943" y1="61111" x2="8943" y2="981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0241" y="4214977"/>
                <a:ext cx="2391924" cy="392169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AD6CFA2-09AF-4405-8DD3-A5E00C43D7FB}"/>
                </a:ext>
              </a:extLst>
            </p:cNvPr>
            <p:cNvSpPr/>
            <p:nvPr/>
          </p:nvSpPr>
          <p:spPr>
            <a:xfrm>
              <a:off x="7588158" y="4325286"/>
              <a:ext cx="1719607" cy="287966"/>
            </a:xfrm>
            <a:prstGeom prst="rect">
              <a:avLst/>
            </a:prstGeom>
            <a:solidFill>
              <a:srgbClr val="C78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0,25 mol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16200000">
            <a:off x="-3603765" y="1879640"/>
            <a:ext cx="7227980" cy="29820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5400000" flipH="1">
            <a:off x="8397637" y="1977000"/>
            <a:ext cx="7227980" cy="2787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8639B56-F78F-45E6-914B-C23981CF235E}"/>
                  </a:ext>
                </a:extLst>
              </p:cNvPr>
              <p:cNvSpPr/>
              <p:nvPr/>
            </p:nvSpPr>
            <p:spPr>
              <a:xfrm>
                <a:off x="3427063" y="109985"/>
                <a:ext cx="7368293" cy="1737680"/>
              </a:xfrm>
              <a:prstGeom prst="round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0,25 mol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gam?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44 g/ mol.</a:t>
                </a: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8639B56-F78F-45E6-914B-C23981CF23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063" y="109985"/>
                <a:ext cx="7368293" cy="173768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198415-4E45-46AC-B41F-B84F63DA7E78}"/>
              </a:ext>
            </a:extLst>
          </p:cNvPr>
          <p:cNvCxnSpPr/>
          <p:nvPr/>
        </p:nvCxnSpPr>
        <p:spPr>
          <a:xfrm>
            <a:off x="7745178" y="679477"/>
            <a:ext cx="14330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ABF5FB-0F81-4D22-B599-324404765BEE}"/>
              </a:ext>
            </a:extLst>
          </p:cNvPr>
          <p:cNvCxnSpPr>
            <a:cxnSpLocks/>
          </p:cNvCxnSpPr>
          <p:nvPr/>
        </p:nvCxnSpPr>
        <p:spPr>
          <a:xfrm>
            <a:off x="3575551" y="1154790"/>
            <a:ext cx="18265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DFC2D4-883E-4F03-8EBD-558BD7D0DF2E}"/>
              </a:ext>
            </a:extLst>
          </p:cNvPr>
          <p:cNvSpPr txBox="1"/>
          <p:nvPr/>
        </p:nvSpPr>
        <p:spPr>
          <a:xfrm>
            <a:off x="6401888" y="1887574"/>
            <a:ext cx="93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6506779-8138-4184-9658-A49861CBB5C6}"/>
                  </a:ext>
                </a:extLst>
              </p:cNvPr>
              <p:cNvSpPr txBox="1"/>
              <p:nvPr/>
            </p:nvSpPr>
            <p:spPr>
              <a:xfrm>
                <a:off x="4452342" y="2493505"/>
                <a:ext cx="40943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Cứ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mol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44 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6506779-8138-4184-9658-A49861CBB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342" y="2493505"/>
                <a:ext cx="4094329" cy="584775"/>
              </a:xfrm>
              <a:prstGeom prst="rect">
                <a:avLst/>
              </a:prstGeom>
              <a:blipFill>
                <a:blip r:embed="rId9"/>
                <a:stretch>
                  <a:fillRect l="-3720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03FAC3-7718-4688-9B8D-EF897E7D3A66}"/>
                  </a:ext>
                </a:extLst>
              </p:cNvPr>
              <p:cNvSpPr txBox="1"/>
              <p:nvPr/>
            </p:nvSpPr>
            <p:spPr>
              <a:xfrm>
                <a:off x="3798500" y="3109157"/>
                <a:ext cx="64480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0,25 mol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03FAC3-7718-4688-9B8D-EF897E7D3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500" y="3109157"/>
                <a:ext cx="6448022" cy="584775"/>
              </a:xfrm>
              <a:prstGeom prst="rect">
                <a:avLst/>
              </a:prstGeom>
              <a:blipFill>
                <a:blip r:embed="rId10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7830A03-15F7-4250-B000-0E7B514A4255}"/>
              </a:ext>
            </a:extLst>
          </p:cNvPr>
          <p:cNvSpPr txBox="1"/>
          <p:nvPr/>
        </p:nvSpPr>
        <p:spPr>
          <a:xfrm>
            <a:off x="5000409" y="3846694"/>
            <a:ext cx="2885252" cy="58477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0,25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. 44 = 11 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5B031C-9D75-481C-B716-73481EC7BCBA}"/>
              </a:ext>
            </a:extLst>
          </p:cNvPr>
          <p:cNvCxnSpPr>
            <a:cxnSpLocks/>
          </p:cNvCxnSpPr>
          <p:nvPr/>
        </p:nvCxnSpPr>
        <p:spPr>
          <a:xfrm flipH="1">
            <a:off x="5469577" y="4366850"/>
            <a:ext cx="1" cy="48739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103A4F2-C80C-4BA0-94A5-D7DE8627E373}"/>
              </a:ext>
            </a:extLst>
          </p:cNvPr>
          <p:cNvSpPr txBox="1"/>
          <p:nvPr/>
        </p:nvSpPr>
        <p:spPr>
          <a:xfrm>
            <a:off x="5255696" y="4688935"/>
            <a:ext cx="427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24FB31-13AC-401F-8C5D-E963666445D1}"/>
              </a:ext>
            </a:extLst>
          </p:cNvPr>
          <p:cNvCxnSpPr>
            <a:cxnSpLocks/>
          </p:cNvCxnSpPr>
          <p:nvPr/>
        </p:nvCxnSpPr>
        <p:spPr>
          <a:xfrm flipH="1">
            <a:off x="6293120" y="4361520"/>
            <a:ext cx="1" cy="48739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5E1C9FE-6376-4D3A-B63D-B2E8FFE46E18}"/>
              </a:ext>
            </a:extLst>
          </p:cNvPr>
          <p:cNvSpPr txBox="1"/>
          <p:nvPr/>
        </p:nvSpPr>
        <p:spPr>
          <a:xfrm>
            <a:off x="6010808" y="4688935"/>
            <a:ext cx="427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ADFB790-B946-49BD-BF51-46A0E942F2AA}"/>
              </a:ext>
            </a:extLst>
          </p:cNvPr>
          <p:cNvCxnSpPr>
            <a:cxnSpLocks/>
          </p:cNvCxnSpPr>
          <p:nvPr/>
        </p:nvCxnSpPr>
        <p:spPr>
          <a:xfrm flipH="1">
            <a:off x="7182757" y="4361520"/>
            <a:ext cx="1" cy="48739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340E16C-60B9-426F-AD85-C2EB8C83711B}"/>
              </a:ext>
            </a:extLst>
          </p:cNvPr>
          <p:cNvSpPr txBox="1"/>
          <p:nvPr/>
        </p:nvSpPr>
        <p:spPr>
          <a:xfrm>
            <a:off x="6900445" y="4688935"/>
            <a:ext cx="427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199B4D-28D0-473C-A6AB-453317600018}"/>
              </a:ext>
            </a:extLst>
          </p:cNvPr>
          <p:cNvSpPr txBox="1"/>
          <p:nvPr/>
        </p:nvSpPr>
        <p:spPr>
          <a:xfrm>
            <a:off x="5406825" y="5452696"/>
            <a:ext cx="1947186" cy="58477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 = n . M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8E2EE813-7EBA-4C97-BBE5-60428BFD1F0C}"/>
              </a:ext>
            </a:extLst>
          </p:cNvPr>
          <p:cNvSpPr txBox="1">
            <a:spLocks/>
          </p:cNvSpPr>
          <p:nvPr/>
        </p:nvSpPr>
        <p:spPr>
          <a:xfrm>
            <a:off x="1489261" y="5181591"/>
            <a:ext cx="1672145" cy="59732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= ? g</a:t>
            </a: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F252C2C8-27D8-4371-B6F4-704C75C0230A}"/>
              </a:ext>
            </a:extLst>
          </p:cNvPr>
          <p:cNvSpPr txBox="1">
            <a:spLocks/>
          </p:cNvSpPr>
          <p:nvPr/>
        </p:nvSpPr>
        <p:spPr>
          <a:xfrm>
            <a:off x="1348849" y="5174048"/>
            <a:ext cx="1905044" cy="63989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= 11 g</a:t>
            </a:r>
          </a:p>
        </p:txBody>
      </p:sp>
    </p:spTree>
    <p:extLst>
      <p:ext uri="{BB962C8B-B14F-4D97-AF65-F5344CB8AC3E}">
        <p14:creationId xmlns:p14="http://schemas.microsoft.com/office/powerpoint/2010/main" val="2162587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8" grpId="0"/>
      <p:bldP spid="30" grpId="0"/>
      <p:bldP spid="32" grpId="0"/>
      <p:bldP spid="33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16200000">
            <a:off x="-3603765" y="1879640"/>
            <a:ext cx="7227980" cy="29820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5400000" flipH="1">
            <a:off x="8397637" y="1977000"/>
            <a:ext cx="7227980" cy="278733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23441" y="136477"/>
            <a:ext cx="8145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I_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Chuyển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đổi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giữa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lượng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chất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và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khối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lượng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chất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như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thế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nào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4ECEEB-AF86-4ADA-B2B8-BB56BD5CAAC6}"/>
              </a:ext>
            </a:extLst>
          </p:cNvPr>
          <p:cNvSpPr txBox="1"/>
          <p:nvPr/>
        </p:nvSpPr>
        <p:spPr>
          <a:xfrm>
            <a:off x="2871339" y="1169717"/>
            <a:ext cx="5917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A144D-C89B-4CF0-9B2F-8CF8187D055C}"/>
              </a:ext>
            </a:extLst>
          </p:cNvPr>
          <p:cNvSpPr txBox="1"/>
          <p:nvPr/>
        </p:nvSpPr>
        <p:spPr>
          <a:xfrm>
            <a:off x="4467670" y="1781970"/>
            <a:ext cx="2787337" cy="10772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 = n . M</a:t>
            </a:r>
          </a:p>
          <a:p>
            <a:pPr algn="ctr"/>
            <a:r>
              <a:rPr lang="en-US" sz="3200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( 1 ) ( 2 ) ( 3 )</a:t>
            </a:r>
            <a:endParaRPr lang="en-US" sz="3200" b="1" dirty="0">
              <a:ln/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59B0DC-7FA2-4108-9B05-795608EEB74A}"/>
              </a:ext>
            </a:extLst>
          </p:cNvPr>
          <p:cNvSpPr txBox="1"/>
          <p:nvPr/>
        </p:nvSpPr>
        <p:spPr>
          <a:xfrm>
            <a:off x="2871339" y="3043819"/>
            <a:ext cx="1850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363713-5BD5-42C2-B921-FFACB5846B45}"/>
                  </a:ext>
                </a:extLst>
              </p:cNvPr>
              <p:cNvSpPr txBox="1"/>
              <p:nvPr/>
            </p:nvSpPr>
            <p:spPr>
              <a:xfrm>
                <a:off x="4649384" y="3001286"/>
                <a:ext cx="1583760" cy="828560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r>
                  <a:rPr lang="en-US" sz="3200" b="1" dirty="0">
                    <a:ln/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dirty="0" smtClean="0">
                            <a:ln/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600" b="1" i="0" dirty="0" smtClean="0">
                            <a:ln/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𝐦</m:t>
                        </m:r>
                      </m:num>
                      <m:den>
                        <m:r>
                          <a:rPr lang="en-US" sz="3600" b="1" i="0" dirty="0" smtClean="0">
                            <a:ln/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𝐌</m:t>
                        </m:r>
                      </m:den>
                    </m:f>
                  </m:oMath>
                </a14:m>
                <a:endParaRPr lang="en-US" sz="3600" b="1" dirty="0">
                  <a:ln/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363713-5BD5-42C2-B921-FFACB5846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384" y="3001286"/>
                <a:ext cx="1583760" cy="8285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FABE19-527F-4130-A7A1-095C70514AE0}"/>
                  </a:ext>
                </a:extLst>
              </p:cNvPr>
              <p:cNvSpPr txBox="1"/>
              <p:nvPr/>
            </p:nvSpPr>
            <p:spPr>
              <a:xfrm>
                <a:off x="1109040" y="3957241"/>
                <a:ext cx="10000237" cy="1947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à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kh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ố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i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ượ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ng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ch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ấ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đơ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v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ị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à (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g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)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à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ố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mol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ch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ấ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đơ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v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ị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à (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mol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)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à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kh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ố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i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ượ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ng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mol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ủ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ch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ấ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đơ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v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ị </m:t>
                            </m:r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l</m:t>
                            </m:r>
                            <m:r>
                              <a:rPr lang="en-US" sz="32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à (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g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mol</m:t>
                            </m:r>
                            <m:r>
                              <a:rPr lang="en-US" sz="32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)</m:t>
                            </m:r>
                          </m:e>
                        </m:eqArr>
                      </m:e>
                    </m:d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0FABE19-527F-4130-A7A1-095C70514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040" y="3957241"/>
                <a:ext cx="10000237" cy="1947906"/>
              </a:xfrm>
              <a:prstGeom prst="rect">
                <a:avLst/>
              </a:prstGeom>
              <a:blipFill>
                <a:blip r:embed="rId6"/>
                <a:stretch>
                  <a:fillRect l="-1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34964D-FB5B-4FC7-9A5E-65D4E9214AC4}"/>
                  </a:ext>
                </a:extLst>
              </p:cNvPr>
              <p:cNvSpPr txBox="1"/>
              <p:nvPr/>
            </p:nvSpPr>
            <p:spPr>
              <a:xfrm>
                <a:off x="7193078" y="2925835"/>
                <a:ext cx="2127583" cy="989310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 </m:t>
                    </m:r>
                    <m:r>
                      <a:rPr lang="en-US" sz="32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) </m:t>
                    </m:r>
                  </m:oMath>
                </a14:m>
                <a:r>
                  <a:rPr lang="en-US" sz="3200" b="1" dirty="0">
                    <a:ln/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𝟏</m:t>
                            </m:r>
                            <m: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</m:e>
                        </m:d>
                        <m:r>
                          <a:rPr lang="en-US" sz="3600" b="1" i="1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</m:num>
                      <m:den>
                        <m:d>
                          <m:dPr>
                            <m:ctrlP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𝟑</m:t>
                            </m:r>
                            <m:r>
                              <a:rPr lang="en-US" sz="3600" b="1" i="1" dirty="0" smtClean="0">
                                <a:ln/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</m:e>
                        </m:d>
                        <m:r>
                          <a:rPr lang="en-US" sz="3600" b="1" i="1" dirty="0" smtClean="0">
                            <a:ln/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endParaRPr lang="en-US" sz="3600" b="1" dirty="0">
                  <a:ln/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34964D-FB5B-4FC7-9A5E-65D4E9214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078" y="2925835"/>
                <a:ext cx="2127583" cy="9893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881997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 animBg="1"/>
      <p:bldP spid="9" grpId="0"/>
      <p:bldP spid="11" grpId="0" animBg="1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A46A05A-C430-4159-8E08-55251EBA9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16200000">
            <a:off x="-3603765" y="1879640"/>
            <a:ext cx="7227980" cy="29820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84BFE5-D402-44BC-BCC5-961F9E37D5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5400000" flipH="1">
            <a:off x="8397637" y="1977000"/>
            <a:ext cx="7227980" cy="2787338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id="{7A892228-657D-41C2-88B4-90E24A82F2CF}"/>
              </a:ext>
            </a:extLst>
          </p:cNvPr>
          <p:cNvSpPr/>
          <p:nvPr/>
        </p:nvSpPr>
        <p:spPr>
          <a:xfrm>
            <a:off x="2023441" y="136477"/>
            <a:ext cx="81451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I_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Chuyển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đổi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giữa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lượng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chất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và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khối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lượng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chất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như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thế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nào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思源宋体 CN Heavy" panose="02020900000000000000" pitchFamily="18" charset="-122"/>
                <a:cs typeface="Times New Roman" panose="02020603050405020304" pitchFamily="18" charset="0"/>
                <a:sym typeface="Microsoft YaHei" panose="020B0503020204020204" pitchFamily="34" charset="-122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6C177C-BCA2-41CA-B8D2-92F39C7F8F0B}"/>
              </a:ext>
            </a:extLst>
          </p:cNvPr>
          <p:cNvSpPr/>
          <p:nvPr/>
        </p:nvSpPr>
        <p:spPr>
          <a:xfrm>
            <a:off x="2235341" y="1305386"/>
            <a:ext cx="8145117" cy="107721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Cu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 g Cu.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= 64.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F7AB09-59EA-4649-A619-C939341474FB}"/>
              </a:ext>
            </a:extLst>
          </p:cNvPr>
          <p:cNvCxnSpPr>
            <a:cxnSpLocks/>
          </p:cNvCxnSpPr>
          <p:nvPr/>
        </p:nvCxnSpPr>
        <p:spPr>
          <a:xfrm>
            <a:off x="3143532" y="2264072"/>
            <a:ext cx="13192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729B5F-7035-4CFB-B381-20DD302C8F71}"/>
              </a:ext>
            </a:extLst>
          </p:cNvPr>
          <p:cNvCxnSpPr>
            <a:cxnSpLocks/>
          </p:cNvCxnSpPr>
          <p:nvPr/>
        </p:nvCxnSpPr>
        <p:spPr>
          <a:xfrm>
            <a:off x="5460274" y="1774300"/>
            <a:ext cx="12731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32DB04-EE63-4EDE-83ED-3873FE0BCB91}"/>
              </a:ext>
            </a:extLst>
          </p:cNvPr>
          <p:cNvCxnSpPr>
            <a:cxnSpLocks/>
          </p:cNvCxnSpPr>
          <p:nvPr/>
        </p:nvCxnSpPr>
        <p:spPr>
          <a:xfrm>
            <a:off x="8830414" y="1803051"/>
            <a:ext cx="68207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A03E408-6453-40F6-BDC0-D69558A4D67B}"/>
              </a:ext>
            </a:extLst>
          </p:cNvPr>
          <p:cNvSpPr txBox="1"/>
          <p:nvPr/>
        </p:nvSpPr>
        <p:spPr>
          <a:xfrm>
            <a:off x="8889867" y="1679297"/>
            <a:ext cx="427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24CE70-6F97-4DF2-A2D8-9CB921C0C3BF}"/>
              </a:ext>
            </a:extLst>
          </p:cNvPr>
          <p:cNvSpPr txBox="1"/>
          <p:nvPr/>
        </p:nvSpPr>
        <p:spPr>
          <a:xfrm>
            <a:off x="3368907" y="2181907"/>
            <a:ext cx="484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CD8355-3377-4EF4-8DF8-F5E2CB2AC788}"/>
              </a:ext>
            </a:extLst>
          </p:cNvPr>
          <p:cNvSpPr txBox="1"/>
          <p:nvPr/>
        </p:nvSpPr>
        <p:spPr>
          <a:xfrm>
            <a:off x="5672080" y="1685623"/>
            <a:ext cx="11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F52364-F2CC-4565-BB35-4665DBFBE987}"/>
              </a:ext>
            </a:extLst>
          </p:cNvPr>
          <p:cNvSpPr txBox="1"/>
          <p:nvPr/>
        </p:nvSpPr>
        <p:spPr>
          <a:xfrm>
            <a:off x="5642332" y="2375226"/>
            <a:ext cx="93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BF5A06-B43D-46D8-BB8C-C1B2C8A6596A}"/>
              </a:ext>
            </a:extLst>
          </p:cNvPr>
          <p:cNvSpPr txBox="1"/>
          <p:nvPr/>
        </p:nvSpPr>
        <p:spPr>
          <a:xfrm>
            <a:off x="2984304" y="3058428"/>
            <a:ext cx="1483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DF9903-C6B4-461F-95BA-60A869489520}"/>
                  </a:ext>
                </a:extLst>
              </p:cNvPr>
              <p:cNvSpPr txBox="1"/>
              <p:nvPr/>
            </p:nvSpPr>
            <p:spPr>
              <a:xfrm>
                <a:off x="4217159" y="2913515"/>
                <a:ext cx="2292726" cy="101316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0" dirty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Cu</m:t>
                        </m:r>
                      </m:sub>
                    </m:sSub>
                  </m:oMath>
                </a14:m>
                <a:r>
                  <a:rPr lang="en-US" sz="3200" dirty="0">
                    <a:ln/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dirty="0" smtClean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 i="0" dirty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4000" b="0" i="0" dirty="0" smtClean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Cu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 dirty="0" smtClean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 i="0" dirty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4000" b="0" i="0" dirty="0" smtClean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Cu</m:t>
                            </m:r>
                          </m:sub>
                        </m:sSub>
                      </m:den>
                    </m:f>
                  </m:oMath>
                </a14:m>
                <a:endParaRPr lang="en-US" sz="3600" dirty="0">
                  <a:ln/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DF9903-C6B4-461F-95BA-60A869489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159" y="2913515"/>
                <a:ext cx="2292726" cy="10131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9368A0B-1045-430F-9A77-F2EF4EEE2BDE}"/>
                  </a:ext>
                </a:extLst>
              </p:cNvPr>
              <p:cNvSpPr txBox="1"/>
              <p:nvPr/>
            </p:nvSpPr>
            <p:spPr>
              <a:xfrm>
                <a:off x="6151279" y="2927028"/>
                <a:ext cx="3264259" cy="87921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r>
                  <a:rPr lang="en-US" sz="3200" b="1" dirty="0">
                    <a:ln/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600" b="0" i="0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32</m:t>
                        </m:r>
                      </m:num>
                      <m:den>
                        <m:r>
                          <a:rPr lang="en-US" sz="3600" b="0" i="1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64</m:t>
                        </m:r>
                      </m:den>
                    </m:f>
                  </m:oMath>
                </a14:m>
                <a:r>
                  <a:rPr lang="en-US" sz="3600" dirty="0">
                    <a:ln/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n/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3200" dirty="0">
                    <a:ln/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0,5 ( mol 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9368A0B-1045-430F-9A77-F2EF4EEE2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279" y="2927028"/>
                <a:ext cx="3264259" cy="8792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C932FBC9-3DD1-4CB0-BCCA-FD49847D2B87}"/>
                  </a:ext>
                </a:extLst>
              </p:cNvPr>
              <p:cNvSpPr/>
              <p:nvPr/>
            </p:nvSpPr>
            <p:spPr>
              <a:xfrm>
                <a:off x="2235341" y="3980574"/>
                <a:ext cx="8145117" cy="1077218"/>
              </a:xfrm>
              <a:prstGeom prst="round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b)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 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 = 16.</a:t>
                </a:r>
              </a:p>
            </p:txBody>
          </p:sp>
        </mc:Choice>
        <mc:Fallback xmlns="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C932FBC9-3DD1-4CB0-BCCA-FD49847D2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341" y="3980574"/>
                <a:ext cx="8145117" cy="107721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565A580D-F377-4238-A169-312B9747C84A}"/>
              </a:ext>
            </a:extLst>
          </p:cNvPr>
          <p:cNvSpPr txBox="1"/>
          <p:nvPr/>
        </p:nvSpPr>
        <p:spPr>
          <a:xfrm>
            <a:off x="5642332" y="5050414"/>
            <a:ext cx="93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8C37C6-0581-4C61-9FAD-3B8A8F7C59E3}"/>
              </a:ext>
            </a:extLst>
          </p:cNvPr>
          <p:cNvSpPr txBox="1"/>
          <p:nvPr/>
        </p:nvSpPr>
        <p:spPr>
          <a:xfrm>
            <a:off x="2869579" y="5751472"/>
            <a:ext cx="1483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33AA8F-2894-469B-882B-5ABEFEA33049}"/>
                  </a:ext>
                </a:extLst>
              </p:cNvPr>
              <p:cNvSpPr txBox="1"/>
              <p:nvPr/>
            </p:nvSpPr>
            <p:spPr>
              <a:xfrm>
                <a:off x="4030612" y="5594380"/>
                <a:ext cx="2292726" cy="11052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0" dirty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n</m:t>
                        </m:r>
                      </m:e>
                      <m:sub>
                        <m:sSub>
                          <m:sSubPr>
                            <m:ctrlPr>
                              <a:rPr lang="en-US" sz="3200" i="1" dirty="0" smtClean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dirty="0" smtClean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O</m:t>
                            </m:r>
                          </m:e>
                          <m:sub>
                            <m:r>
                              <a:rPr lang="en-US" sz="3200" b="0" i="0" dirty="0" smtClean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3200" dirty="0">
                    <a:ln/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dirty="0" smtClean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 i="0" dirty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m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4000" i="1" dirty="0" smtClean="0">
                                    <a:ln/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b="0" i="0" dirty="0" smtClean="0">
                                    <a:ln/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Wingdings" panose="05000000000000000000" pitchFamily="2" charset="2"/>
                                  </a:rPr>
                                  <m:t>O</m:t>
                                </m:r>
                              </m:e>
                              <m:sub>
                                <m:r>
                                  <a:rPr lang="en-US" sz="4000" b="0" i="0" dirty="0" smtClean="0">
                                    <a:ln/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 dirty="0" smtClean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 i="0" dirty="0">
                                <a:ln/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Wingdings" panose="05000000000000000000" pitchFamily="2" charset="2"/>
                              </a:rPr>
                              <m:t>M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4000" i="1" dirty="0" smtClean="0">
                                    <a:ln/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b="0" i="0" dirty="0" smtClean="0">
                                    <a:ln/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Wingdings" panose="05000000000000000000" pitchFamily="2" charset="2"/>
                                  </a:rPr>
                                  <m:t>O</m:t>
                                </m:r>
                              </m:e>
                              <m:sub>
                                <m:r>
                                  <a:rPr lang="en-US" sz="4000" b="0" i="0" dirty="0" smtClean="0">
                                    <a:ln/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den>
                    </m:f>
                  </m:oMath>
                </a14:m>
                <a:endParaRPr lang="en-US" sz="3600" dirty="0">
                  <a:ln/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33AA8F-2894-469B-882B-5ABEFEA33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612" y="5594380"/>
                <a:ext cx="2292726" cy="11052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FF3E5BF-7890-40E3-B27F-931801845C9B}"/>
                  </a:ext>
                </a:extLst>
              </p:cNvPr>
              <p:cNvSpPr txBox="1"/>
              <p:nvPr/>
            </p:nvSpPr>
            <p:spPr>
              <a:xfrm>
                <a:off x="6039688" y="5635189"/>
                <a:ext cx="4324835" cy="87921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r>
                  <a:rPr lang="en-US" sz="3200" b="1" dirty="0">
                    <a:ln/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600" b="0" i="0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8</m:t>
                        </m:r>
                      </m:num>
                      <m:den>
                        <m:r>
                          <a:rPr lang="en-US" sz="3600" b="0" i="1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16 .  2</m:t>
                        </m:r>
                      </m:den>
                    </m:f>
                  </m:oMath>
                </a14:m>
                <a:r>
                  <a:rPr lang="en-US" sz="3600" dirty="0">
                    <a:ln/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n/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>
                    <a:ln/>
                    <a:solidFill>
                      <a:schemeClr val="bg1"/>
                    </a:solidFill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600" dirty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8</m:t>
                        </m:r>
                      </m:num>
                      <m:den>
                        <m:r>
                          <a:rPr lang="en-US" sz="3600" b="0" i="1" dirty="0" smtClean="0">
                            <a:ln/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3600" b="1" dirty="0">
                    <a:ln/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n/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3200" dirty="0">
                    <a:ln/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0,5 ( mol )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FF3E5BF-7890-40E3-B27F-931801845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688" y="5635189"/>
                <a:ext cx="4324835" cy="8792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70EAD45-6DC4-4874-9AF2-D071EF8E8E9B}"/>
              </a:ext>
            </a:extLst>
          </p:cNvPr>
          <p:cNvCxnSpPr>
            <a:cxnSpLocks/>
          </p:cNvCxnSpPr>
          <p:nvPr/>
        </p:nvCxnSpPr>
        <p:spPr>
          <a:xfrm>
            <a:off x="8924531" y="4523863"/>
            <a:ext cx="68207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395635A-4B38-4ED1-A098-CBAA737E91CF}"/>
              </a:ext>
            </a:extLst>
          </p:cNvPr>
          <p:cNvSpPr txBox="1"/>
          <p:nvPr/>
        </p:nvSpPr>
        <p:spPr>
          <a:xfrm>
            <a:off x="8983984" y="4400109"/>
            <a:ext cx="427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705E074-5264-458C-975A-9122851F8373}"/>
              </a:ext>
            </a:extLst>
          </p:cNvPr>
          <p:cNvCxnSpPr>
            <a:cxnSpLocks/>
          </p:cNvCxnSpPr>
          <p:nvPr/>
        </p:nvCxnSpPr>
        <p:spPr>
          <a:xfrm>
            <a:off x="3112975" y="4984884"/>
            <a:ext cx="1239663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51EED9E-17A9-4E1C-9EC9-826CA40562C5}"/>
                  </a:ext>
                </a:extLst>
              </p:cNvPr>
              <p:cNvSpPr txBox="1"/>
              <p:nvPr/>
            </p:nvSpPr>
            <p:spPr>
              <a:xfrm>
                <a:off x="2984304" y="4967285"/>
                <a:ext cx="1569897" cy="627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b>
                        <m:sSub>
                          <m:sSubPr>
                            <m:ctrlPr>
                              <a:rPr lang="en-US" sz="320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 b="0" i="0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e>
                          <m:sub>
                            <m:r>
                              <a:rPr lang="en-US" sz="3200" b="0" i="0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32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51EED9E-17A9-4E1C-9EC9-826CA4056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304" y="4967285"/>
                <a:ext cx="1569897" cy="627095"/>
              </a:xfrm>
              <a:prstGeom prst="rect">
                <a:avLst/>
              </a:prstGeom>
              <a:blipFill>
                <a:blip r:embed="rId8"/>
                <a:stretch>
                  <a:fillRect t="-13592" b="-23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D2CD3D-A26F-4EF6-B175-C10E993381E7}"/>
              </a:ext>
            </a:extLst>
          </p:cNvPr>
          <p:cNvCxnSpPr>
            <a:cxnSpLocks/>
          </p:cNvCxnSpPr>
          <p:nvPr/>
        </p:nvCxnSpPr>
        <p:spPr>
          <a:xfrm>
            <a:off x="5577186" y="4472317"/>
            <a:ext cx="12731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CDD0656-F39B-435B-BD69-7B1EBC9BB8AA}"/>
              </a:ext>
            </a:extLst>
          </p:cNvPr>
          <p:cNvSpPr txBox="1"/>
          <p:nvPr/>
        </p:nvSpPr>
        <p:spPr>
          <a:xfrm>
            <a:off x="5788992" y="4383640"/>
            <a:ext cx="11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?</a:t>
            </a:r>
          </a:p>
        </p:txBody>
      </p:sp>
    </p:spTree>
    <p:extLst>
      <p:ext uri="{BB962C8B-B14F-4D97-AF65-F5344CB8AC3E}">
        <p14:creationId xmlns:p14="http://schemas.microsoft.com/office/powerpoint/2010/main" val="2966554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 animBg="1"/>
      <p:bldP spid="29" grpId="0"/>
      <p:bldP spid="30" grpId="0"/>
      <p:bldP spid="33" grpId="0"/>
      <p:bldP spid="34" grpId="0"/>
      <p:bldP spid="36" grpId="0"/>
      <p:bldP spid="38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7096209E-E059-41AB-8687-DE04802D77D0}"/>
                  </a:ext>
                </a:extLst>
              </p:cNvPr>
              <p:cNvSpPr/>
              <p:nvPr/>
            </p:nvSpPr>
            <p:spPr>
              <a:xfrm>
                <a:off x="1393120" y="131237"/>
                <a:ext cx="9405760" cy="1173471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0,25 mol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đkc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7096209E-E059-41AB-8687-DE04802D77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120" y="131237"/>
                <a:ext cx="9405760" cy="1173471"/>
              </a:xfrm>
              <a:prstGeom prst="roundRect">
                <a:avLst/>
              </a:prstGeom>
              <a:blipFill>
                <a:blip r:embed="rId3"/>
                <a:stretch>
                  <a:fillRect l="-1102" t="-3109" r="-972" b="-1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4E89F04-757A-4B8D-8517-AB5F97B41E75}"/>
              </a:ext>
            </a:extLst>
          </p:cNvPr>
          <p:cNvCxnSpPr/>
          <p:nvPr/>
        </p:nvCxnSpPr>
        <p:spPr>
          <a:xfrm>
            <a:off x="5331788" y="663380"/>
            <a:ext cx="14330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D7ECE8-6DF9-41AD-85EA-83122FC967A5}"/>
              </a:ext>
            </a:extLst>
          </p:cNvPr>
          <p:cNvCxnSpPr>
            <a:cxnSpLocks/>
          </p:cNvCxnSpPr>
          <p:nvPr/>
        </p:nvCxnSpPr>
        <p:spPr>
          <a:xfrm>
            <a:off x="9421466" y="663380"/>
            <a:ext cx="12374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EF82B0F-F41C-4846-A858-3307A1A3816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48" l="7317" r="99187">
                        <a14:foregroundMark x1="99187" y1="74074" x2="83740" y2="99074"/>
                        <a14:foregroundMark x1="24390" y1="0" x2="8130" y2="24074"/>
                        <a14:foregroundMark x1="8943" y1="61111" x2="8943" y2="9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45" y="2658409"/>
            <a:ext cx="2391924" cy="210022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16200000">
            <a:off x="-3603765" y="1879640"/>
            <a:ext cx="7227980" cy="29820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5400000" flipH="1">
            <a:off x="8397637" y="1977000"/>
            <a:ext cx="7227980" cy="2787338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B3087F2A-C83A-4BCF-A551-03405EB1632E}"/>
              </a:ext>
            </a:extLst>
          </p:cNvPr>
          <p:cNvSpPr txBox="1">
            <a:spLocks/>
          </p:cNvSpPr>
          <p:nvPr/>
        </p:nvSpPr>
        <p:spPr>
          <a:xfrm>
            <a:off x="1151190" y="4941967"/>
            <a:ext cx="2750254" cy="5838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j-cs"/>
              </a:defRPr>
            </a:lvl1pPr>
          </a:lstStyle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24,79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F98EB436-FB69-42A5-9BE3-06EC270BAA54}"/>
              </a:ext>
            </a:extLst>
          </p:cNvPr>
          <p:cNvSpPr txBox="1">
            <a:spLocks/>
          </p:cNvSpPr>
          <p:nvPr/>
        </p:nvSpPr>
        <p:spPr>
          <a:xfrm>
            <a:off x="7538099" y="4902501"/>
            <a:ext cx="2235562" cy="5838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?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60068E0F-2399-4A6C-885F-21F4C2520688}"/>
              </a:ext>
            </a:extLst>
          </p:cNvPr>
          <p:cNvSpPr/>
          <p:nvPr/>
        </p:nvSpPr>
        <p:spPr>
          <a:xfrm>
            <a:off x="889359" y="3024921"/>
            <a:ext cx="4572001" cy="1582225"/>
          </a:xfrm>
          <a:prstGeom prst="wedgeEllipseCallout">
            <a:avLst>
              <a:gd name="adj1" fmla="val 98227"/>
              <a:gd name="adj2" fmla="val 859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>
                <a:solidFill>
                  <a:srgbClr val="2B6C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1315FF-EC45-4F67-826B-70384F92CD56}"/>
              </a:ext>
            </a:extLst>
          </p:cNvPr>
          <p:cNvGrpSpPr/>
          <p:nvPr/>
        </p:nvGrpSpPr>
        <p:grpSpPr>
          <a:xfrm>
            <a:off x="7381737" y="4062036"/>
            <a:ext cx="2391924" cy="398275"/>
            <a:chOff x="7381737" y="3835237"/>
            <a:chExt cx="2391924" cy="3982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E2EA98-38B9-48A1-8E2F-9C7C57BFE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148" l="7317" r="99187">
                          <a14:foregroundMark x1="99187" y1="74074" x2="83740" y2="99074"/>
                          <a14:foregroundMark x1="24390" y1="0" x2="8130" y2="24074"/>
                          <a14:foregroundMark x1="8943" y1="61111" x2="8943" y2="9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737" y="3835237"/>
              <a:ext cx="2391924" cy="39216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0E42B4-CB83-431E-AE7B-4C7517F63081}"/>
                </a:ext>
              </a:extLst>
            </p:cNvPr>
            <p:cNvSpPr/>
            <p:nvPr/>
          </p:nvSpPr>
          <p:spPr>
            <a:xfrm>
              <a:off x="7649654" y="3945546"/>
              <a:ext cx="1719607" cy="287966"/>
            </a:xfrm>
            <a:prstGeom prst="rect">
              <a:avLst/>
            </a:prstGeom>
            <a:solidFill>
              <a:srgbClr val="C78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0,25 mol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CED49FD-8697-4E51-B7A6-DB8CEAE4F636}"/>
              </a:ext>
            </a:extLst>
          </p:cNvPr>
          <p:cNvSpPr txBox="1"/>
          <p:nvPr/>
        </p:nvSpPr>
        <p:spPr>
          <a:xfrm>
            <a:off x="5823840" y="493824"/>
            <a:ext cx="44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310378-32FC-4943-BFC7-63ABABD6C6FB}"/>
              </a:ext>
            </a:extLst>
          </p:cNvPr>
          <p:cNvSpPr txBox="1"/>
          <p:nvPr/>
        </p:nvSpPr>
        <p:spPr>
          <a:xfrm>
            <a:off x="9473012" y="569806"/>
            <a:ext cx="110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?</a:t>
            </a:r>
          </a:p>
        </p:txBody>
      </p:sp>
    </p:spTree>
    <p:extLst>
      <p:ext uri="{BB962C8B-B14F-4D97-AF65-F5344CB8AC3E}">
        <p14:creationId xmlns:p14="http://schemas.microsoft.com/office/powerpoint/2010/main" val="412507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3" grpId="0" animBg="1"/>
      <p:bldP spid="33" grpId="0" animBg="1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18FC818-B5AB-4F23-B7EF-868303EE93F1}"/>
                  </a:ext>
                </a:extLst>
              </p:cNvPr>
              <p:cNvSpPr/>
              <p:nvPr/>
            </p:nvSpPr>
            <p:spPr>
              <a:xfrm>
                <a:off x="1393120" y="131237"/>
                <a:ext cx="9405760" cy="1173471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2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0,25 mol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đkc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18FC818-B5AB-4F23-B7EF-868303EE9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120" y="131237"/>
                <a:ext cx="9405760" cy="1173471"/>
              </a:xfrm>
              <a:prstGeom prst="roundRect">
                <a:avLst/>
              </a:prstGeom>
              <a:blipFill>
                <a:blip r:embed="rId3"/>
                <a:stretch>
                  <a:fillRect l="-1102" t="-3109" r="-972" b="-11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16200000">
            <a:off x="-3603765" y="1879640"/>
            <a:ext cx="7227980" cy="29820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8" t="61550" r="28440" b="11008"/>
          <a:stretch>
            <a:fillRect/>
          </a:stretch>
        </p:blipFill>
        <p:spPr>
          <a:xfrm rot="5400000" flipH="1">
            <a:off x="8397637" y="1977000"/>
            <a:ext cx="7227980" cy="278733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198415-4E45-46AC-B41F-B84F63DA7E78}"/>
              </a:ext>
            </a:extLst>
          </p:cNvPr>
          <p:cNvCxnSpPr/>
          <p:nvPr/>
        </p:nvCxnSpPr>
        <p:spPr>
          <a:xfrm>
            <a:off x="5331788" y="663380"/>
            <a:ext cx="143301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ABF5FB-0F81-4D22-B599-324404765BEE}"/>
              </a:ext>
            </a:extLst>
          </p:cNvPr>
          <p:cNvCxnSpPr>
            <a:cxnSpLocks/>
          </p:cNvCxnSpPr>
          <p:nvPr/>
        </p:nvCxnSpPr>
        <p:spPr>
          <a:xfrm>
            <a:off x="9421466" y="663380"/>
            <a:ext cx="12374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DFC2D4-883E-4F03-8EBD-558BD7D0DF2E}"/>
              </a:ext>
            </a:extLst>
          </p:cNvPr>
          <p:cNvSpPr txBox="1"/>
          <p:nvPr/>
        </p:nvSpPr>
        <p:spPr>
          <a:xfrm>
            <a:off x="5442080" y="1597095"/>
            <a:ext cx="93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6506779-8138-4184-9658-A49861CBB5C6}"/>
                  </a:ext>
                </a:extLst>
              </p:cNvPr>
              <p:cNvSpPr txBox="1"/>
              <p:nvPr/>
            </p:nvSpPr>
            <p:spPr>
              <a:xfrm>
                <a:off x="3549113" y="2464610"/>
                <a:ext cx="54968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Cứ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mol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24,79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lít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6506779-8138-4184-9658-A49861CBB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113" y="2464610"/>
                <a:ext cx="5496876" cy="584775"/>
              </a:xfrm>
              <a:prstGeom prst="rect">
                <a:avLst/>
              </a:prstGeom>
              <a:blipFill>
                <a:blip r:embed="rId5"/>
                <a:stretch>
                  <a:fillRect l="-2772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45DA73-EE3B-4BF2-95A3-001337D3E5DE}"/>
                  </a:ext>
                </a:extLst>
              </p:cNvPr>
              <p:cNvSpPr txBox="1"/>
              <p:nvPr/>
            </p:nvSpPr>
            <p:spPr>
              <a:xfrm>
                <a:off x="3585586" y="3049385"/>
                <a:ext cx="34469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a:rPr lang="en-US" sz="3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45DA73-EE3B-4BF2-95A3-001337D3E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586" y="3049385"/>
                <a:ext cx="3446930" cy="584775"/>
              </a:xfrm>
              <a:prstGeom prst="rect">
                <a:avLst/>
              </a:prstGeom>
              <a:blipFill>
                <a:blip r:embed="rId6"/>
                <a:stretch>
                  <a:fillRect l="-4417" t="-14583" r="-35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35C682E-068B-4BB4-A6D6-1B68A19B0B9F}"/>
              </a:ext>
            </a:extLst>
          </p:cNvPr>
          <p:cNvSpPr txBox="1"/>
          <p:nvPr/>
        </p:nvSpPr>
        <p:spPr>
          <a:xfrm>
            <a:off x="6838896" y="3049385"/>
            <a:ext cx="3588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. 24,79 = 49,58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AAD34B-7B5A-4B57-BB3C-A010E06E2B9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148" l="7317" r="99187">
                        <a14:foregroundMark x1="99187" y1="74074" x2="83740" y2="99074"/>
                        <a14:foregroundMark x1="24390" y1="0" x2="8130" y2="24074"/>
                        <a14:foregroundMark x1="8943" y1="61111" x2="8943" y2="9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37" y="3898616"/>
            <a:ext cx="2090987" cy="18359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BAB88C9-42E8-49A1-9044-CD9F0B73EE8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148" l="7317" r="99187">
                        <a14:foregroundMark x1="99187" y1="74074" x2="83740" y2="99074"/>
                        <a14:foregroundMark x1="24390" y1="0" x2="8130" y2="24074"/>
                        <a14:foregroundMark x1="8943" y1="61111" x2="8943" y2="9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78" y="2446415"/>
            <a:ext cx="2090987" cy="1835988"/>
          </a:xfrm>
          <a:prstGeom prst="rect">
            <a:avLst/>
          </a:prstGeom>
        </p:spPr>
      </p:pic>
      <p:sp>
        <p:nvSpPr>
          <p:cNvPr id="36" name="Title 2">
            <a:extLst>
              <a:ext uri="{FF2B5EF4-FFF2-40B4-BE49-F238E27FC236}">
                <a16:creationId xmlns:a16="http://schemas.microsoft.com/office/drawing/2014/main" id="{1788378B-454C-4E6D-90DF-3EE1D4268134}"/>
              </a:ext>
            </a:extLst>
          </p:cNvPr>
          <p:cNvSpPr txBox="1">
            <a:spLocks/>
          </p:cNvSpPr>
          <p:nvPr/>
        </p:nvSpPr>
        <p:spPr>
          <a:xfrm>
            <a:off x="666267" y="5775831"/>
            <a:ext cx="2750254" cy="5838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j-cs"/>
              </a:defRPr>
            </a:lvl1pPr>
          </a:lstStyle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24,79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B3BA5416-94CE-45D0-BA22-60F740184852}"/>
              </a:ext>
            </a:extLst>
          </p:cNvPr>
          <p:cNvSpPr txBox="1">
            <a:spLocks/>
          </p:cNvSpPr>
          <p:nvPr/>
        </p:nvSpPr>
        <p:spPr>
          <a:xfrm>
            <a:off x="666267" y="5796445"/>
            <a:ext cx="2750254" cy="5838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j-cs"/>
              </a:defRPr>
            </a:lvl1pPr>
          </a:lstStyle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49,58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416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36" grpId="0" animBg="1"/>
      <p:bldP spid="36" grpId="1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821</Words>
  <Application>Microsoft Office PowerPoint</Application>
  <PresentationFormat>Widescreen</PresentationFormat>
  <Paragraphs>123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等线 Light</vt:lpstr>
      <vt:lpstr>Arial</vt:lpstr>
      <vt:lpstr>Calibri</vt:lpstr>
      <vt:lpstr>Cambria Math</vt:lpstr>
      <vt:lpstr>Times New Roman</vt:lpstr>
      <vt:lpstr>思源宋体 CN Heavy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dreamsummit</dc:creator>
  <cp:lastModifiedBy>lengocquynhtram2014@gmail.com</cp:lastModifiedBy>
  <cp:revision>88</cp:revision>
  <dcterms:created xsi:type="dcterms:W3CDTF">2017-08-22T00:57:00Z</dcterms:created>
  <dcterms:modified xsi:type="dcterms:W3CDTF">2021-12-06T06:24:12Z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