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7" r:id="rId3"/>
    <p:sldId id="264" r:id="rId4"/>
    <p:sldId id="291" r:id="rId5"/>
    <p:sldId id="298" r:id="rId6"/>
    <p:sldId id="293" r:id="rId7"/>
    <p:sldId id="295" r:id="rId8"/>
    <p:sldId id="300" r:id="rId9"/>
    <p:sldId id="329" r:id="rId10"/>
    <p:sldId id="299" r:id="rId11"/>
    <p:sldId id="296" r:id="rId12"/>
    <p:sldId id="301" r:id="rId13"/>
    <p:sldId id="302" r:id="rId14"/>
    <p:sldId id="305" r:id="rId15"/>
    <p:sldId id="371" r:id="rId16"/>
    <p:sldId id="306" r:id="rId17"/>
    <p:sldId id="309" r:id="rId18"/>
    <p:sldId id="310" r:id="rId19"/>
    <p:sldId id="311" r:id="rId20"/>
    <p:sldId id="316" r:id="rId21"/>
    <p:sldId id="317" r:id="rId22"/>
    <p:sldId id="319" r:id="rId23"/>
    <p:sldId id="324" r:id="rId24"/>
    <p:sldId id="331" r:id="rId25"/>
    <p:sldId id="323" r:id="rId26"/>
    <p:sldId id="363" r:id="rId27"/>
    <p:sldId id="351" r:id="rId28"/>
    <p:sldId id="354" r:id="rId29"/>
    <p:sldId id="356" r:id="rId30"/>
    <p:sldId id="357" r:id="rId31"/>
    <p:sldId id="360" r:id="rId32"/>
    <p:sldId id="358" r:id="rId33"/>
    <p:sldId id="362" r:id="rId34"/>
    <p:sldId id="364" r:id="rId35"/>
    <p:sldId id="277" r:id="rId36"/>
    <p:sldId id="278" r:id="rId37"/>
    <p:sldId id="279" r:id="rId38"/>
    <p:sldId id="280" r:id="rId39"/>
    <p:sldId id="281" r:id="rId40"/>
    <p:sldId id="282" r:id="rId41"/>
    <p:sldId id="367" r:id="rId42"/>
    <p:sldId id="368" r:id="rId43"/>
    <p:sldId id="372" r:id="rId44"/>
    <p:sldId id="369" r:id="rId45"/>
    <p:sldId id="370" r:id="rId46"/>
    <p:sldId id="333" r:id="rId47"/>
    <p:sldId id="334" r:id="rId48"/>
    <p:sldId id="339" r:id="rId49"/>
    <p:sldId id="340" r:id="rId50"/>
    <p:sldId id="418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1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  <a:srgbClr val="006600"/>
    <a:srgbClr val="0099CC"/>
    <a:srgbClr val="00FFFF"/>
    <a:srgbClr val="FF99FF"/>
    <a:srgbClr val="FFFFCC"/>
    <a:srgbClr val="CC0099"/>
    <a:srgbClr val="FF33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>
      <p:cViewPr varScale="1">
        <p:scale>
          <a:sx n="83" d="100"/>
          <a:sy n="83" d="100"/>
        </p:scale>
        <p:origin x="882" y="78"/>
      </p:cViewPr>
      <p:guideLst>
        <p:guide orient="horz" pos="2160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F173A3-EFB6-440B-861D-E0F0D5C82DA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8E6D0-8B16-4A74-8CC5-71207D07896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81F3-FBF4-4702-BE7C-0C287FFB841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 b="0">
                <a:latin typeface="Arial" panose="020B060402020202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Time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cover dir="r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hyperlink" Target="http://bamepharm.com.vn/lib/NEWS/20071226ConCua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ejGL0ZlCU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JHTdmF-d1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H:\Movie_0002.wmv" TargetMode="External"/><Relationship Id="rId1" Type="http://schemas.microsoft.com/office/2007/relationships/media" Target="file:///H:\Movie_0002.wmv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3.png"/><Relationship Id="rId2" Type="http://schemas.openxmlformats.org/officeDocument/2006/relationships/audio" Target="clipboard/slides/48%20-%20I%20want%20it%20that%20way%20-%20Backstreet%20Boys.mp3" TargetMode="External"/><Relationship Id="rId1" Type="http://schemas.microsoft.com/office/2007/relationships/media" Target="clipboard/slides/48%20-%20I%20want%20it%20that%20way%20-%20Backstreet%20Boys.mp3" TargetMode="External"/><Relationship Id="rId6" Type="http://schemas.openxmlformats.org/officeDocument/2006/relationships/image" Target="../media/image112.GIF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áo tuyết bắc cự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9298" y="411480"/>
            <a:ext cx="3124200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ải xuốn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588" y="1752598"/>
            <a:ext cx="28479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709857"/>
            <a:ext cx="340450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ánh cụt hoàng đ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1804" y="3709857"/>
            <a:ext cx="3842962" cy="28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1256" y="352697"/>
            <a:ext cx="5408024" cy="14452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VẬT (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  <p:pic>
        <p:nvPicPr>
          <p:cNvPr id="11" name="Picture 4" descr="tải xuố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" y="3709857"/>
            <a:ext cx="365519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ral_Kumam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6171" y="287384"/>
            <a:ext cx="3331034" cy="253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862461" y="2873829"/>
            <a:ext cx="11495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 HÔ</a:t>
            </a:r>
          </a:p>
        </p:txBody>
      </p:sp>
      <p:pic>
        <p:nvPicPr>
          <p:cNvPr id="8" name="Picture 24" descr="hyd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6570"/>
            <a:ext cx="3646714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9166" y="2895599"/>
            <a:ext cx="159366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THỦY TỨC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3301" y="2869473"/>
            <a:ext cx="1149528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</a:p>
        </p:txBody>
      </p:sp>
      <p:pic>
        <p:nvPicPr>
          <p:cNvPr id="12" name="Picture 11" descr="jellyfish_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/>
          <a:stretch>
            <a:fillRect/>
          </a:stretch>
        </p:blipFill>
        <p:spPr bwMode="auto">
          <a:xfrm>
            <a:off x="4648200" y="326569"/>
            <a:ext cx="3620589" cy="249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5760" y="-39189"/>
            <a:ext cx="493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" y="3540034"/>
            <a:ext cx="11155684" cy="31076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L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C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C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Đ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ống ở môi trường 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ại diện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Thủy tức, sứa, hải quỳ, san hô.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"/>
            <a:ext cx="5545182" cy="214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08427" y="3635824"/>
            <a:ext cx="148916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GIUN ĐẤT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917" y="6187441"/>
            <a:ext cx="145433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GIUN  ĐŨA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0970" y="2695301"/>
            <a:ext cx="16459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 LÁ GAN</a:t>
            </a:r>
          </a:p>
        </p:txBody>
      </p:sp>
      <p:pic>
        <p:nvPicPr>
          <p:cNvPr id="15" name="Picture 6" descr="C:\Documents and Settings\Administrator\Desktop\giuna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5" y="3125440"/>
            <a:ext cx="544394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small_11680026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81" y="8705"/>
            <a:ext cx="632895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12971" y="4219301"/>
            <a:ext cx="63790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- Hình dạng đa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dạng (dẹp, ống, phân đốt)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Cơ thể đối xứng hai bên, đã phân biệt đầu đuôi, lưng, bụng.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Nơi sống: trong đất ẩm, nước, hoặc trong cơ thể sinh vật.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Đại diện: Sán lá gan, giun đũa, giun đất.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398" y="-42611"/>
            <a:ext cx="448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0"/>
            <a:ext cx="4154015" cy="31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0"/>
            <a:ext cx="7563394" cy="31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7" y="3331028"/>
            <a:ext cx="5395913" cy="352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47959" y="3384379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Cơ thể mềm.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Không phân đốt.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Có vỏ đá vôi bao bọc.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Đa dạng về số lượng loài, hình dạng, kích thước, môi trường sống.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- Đại diện: Trai, ốc, mực, hến, sò..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om s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r="15826"/>
          <a:stretch>
            <a:fillRect/>
          </a:stretch>
        </p:blipFill>
        <p:spPr bwMode="auto">
          <a:xfrm>
            <a:off x="4075616" y="63134"/>
            <a:ext cx="3200393" cy="207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t="29733" r="25119" b="29062"/>
          <a:stretch>
            <a:fillRect/>
          </a:stretch>
        </p:blipFill>
        <p:spPr bwMode="auto">
          <a:xfrm>
            <a:off x="8490856" y="0"/>
            <a:ext cx="3148150" cy="2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ANd9GcQGuH0sEyIqbNbLy5ooSPDh1SwzgMCRHpQOvCDss_tkx2j6pl5Xj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" y="4702787"/>
            <a:ext cx="2971800" cy="20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524" y="4702787"/>
            <a:ext cx="3733800" cy="28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bo-c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30" y="4702787"/>
            <a:ext cx="3200394" cy="21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20071226ConCu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" y="0"/>
            <a:ext cx="3093717" cy="21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/>
          <p:cNvSpPr/>
          <p:nvPr/>
        </p:nvSpPr>
        <p:spPr>
          <a:xfrm>
            <a:off x="1175657" y="1946362"/>
            <a:ext cx="8268789" cy="296527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Cấu tạo cơ thể chia ba phần: (Đầu, ngực bụng)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Cơ quan di chuyển: (chân, cánh).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Cơ thể phân đốt, đối xứng hai bên, bộ xương ngoài bằng kitin để nâng đỡ và bảo vệ cơ thể, các đôi chân khớp động.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Đa dạng về số lượng loài, môi trường sống.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r>
              <a:rPr lang="vi-VN" sz="2400" i="1" dirty="0">
                <a:solidFill>
                  <a:schemeClr val="tx1"/>
                </a:solidFill>
                <a:latin typeface="+mj-lt"/>
              </a:rPr>
              <a:t>- Đại diện: Nhện, gián, bọ xít, ong, kiến, bướm, tôm, cua</a:t>
            </a:r>
            <a:r>
              <a:rPr lang="vi-VN" sz="2400" i="1" dirty="0">
                <a:solidFill>
                  <a:srgbClr val="C00000"/>
                </a:solidFill>
                <a:latin typeface="+mj-lt"/>
              </a:rPr>
              <a:t>.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7"/>
          <p:cNvSpPr>
            <a:spLocks noChangeShapeType="1"/>
          </p:cNvSpPr>
          <p:nvPr/>
        </p:nvSpPr>
        <p:spPr bwMode="auto">
          <a:xfrm>
            <a:off x="2895600" y="2828109"/>
            <a:ext cx="213360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2667000" y="1685109"/>
            <a:ext cx="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2895600" y="5114109"/>
            <a:ext cx="99060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2881314" y="4047309"/>
            <a:ext cx="1157287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1524000" y="3209109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Angsana New" pitchFamily="18" charset="-34"/>
            </a:endParaRPr>
          </a:p>
        </p:txBody>
      </p:sp>
      <p:sp>
        <p:nvSpPr>
          <p:cNvPr id="4104" name="AutoShape 16"/>
          <p:cNvSpPr/>
          <p:nvPr/>
        </p:nvSpPr>
        <p:spPr bwMode="auto">
          <a:xfrm>
            <a:off x="8382000" y="1456509"/>
            <a:ext cx="304800" cy="5334000"/>
          </a:xfrm>
          <a:prstGeom prst="rightBrace">
            <a:avLst>
              <a:gd name="adj1" fmla="val 145833"/>
              <a:gd name="adj2" fmla="val 50000"/>
            </a:avLst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en-US">
              <a:latin typeface="Calibri" panose="020F0502020204030204" charset="0"/>
              <a:cs typeface="Angsana New" pitchFamily="18" charset="-34"/>
            </a:endParaRPr>
          </a:p>
        </p:txBody>
      </p:sp>
      <p:sp>
        <p:nvSpPr>
          <p:cNvPr id="4105" name="Text Box 18"/>
          <p:cNvSpPr txBox="1">
            <a:spLocks noChangeArrowheads="1"/>
          </p:cNvSpPr>
          <p:nvPr/>
        </p:nvSpPr>
        <p:spPr bwMode="auto">
          <a:xfrm>
            <a:off x="8677275" y="2904310"/>
            <a:ext cx="175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ĐỘNG VẬT KHÔNG XƯƠNG SỐNG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ngsana New" pitchFamily="18" charset="-34"/>
            </a:endParaRPr>
          </a:p>
        </p:txBody>
      </p:sp>
      <p:grpSp>
        <p:nvGrpSpPr>
          <p:cNvPr id="4106" name="Group 10"/>
          <p:cNvGrpSpPr/>
          <p:nvPr/>
        </p:nvGrpSpPr>
        <p:grpSpPr bwMode="auto">
          <a:xfrm>
            <a:off x="3733800" y="3258322"/>
            <a:ext cx="3962400" cy="1227138"/>
            <a:chOff x="48" y="43"/>
            <a:chExt cx="2496" cy="773"/>
          </a:xfrm>
        </p:grpSpPr>
        <p:pic>
          <p:nvPicPr>
            <p:cNvPr id="4107" name="Picture 13" descr="earthwor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3"/>
              <a:ext cx="864" cy="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21"/>
            <p:cNvSpPr txBox="1">
              <a:spLocks noChangeArrowheads="1"/>
            </p:cNvSpPr>
            <p:nvPr/>
          </p:nvSpPr>
          <p:spPr bwMode="auto">
            <a:xfrm>
              <a:off x="1008" y="309"/>
              <a:ext cx="15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</a:t>
              </a:r>
              <a:r>
                <a:rPr lang="en-US" sz="2400" b="1" dirty="0">
                  <a:solidFill>
                    <a:srgbClr val="66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109" name="Line 15"/>
          <p:cNvSpPr>
            <a:spLocks noChangeShapeType="1"/>
          </p:cNvSpPr>
          <p:nvPr/>
        </p:nvSpPr>
        <p:spPr bwMode="auto">
          <a:xfrm>
            <a:off x="2895600" y="1761309"/>
            <a:ext cx="0" cy="338977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6"/>
          <p:cNvSpPr>
            <a:spLocks noChangeShapeType="1"/>
          </p:cNvSpPr>
          <p:nvPr/>
        </p:nvSpPr>
        <p:spPr bwMode="auto">
          <a:xfrm>
            <a:off x="2895600" y="4047309"/>
            <a:ext cx="1157288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7"/>
          <p:cNvSpPr>
            <a:spLocks noChangeShapeType="1"/>
          </p:cNvSpPr>
          <p:nvPr/>
        </p:nvSpPr>
        <p:spPr bwMode="auto">
          <a:xfrm>
            <a:off x="2895600" y="1780359"/>
            <a:ext cx="2133600" cy="0"/>
          </a:xfrm>
          <a:prstGeom prst="line">
            <a:avLst/>
          </a:prstGeom>
          <a:noFill/>
          <a:ln w="9525" cmpd="sng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18" name="Group 22"/>
          <p:cNvGrpSpPr/>
          <p:nvPr/>
        </p:nvGrpSpPr>
        <p:grpSpPr bwMode="auto">
          <a:xfrm>
            <a:off x="3581400" y="2066109"/>
            <a:ext cx="4724400" cy="1193800"/>
            <a:chOff x="0" y="0"/>
            <a:chExt cx="2976" cy="752"/>
          </a:xfrm>
        </p:grpSpPr>
        <p:pic>
          <p:nvPicPr>
            <p:cNvPr id="4119" name="Picture 2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0" name="Text Box 22"/>
            <p:cNvSpPr txBox="1">
              <a:spLocks noChangeArrowheads="1"/>
            </p:cNvSpPr>
            <p:nvPr/>
          </p:nvSpPr>
          <p:spPr bwMode="auto">
            <a:xfrm>
              <a:off x="1248" y="240"/>
              <a:ext cx="17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b="1" dirty="0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endParaRPr lang="en-US" sz="2400" b="1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21" name="Group 25"/>
          <p:cNvGrpSpPr/>
          <p:nvPr/>
        </p:nvGrpSpPr>
        <p:grpSpPr bwMode="auto">
          <a:xfrm>
            <a:off x="4038600" y="999310"/>
            <a:ext cx="4419600" cy="1139825"/>
            <a:chOff x="0" y="0"/>
            <a:chExt cx="2784" cy="718"/>
          </a:xfrm>
        </p:grpSpPr>
        <p:pic>
          <p:nvPicPr>
            <p:cNvPr id="4122" name="Picture 28" descr="dbdowd_grasshopper_gouache"/>
            <p:cNvPicPr>
              <a:picLocks noChangeAspect="1" noChangeArrowheads="1"/>
            </p:cNvPicPr>
            <p:nvPr/>
          </p:nvPicPr>
          <p:blipFill>
            <a:blip r:embed="rId5" cstate="print">
              <a:lum bright="8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04" cy="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Text Box 23"/>
            <p:cNvSpPr txBox="1">
              <a:spLocks noChangeArrowheads="1"/>
            </p:cNvSpPr>
            <p:nvPr/>
          </p:nvSpPr>
          <p:spPr bwMode="auto">
            <a:xfrm>
              <a:off x="1056" y="249"/>
              <a:ext cx="17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khớp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63386" y="4429623"/>
            <a:ext cx="4292854" cy="1138238"/>
            <a:chOff x="2439386" y="3658914"/>
            <a:chExt cx="4292854" cy="1138238"/>
          </a:xfrm>
        </p:grpSpPr>
        <p:sp>
          <p:nvSpPr>
            <p:cNvPr id="4111" name="Text Box 20"/>
            <p:cNvSpPr txBox="1">
              <a:spLocks noChangeArrowheads="1"/>
            </p:cNvSpPr>
            <p:nvPr/>
          </p:nvSpPr>
          <p:spPr bwMode="auto">
            <a:xfrm>
              <a:off x="3379440" y="4191000"/>
              <a:ext cx="3352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Ngành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khoang</a:t>
              </a: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386" y="3658914"/>
              <a:ext cx="1002734" cy="1138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 autoUpdateAnimBg="0"/>
      <p:bldP spid="410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21918" y="1203830"/>
          <a:ext cx="10717305" cy="5378398"/>
        </p:xfrm>
        <a:graphic>
          <a:graphicData uri="http://schemas.openxmlformats.org/drawingml/2006/table">
            <a:tbl>
              <a:tblPr firstRow="1" firstCol="1" bandRow="1"/>
              <a:tblGrid>
                <a:gridCol w="1976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6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6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6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5635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Cấu tạo cơ thể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Môi trường sống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Đa dạng 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Đại diện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Ghi chú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17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1. Ruột khoang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82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2. Giun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17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3. Thân mềm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17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4. Chân khớp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766485" y="1182785"/>
            <a:ext cx="1853771" cy="17326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23406" y="180333"/>
            <a:ext cx="10097587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PHIẾU HỌC TẬP SỐ </a:t>
            </a:r>
            <a:r>
              <a:rPr kumimoji="0" lang="en-US" altLang="en-US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 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en-US" altLang="en-US" sz="18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485" y="2090739"/>
            <a:ext cx="115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170" y="2460071"/>
            <a:ext cx="1349698" cy="4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Đại diện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6019" y="1974539"/>
            <a:ext cx="117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6020" y="1162592"/>
            <a:ext cx="1244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áo tuyết bắc cự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6" y="228600"/>
            <a:ext cx="3124200" cy="312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ải xuốn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11" y="1608907"/>
            <a:ext cx="28479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709857"/>
            <a:ext cx="340450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ánh cụt hoàng đ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1804" y="3709857"/>
            <a:ext cx="3842962" cy="28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1256" y="352697"/>
            <a:ext cx="5408024" cy="14452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VẬT (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</a:p>
        </p:txBody>
      </p:sp>
      <p:pic>
        <p:nvPicPr>
          <p:cNvPr id="11" name="Picture 4" descr="tải xuố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" y="3709857"/>
            <a:ext cx="365519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tải xuống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103" y="277082"/>
            <a:ext cx="3187338" cy="308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1257" y="52250"/>
            <a:ext cx="11547566" cy="698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u="sng" dirty="0">
                <a:latin typeface="+mj-lt"/>
              </a:rPr>
              <a:t>PHIẾU HẸN </a:t>
            </a:r>
            <a:r>
              <a:rPr lang="vi-VN" sz="2800" b="1" dirty="0">
                <a:latin typeface="+mj-lt"/>
              </a:rPr>
              <a:t> (Thời gian 5 phút) </a:t>
            </a:r>
            <a:endParaRPr lang="en-US" sz="28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                                        </a:t>
            </a:r>
            <a:endParaRPr lang="en-US" sz="2800" dirty="0">
              <a:latin typeface="+mj-lt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kiến thức về các lớp động vật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nghiên cứu: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bộ câu hỏi để tìm hiểu về kiến thức của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động vật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4137" y="2037804"/>
          <a:ext cx="11129553" cy="4585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626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 câu hỏi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tương ứng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626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( là gì)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626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 ( Ở đâu)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VD: Lưỡng cư sống ở đâu?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626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( như thế nào)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ep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59" y="2914240"/>
            <a:ext cx="313892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Monopterus_albus- lu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0" y="4342990"/>
            <a:ext cx="34914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QUANTRONG\DHBO\1528959355-364-can-benh-la-hiem-gap-khien-be-gai-sinh-ra-bi-thieu-mat-nua-hop-so-1-1528956227-width650height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734" y="2842802"/>
            <a:ext cx="313892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QUANTRONG\DHBO\images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72" y="4271552"/>
            <a:ext cx="3065921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D:\QUANTRONG\DHBO\fdddd91a-764d-4dbd-b520-5b3060aa5c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47" y="4342990"/>
            <a:ext cx="32849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6302422" y="3842927"/>
            <a:ext cx="16059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/>
              <a:t>Cá chép</a:t>
            </a: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2444797" y="5128802"/>
            <a:ext cx="124096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>
                <a:solidFill>
                  <a:srgbClr val="FFFF00"/>
                </a:solidFill>
              </a:rPr>
              <a:t>Lươn</a:t>
            </a: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5159422" y="5128802"/>
            <a:ext cx="153296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>
                <a:solidFill>
                  <a:srgbClr val="FFFF00"/>
                </a:solidFill>
              </a:rPr>
              <a:t>Cá nhám</a:t>
            </a:r>
          </a:p>
        </p:txBody>
      </p:sp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9731422" y="4985927"/>
            <a:ext cx="138696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/>
              <a:t>Cá rô</a:t>
            </a: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9017047" y="3700052"/>
            <a:ext cx="16059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>
                <a:solidFill>
                  <a:srgbClr val="FFFF00"/>
                </a:solidFill>
              </a:rPr>
              <a:t>Cá đuối</a:t>
            </a:r>
          </a:p>
        </p:txBody>
      </p:sp>
      <p:pic>
        <p:nvPicPr>
          <p:cNvPr id="15" name="Picture 7" descr="herring- ca tri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4" y="2914240"/>
            <a:ext cx="358820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D:\QUANTRONG\DHBO\53e1901201108Fis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97" y="1485490"/>
            <a:ext cx="3065921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D:\QUANTRONG\DHBO\images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0" y="1514065"/>
            <a:ext cx="3777208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D:\QUANTRONG\DHBO\tải xuống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72" y="1428340"/>
            <a:ext cx="316325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32"/>
          <p:cNvSpPr txBox="1">
            <a:spLocks noChangeArrowheads="1"/>
          </p:cNvSpPr>
          <p:nvPr/>
        </p:nvSpPr>
        <p:spPr bwMode="auto">
          <a:xfrm>
            <a:off x="2944859" y="2414177"/>
            <a:ext cx="160595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Cá mập </a:t>
            </a:r>
          </a:p>
        </p:txBody>
      </p:sp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5373734" y="2485615"/>
            <a:ext cx="182495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00"/>
                </a:solidFill>
              </a:rPr>
              <a:t>Cá đuôi gai</a:t>
            </a:r>
          </a:p>
        </p:txBody>
      </p:sp>
      <p:sp>
        <p:nvSpPr>
          <p:cNvPr id="21" name="TextBox 34"/>
          <p:cNvSpPr txBox="1">
            <a:spLocks noChangeArrowheads="1"/>
          </p:cNvSpPr>
          <p:nvPr/>
        </p:nvSpPr>
        <p:spPr bwMode="auto">
          <a:xfrm>
            <a:off x="9374234" y="2485615"/>
            <a:ext cx="1459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Cá mú đỏ</a:t>
            </a:r>
          </a:p>
        </p:txBody>
      </p:sp>
      <p:sp>
        <p:nvSpPr>
          <p:cNvPr id="22" name="TextBox 35"/>
          <p:cNvSpPr txBox="1">
            <a:spLocks noChangeArrowheads="1"/>
          </p:cNvSpPr>
          <p:nvPr/>
        </p:nvSpPr>
        <p:spPr bwMode="auto">
          <a:xfrm>
            <a:off x="2801984" y="3842927"/>
            <a:ext cx="138696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Cá trích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3589" y="418010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CÁ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ết quả hình ảnh cho LƯỠNG C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164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Kết quả hình ảnh cho ếch đồ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12193" r="7419" b="8582"/>
          <a:stretch>
            <a:fillRect/>
          </a:stretch>
        </p:blipFill>
        <p:spPr bwMode="auto">
          <a:xfrm rot="20061542">
            <a:off x="3359151" y="3244851"/>
            <a:ext cx="5243513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Kết quả hình ảnh cho ếch giu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3175"/>
            <a:ext cx="4648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3429001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cóc tam đảo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67800" y="3581401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giun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3800" y="6334126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 đồng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34144" y="5277394"/>
            <a:ext cx="296206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LƯỠNG CƯ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505199" y="685800"/>
            <a:ext cx="6997338" cy="3810000"/>
          </a:xfrm>
          <a:prstGeom prst="cloudCallout">
            <a:avLst>
              <a:gd name="adj1" fmla="val -22448"/>
              <a:gd name="adj2" fmla="val 60616"/>
            </a:avLst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b="1" u="sng" dirty="0" err="1"/>
              <a:t>Quan</a:t>
            </a:r>
            <a:r>
              <a:rPr lang="en-US" sz="3200" b="1" u="sng" dirty="0"/>
              <a:t> </a:t>
            </a:r>
            <a:r>
              <a:rPr lang="en-US" sz="3200" b="1" u="sng" err="1"/>
              <a:t>sát</a:t>
            </a:r>
            <a:r>
              <a:rPr lang="en-US" sz="3200" b="1" u="sng"/>
              <a:t> video</a:t>
            </a:r>
            <a:r>
              <a:rPr lang="en-US" sz="3200"/>
              <a:t>: </a:t>
            </a:r>
            <a:endParaRPr lang="en-US" sz="3200" dirty="0"/>
          </a:p>
          <a:p>
            <a:pPr algn="just"/>
            <a:r>
              <a:rPr lang="en-US" sz="3200" dirty="0"/>
              <a:t>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219" name="Picture 4" descr="23580794dcc207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4495800"/>
            <a:ext cx="2354263" cy="185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005" y="182877"/>
            <a:ext cx="4976948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ĐA DẠNG ĐỘNG VẬT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622853" y="1126435"/>
            <a:ext cx="1095172" cy="369332"/>
          </a:xfrm>
          <a:prstGeom prst="rect">
            <a:avLst/>
          </a:prstGeom>
          <a:solidFill>
            <a:srgbClr val="9933FF"/>
          </a:solidFill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hlinkClick r:id="rId4"/>
          </p:cNvPr>
          <p:cNvSpPr txBox="1"/>
          <p:nvPr/>
        </p:nvSpPr>
        <p:spPr>
          <a:xfrm>
            <a:off x="2014331" y="1113183"/>
            <a:ext cx="1095172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/>
              <a:t>VIDEO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 descr="rong_komodoens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597" y="0"/>
            <a:ext cx="46482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ct065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797" y="33528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 descr="africa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9597" y="335280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 descr="south_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797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5"/>
          <p:cNvSpPr txBox="1">
            <a:spLocks noChangeArrowheads="1"/>
          </p:cNvSpPr>
          <p:nvPr/>
        </p:nvSpPr>
        <p:spPr bwMode="auto">
          <a:xfrm>
            <a:off x="3248572" y="2881313"/>
            <a:ext cx="2133600" cy="519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</a:rPr>
              <a:t>Tắc kè</a:t>
            </a:r>
          </a:p>
        </p:txBody>
      </p:sp>
      <p:sp>
        <p:nvSpPr>
          <p:cNvPr id="5127" name="Text Box 16"/>
          <p:cNvSpPr txBox="1">
            <a:spLocks noChangeArrowheads="1"/>
          </p:cNvSpPr>
          <p:nvPr/>
        </p:nvSpPr>
        <p:spPr bwMode="auto">
          <a:xfrm>
            <a:off x="9468397" y="2819401"/>
            <a:ext cx="26670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</a:rPr>
              <a:t>Rồng</a:t>
            </a:r>
            <a:r>
              <a:rPr lang="en-US" sz="2800" dirty="0">
                <a:solidFill>
                  <a:srgbClr val="0000CC"/>
                </a:solidFill>
                <a:latin typeface="Arial" panose="020B0604020202020204" pitchFamily="34" charset="0"/>
              </a:rPr>
              <a:t> Komodo</a:t>
            </a:r>
          </a:p>
        </p:txBody>
      </p:sp>
      <p:sp>
        <p:nvSpPr>
          <p:cNvPr id="5128" name="Text Box 19"/>
          <p:cNvSpPr txBox="1">
            <a:spLocks noChangeArrowheads="1"/>
          </p:cNvSpPr>
          <p:nvPr/>
        </p:nvSpPr>
        <p:spPr bwMode="auto">
          <a:xfrm>
            <a:off x="7715797" y="6248401"/>
            <a:ext cx="21336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</a:rPr>
              <a:t>Cá sấu</a:t>
            </a:r>
          </a:p>
        </p:txBody>
      </p:sp>
      <p:sp>
        <p:nvSpPr>
          <p:cNvPr id="5129" name="Text Box 20"/>
          <p:cNvSpPr txBox="1">
            <a:spLocks noChangeArrowheads="1"/>
          </p:cNvSpPr>
          <p:nvPr/>
        </p:nvSpPr>
        <p:spPr bwMode="auto">
          <a:xfrm>
            <a:off x="3372397" y="4267201"/>
            <a:ext cx="2438400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" panose="020B0604020202020204" pitchFamily="34" charset="0"/>
              </a:rPr>
              <a:t>Rắn hổ mang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8195" y="235129"/>
            <a:ext cx="239050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BÒ SÁT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62088"/>
            <a:ext cx="2667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989"/>
            <a:ext cx="26670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1479550"/>
            <a:ext cx="24384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473200"/>
            <a:ext cx="2319338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76201"/>
            <a:ext cx="4757738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AutoShape 8" descr="Thế giới động vật: Chim cắt hỏa mai chiến đấu kịch liệt để tranh ...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3141664"/>
            <a:ext cx="238760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735513"/>
            <a:ext cx="4757738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41664"/>
            <a:ext cx="26670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62488"/>
            <a:ext cx="2667000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151189"/>
            <a:ext cx="233680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383" y="378824"/>
            <a:ext cx="1735092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CHIM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 giacc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2" y="77788"/>
            <a:ext cx="4419600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ng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622" y="762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Ngua van 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622" y="3276600"/>
            <a:ext cx="4445000" cy="3200400"/>
          </a:xfrm>
          <a:prstGeom prst="rect">
            <a:avLst/>
          </a:prstGeom>
          <a:noFill/>
        </p:spPr>
      </p:pic>
      <p:pic>
        <p:nvPicPr>
          <p:cNvPr id="7" name="Picture 6" descr="Zeedonk_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3622" y="32766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875519" y="313509"/>
            <a:ext cx="167204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THÚ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áo tuyết bắc cự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6" y="228600"/>
            <a:ext cx="3124200" cy="312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ải xuốn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11" y="1608907"/>
            <a:ext cx="28479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709857"/>
            <a:ext cx="340450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ánh cụt hoàng đ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1804" y="3709857"/>
            <a:ext cx="3842962" cy="28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1256" y="352697"/>
            <a:ext cx="5408024" cy="14452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VẬT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</a:p>
        </p:txBody>
      </p:sp>
      <p:pic>
        <p:nvPicPr>
          <p:cNvPr id="11" name="Picture 4" descr="tải xuố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" y="3709857"/>
            <a:ext cx="365519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tải xuống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103" y="277082"/>
            <a:ext cx="3187338" cy="308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09" y="-13855"/>
            <a:ext cx="999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ĐỘNG VẬT TRONG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images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7173" y="573429"/>
            <a:ext cx="2119264" cy="2705100"/>
          </a:xfrm>
          <a:prstGeom prst="rect">
            <a:avLst/>
          </a:prstGeom>
        </p:spPr>
      </p:pic>
      <p:pic>
        <p:nvPicPr>
          <p:cNvPr id="5" name="Picture 4" descr="tải xuống (1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34" y="587829"/>
            <a:ext cx="3128437" cy="26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ải xuống (1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73" y="3587684"/>
            <a:ext cx="2387595" cy="304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ải xuống (12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409" y="3611631"/>
            <a:ext cx="2573392" cy="30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8713" y="1316826"/>
            <a:ext cx="6762210" cy="55600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	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Quan sát 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sau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</a:endParaRP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CH1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giun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</a:p>
          <a:p>
            <a:pPr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CH3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lây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dại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cúm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viêm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</a:p>
          <a:p>
            <a:pPr algn="just"/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CH4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2800" dirty="0"/>
          </a:p>
        </p:txBody>
      </p:sp>
      <p:pic>
        <p:nvPicPr>
          <p:cNvPr id="9" name="Picture 13" descr="dau hoi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012" y="1397725"/>
            <a:ext cx="404950" cy="44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2681" y="229463"/>
            <a:ext cx="11142618" cy="60872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dist="25400" dir="54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657599" y="2590800"/>
            <a:ext cx="47797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061166" y="2590800"/>
            <a:ext cx="77174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8802187" y="2939140"/>
            <a:ext cx="0" cy="63790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8802187" y="4498298"/>
            <a:ext cx="0" cy="62234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4960255" y="5549900"/>
            <a:ext cx="2008777" cy="279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2756263" y="3442882"/>
            <a:ext cx="26124" cy="14090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605830" y="2016667"/>
            <a:ext cx="1880523" cy="11382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Giun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đũa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Ruột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266206" y="2235200"/>
            <a:ext cx="1728414" cy="5794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trứng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872626" y="2273300"/>
            <a:ext cx="3904231" cy="58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ấu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trứng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346358" y="3657600"/>
            <a:ext cx="2594477" cy="5794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ăn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sống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087594" y="5257800"/>
            <a:ext cx="3258189" cy="58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Ruột</a:t>
            </a:r>
            <a:r>
              <a:rPr lang="en-US" altLang="en-US" b="1" dirty="0">
                <a:latin typeface="Times New Roman" panose="02020603050405020304" pitchFamily="18" charset="0"/>
              </a:rPr>
              <a:t> non </a:t>
            </a:r>
            <a:r>
              <a:rPr lang="en-US" altLang="en-US" sz="2400" b="1" dirty="0">
                <a:latin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ấu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trùng</a:t>
            </a:r>
            <a:r>
              <a:rPr lang="en-US" altLang="en-US" sz="24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1397724" y="5207000"/>
            <a:ext cx="3562531" cy="58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Máu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gan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tim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phổi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3465" y="548640"/>
            <a:ext cx="553865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ĐỜI CỦA GIUN ĐŨA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49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49"/>
                            </p:stCondLst>
                            <p:childTnLst>
                              <p:par>
                                <p:cTn id="3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3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8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8" descr="https://encrypted-tbn3.gstatic.com/images?q=tbn:ANd9GcSLnkxwAY0_SDZV7XntCh7TMbvFDBBcbRocbZ0I25xKaSq8BS5Bs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https://encrypted-tbn1.gstatic.com/images?q=tbn:ANd9GcQim4I39AKYeuU1hFl-9rnk1PNfwuDzLj6xu_yAG68aU42_02P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990600"/>
            <a:ext cx="2889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AutoShape 6" descr="data:image/jpeg;base64,/9j/4AAQSkZJRgABAQAAAQABAAD/2wCEAAkGBxQTEhUUExQWFhUXGBsaGBgYFx8fHhwgHx8cHxwcHx0cHSggIBwlHxwfIjIhJSktLi4uHR8zODMsNygtLiwBCgoKDg0OGxAQGzQkICQ0LDQsNS8sLCw0NzI0LCwsLCwvLCwsLCwsLDQsLCwsLCwsLCwsLCwsLCwsNCwsLCwsLP/AABEIALcBEwMBIgACEQEDEQH/xAAbAAADAAMBAQAAAAAAAAAAAAAEBQYAAwcCAf/EAEIQAAIBAgQEBAMGBAMHBQEBAAECAwARBBIhMQUGQVETImFxMoGRFCNCUqGxYsHR8DNy4QcVU4KS0vEWJENzomM0/8QAGQEAAwEBAQAAAAAAAAAAAAAAAQIDBAAF/8QAMREAAgIBAwICCQMFAQAAAAAAAAECEQMSITFBUQQTIjJhcYGRodHwUsHhBRRCsfEj/9oADAMBAAIRAxEAPwCR5fxeJRj9y7qehU1QR4N3YSGFgext+tH8wY0xsUsQDqrL/wCKDwsCSa/aJQe2evHeWPaiLcbo2Y7ETZHJhKqFOtTpeWIxyANGb2VjceZdRr6g1acVFsK48QXsBvqbkD60p5hwcoiVyQ6qUIFvX/WiqfAHRrn4pK8qyppnUMyggWcEhiLbXIzA/wAXaqHgk8EkokkChwrLIpAyuDa7gbB13I7G9SXCMZH994qMUHnBUHy3IB26a/pTLDYCJ7/Z5Q4YaqzWYdmU7hh3ttcHelVp2Vg313Qs584hjMPIqMxGW4SVSfvEv5b9yo8poLBc657LjIUnTrcDN+tUWDx8Tn7LjEEgQlc5FitwBe/fY3Hr0pfxzhWCikMTtlYAEajUHY06ca4Opj/l7jfDYS0mFYxZwA8LX1tsRfS/saVc58jTyOZcNHnRvNkuAy33AB0I+dTWK4PEhBSUd7Guncp8cM+GVFkAmQhQx/mPaimrsZx6NHG5EljYRyoyMDazKQf1p7gOICM5ZF6daouL85r4xhx+DVpI2ynt6ML6i41360DzRiMNKD4cUkZC3BO1O3q2aJuKAOA8Uli8aaMgJf4T1o7E8WixULXUI5FSeCnYxiJfxNrVHwlMG3iRYh2Rtkt/4pJwp7CNNmuBPs0lj5leP3qh5U46pX7MX0Y+QkAgE/hPodqS4vBRx+GplLLqAwOutAYzA+FkIJDNqfcHceldtz1GxydFAcTJh2aPIWiFzexsn+l6E4uZ5mjljjZYVXKWNgSb+Yhb3y9dutVfMxMeCjBbMXCksNiTrcDe1r/UUI+PKYdWUhwvxezG2vTQ/tWXM9Ek63+4922iH5mwpjKggWIupHWiOEzfdEMAUW2nW56VvjcstpkzKGvGb/p7Vtx65VSWwCX1AX+7iqXsohjDqhZx7l3EO3iqF8PLe9wAPT3rZy8v2Q+IieM4GvUA+21HcX4zJPDocq2ugtoaksKZw11coe4P8qtDXOFPYZ7PYN41xieSUyOpUt09Kd8syMuFnm1ztaKMDclt7epuPpQk+JhkCiZbudC6HK3vbY02xPhwOFjLHwowASR5pGLeawHQX/TtciVKNJCS1PdifFRGMph3PmXQjoS2xB7a1RcG4Y+KidJc6z4cqVdgcmU2sCdqWY3heHZUkOI++YAEAFgNbhRbqL6i+9X3EuLhIosOjFyqq0hUC7EDzE30vewA129Ne2q3+MKT6ifiHMUURZmXOFI8KOxAJ/O49ex6DapbiWHaWR3hQJG/nGvW3TXS5BPQ0wl+zvM9rtmXMLtca9Nr3H8qB4zCscMbwkgXyyjsdwR2pYOtgPd7kvxWdlewY20Op6+vej8JinljXK+R0OpBtcHv3APehOKlXYqNwLg96E4dNkY+otWvSnAVLeil+2RwyhcTEGGhLw2UsPUaAn10pxxzDYZ4s+FUgDexvb/MD5qksRwmfwfHYWjuLEnVgTYEDt61p4Zjyj3ufr07VncNrj0/PgDo0b5LgajTuK18MxCISWBNz0p9PEs654cpNjdDp81bYex07W2qXGHNtdCDYqdGFvQ02Kaad7EkqLVOOpYbfMG9ZURlPqKyqeVENHUuWZ4cVB9/rInUdq3ty/hZhfDy69if7IqVw2JCyrPhhZPxLf6i1E89cOeN0xWFJCyDzZO/fSsssep9h6jJXR541w+ZRZj8JG50OvQ0y4RxIuRBLorArfcX0y29QRepEczzyRGCUhluDcjzaG9r0YmPjkXyNZxqAe4pHGePYk3paof8MYYdyxUNEXkgmXqFfY+oGo+lSeO4BLAfERiyg6Mp6dD9KccIxUwZ5RluGzlbXuQdx7H9Ce1NOJcdd1MiquRwSUP4WGjAel9fnVY5NPJRtJAXJOOszq4DCQ9RfpbX3FUn/pDDSAhw50sj3uYtSdPzDXr/AK1McpYrBgFpPE8bXY2WqZOaPD8vhkr3vrQc9Eh1JR9Y51zXy9Pg3AlGZGPklX4W/o38J/XetHAce8Lq6EjKwJsexrqLcy4d42SRM6No0bjQ/wBD61Pz8oxurPgHDruYXP3i+g/MP196q8sZRqPIbT9U8/7R+HDERR4+Ih1sElI3Gpyk+17fSpzE8SZsGVJ7CnHJ2LeEz4TFIVilB0YbE6EX6VFY3MhaMm4ViPod6dRukc+415awhd79EF6FgH3rOehNF8GneKJnA0PWgIHuLdyb1P0tcr46fuTkUvBMdhp/u5lysDo17U/XhSvE2HdwZAS2Hb06gn+VR/Bnw8Mt8RGZFtYWO3c2uL/XT1qw4Pw2HFYvD/Z3kVFfMwa5AUa6X1BJ8tjfeklNWkGPctuLcIXEReBIVRxkCOQCVUZbke9rVET8PWCaeB38RLWUd2sCCR31+oNWkfDRjMZiVlJCQtGisjHzlbObj0uBap7nThipKZFN9cj9wd1P996XPdWWSSdvoTPEQkIAUeY7g62/pSB+KOTlLG23y9KrsPw7xiQdFJ26t86TY/lciYBfhJF77ijhSatgyZq4AYbRupk1Q6LftTXg/BRJIY1K+a5ViL+w9qL5g5bLomQ3yHT1HUV9nUQZJdvD6d/SlyS4Qqlq5Ynk4e0c2WdCnh+cgfjsdADbYnr2v1onyyhXtlLykb/CgS599QTf2pnznxmPEYeB4mvckEEeYGwuP8v+lInl+zpkYBi7Cx3ygDWx9bgH2p1Eeu44biEBlKGMCJUElgT5SGsqj+I736aGtXFcX98kkOwABTTy20sPlSAzqqM27Mb2/b+/fvWrh+MsPPe5/ajJW7RPVbGmOgeGWNyhVGvZrb36e+taMdK3nQjym1/5Gn2E4pBKiwG4LDqSRmGxpdxyMpdVFwwBUn06Xqae62GoiZm8x7jStkCZ3UDQswX6m1ByAkknSjuCYdpZkRQTdhtva+p+Qr0ntGwNFxzxiLRBF+BmWNT0yxj+bftUJIpHTTvVP/tAxSeMkUfwxqfqf9KmYcVYFSLg1i8LFrEnXIsm7M4djDFIGGoB1U7HvptVxHhcJjXS6sC62HhtZkYa2Cm+dbXspuRY27Vz5lI9qc8GwUlvEU2ykEa1XND/ACTph2soJeRsWCRFLG6fhYuFJHqpFwaymMfN0lhmSNz1YgXPvWVj8/J+lfL+R6h+f8OfQYhl+EkV0blvjCvhzHms1tAfzdv771zWWMq1jTXAKyAGxGoINbMsU9ycW0bsdiPFdvIFcXBAofhfBJJZVTa51PYdab8R4c8cwlIsH1B9aK4XjC6GQKFcaZh1qTyaYtxEUXqoOwmF+zYlo0VnXw2Atc2OXrbW16n5uYQ8TLlIa3yv1qi4XiPClSXP5gRm/iU5rk+v9RSTnfgywSO6f4bsCvfUXPyvepY4RnWvkecFZ55TRcjE2uT1qh8O4sGIFQ+HwU6hXVGKmx06iryPiWGnh8n3M6LqrbNS58U9TlFmdxt7M2Nw+EpqzZ7dhakvhENYZlPz/cV4w/HkbRvKaJ+1slnXzr26ipJb1NUxPeqChxOYDLMPGXoW0cez2uR6MDWjEcNw8+qAFvyNZH+R+Fvkb+lPuHcbhmS0igjrpqKRRQpPipIoiAii4J79qstXR39GV1P3gWLwaCMwjNGezD+zW/ljlWAgyYnEWUbJELsfe4NvYCjsRhZgyw+Z7nyj4vpfYfpXzH4BYhlJDTHcIfKg9T+Jj9B60PNklTO190LuPphDMi4OGTQ+cygn2AB/XTtVfw/GnDQLIFUFTroANSBsP3qWXGeCc7m57f1NC4/i0k4VTsxGg9TYCu9eqNGOl6TRWcj8TxOJnkjSUKzFmZitwu2o19dvagOfppoZpAxLJmVWe1g2isD7gn+7Vs5HwwGOMSytG3htYqAQSCPKb+l/pTnnGzTthXIJdFcH+NdD8mUVSlQ/JKcHxZUaXJBut+xqnw/F45LJMov0brUimJ8IFWFshKm/p0oTif36iWBiGU6gVPG2nsF4XoTXJ0tsMqgWvlOzbj59aX8U4YrgrIAVPUbH51KYfmyWEqlw2mobb/SqbCcdHgM6KFva4IzKCdLjtVrTjZFpXpezIzG4FEnWHUop3BHW18xPQC360CB9pncXAAJEY73IAUbaAXbYbetHcalEuJndbKFDO3YaCwH+ZmCgeteJOArDDG87NFK3nXT5j59aaD2saTqKQPx3l2TDAM/mVvgI/UHsRSiIHKb1b4bFHH4d42I8VSGH8VvxDse4qOfKjsHv5Tse9dFve+RdC6HrBsO9m2q54Ri/HgMZCuV3B79CO1/3rn8UoY5hpreqzEZY1TF4YhdAJEH4W727HtSZVTHiSa4MvK6ZGLLmJUDYLqSfQDrVDyCio08hGipZbC56k/sKpeG4JMW0mIj8sssTQOANi5AzWHYXpfgOAfYY5nlbNbMFIuASLjY7H+tDPkvE13o5ckDMwklYk/ESfrQci2Nq2mTzE14ZgetboqtidH0zDJltre96KGKKDKrHUUBXp7Nboe9FxTCjZ9oavtekwi2+OsoeiEpsTy8yurk5u4AvT3juFJwwZUtl1NHwcy4MCxJPyrViObsLlZACwItltWeV0JHdibiBkkjgR20bVfS4rEwSxBYy1spzOb/QV7njVmhjhVywBNjuBv8ApSPFY3zZWve+pN9fSs+8nS4KuLjyPcXhojlMYbI5ysw6MbG+voDX3mjAmSMQNIqy4ckan/EUgFSD3/rW6Xi8bQBIoFFgNQdQR1pZx3DNiohMp1iyI4A1IN8p76EW+dNGVy7CUkWvCJMOYIkDrmygZRve1a+JcERtWQH12NQPDIp4mVlfUHQHT9xTuPEvK3/uRIykWujafpQbd0qEahRtl5Rw8msblT2vek+O5axOH8yHOo/L/SrnhXDsPGmVS1jr5zqPaivs7pqhzr2NU395OjlScUZTe1m77fWtvAcYQ7yXAYnarjjPDYpUY5cjgH0pRyjwyLDwSYzEWIjP3Yt8Ug2A7279/al0xcXSoaOO1sUU7TwQRbB5dWzfEidPr2/pSLi3G4YtVAZutJ+JcexOKkJVCM/odu3oBQMmFRCM2Z3G+nl9h3pfKfXj6mlOMI7bv2muXHCR88vw9FFEcJxQfEK4+BW0Htr/ACowxxYh41VLW1bT9KLbhcYnCIuQBRe2upO/vRjONaapktbkrCeUuFSz4x5YyUILMCNQov1HUelPOe8A6YuBVk8VnXR2CggqbgggWpnyUIcG8jGT/FtYH0JsB9f0pbzaEd7o5+6ZiAozG1723sPYn5UNS02PFUr5JjmDicTGY5MruFv2zAFWHzsNaS8uYSZHDAWB3zdR6KLsfkKoOKx+RZ4gq+Le5sSyn56C/cAUmwiurFgTnP4mbWj5lRaGU1CW7DuI8Nu5lCPYDUmwA9hv+tL+GY51D2vlcqMvfUEfO4oniHE3ylJZASRbyn96ElfLCuQ5SLm4GtybAX/vehjTa3FfpS1DXh8C4pwqkR5hdmbrlJJt31ZR/wAt6oePYsDDnDzushPwuD5gemlRb42MMPvMmmXNkzaW00uO1EDl3EEZ42imB2Mcg1+T5dfTWqtRVW67CyuIuEMmHe5Dj8hAtf8AvtTTGcNbiIDQgePY51vYNbYj+K1NeDLicXnwksiRlRoJF1uO39azA8OfA3GIBQ5/LIpuD6j0/Wm1deoOPcSxwFoToUeNssine9bOCSjOFc2VtCfSugc4cDWaMTeIgcqMzL8MmmhPZhUxyHwjxsSgZC8ZJuQNPLrqex2rm1KI62dFvyfwhI8LmS6OwdiQdSFJCNZtANL164vwb7bhMSniMrl/EizWGyjQ+jG9PMdxVAHMaoXVlTIBckXCm1tvMSB8qm8RzHh3xwhyO7eIrt5rKlls1u9rag9andb9g7cHEnFtDoe3X2rbguFTStaNb6XJJCgDuSxAro/NfMscRfwEVEJYKABdiepO9tbmuYtKTuTWnDleRNpCocNwmONby4mPP/w4/Ofm3wj9aClkiHwIT6s39NKDXQV7Ugi9VSfVnN9kbxih+RfpX2h7VldSO1FHxTCBR5I2HcmhsA0eZVIuxI+VOOYkeRC2cBeiil2I4cqxwyR6ML5j+xrzsOXVBanuLCGwdxviTxYkGNirBbEjqKXY7iEeIdSVKHZjff1tQeLxRaRWbU21r5h8M0jEIu2p9KtjxKMVfI82mxrBxKONjGwNhsy/uaoeFWCpY2jnV4z/AJx5lv72FC8H5MV41eVjd+nYV45aw6DEtGxLLG/lH5joDb1A19xUpQg70/EHl0r7jGXg+IVM/hsU7jUUAmKddgPmKd4fmpcLM8bEkKxUgfoexpBzDxF5JC8WXwydwLWPqKzrC5cfUSWCv8g2Pj0inZSOxrZJziY7fc++Vv5Gp/B49ixV8pA3Nq9xYqOZ1iCnM7BVt3JteqRhOD4JvUuSgwc8nFJciKyqLZuw/wAx7+lE8anRnWCLw/Ci8qXOgtu1urE31rzzNx+PBQjBYSwAWzONyT8RP8TW+QtUqhYgZhlJ2DAi/tVJtrjgtKdcqx0k0rTeFEQlh8bC+Y/09qB4tiMdhyGdFYdwtxQGKge2l79LGqDgHAsbIn30jxRdMx8x9lOo+f0oLLCEdUqoEXLI9hHHxaUnOLeI5sFAuT7DenvAoZsxaUHxX0WNSM3rm/Lp31HUUz4lJhsBEQqgyuLC/wARHc+npWzlfBTMVxBAVWXQHc63BAGy2+t6nDKsybhHbv8AY0rDGG0nb7fdinDcRMztAjCNhmFtvh3u2526ED0rzwLEMsRVSPiJ+tPouUsOru7KzM5JvnItmNyLCwtX2fg4sFQFQt8uWwtc3+dGcKjUGJLw+SS2YklxpeJ10zROrW7jaguOcejeMo0IDnY9vWmOL4CY5HYSm7CzZh5flYUMeGq65Xy3A3byg+xNtfQ2oPZpvf3CzxZEuLI/FeEwGQt4nW+xrbiioVVudDqPYD+dODwBUYsLgjoelTxXxZAqkAtfVjZRvrfoLAfOtOKcZ+rwicJdgZpdTTHhPGHgN0Ngd1Pwn3Hf1r7Dw/DRm807Sn8sK2H/AFt/IUfDzFDCP/b4SNW/PIc7frVZqMlVWh37Sy4LxXx1D+E4y/iKkqPVXtp+lE47D+MuR3LoCCEk8yi3ZhZx8ya59PxjFYvRpdB+G+UfQb1sgx+IwptfOnY6j5dRXnS8O4P/AM5U+wji+hZ4zHvBF4awpbb75iyfIjT5G1VvLWaLCNPNLG8jjyCO2ROwGXc9SaiuF8cEig2y30sdQfSvseDVnPg/dZjYhScrm/5dl7X/AEoQ8TKO01QqnJci9YWTGrILsGlVhlve4cE+nTrTfiWGQS4iVFVZpTbOWzW01VNgLjUnfWnQgSGImRRe3mIAsPQZiNL/AFqO43i4EUx4SRgT8Ry6sLa67ix6ba00Zyy2o8FfVS1G+DlsYtEklKDw7rka65l3vdNb3vRcn+zDDSIGWcxMRewYOv8A+rNU1gsS5QIthY/4hADa73Ya5aL4RwaLEgxyyMiAjUBbltbDXbS+wq6nOLq6RyoR8y8qSYUZlPjQ/wDEVbAe4ubD12pFhYbsPNlHUmunxYKfhzZRDLicC41suZoydCRYb+lrEUr49yIGvLhGGQjNkIbbuuhIt1Q6r7VrhkdbsV7Er4EX56+UbHyXjGF1iuDsQy/1r7R1w/UDQLcV4g8pJNvWnHC8UzwlSpIBAvS48WR2zEW705wcqtHkQgZ2FZ816Umgq7E0gCytb8nWh4sY0YbKbXFjRGIQfaJQSbC4FfMLwhpEaVvLGptc7sey96pqilcuNg6blSK2LjTYXBQs5DSSAEL2U7D3tU1wSdpJiB8bsSvuQaV4mV5D1ZUFvai+CYtIiGt94GGU9u1LDBojJ8t/iQ2Sd0uxQcx4BftJkuckqo9z0JADA+xBoDieGOFJTW/f07inHGQMQyBbhfOUbW2tmK9jZswpZzFDK2GglZbot4897nQ6BhuKSFtq2I1uT/jHX1r3h8SY2Dg+YXt8xb+dCvJb3r1hMM8jBUUszbAC5Na6VWzqCMHIGnj8TVcwvXQJ+GtjAI0WyLtMdgR0HUn0H6Vp5Y5GVCJMTZ26Rg+Uf5vzH0296uDJawGg6W2+Q7V4njP6hFSrFu18v5LY8d7sW8C4DDhl0zSv1d/5DZR+vrX3j/F2jAyIZJWNkUAm3rYdAP7FA4rj2Z/Cw5Ba5zym+RAPiN+rAdPUUNxvmIYeNfBuxNiWuMxFxfcWvb3sTt3j4bweTPPXm/PsjTtFVET4PlTEz4gS4oWTNdgzDMQNlsLgA7e166OjnbbTtSHljj4nQFx5yTpftb+/rVFiL2XIpYnS11HubsR+9ew4tbLoLFJHwJp6nS5rLKtz260BiuI+GSJCq27kW/expTxvmJFjF7gHW2uoOxtvrS+yigHzLxS2imxJ6/pSHCcUvbPa7dttO/rS3GYyCYEyZlJvlyn4etz0IOxvroKRpizY39hb96Kw2jnkos8TiQMPI8chHkIKmxHawJNwNe5tUzwPhQmzZmygWGm5PYVqlmcQ65grnc7NlsTbTW2l9eoqr4bE+FhCoQJrLI4JIsHAZdrH4SNiPnXaXCD35MuTTKXY1x8sQgDRmJ2JbT6LSTFcqz+JZBmBOw0qmwPHHTM0iAyvcIxstxfUqoFv+br61ofmQK33mcHfTp7VmhLNCWzsi409mDR8rQYQ5sZLdtxGh/c/0ra3HoZB4EGHFyfjY3tWniuKhkAOQuD+Ia0twODQPeGYKbag7/SnvzIuU+fp9DtTppIKljaFst7ljZVHfqfkKpouI5EteyhdCLXBPY/I60JwvDAyA+Vr2DZ/XZfbqe9q98aa8q/ZzGEiGW51zHW5HSwubfOs7mn6L+LFh6tsIMHjRq8jsykiwzW16X6mtKcEgzA3kQ+jXH6i/wCtOuSMCZ5YSpH3KFmB3bNoFHpqT/5rXxrJ9oEcJsqvZr6khrEC5O4v1rp4pQjcZUCWr1kzzg0eBw0RLL1W41HqlgCfYn2r1xbjszh8qxEbGy2Zbd13uK9YzDGOQxE3boADr1Gn/mtUgR7CYMDssqfEPQ/nX0a9ulShkp6Z7fH8/cXzZdT1wTn1b2LsbKAwGgvc5rAj/SnWPmhxDCTD4oxsRqjAFCehsbZWF7XG4JBBqI4pwXwyWKKytqJYxbN6lfze1zRvBuXc8QmS0rLfPEbg+69z1tW22vVKRnew7PAMedVKgHplRvoxYEjtfpWVMx8RsLXtbpnYfpespfMX6fz5DUjn/wBmiy3D69qY4RxFECN21F+g7/O30HrSnAYcOxLA5EGZ7dtAB7sSB9T0qv5YwGHcNPjLslyBErFcxAFyWFrItwBbe1ulehlqqbFpk9w6MyTEk2G7H06/OmqlWJUsViUEgX/vU0GCniSsgsrOcgO4UbA/pQONY3qTjqkdK+EGYnEXjYR2VBp6msh4AzQrKG36dqTZjrVVy/iiUtbKqjX/AEqrTgthdL6DPhsZMEqW80IMqn2Hm19VFCYbFEpJCwJjk1B7E7H60xfFMigrGxaQgqgGrLay+4Nyb7WJpvwfhXhkyS2Bb/4xYqo9e5Hpp71gyZ4Y03L4D+wjuC8myzNdiEi6udb/AOUdT+ldA4PwmHDjLClj1Y6sfc/yGlEI2buBtt/dq0Y7GCEZUjkmkN7RxqWPfzEA5B6HevLz+KzeJloXyX7/AJRaEOobiZ1jQu5CqN2Y6f36VzzmjnB5gUgzJFsT+J/6D0ozE8NxuMP30UqEnyR5GVVHzFr+p1rXJyq0LoZJIh4ZEmTxAWKqQT5QCNTYb9a1+F8JjxO8m8vovuxnPsE8L4VNAqRBdCCzElSpbUMTrYBbW1/L8q+YXihmkMEWBXFEtdpkVlJvYqwABCxiwAuLOBtrYiYibEzH7LGpXPLm8M/Vs9/wkjM19NNulOYuZzhMOGzM+InVXdmOuW3kv1AHQdjXt45qSX1JWbsNh58MR4uGEbN8MUaLmPzut9+g07a0PxnnF0YogKSDQnPmt3WwuoPtUrjOYJ5SxaVvMLHXp272PUddL7UAGtU2lZXWO+Jc1zyEBmVgBYAqCNOu29KMRiGktma9qGvWzPXbIFs1SoK8w4YX1rYRrRGEw7MwVQWZtABQcqCMMXjRi8ThYmUJFHkjyr0W4zHXqRuaseYsBGH8eINIVUAFjoSBYE99rW2pHytgI1xUcdw8rt94wPlRQCSinqbCxNdL4nhAV0UaC1vT2/lSestuBJ+ju+TmUcP2pDLdfEB6mxBHT27UC+Bkm0kQAja2/wBaYOi4HGBmGbDy79bX6/8ALv7Xq3nhiYhQRci62I1B2I9KjLGo7ozpORzuDgssLeYqiHe5rZg8GJ50jiy53JGcdFGpJ+lPOL8osSZZ3lkjB/w07e/Wl3BuJRQ4wsqLDGYyi5jbJcA3IO7Gx09qWXfqFwXUOm4UkGa8jMhuM7Cx9cuugvpfrQs8ZBGUAodjU7zPxx8ViW8AO0KAIlgTcLuxt3Nz9KN5fElgWe4zW8LcnvfqBSS8M1HVJ79gPFvsVnJaPhcUjo3io+YSWFggIBXUmxN7C251rdxYYSOWV5pcxeRmCR9Lm/mbp8v1pHxbiGJZ1iKKo2RVFgO/pelPEHiYMuIz+JmsShsABptY3PyrnFy2fBRqKXcpeOc0q2DM8RK5GWM5TZzGdB5mufirZDxKJuHGWIBnjIJzXuwLWObXfX5Upw3L0EkEkUbXZ4gyCTykOpve/wANum/U0v4JwXEQxzBwVCjzKRoRmGo6HY7VXy8bjvv7+wr9It8OsixhstkcAsnxDX3H8qL4RwwuzSYaQB03ibrpcWPb3v70n4ZzlCsv2eYhNgjX8pHTX8J6a054jAYx48DWZAW0OjDqKl5Dj6vHb7MTTpe4wm5VwmJJmYJmfVrrY5howIvvcG9ZUPLztC5LNG4Y7gbX6ka9d6yn15P0/wCyt4xrytgUTgjuEUySQODoLtdnCA99X/apnjMUUUUUEa2kIGYXubam7HuWJNugFUR5by4SLNI+SJkORSfvGNsoPpm83pU1zRMIJ/MRLOFC5RcrCu+pOhckk5egOu9jT15fMo7UQHA4JS6K34ht2uN/n27a9qHxmCUxSD8cTfUUrxWPYOGB1Bvf1q3wOHSd0c7SL5gOppcreOpMgkc7MJBF+tdGXl1jGi2C5ypYn8K/i93YaAdPSicByzHHOZXs5U/dp0X1bufSnjTlmsNT1PQVj8X/AFG6WP4loPT7z2bA3AuxFvWw2Hoo7ViYUHVjtrvoK1YjER4dDJK2Ud+pPYDv6Covj/M/2pTFFmAJACgav8hqfb9K87D4fL4iVrjqxqSVyGvFOdI4myYcB7HVz8P/ACjr77e9CTc2yYhfK7Jl3KgWHuotp9aTYblOQk+ORh0ADM7kGwudMoN85t8Jse9qfcNmwlvBgw8kgOzuSokI1/CBZbXJvpYHWvW/t8OKNQVvr/P2OUm+dkbpZMXiI0MJjYbNIGZVsdLnMF+gufSvWOZMMwSLNNiWygHoD6AfX3tS3iXMkrv4MZj8MKVIRBky/wAII0C9PXXrRPLvHGhVrKWNyYkYgRoADmOdjcNbTym/1orEq4ok5jZYPsYyFL4iW3iOCuVR+UEtra2o3J1NhatUuBwYBE2Y6alFznbS5FwAP5UDi+Zoyc8ClHN/EFkOumgcjOfmRpawpbjuY0mAErMCNLZmA97AgfM00Yz1cA5E3H5I/FIiVVjHw2Ft9TfvYkj2FA4axax6jTWtvElU6oSR0vvQCNsRXoJXERNjBMKTfUX7Xr0MKxIFq2Q4eU7MNdrEXprhOGhcr4lyo/DGp88lv2X12qE56S0bo98M5Z8QMXlCKu5C3H1JFD8QxaRwsMMDYnIZju/cL2Ud/wDzXnmvikjN4N1WBQCAh0OnU9SNrbA9KTz49pAi6BYwbAdz196EITlUpfnvO8ylSC8Njnw6q8Wj30Pb+7V2fl/i4xeGSUaNazjsw3Ht1Hoa4R9puuXtVFyNzH9lmysfuZLB/Q9G+XX0q1UL1LvmXhSyoynQHY9j39qjoYWYDBTNkmS5w017D/6yfynp2NdRxsIZT2IqM4rgVkvFMNtVbqB3B7jr3Fu1K9iTVMQ8N51xWHJiksxU5SH3BGltN6Akxl45c1j94C+g1uWtc2uNex6UdxbhryEB9cQgur20nRdSD/8A1VRf1ApBiMPq2ckC92t2Gw+ZJ+lTcU2O5rZjjC8Rjw2FaQr55ifDjB+EA6Ofc9O3vSmDHNdQqEyFi2VRc37a9B3971rxALvnkUlnt4UYGp1su3TppuapuGqvDUdp1zTyAfDr4a/l9zubabC+lCSjBWlbf1/OpRzc+QuaaOBPHnk8bEsuip8Mem1/xML+w6VPQyjFXQOqPe6o5sHJ3Cv0bsG370SnG1kxHirHdQDljtfYa7ddCaUcxcbTEZckKx2N7jrRw4n1W/8AoR7s6LhMIYMTh45Jbq8Xl8trkaEG/XWvmK48fHMOS6K3hyjcWchQxA10PUd6C5d5ywhKJPEcoAt1yHva2o/amPMHKhaYY3hz3kYjNGTo9x66DMBYg6HQixqax06ewSK5s5Z8PMyhsqnzKxBZNbC5HxIfwvYdAQDvnAuLTwQkZ88DgqA2tuht1HtTvnrHyRyQYlQVkAaOaFxfUWurL1BBt6ixFB81R3MMsSZYG0I6K4F2Q/I3B6j2NUc24pHRViuLhTEXDpbpc61lVuA5ZgeNHaSzMASAdr1lZf7p/i/kr/b4/wBRYyWWIBwFETX1Nx5B8XzudPlXDeI8RZmYkWzsWJO5JNyfrXU+L4oR4bEK5JZw1+guxsFGvr+3pUjw/k4sQ+Jay/8ADGjHsGP4R6DX23psWXHjWqb2BlrYnOHcDlxLfdjQaMx0Ue56n0GtdE4Pw5MNEFDXI3c+u9vyj039a3tIsaqigKBoqKLfQfzrbhsKWN3+S9Pn3Nef4rxssyriJC29kfFLSfDcL36n29PWvWMx8eFS5ILWuEB1I7nrbufUd61YzigB8OGzPsW3C21J9SB8v1qexuIQwSNIylibDS5JFwBcb7nUkAXY66Wjh8M5v0lt2LQSj7xLjOLNipSz3b8qjZR0AFF4XijQq0UX3eYjO4uXP8I6Aeo3pfwDFeHIGupAvoQSB69L02x7pMfLMzsTt4QUewsf5a17UoxgtK4FUrdt7iyB8SZQqgyFzmCsFa9tL5ToCPan8/Mf2dspEbyAWdlQBb/kFt1Ft7anptSfEy/ZbqCGmIIc63QH8AN7Brb2Gl7d6YYbBYF41d2eNyRYswAb0sw12OxHShJp02tvYhbb2QyxPNCPGzyYZCcoAUgEFjtrlvbr6WPU0LwfDpPEHlxXhTo5KjKMoWwFjcgW02B0FfViwTeQYrKwJYiRbKGNgRmQm9rdAB9aSce4BLmvBaVNs8JzKfQkbH0a1LCKult7Smrbde8+tyliCzfZikuuoDqp9wGYAr2sdiNN7CT8HxMP/wDohZR3IBH/AFKSB9a8cHjxMj5UV7roW2ynsWNgOulW2E5SkcE4iWRx+RLi/oSx2+Q96tkyPHtKv3FUW+EROGi8VvDQG5262/0punJXgq0mLmSNAbDJdi3a1wN+gtf0FWkHBnQZIBDhk6tbPIf5D5lq2o8MMLwyzGdWJLCSzXJt0A20uO1SebJLj0V839l9Q6YRIF+Pqn3WDgyg6F28zt+9h6V9lwWKk2hZmP4spq8wWKjAtDAFX0UKP5mihjX28o/WuTjHdL57i+ZZzeflLHzKAYsoG12GvruTVFyryMcjrjVa1rR+GVBFzdiWJB6Cw96ppsYw08S3ypZxDikK6yYrKPQj+tM/EykqX0GtdhTxD/ZzDr4M04btKkbL7ZkcEe9jSl/9n8/SRPnb/uquwHF8NKhKSBwDY+Y5h6kb29aIkw6WuUlCnXOrafW9K/ETumOvd/s98tSSYeERYqRCV0VgT8PZswAuNtzRHGMAJkzIdRqrDWx+VIl5iwaggtIw7HUn5Nv8q0YEYGZz4c82Fa+2ov7AKadZZdUBwjLqD47FWgmVxYqpG/wt0t19R6UBhOFZjGWBAsllJAzn8O99Bck/LTWnPHvAhWzYySW5ClWgDeupZR+96NgwxlazIjGPRQVI3A0sG3OntU82Sl2FjhSfJpxGOjzhmIyIpzOATmOxVQCL++3UUr8TD4hg74aUIumZHF7fxKTmFt7j9ao48Hi0vGmBY5t5M4UJ6feaWHoTepeTk7Cpd8TjPCYkmySK7H/ojsPa/wBKXFj0+tt2DKFcMJljwsZLQKFbL5CTpq2pJ3Jtpap/A8Iwssio7BQfyZjb021b0rZiYsEg+5kxDAN8blNPUALfTtW7g/EsJA5jmw4LA38TNcnqGUrYW/lWiKlFN22TfIS3IsIYOuL8JD8KyrdzuL2BFh760djOKvg443jdZo0YRuUuLi2l7iwIO2pFwBTyLi2DxIKAgCxPmGo9QTp8qXcGwZjjlwsgWSNibNbS/wAYDDodLjv0JpXK6ctzrGvMuHTGYZJJUZbgFJgNAf8AhyDdbja+x0uRYmZ4FOryHC4gsIZFvf8AIR8Laj+7VWR8wiMKVU3Ayul/LInb0Ybg/KguZODYaaNcTBK3ilgmQC/idcuW3lYbk7WBNqVxdjJoIfkeUGyokq9JA+UMOht0rKTyyohygyMBYXWRgNtbAGwF6yseuHZ/MbzPYhT/AL6llljSIkXJJO2lzYkDQAAA2+VPg5PlTzEaFidvfuaQco4Iy5pCQNlsNNO3ptVJjcYkC2tdraKP7/Ws3imtaxxXBFJy3Z6ihWMF3PTVj/eg9KR8W40ZYyYXCxhsp/MxINh6L+9C/wDqbNmE6AqfwjQrp+E9fY7+lKzGqpEq6hyzlrbaWv7LcfMVbB4TS9U92dqSWwO2I8yRJqXYAm3QkbHe29x6UNzFiomlAiQooWxF73Nzr7kWo7hfDWJkmT8Duig76XUW9ba9hU3NfMSd7616uJRcqXQ5RD4b5dNB3pnFKcKuY/4zDyr/AMNT+I/xnoOg13IsVy5wad4xLk/+vPot/wA7X/COg1ufTdkvKSgmTEymQk3IXyj5u2/ytSyatpikTmLMBuzHb3qoXgWIKIFw/iNl0kdyojBBvoSATsRva1P8JEkQ/wDbxKv8SpmJ9fEew/eiFgnk3DN+v6kBR8lNc8nZB1JcE1guQOs2IRR2jBY/U2H6VU8vwYbh5ZonkJYWa7eU9rrbLp3962/7lkI88ixj3uf1sPpQGNfAQeaWRpm6Aa/tp9TSucpbNhWoMxHOKX+7TM38IzH9P61pbimOl+CLwx3kNv8A870mxHPkaaQYYD1c2/Rf60BJzVi5GUOfDR9Pu1y2uNG72Bsd6KxvsGpPllJJwqU64nEkDsCEX6nX9K3YeHDxqjJZg75FKrnJbUnXoAAST0sa08HigxCHA4zN4hGeCdjqM3r6NdSt916aVu5Pb7LFiIMSMpw5OYkE2GxItuMuxHQigsd8sVqlYxx8gjGdtUXV7tqB/CNifcj50h5txM8OWWJw2Fk+B1UXU9Uf+Lex626EGvGM4hHjZFhVjkFy2UfHl6knZfQXOo2pXw7HmLEzYKVgMM7lWzXNlJvG47NYrrXeUlvQcbUrTJ7mHGsxUF2byhjc9T0pEmIdSCCQf76GrXmTkfEwsZDlmg/4kRvbsGXdT9R61MY3AGOTLe5sNB0rVjlBLSO6R8ixrE3KoD+YDKf0P8qMwPFTEfIWW582Rm1/l9NaWyHW2561tVCRpf50ZRi1udEeNiIXU6WNtDYXJO2l9R31+VD4fElSPQXNmtoN7X0v9aXDKFILKCetrkexvatSupNr5vUipLEhkyq4rxPxBEhkd41a6htMpNtLXI+lvaqfhvFHDsfEjQhyfM3byiwyk2sL366VBKvwDTNcevyI/lVKeJ4Jm+8wz3HlLpJYm2l7Xynve/1qEsd17BVJ3Z0LDcc8eNoiocspDWl3HU6FSFNx9bb1znmPlCbTKEVb+UG4FuwY3v8AK5pzy9h8MTc4g+CTYSEhXQ9FYEEBj32YbHoK1MMYVNpY5oCD1HbqLkEe1d5mhq+hVPUjksPLkw8jFLXN8ra7dmAP6Vp4Vg4yfAxK+GxPlkIsVvsf4lvuO1dWxn2aYDNEI26PHYj31uD7frWvH8uKV/DNYC+g0uBqOwPpVVmjK6YnlPk5ZgsXPw3Fm4GdNCNwQRow7gixBq/wPOGGmyPL91KPLmUeUj5dL6lT8qX8d5beeDKBIk8XwpKqgvGPhs9rkDYa27+kJw3NHLkZTmvYqRrf270ZRUlq6iNVsdi4ry9G0fixOrRkXzKbgev961NwYpYUyj4zq5bQ2B8qk9B1PU6D22ctxz4coyvlSQkNEykgDXW19L2ppxzlHxJhKJQVNtBfT1Gu3YdKzT/9FR2nqiWOLXoV/wCj/wAVlV68CUjzwozdWN7k99TWUnkx7DaZEji5TgcO3hgeLJKFOtwi2JAB/Ewtvtr1pJh8dPMjl3JSIGx63996quO4BsVCPBTMQwsqjXTT663v2r7/AOnkwsATEusYfVlvd2PUAL9L3rl6Eb07t/T/AIK3LiKJDAwtOglmOVNADb4tbaDte/vY9iQz4fw2ae7Ihy+UCw0IF7a6C2l7bbVVYDAxEKTH8Oq5xrtYFYhogC6C4NhfuSXDSPaygIPU6/RdT9RTOUpcKl+dANJci8cDCxCPMIhubakljdyCTuT70LFwrCQNcRh5NwWGZ/cLYkfJRTDFmOMFppDYb3OUfQeY/wDMTSDE88QxDLBHf1tlX+p/Sugkm9O7YG/gPmWaT4VZR3Yhf+5v2rymDiRh4kql+w1b/qYs/wBLVIf7wxmLuzTCOK/4dB+mp+dMOH4FEJCXv+KRt/79P9K7LLy42CTjEomx8SHyJc9219tTrf0v9KVcT5kkynw/MFIzsoOVRfXUfvelWMx8bFrtaKPoN3bsPfUX2AudbgUvwEc2LDXfw4l/CguAD0tcakdTc0mPHOSub+AYJtWw6YPLKUXPK99FW5NvU9B67Vp5j5enyprDcXLIsgLD/uPSy3NyK98Q4rJhonjhso8tx/8AI+bQFm/kNhapyKWZpow5KsWUADSwJHzrTFNboqtNe034Ph7iTM0EmRBdyY2sPckW+tesTjPGkZ2YIvwqgsTb+VNv9pWBYBZ0Z8pORxmNr/hNr1FwsWIVNzpT+HyLNjWRdfoGXo7I6RwHEifDnDShkcDxIZGFiCDa49CbE27t2ovhvFTicQY5UNjG2Hlb8xGYMRf2/X0qH+2NE8SZi7J8991+Y0qlxmISOaGWF28F5AxRjdlIAB1tqCNb+hBva5HD3JO2mP8ABcvx4MMqXYmxzNa5t000sCP/ANVLc5Exv4yqozRmO+UatqCSba+UqRfa1dH4qtwD/ev+oFQ3N2FaWBkW91ZXAv28p+QRgxPoaZetuSi6kTnAOaJsMQwYuBa6FtCAeu+nT51Wy8t4TiQ+0YEiFz/iw7C/Urp5T3FrHpSfBcJjM8EMqHIVzODozEg+Z7bbABBoo7m9U+G5LhhcSxKXKa+HIbh/S9LJpeqaIxbRPYn/AGavbyyi/tUe/AJjNJCFLPHvbt3rqXM/EWWH7Xg1zRr/AI8JPmituR1sDuOm40vbn3D+agMY2IKkB1swB/Wq45yatAaa4EWJ4bInxIy+4Na8HhiXUdL610oc44WUWZrX/MtJeLLDJJGmHKFpCbsNAB60fNlVULbFWDYNKhO2a59gf6CtmAxXhKJCY3VhqNGHsysND7j1BNbEwgTEmL8IuL3/AIT196Z4Lg0kbK0bGyiwDKDodbbWPsRWd5IxdMVH3h+NRwzRYexAAlsCysu7BkXQIfzdDqCDamvAONrg5T4CjEQOCSMv3sY00JOkiC9wffbr8g5ZXMssWaGQG/kYhb/w21T2uR2ttTzD8KQHMwGYm7EC1z3IGl/Ub0G0+Cyk1sgfjEuFlRpMPmglOoESsFY9mS2VSe4t86C4T9r8pIIttra1VKYeNCAMtyNNRrQvG8aYEzEoB0uQD+tLo+Y2ppWe54S+RixDoSQ2x1+JTrqvvWnECBWWQhRIFy5wBcj379L9tKjMVziTf9LGgsFxd5ZUVrlQfMQuy9SfQDvTaWBuy2l49Cm1A4jnMDQUJxAHCsI/D8ZJPPHIACLdb/zHsRS7jMkbqHUxrkILixZwDoNQblCdLMLg211oKjnpiuRqvNkp1ANqyhcDwDCyxrJ9qyZtcjJcr6Xza1lLrQlvse5OcsRO4hwqLGGNhawP66CmfC+XQjeLM5llte5Jsve19SfWsrKGR6eBdTex7bmCHVYQXa9rAZFvc9Tr0PSkr8xYlpXRVRbXAA6EdS251rKyla3p/nAt7smvCaVhErFtSS7bsfxOevsOg071nEuEBCAr3PXSsrK0KTsSI05c4YyjMx1bVV6DpnPrfQfX2fcZw6R4bMWZRpcr3bb+v023rKysLm55lZXFFNSb6E1gpYkDTFM2QDKjai3qe/XtrWcMxTurvCmUs2liLadLVlZXoRiqbKRWyQXh8R42KjOIRc3lDAbG2im3obaelN+cODqWixUe6SIsg9mF6ysrLOTWZJcNHLZsL4xhhNFLEfxKbeh6GubQfcJe33jbelZWVH+lSdSh02J3tXtFseItIrEtowJI+LQ6kX69qtubcEYWyWsxLEqNge69lOhA6A23FZWV6uf/ABDW1nReGT+PhY2P4kH9f3pRiWKMsnY3I775h7WzfQVlZUpGd9GDcw4ULNFiwxKSAIBbUENr+gIrbj+dI0DZAWOwuLa19rK7Er5NNmYXhU0uaYzGORxsgFvZgRZu2vSuW8Y4LJhpCr21JsRa306VlZRwyanXcrS0i6DCs7ZVFzVbwfkd3ALtb2NZWVTNkktkIW3DuVkjA6kC1zqaaYbBxpoKysrLLhsDB+M4/wAFQQN9P6VK4/mVZlyB8kt9wCQR1B00PW40NfKypYG8kW30Ev0qJv8A35OkgfO11Ohuf7t6V0bhmOwPFMMseJzLNqLhb5SLeZTbYgjT633rKytGWKUNS5RSDpkdx/k98G4ExDRm+WVOttwVJuD7XHrSKJ2YMsV1jWxY3F9TYE9TWVlNF2m2W0qGPUuSr4BxdbLhsSvixE2F+h6UZxbgsODxPjM8XhSCwjEbXKkdgMo1ANu4BrKypXT26mdb2fRwmc6x4WTIdV++h2Oux1rKysrtCKPEj//Z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6869" name="Picture 8" descr="http://123.25.71.107:82/hoidap/uploads/news/2011_09/l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2749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0" descr="https://encrypted-tbn0.gstatic.com/images?q=tbn:ANd9GcTlJ4GjyAo9zmxi_25i62PZgcBylTEv0jw2QvKZm73l4txvCL6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2749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 descr="https://encrypted-tbn0.gstatic.com/images?q=tbn:ANd9GcSFg4POIglCn4IuQ4MACDrEW4Val25WyoZe_EtrplymOmg2HDR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79850"/>
            <a:ext cx="28194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 descr="https://encrypted-tbn3.gstatic.com/images?q=tbn:ANd9GcTYbD1O6WqcIEFzykQ6hFsj2wvmIfVgpBTtXKzeUSC57TfQCFF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3886200"/>
            <a:ext cx="2889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3"/>
          <p:cNvSpPr txBox="1">
            <a:spLocks noChangeArrowheads="1"/>
          </p:cNvSpPr>
          <p:nvPr/>
        </p:nvSpPr>
        <p:spPr bwMode="auto">
          <a:xfrm>
            <a:off x="1524000" y="330200"/>
            <a:ext cx="9144000" cy="584200"/>
          </a:xfrm>
          <a:prstGeom prst="rect">
            <a:avLst/>
          </a:prstGeom>
          <a:solidFill>
            <a:srgbClr val="00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  <a:cs typeface="Times New Roman" panose="02020603050405020304" pitchFamily="18" charset="0"/>
              </a:rPr>
              <a:t>Chim ăn quả, hạt, cá ,  vật trung gian truyền bệnh </a:t>
            </a:r>
          </a:p>
        </p:txBody>
      </p:sp>
      <p:sp>
        <p:nvSpPr>
          <p:cNvPr id="36874" name="Right Arrow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0363200" y="6561138"/>
            <a:ext cx="304800" cy="304800"/>
          </a:xfrm>
          <a:prstGeom prst="rightArrow">
            <a:avLst>
              <a:gd name="adj1" fmla="val 50000"/>
              <a:gd name="adj2" fmla="val 49981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lIns="91436" tIns="45718" rIns="91436" bIns="45718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150328" y="96951"/>
            <a:ext cx="5876109" cy="608444"/>
          </a:xfrm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canh-bao-10-can-benh-dang-so-lay-nhiem-tu-dong-vat-sang-nguoi (1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794" y="1123406"/>
            <a:ext cx="8919834" cy="4558935"/>
          </a:xfr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05400" y="5987142"/>
            <a:ext cx="2414588" cy="5238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hạch</a:t>
            </a:r>
            <a:endParaRPr lang="en-US" alt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canh-bao-10-can-benh-dang-so-lay-nhiem-tu-dong-vat-sang-nguoi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7315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506686" y="5638801"/>
            <a:ext cx="1776548" cy="58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phongbenh-dongvat1-142301114133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609600"/>
            <a:ext cx="864761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4990011" y="5943600"/>
            <a:ext cx="2374900" cy="58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endParaRPr lang="en-US" alt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3" descr="Image-1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1524000" y="5667376"/>
            <a:ext cx="9144000" cy="11906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( 316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7942" name="AutoShape 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0272714" y="6453188"/>
            <a:ext cx="395287" cy="404812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9817" y="130626"/>
            <a:ext cx="3540034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benh-viem-nao-nhat-b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572001" y="5638801"/>
            <a:ext cx="374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viêm não Nhật bản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628" y="-13855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835" y="91444"/>
            <a:ext cx="10750731" cy="3970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latin typeface="+mj-lt"/>
              </a:rPr>
              <a:t>Tác hại</a:t>
            </a:r>
            <a:r>
              <a:rPr lang="en-US" sz="3600" b="1" u="sng" dirty="0">
                <a:latin typeface="+mj-lt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Kí sinh gây bệnh cho người và động vật.</a:t>
            </a:r>
            <a:endParaRPr lang="en-US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Là vật trung gian truyền bệnh</a:t>
            </a:r>
            <a:endParaRPr lang="en-US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Phá hại mùa màng, làm giảm năng suất của cây trồng.</a:t>
            </a:r>
            <a:endParaRPr lang="en-US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dirty="0">
                <a:latin typeface="+mj-lt"/>
              </a:rPr>
              <a:t>Làm hỏng các công trình, tàu thuyền ....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6835" y="640085"/>
            <a:ext cx="10750731" cy="50167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u="sng" dirty="0"/>
              <a:t>Biện pháp phòng trừ động vật gây hại: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/>
              <a:t>­</a:t>
            </a:r>
            <a:r>
              <a:rPr lang="vi-VN" sz="3200" dirty="0"/>
              <a:t> </a:t>
            </a:r>
            <a:r>
              <a:rPr lang="vi-VN" sz="3200" b="1" dirty="0"/>
              <a:t>Giun sán</a:t>
            </a:r>
            <a:r>
              <a:rPr lang="vi-VN" sz="3200" dirty="0"/>
              <a:t> 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vi-VN" sz="3200" dirty="0"/>
              <a:t>Vệ sinh sạch sẽ cơ thể, tay chân.</a:t>
            </a:r>
            <a:endParaRPr lang="en-US" sz="3200" dirty="0"/>
          </a:p>
          <a:p>
            <a:r>
              <a:rPr lang="vi-VN" sz="3200" dirty="0"/>
              <a:t>- Ăn chín uống sôi.</a:t>
            </a:r>
            <a:endParaRPr lang="en-US" sz="3200" dirty="0"/>
          </a:p>
          <a:p>
            <a:r>
              <a:rPr lang="vi-VN" sz="3200" dirty="0"/>
              <a:t>- Tẩy giun định kì.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dirty="0"/>
              <a:t>Tiêu diệt những động vật là trung gian truyền bệnh.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dirty="0"/>
              <a:t>Sử dụng thuốc bảo vệ thực vật để tiêu diệt một số loại cô trùng hại thực vật.</a:t>
            </a:r>
            <a:endParaRPr lang="en-US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dirty="0"/>
              <a:t>Sử dụng đấu tranh sinh học để bảo vệ những loài có ích cho con người.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áo tuyết bắc cự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6" y="228600"/>
            <a:ext cx="3124200" cy="312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ải xuốn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11" y="1608907"/>
            <a:ext cx="28479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709857"/>
            <a:ext cx="340450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ánh cụt hoàng đ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1804" y="3709857"/>
            <a:ext cx="3842962" cy="28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1256" y="352697"/>
            <a:ext cx="5408024" cy="14452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VẬT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 </a:t>
            </a:r>
          </a:p>
        </p:txBody>
      </p:sp>
      <p:pic>
        <p:nvPicPr>
          <p:cNvPr id="11" name="Picture 4" descr="tải xuố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" y="3709857"/>
            <a:ext cx="365519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tải xuống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103" y="277082"/>
            <a:ext cx="3187338" cy="308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33070" y="234315"/>
            <a:ext cx="4740275" cy="718820"/>
          </a:xfrm>
          <a:ln w="3810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l" eaLnBrk="1" hangingPunct="1"/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11" descr="Kéo cà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3543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nuoi-lon-na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1752600"/>
            <a:ext cx="345694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721209379965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" y="1752600"/>
            <a:ext cx="393319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499745" y="1153160"/>
            <a:ext cx="11353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ẢNH SAU VÀ CHO BIẾT VAI TRÒ CỦA ĐỘNG VẬT TRONG ĐỜI SỐNG?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Content Placeholder 3" descr="tải xuống (14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7765" y="78105"/>
            <a:ext cx="5067300" cy="3086735"/>
          </a:xfrm>
        </p:spPr>
      </p:pic>
      <p:pic>
        <p:nvPicPr>
          <p:cNvPr id="23556" name="Picture 4" descr="tải xuống (15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3202305"/>
            <a:ext cx="51720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tải xuống (16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69615"/>
            <a:ext cx="506666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thuc_an_cung_cap_chat_dam_dong_vat_va_dam_thuc_vat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" y="192405"/>
            <a:ext cx="517144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66875" y="10318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làm thí nghiệm</a:t>
            </a:r>
          </a:p>
        </p:txBody>
      </p:sp>
      <p:pic>
        <p:nvPicPr>
          <p:cNvPr id="24579" name="Content Placeholder 3" descr="rung-minh-chuyen-thu-nghiem-hoa-chat-tren-dong-vat-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733800"/>
            <a:ext cx="4267200" cy="3037840"/>
          </a:xfrm>
        </p:spPr>
      </p:pic>
      <p:pic>
        <p:nvPicPr>
          <p:cNvPr id="24580" name="Picture 4" descr="h4-14648679311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71550"/>
            <a:ext cx="38862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images (3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71550"/>
            <a:ext cx="4191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Content Placeholder 3" descr="tải xuống (17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910" y="333375"/>
            <a:ext cx="5495290" cy="3400425"/>
          </a:xfrm>
        </p:spPr>
      </p:pic>
      <p:pic>
        <p:nvPicPr>
          <p:cNvPr id="25604" name="Picture 4" descr="tải xuống (18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34010"/>
            <a:ext cx="5200650" cy="339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tải xuống (19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90" y="3886200"/>
            <a:ext cx="5201285" cy="288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images (4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" y="3886200"/>
            <a:ext cx="5495290" cy="288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Content Placeholder 3" descr="images (5)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635" y="749300"/>
            <a:ext cx="5714365" cy="5507990"/>
          </a:xfrm>
        </p:spPr>
      </p:pic>
      <p:pic>
        <p:nvPicPr>
          <p:cNvPr id="26628" name="Picture 4" descr="images (6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49300"/>
            <a:ext cx="5790565" cy="550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5945"/>
            <a:ext cx="7032171" cy="48736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940526" y="962302"/>
          <a:ext cx="9270274" cy="56961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5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0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8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23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-Lao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257">
                <a:tc>
                  <a:txBody>
                    <a:bodyPr/>
                    <a:lstStyle/>
                    <a:p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42300" y="2702927"/>
            <a:ext cx="617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16864" y="2333041"/>
            <a:ext cx="160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007351" y="3056941"/>
            <a:ext cx="134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Voi, báo, hổ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41956" y="3849102"/>
            <a:ext cx="2371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845426" y="4352341"/>
            <a:ext cx="175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34338" y="5052427"/>
            <a:ext cx="1638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Trâu, bò, ngựa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994651" y="5420727"/>
            <a:ext cx="171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heo, vẹt, sáo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48625" y="5790616"/>
            <a:ext cx="1208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Chó, ngựa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307388" y="6333541"/>
            <a:ext cx="595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6" name="Text Box 6"/>
          <p:cNvSpPr txBox="1">
            <a:spLocks noChangeArrowheads="1"/>
          </p:cNvSpPr>
          <p:nvPr/>
        </p:nvSpPr>
        <p:spPr bwMode="auto">
          <a:xfrm>
            <a:off x="3664137" y="156712"/>
            <a:ext cx="5323117" cy="58477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/>
              <a:t>Đa</a:t>
            </a:r>
            <a:r>
              <a:rPr lang="en-US" sz="3200" b="1" dirty="0"/>
              <a:t> </a:t>
            </a:r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môi</a:t>
            </a:r>
            <a:r>
              <a:rPr lang="en-US" sz="3200" b="1" dirty="0"/>
              <a:t> </a:t>
            </a:r>
            <a:r>
              <a:rPr lang="en-US" sz="3200" b="1" dirty="0" err="1"/>
              <a:t>trường</a:t>
            </a:r>
            <a:r>
              <a:rPr lang="en-US" sz="3200" b="1" dirty="0"/>
              <a:t> </a:t>
            </a:r>
            <a:r>
              <a:rPr lang="en-US" sz="3200" b="1" dirty="0" err="1"/>
              <a:t>sống</a:t>
            </a:r>
            <a:endParaRPr lang="en-US" sz="3200" b="1" dirty="0"/>
          </a:p>
        </p:txBody>
      </p:sp>
      <p:pic>
        <p:nvPicPr>
          <p:cNvPr id="11269" name="Picture 5" descr="HINH 1"/>
          <p:cNvPicPr>
            <a:picLocks noChangeAspect="1" noChangeArrowheads="1"/>
          </p:cNvPicPr>
          <p:nvPr/>
        </p:nvPicPr>
        <p:blipFill>
          <a:blip r:embed="rId2" cstate="print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6" y="741487"/>
            <a:ext cx="7119257" cy="6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8" name="Rectangle 17"/>
          <p:cNvSpPr>
            <a:spLocks noChangeArrowheads="1"/>
          </p:cNvSpPr>
          <p:nvPr/>
        </p:nvSpPr>
        <p:spPr bwMode="auto">
          <a:xfrm>
            <a:off x="209910" y="1959429"/>
            <a:ext cx="2637794" cy="139772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85000"/>
              </a:schemeClr>
            </a:solidFill>
            <a:miter lim="800000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75122" name="Text Box 21"/>
          <p:cNvSpPr txBox="1">
            <a:spLocks noChangeArrowheads="1"/>
          </p:cNvSpPr>
          <p:nvPr/>
        </p:nvSpPr>
        <p:spPr bwMode="auto">
          <a:xfrm>
            <a:off x="7205783" y="1103678"/>
            <a:ext cx="5100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dirty="0"/>
              <a:t>:  </a:t>
            </a:r>
            <a:r>
              <a:rPr lang="en-US" sz="2800" dirty="0" err="1"/>
              <a:t>Mực</a:t>
            </a:r>
            <a:r>
              <a:rPr lang="en-US" sz="2800" dirty="0"/>
              <a:t>, </a:t>
            </a:r>
            <a:r>
              <a:rPr lang="en-US" sz="2800" dirty="0" err="1"/>
              <a:t>ốc</a:t>
            </a:r>
            <a:r>
              <a:rPr lang="en-US" sz="2800" dirty="0"/>
              <a:t>, </a:t>
            </a:r>
            <a:r>
              <a:rPr lang="en-US" sz="2800" dirty="0" err="1"/>
              <a:t>lươn</a:t>
            </a:r>
            <a:r>
              <a:rPr lang="en-US" sz="2800" dirty="0"/>
              <a:t>, </a:t>
            </a:r>
            <a:r>
              <a:rPr lang="en-US" sz="2800" dirty="0" err="1"/>
              <a:t>sứa</a:t>
            </a:r>
            <a:r>
              <a:rPr lang="en-US" sz="2800" dirty="0"/>
              <a:t>.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214490" y="1674092"/>
            <a:ext cx="54172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/>
              <a:t>-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cạn</a:t>
            </a:r>
            <a:r>
              <a:rPr lang="en-US" sz="2800" dirty="0"/>
              <a:t>:  </a:t>
            </a:r>
            <a:r>
              <a:rPr lang="en-US" sz="2800" dirty="0" err="1"/>
              <a:t>Hươu</a:t>
            </a:r>
            <a:r>
              <a:rPr lang="en-US" sz="2800" dirty="0"/>
              <a:t>, </a:t>
            </a:r>
            <a:r>
              <a:rPr lang="en-US" sz="2800" dirty="0" err="1"/>
              <a:t>nai</a:t>
            </a:r>
            <a:r>
              <a:rPr lang="en-US" sz="2800" dirty="0"/>
              <a:t>, </a:t>
            </a:r>
            <a:r>
              <a:rPr lang="en-US" sz="2800" dirty="0" err="1"/>
              <a:t>hổ</a:t>
            </a:r>
            <a:r>
              <a:rPr lang="en-US" sz="2800" dirty="0"/>
              <a:t>, </a:t>
            </a:r>
            <a:r>
              <a:rPr lang="en-US" sz="2800" dirty="0" err="1"/>
              <a:t>báo</a:t>
            </a:r>
            <a:r>
              <a:rPr lang="en-US" sz="2800" dirty="0"/>
              <a:t>….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236260" y="2244501"/>
            <a:ext cx="5100481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/>
              <a:t>-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dirty="0"/>
              <a:t>:  </a:t>
            </a:r>
            <a:r>
              <a:rPr lang="en-US" sz="2800" dirty="0" err="1"/>
              <a:t>Đại</a:t>
            </a:r>
            <a:r>
              <a:rPr lang="en-US" sz="2800" dirty="0"/>
              <a:t> bàng,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36260" y="3592284"/>
            <a:ext cx="47815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Tuy khác nhau về hình dạng, kích thước, cấu tạo nhưng chúng đều cấu tạo đa bào, không có thành tế bào...hầu hết chúng có khả năng di chuyển.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áo tuyết bắc cự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6" y="228600"/>
            <a:ext cx="3124200" cy="312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ải xuốn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11" y="1608907"/>
            <a:ext cx="28479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709857"/>
            <a:ext cx="340450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ánh cụt hoàng đ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1804" y="3709857"/>
            <a:ext cx="3842962" cy="28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1256" y="352697"/>
            <a:ext cx="5408024" cy="14452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VẬT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 </a:t>
            </a:r>
          </a:p>
        </p:txBody>
      </p:sp>
      <p:pic>
        <p:nvPicPr>
          <p:cNvPr id="11" name="Picture 4" descr="tải xuố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" y="3709857"/>
            <a:ext cx="365519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tải xuống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103" y="277082"/>
            <a:ext cx="3187338" cy="308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6" y="235131"/>
            <a:ext cx="2638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943610" y="348615"/>
            <a:ext cx="10128250" cy="5749925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47495" y="1581150"/>
            <a:ext cx="86995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-chep-canh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085" y="-33415"/>
            <a:ext cx="3276600" cy="287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him khá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934" y="2952206"/>
            <a:ext cx="2548536" cy="390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răn sa mạ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0201" y="84904"/>
            <a:ext cx="28194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5328" y="2971804"/>
            <a:ext cx="2496671" cy="368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tải xuống (1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9885" y="21765"/>
            <a:ext cx="30480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tải xuống (8)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30" y="104502"/>
            <a:ext cx="2688772" cy="284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gf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470" y="2971804"/>
            <a:ext cx="7079301" cy="368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7806" y="1201789"/>
            <a:ext cx="112340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CỘT 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85626" y="1275814"/>
            <a:ext cx="1123405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CỘT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1966" y="2103131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4547" y="3240734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484" y="4476223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4547" y="5717199"/>
            <a:ext cx="2381797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9119" y="1907186"/>
            <a:ext cx="741970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23952" y="3248306"/>
            <a:ext cx="741970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2662" y="4772308"/>
            <a:ext cx="7419703" cy="95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Cơ thể hình trụ  hay hình dù, đối xứng tỏa tròn, có tua miệng.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8786" y="6065535"/>
            <a:ext cx="7419703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Cơ thể mềm, dẹp, kéo dài hoặc phân đốt.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stCxn id="4" idx="3"/>
          </p:cNvCxnSpPr>
          <p:nvPr/>
        </p:nvCxnSpPr>
        <p:spPr>
          <a:xfrm>
            <a:off x="3413763" y="2364741"/>
            <a:ext cx="975356" cy="3004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3"/>
            <a:endCxn id="10" idx="1"/>
          </p:cNvCxnSpPr>
          <p:nvPr/>
        </p:nvCxnSpPr>
        <p:spPr>
          <a:xfrm flipV="1">
            <a:off x="3383281" y="3725360"/>
            <a:ext cx="1040671" cy="1012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3"/>
            <a:endCxn id="9" idx="1"/>
          </p:cNvCxnSpPr>
          <p:nvPr/>
        </p:nvCxnSpPr>
        <p:spPr>
          <a:xfrm flipV="1">
            <a:off x="3396344" y="2384240"/>
            <a:ext cx="992775" cy="3594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3"/>
            <a:endCxn id="12" idx="1"/>
          </p:cNvCxnSpPr>
          <p:nvPr/>
        </p:nvCxnSpPr>
        <p:spPr>
          <a:xfrm>
            <a:off x="3396344" y="3502344"/>
            <a:ext cx="1062442" cy="2824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5943" y="182880"/>
            <a:ext cx="1184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794" y="866893"/>
            <a:ext cx="116269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3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phòng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chống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giun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đũa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67564" y="1698562"/>
            <a:ext cx="113845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Câu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 4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</a:rPr>
              <a:t>?</a:t>
            </a:r>
            <a:endParaRPr lang="en-US" sz="3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08051"/>
            <a:ext cx="3313112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005263"/>
            <a:ext cx="3333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1484313"/>
            <a:ext cx="3597275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5519738" y="3933825"/>
            <a:ext cx="8636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4419601" y="228600"/>
            <a:ext cx="3143793" cy="52863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 hoá học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gb" descr="Imag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04800"/>
            <a:ext cx="4176713" cy="29718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imgb" descr="den(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00038"/>
            <a:ext cx="4092575" cy="2976562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/>
          <p:cNvGrpSpPr/>
          <p:nvPr/>
        </p:nvGrpSpPr>
        <p:grpSpPr bwMode="auto">
          <a:xfrm>
            <a:off x="1981201" y="3505200"/>
            <a:ext cx="3744913" cy="3024188"/>
            <a:chOff x="1296" y="1680"/>
            <a:chExt cx="2400" cy="2295"/>
          </a:xfrm>
        </p:grpSpPr>
        <p:pic>
          <p:nvPicPr>
            <p:cNvPr id="74758" name="Picture 5" descr="Bay d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680"/>
              <a:ext cx="2400" cy="2295"/>
            </a:xfrm>
            <a:prstGeom prst="rect">
              <a:avLst/>
            </a:prstGeom>
            <a:noFill/>
            <a:ln w="5715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759" name="Text Box 6"/>
            <p:cNvSpPr txBox="1">
              <a:spLocks noChangeArrowheads="1"/>
            </p:cNvSpPr>
            <p:nvPr/>
          </p:nvSpPr>
          <p:spPr bwMode="auto">
            <a:xfrm>
              <a:off x="1359" y="3552"/>
              <a:ext cx="1326" cy="397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66"/>
              </a:solidFill>
              <a:miter lim="800000"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Bẫy đèn</a:t>
              </a:r>
            </a:p>
          </p:txBody>
        </p:sp>
      </p:grp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6019802" y="4572001"/>
            <a:ext cx="3999410" cy="5238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Movie_0002.wmv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52600" y="0"/>
            <a:ext cx="4343400" cy="2895600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8382000" y="3733800"/>
            <a:ext cx="1828800" cy="9540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 sinh học</a:t>
            </a:r>
          </a:p>
        </p:txBody>
      </p:sp>
      <p:pic>
        <p:nvPicPr>
          <p:cNvPr id="43011" name="Content Placeholder 3" descr="Ong ky sinh hinh den long - Ong vang ky sinh sau duc tha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6019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3733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4210"/>
                </p:tgtEl>
              </p:cMediaNode>
            </p:video>
          </p:childTnLst>
        </p:cTn>
      </p:par>
    </p:tnLst>
    <p:bldLst>
      <p:bldP spid="13415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l.f30.img.vnexpress.net/2013/04/25/bo-rua-00-1366860510_500x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9"/>
          <a:stretch>
            <a:fillRect/>
          </a:stretch>
        </p:blipFill>
        <p:spPr bwMode="auto">
          <a:xfrm>
            <a:off x="6610350" y="419101"/>
            <a:ext cx="405765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 descr="http://files.myopera.com/Nancy_Wilson/blog/060921_ladybird_aph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5"/>
          <a:stretch>
            <a:fillRect/>
          </a:stretch>
        </p:blipFill>
        <p:spPr bwMode="auto">
          <a:xfrm>
            <a:off x="1524000" y="539750"/>
            <a:ext cx="5176838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3441701" y="5211764"/>
            <a:ext cx="5846763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 Rùa bắt rệp cây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(Biện pháp sinh học)</a:t>
            </a:r>
          </a:p>
        </p:txBody>
      </p:sp>
      <p:sp>
        <p:nvSpPr>
          <p:cNvPr id="5" name="Oval 4"/>
          <p:cNvSpPr/>
          <p:nvPr/>
        </p:nvSpPr>
        <p:spPr>
          <a:xfrm>
            <a:off x="3562350" y="1109664"/>
            <a:ext cx="2324100" cy="304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624763" y="569914"/>
            <a:ext cx="2324100" cy="304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Z1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5895" y="0"/>
            <a:ext cx="1231519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4"/>
          <p:cNvGrpSpPr/>
          <p:nvPr/>
        </p:nvGrpSpPr>
        <p:grpSpPr>
          <a:xfrm>
            <a:off x="1943100" y="2714625"/>
            <a:ext cx="8077200" cy="2590800"/>
            <a:chOff x="1344" y="1440"/>
            <a:chExt cx="2928" cy="1632"/>
          </a:xfrm>
        </p:grpSpPr>
        <p:sp>
          <p:nvSpPr>
            <p:cNvPr id="67591" name="WordArt 5"/>
            <p:cNvSpPr>
              <a:spLocks noTextEdit="1"/>
            </p:cNvSpPr>
            <p:nvPr/>
          </p:nvSpPr>
          <p:spPr>
            <a:xfrm>
              <a:off x="1344" y="2208"/>
              <a:ext cx="2928" cy="8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endParaRPr lang="en-US" sz="4000" b="1">
                <a:ln w="1270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FFFF00"/>
                  </a:outerShdw>
                </a:effectLst>
                <a:latin typeface=".VnTimeH" charset="0"/>
                <a:ea typeface=".VnTimeH" charset="0"/>
              </a:endParaRPr>
            </a:p>
          </p:txBody>
        </p:sp>
        <p:sp>
          <p:nvSpPr>
            <p:cNvPr id="67593" name="WordArt 7"/>
            <p:cNvSpPr>
              <a:spLocks noTextEdit="1"/>
            </p:cNvSpPr>
            <p:nvPr/>
          </p:nvSpPr>
          <p:spPr>
            <a:xfrm>
              <a:off x="1404" y="1440"/>
              <a:ext cx="2640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97500"/>
            </a:bodyPr>
            <a:lstStyle/>
            <a:p>
              <a:pPr algn="ctr"/>
              <a:r>
                <a:rPr lang="en-US" sz="4000" b="1">
                  <a:ln w="19050" cap="flat" cmpd="sng">
                    <a:solidFill>
                      <a:srgbClr val="FF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FF">
                      <a:alpha val="98822"/>
                    </a:srgbClr>
                  </a:solidFill>
                  <a:effectLst>
                    <a:outerShdw dist="35921" dir="2699999" algn="ctr" rotWithShape="0">
                      <a:srgbClr val="111111"/>
                    </a:outerShdw>
                  </a:effectLst>
                  <a:latin typeface="Times New Roman" panose="02020603050405020304" pitchFamily="18" charset="0"/>
                  <a:ea typeface="VNI-Cooper" charset="0"/>
                  <a:cs typeface="Times New Roman" panose="02020603050405020304" pitchFamily="18" charset="0"/>
                </a:rPr>
                <a:t>CHÀO TẠM BIỆT CÁC EM HỌC SINH</a:t>
              </a:r>
            </a:p>
          </p:txBody>
        </p:sp>
      </p:grpSp>
      <p:pic>
        <p:nvPicPr>
          <p:cNvPr id="67588" name="Picture 8" descr="blue_parakeet_md_wh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2023" flipH="1">
            <a:off x="9518650" y="5791200"/>
            <a:ext cx="1219200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3" name="Picture 9" descr="Butterfly-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6172200"/>
            <a:ext cx="762000" cy="639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4" name="48 - I want it that way - Backstreet Boy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3200" y="0"/>
            <a:ext cx="304800" cy="30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6" dur="1" fill="hold"/>
                                        <p:tgtEl>
                                          <p:spTgt spid="419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25 -0.7132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-3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05" y="274316"/>
            <a:ext cx="11743509" cy="20612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31.1a; 31.1b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 sau</a:t>
            </a:r>
            <a:r>
              <a:rPr lang="en-US" alt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CH1.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38" y="2843349"/>
            <a:ext cx="11743509" cy="30460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CH2.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động vật sau vào 2 nhóm: Động vật có xương sống, động vật không xương sống.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ưng, vẹt, hổ, trâu, ngựa, gấu, voi, giun đũa, sán lá gan, thủy tức, san hô, trai sông, mực ống, ốc sên...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331" y="326585"/>
            <a:ext cx="10659292" cy="4523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ưng, vẹt, hổ, trâu, ngựa, gấu, voi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Giun đũa, sán lá gan, thủy tức, san hô, trai sông, mực ống, ốc sên...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76800" y="404948"/>
            <a:ext cx="2590800" cy="1066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72200" y="1471748"/>
            <a:ext cx="15240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170034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2"/>
          </p:cNvCxnSpPr>
          <p:nvPr/>
        </p:nvCxnSpPr>
        <p:spPr>
          <a:xfrm flipH="1">
            <a:off x="4419600" y="1471748"/>
            <a:ext cx="175260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1188720" y="2843348"/>
            <a:ext cx="3307080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40433" y="2767148"/>
            <a:ext cx="3631475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dvkx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0"/>
            <a:ext cx="5471160" cy="58782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tải xuống (6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0"/>
            <a:ext cx="5347063" cy="58782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324600" y="0"/>
            <a:ext cx="0" cy="685800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384666" y="6087293"/>
            <a:ext cx="4036422" cy="685800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21584" y="6087292"/>
            <a:ext cx="3450772" cy="698863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áo tuyết bắc cự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15406" y="228600"/>
            <a:ext cx="3124200" cy="3128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ải xuống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11" y="1608907"/>
            <a:ext cx="2847975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3" y="3709857"/>
            <a:ext cx="340450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ánh cụt hoàng đ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1804" y="3709857"/>
            <a:ext cx="3842962" cy="28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1256" y="352697"/>
            <a:ext cx="5408024" cy="14452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ĐỘNG VẬT (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</p:txBody>
      </p:sp>
      <p:pic>
        <p:nvPicPr>
          <p:cNvPr id="11" name="Picture 4" descr="tải xuống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92" y="3709857"/>
            <a:ext cx="3655197" cy="28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3" descr="tải xuống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9103" y="277082"/>
            <a:ext cx="3187338" cy="3080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1598</Words>
  <Application>Microsoft Office PowerPoint</Application>
  <PresentationFormat>Widescreen</PresentationFormat>
  <Paragraphs>237</Paragraphs>
  <Slides>49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.VnTimeH</vt:lpstr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Động vật truyền bệnh sang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Vai trò của động vật</vt:lpstr>
      <vt:lpstr>PowerPoint Presentation</vt:lpstr>
      <vt:lpstr>Dùng làm thí nghiệm</vt:lpstr>
      <vt:lpstr>PowerPoint Presentation</vt:lpstr>
      <vt:lpstr>PowerPoint Presentation</vt:lpstr>
      <vt:lpstr>Vai trò của động vật với đời sống con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143</cp:revision>
  <dcterms:created xsi:type="dcterms:W3CDTF">2021-05-16T14:33:00Z</dcterms:created>
  <dcterms:modified xsi:type="dcterms:W3CDTF">2022-02-08T07:12:22Z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1033-11.2.0.9028</vt:lpwstr>
  </property>
</Properties>
</file>