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83" r:id="rId2"/>
    <p:sldId id="392" r:id="rId3"/>
    <p:sldId id="382" r:id="rId4"/>
    <p:sldId id="394" r:id="rId5"/>
    <p:sldId id="395" r:id="rId6"/>
    <p:sldId id="396" r:id="rId7"/>
    <p:sldId id="397" r:id="rId8"/>
    <p:sldId id="378" r:id="rId9"/>
    <p:sldId id="399" r:id="rId10"/>
    <p:sldId id="400" r:id="rId11"/>
    <p:sldId id="381" r:id="rId12"/>
    <p:sldId id="401" r:id="rId13"/>
    <p:sldId id="402" r:id="rId14"/>
    <p:sldId id="404" r:id="rId15"/>
    <p:sldId id="403" r:id="rId16"/>
    <p:sldId id="4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B9BD5"/>
    <a:srgbClr val="F18441"/>
    <a:srgbClr val="FE3D50"/>
    <a:srgbClr val="DF2935"/>
    <a:srgbClr val="00B0F0"/>
    <a:srgbClr val="1082E3"/>
    <a:srgbClr val="EAE829"/>
    <a:srgbClr val="3772FF"/>
    <a:srgbClr val="FFF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3" autoAdjust="0"/>
    <p:restoredTop sz="93979" autoAdjust="0"/>
  </p:normalViewPr>
  <p:slideViewPr>
    <p:cSldViewPr snapToGrid="0">
      <p:cViewPr varScale="1">
        <p:scale>
          <a:sx n="76" d="100"/>
          <a:sy n="76" d="100"/>
        </p:scale>
        <p:origin x="931" y="6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D:\H&#7852;U\35-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1535709092749"/>
          <c:y val="0.26933556717669488"/>
          <c:w val="0.51821577110328609"/>
          <c:h val="0.52024590738492349"/>
        </c:manualLayout>
      </c:layout>
      <c:barChart>
        <c:barDir val="col"/>
        <c:grouping val="clustered"/>
        <c:varyColors val="0"/>
        <c:ser>
          <c:idx val="1"/>
          <c:order val="1"/>
          <c:tx>
            <c:strRef>
              <c:f>Sheet2!$A$13</c:f>
              <c:strCache>
                <c:ptCount val="1"/>
                <c:pt idx="0">
                  <c:v>Lượng mưa </c:v>
                </c:pt>
              </c:strCache>
            </c:strRef>
          </c:tx>
          <c:spPr>
            <a:solidFill>
              <a:srgbClr val="00B0F0"/>
            </a:solidFill>
            <a:ln>
              <a:solidFill>
                <a:schemeClr val="tx1"/>
              </a:solidFill>
            </a:ln>
            <a:effectLst/>
          </c:spPr>
          <c:invertIfNegative val="0"/>
          <c:dLbls>
            <c:dLbl>
              <c:idx val="1"/>
              <c:layout>
                <c:manualLayout>
                  <c:x val="0"/>
                  <c:y val="2.417881593032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DF-40AD-8452-EFB10F7CBD35}"/>
                </c:ext>
              </c:extLst>
            </c:dLbl>
            <c:dLbl>
              <c:idx val="2"/>
              <c:layout>
                <c:manualLayout>
                  <c:x val="1.1151079389362971E-3"/>
                  <c:y val="5.275378021162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F-40AD-8452-EFB10F7CBD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Sheet2!$B$13:$M$13</c:f>
              <c:numCache>
                <c:formatCode>General</c:formatCode>
                <c:ptCount val="12"/>
                <c:pt idx="0">
                  <c:v>19.5</c:v>
                </c:pt>
                <c:pt idx="1">
                  <c:v>25.6</c:v>
                </c:pt>
                <c:pt idx="2">
                  <c:v>34.5</c:v>
                </c:pt>
                <c:pt idx="3">
                  <c:v>104.2</c:v>
                </c:pt>
                <c:pt idx="4">
                  <c:v>222</c:v>
                </c:pt>
                <c:pt idx="5">
                  <c:v>262.8</c:v>
                </c:pt>
                <c:pt idx="6">
                  <c:v>315.7</c:v>
                </c:pt>
                <c:pt idx="7">
                  <c:v>335.2</c:v>
                </c:pt>
                <c:pt idx="8">
                  <c:v>271.89999999999998</c:v>
                </c:pt>
                <c:pt idx="9">
                  <c:v>170.1</c:v>
                </c:pt>
                <c:pt idx="10">
                  <c:v>59.9</c:v>
                </c:pt>
                <c:pt idx="11">
                  <c:v>17.8</c:v>
                </c:pt>
              </c:numCache>
            </c:numRef>
          </c:val>
          <c:extLst>
            <c:ext xmlns:c16="http://schemas.microsoft.com/office/drawing/2014/chart" uri="{C3380CC4-5D6E-409C-BE32-E72D297353CC}">
              <c16:uniqueId val="{00000002-05DF-40AD-8452-EFB10F7CBD35}"/>
            </c:ext>
          </c:extLst>
        </c:ser>
        <c:dLbls>
          <c:showLegendKey val="0"/>
          <c:showVal val="0"/>
          <c:showCatName val="0"/>
          <c:showSerName val="0"/>
          <c:showPercent val="0"/>
          <c:showBubbleSize val="0"/>
        </c:dLbls>
        <c:gapWidth val="150"/>
        <c:axId val="334975680"/>
        <c:axId val="334978304"/>
      </c:barChart>
      <c:lineChart>
        <c:grouping val="standard"/>
        <c:varyColors val="0"/>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3-05DF-40AD-8452-EFB10F7CBD35}"/>
                  </c:ext>
                </c:extLst>
              </c15:ser>
            </c15:filteredLineSeries>
          </c:ext>
        </c:extLst>
      </c:lineChart>
      <c:catAx>
        <c:axId val="334975680"/>
        <c:scaling>
          <c:orientation val="minMax"/>
        </c:scaling>
        <c:delete val="1"/>
        <c:axPos val="b"/>
        <c:majorTickMark val="none"/>
        <c:minorTickMark val="none"/>
        <c:tickLblPos val="nextTo"/>
        <c:crossAx val="334978304"/>
        <c:crosses val="autoZero"/>
        <c:auto val="1"/>
        <c:lblAlgn val="ctr"/>
        <c:lblOffset val="100"/>
        <c:noMultiLvlLbl val="0"/>
      </c:catAx>
      <c:valAx>
        <c:axId val="334978304"/>
        <c:scaling>
          <c:orientation val="minMax"/>
        </c:scaling>
        <c:delete val="1"/>
        <c:axPos val="l"/>
        <c:numFmt formatCode="General" sourceLinked="1"/>
        <c:majorTickMark val="cross"/>
        <c:minorTickMark val="none"/>
        <c:tickLblPos val="nextTo"/>
        <c:crossAx val="33497568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7169806676601"/>
          <c:y val="0.19679911938571615"/>
          <c:w val="0.74569783933250733"/>
          <c:h val="0.58399005847396535"/>
        </c:manualLayout>
      </c:layout>
      <c:lineChart>
        <c:grouping val="standard"/>
        <c:varyColors val="0"/>
        <c:ser>
          <c:idx val="2"/>
          <c:order val="1"/>
          <c:tx>
            <c:strRef>
              <c:f>Sheet2!$A$14</c:f>
              <c:strCache>
                <c:ptCount val="1"/>
                <c:pt idx="0">
                  <c:v>Lưu lượng </c:v>
                </c:pt>
              </c:strCache>
            </c:strRef>
          </c:tx>
          <c:spPr>
            <a:ln w="28575" cap="rnd">
              <a:solidFill>
                <a:srgbClr val="DF2935"/>
              </a:solidFill>
              <a:round/>
            </a:ln>
            <a:effectLst/>
          </c:spPr>
          <c:marker>
            <c:symbol val="circle"/>
            <c:size val="5"/>
            <c:spPr>
              <a:solidFill>
                <a:srgbClr val="FF0000"/>
              </a:solidFill>
              <a:ln w="9525">
                <a:solidFill>
                  <a:srgbClr val="DF2935"/>
                </a:solidFill>
              </a:ln>
              <a:effectLst/>
            </c:spPr>
          </c:marker>
          <c:dLbls>
            <c:dLbl>
              <c:idx val="0"/>
              <c:layout>
                <c:manualLayout>
                  <c:x val="-1.9257914105430578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E5-47FF-8985-3351CB750EE9}"/>
                </c:ext>
              </c:extLst>
            </c:dLbl>
            <c:dLbl>
              <c:idx val="1"/>
              <c:layout>
                <c:manualLayout>
                  <c:x val="-2.1683317774504454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5-47FF-8985-3351CB750EE9}"/>
                </c:ext>
              </c:extLst>
            </c:dLbl>
            <c:dLbl>
              <c:idx val="2"/>
              <c:layout>
                <c:manualLayout>
                  <c:x val="-1.9179856549705013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E5-47FF-8985-3351CB750EE9}"/>
                </c:ext>
              </c:extLst>
            </c:dLbl>
            <c:dLbl>
              <c:idx val="3"/>
              <c:layout>
                <c:manualLayout>
                  <c:x val="-2.2497346569928019E-2"/>
                  <c:y val="-2.9454193951488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E5-47FF-8985-3351CB750EE9}"/>
                </c:ext>
              </c:extLst>
            </c:dLbl>
            <c:dLbl>
              <c:idx val="10"/>
              <c:layout>
                <c:manualLayout>
                  <c:x val="-2.2658993319186388E-2"/>
                  <c:y val="-2.0661897249551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E5-47FF-8985-3351CB750EE9}"/>
                </c:ext>
              </c:extLst>
            </c:dLbl>
            <c:dLbl>
              <c:idx val="11"/>
              <c:layout>
                <c:manualLayout>
                  <c:x val="-2.2580935763460847E-2"/>
                  <c:y val="-1.8463823074067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E5-47FF-8985-3351CB750EE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DF2935"/>
                    </a:solidFill>
                    <a:latin typeface="Bahnschrift Condensed" panose="020B05020402040202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Sheet2!$B$14:$M$14</c:f>
              <c:numCache>
                <c:formatCode>General</c:formatCode>
                <c:ptCount val="12"/>
                <c:pt idx="0">
                  <c:v>1318</c:v>
                </c:pt>
                <c:pt idx="1">
                  <c:v>1100</c:v>
                </c:pt>
                <c:pt idx="2">
                  <c:v>914</c:v>
                </c:pt>
                <c:pt idx="3">
                  <c:v>1071</c:v>
                </c:pt>
                <c:pt idx="4">
                  <c:v>1893</c:v>
                </c:pt>
                <c:pt idx="5">
                  <c:v>4692</c:v>
                </c:pt>
                <c:pt idx="6">
                  <c:v>7986</c:v>
                </c:pt>
                <c:pt idx="7">
                  <c:v>9246</c:v>
                </c:pt>
                <c:pt idx="8">
                  <c:v>6690</c:v>
                </c:pt>
                <c:pt idx="9">
                  <c:v>4122</c:v>
                </c:pt>
                <c:pt idx="10">
                  <c:v>2813</c:v>
                </c:pt>
                <c:pt idx="11">
                  <c:v>1746</c:v>
                </c:pt>
              </c:numCache>
            </c:numRef>
          </c:val>
          <c:smooth val="0"/>
          <c:extLst>
            <c:ext xmlns:c16="http://schemas.microsoft.com/office/drawing/2014/chart" uri="{C3380CC4-5D6E-409C-BE32-E72D297353CC}">
              <c16:uniqueId val="{00000006-6EE5-47FF-8985-3351CB750EE9}"/>
            </c:ext>
          </c:extLst>
        </c:ser>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7-6EE5-47FF-8985-3351CB750EE9}"/>
                  </c:ext>
                </c:extLst>
              </c15:ser>
            </c15:filteredLineSeries>
          </c:ext>
        </c:extLst>
      </c:lineChart>
      <c:catAx>
        <c:axId val="334975680"/>
        <c:scaling>
          <c:orientation val="minMax"/>
        </c:scaling>
        <c:delete val="1"/>
        <c:axPos val="b"/>
        <c:majorTickMark val="none"/>
        <c:minorTickMark val="none"/>
        <c:tickLblPos val="nextTo"/>
        <c:crossAx val="334978304"/>
        <c:crosses val="autoZero"/>
        <c:auto val="1"/>
        <c:lblAlgn val="ctr"/>
        <c:lblOffset val="100"/>
        <c:noMultiLvlLbl val="0"/>
      </c:catAx>
      <c:valAx>
        <c:axId val="334978304"/>
        <c:scaling>
          <c:orientation val="minMax"/>
        </c:scaling>
        <c:delete val="1"/>
        <c:axPos val="l"/>
        <c:numFmt formatCode="General" sourceLinked="1"/>
        <c:majorTickMark val="cross"/>
        <c:minorTickMark val="none"/>
        <c:tickLblPos val="nextTo"/>
        <c:crossAx val="33497568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Bahnschrift Condensed" panose="020B0502040204020203" pitchFamily="34" charset="0"/>
                <a:ea typeface="+mn-ea"/>
                <a:cs typeface="+mn-cs"/>
              </a:defRPr>
            </a:pPr>
            <a:r>
              <a:rPr lang="en-US"/>
              <a:t>Biểu đồ</a:t>
            </a:r>
            <a:r>
              <a:rPr lang="vi-VN"/>
              <a:t> l</a:t>
            </a:r>
            <a:r>
              <a:rPr lang="en-US"/>
              <a:t>ượng </a:t>
            </a:r>
            <a:r>
              <a:rPr lang="vi-VN"/>
              <a:t>mưa và lưu lượng </a:t>
            </a:r>
            <a:r>
              <a:rPr lang="en-US"/>
              <a:t>nước lưu vực sông Hồng theo tháng  (Trạm Sơn Tây)</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2516068090773649"/>
          <c:y val="0.19679911938571615"/>
          <c:w val="0.74569779064629904"/>
          <c:h val="0.58399005847396535"/>
        </c:manualLayout>
      </c:layout>
      <c:barChart>
        <c:barDir val="col"/>
        <c:grouping val="clustered"/>
        <c:varyColors val="0"/>
        <c:ser>
          <c:idx val="1"/>
          <c:order val="1"/>
          <c:tx>
            <c:strRef>
              <c:f>Sheet2!$A$13</c:f>
              <c:strCache>
                <c:ptCount val="1"/>
                <c:pt idx="0">
                  <c:v>Lượng mưa </c:v>
                </c:pt>
              </c:strCache>
            </c:strRef>
          </c:tx>
          <c:spPr>
            <a:solidFill>
              <a:srgbClr val="00B0F0"/>
            </a:solidFill>
            <a:ln>
              <a:solidFill>
                <a:schemeClr val="tx1"/>
              </a:solidFill>
            </a:ln>
            <a:effectLst/>
          </c:spPr>
          <c:invertIfNegative val="0"/>
          <c:dLbls>
            <c:dLbl>
              <c:idx val="1"/>
              <c:layout>
                <c:manualLayout>
                  <c:x val="0"/>
                  <c:y val="2.417881593032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B1-4973-B175-7ACFA3A361B6}"/>
                </c:ext>
              </c:extLst>
            </c:dLbl>
            <c:dLbl>
              <c:idx val="2"/>
              <c:layout>
                <c:manualLayout>
                  <c:x val="1.1151079389362971E-3"/>
                  <c:y val="5.275378021162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B1-4973-B175-7ACFA3A361B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Sheet2!$B$13:$M$13</c:f>
              <c:numCache>
                <c:formatCode>General</c:formatCode>
                <c:ptCount val="12"/>
                <c:pt idx="0">
                  <c:v>19.5</c:v>
                </c:pt>
                <c:pt idx="1">
                  <c:v>25.6</c:v>
                </c:pt>
                <c:pt idx="2">
                  <c:v>34.5</c:v>
                </c:pt>
                <c:pt idx="3">
                  <c:v>104.2</c:v>
                </c:pt>
                <c:pt idx="4">
                  <c:v>222</c:v>
                </c:pt>
                <c:pt idx="5">
                  <c:v>262.8</c:v>
                </c:pt>
                <c:pt idx="6">
                  <c:v>315.7</c:v>
                </c:pt>
                <c:pt idx="7">
                  <c:v>335.2</c:v>
                </c:pt>
                <c:pt idx="8">
                  <c:v>271.89999999999998</c:v>
                </c:pt>
                <c:pt idx="9">
                  <c:v>170.1</c:v>
                </c:pt>
                <c:pt idx="10">
                  <c:v>59.9</c:v>
                </c:pt>
                <c:pt idx="11">
                  <c:v>17.8</c:v>
                </c:pt>
              </c:numCache>
            </c:numRef>
          </c:val>
          <c:extLst>
            <c:ext xmlns:c16="http://schemas.microsoft.com/office/drawing/2014/chart" uri="{C3380CC4-5D6E-409C-BE32-E72D297353CC}">
              <c16:uniqueId val="{00000004-D4B1-4973-B175-7ACFA3A361B6}"/>
            </c:ext>
          </c:extLst>
        </c:ser>
        <c:dLbls>
          <c:showLegendKey val="0"/>
          <c:showVal val="0"/>
          <c:showCatName val="0"/>
          <c:showSerName val="0"/>
          <c:showPercent val="0"/>
          <c:showBubbleSize val="0"/>
        </c:dLbls>
        <c:gapWidth val="150"/>
        <c:axId val="439190384"/>
        <c:axId val="439188416"/>
      </c:barChart>
      <c:lineChart>
        <c:grouping val="standard"/>
        <c:varyColors val="0"/>
        <c:ser>
          <c:idx val="2"/>
          <c:order val="2"/>
          <c:tx>
            <c:strRef>
              <c:f>Sheet2!$A$14</c:f>
              <c:strCache>
                <c:ptCount val="1"/>
                <c:pt idx="0">
                  <c:v>Lưu lượng </c:v>
                </c:pt>
              </c:strCache>
            </c:strRef>
          </c:tx>
          <c:spPr>
            <a:ln w="28575" cap="rnd">
              <a:solidFill>
                <a:srgbClr val="DF2935"/>
              </a:solidFill>
              <a:round/>
            </a:ln>
            <a:effectLst/>
          </c:spPr>
          <c:marker>
            <c:symbol val="circle"/>
            <c:size val="5"/>
            <c:spPr>
              <a:solidFill>
                <a:srgbClr val="FF0000"/>
              </a:solidFill>
              <a:ln w="9525">
                <a:solidFill>
                  <a:srgbClr val="DF2935"/>
                </a:solidFill>
              </a:ln>
              <a:effectLst/>
            </c:spPr>
          </c:marker>
          <c:dLbls>
            <c:dLbl>
              <c:idx val="0"/>
              <c:layout>
                <c:manualLayout>
                  <c:x val="-1.9257914105430578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B1-4973-B175-7ACFA3A361B6}"/>
                </c:ext>
              </c:extLst>
            </c:dLbl>
            <c:dLbl>
              <c:idx val="1"/>
              <c:layout>
                <c:manualLayout>
                  <c:x val="-2.1683317774504454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1-4973-B175-7ACFA3A361B6}"/>
                </c:ext>
              </c:extLst>
            </c:dLbl>
            <c:dLbl>
              <c:idx val="2"/>
              <c:layout>
                <c:manualLayout>
                  <c:x val="-1.9179856549705013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1-4973-B175-7ACFA3A361B6}"/>
                </c:ext>
              </c:extLst>
            </c:dLbl>
            <c:dLbl>
              <c:idx val="3"/>
              <c:layout>
                <c:manualLayout>
                  <c:x val="-2.2497346569928019E-2"/>
                  <c:y val="-2.9454193951488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B1-4973-B175-7ACFA3A361B6}"/>
                </c:ext>
              </c:extLst>
            </c:dLbl>
            <c:dLbl>
              <c:idx val="10"/>
              <c:layout>
                <c:manualLayout>
                  <c:x val="-2.2658993319186388E-2"/>
                  <c:y val="-2.0661897249551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B1-4973-B175-7ACFA3A361B6}"/>
                </c:ext>
              </c:extLst>
            </c:dLbl>
            <c:dLbl>
              <c:idx val="11"/>
              <c:layout>
                <c:manualLayout>
                  <c:x val="-2.2580935763460847E-2"/>
                  <c:y val="-1.8463823074067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1-4973-B175-7ACFA3A361B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DF2935"/>
                    </a:solidFill>
                    <a:latin typeface="Bahnschrift Condensed" panose="020B05020402040202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Sheet2!$B$14:$M$14</c:f>
              <c:numCache>
                <c:formatCode>General</c:formatCode>
                <c:ptCount val="12"/>
                <c:pt idx="0">
                  <c:v>1318</c:v>
                </c:pt>
                <c:pt idx="1">
                  <c:v>1100</c:v>
                </c:pt>
                <c:pt idx="2">
                  <c:v>914</c:v>
                </c:pt>
                <c:pt idx="3">
                  <c:v>1071</c:v>
                </c:pt>
                <c:pt idx="4">
                  <c:v>1893</c:v>
                </c:pt>
                <c:pt idx="5">
                  <c:v>4692</c:v>
                </c:pt>
                <c:pt idx="6">
                  <c:v>7986</c:v>
                </c:pt>
                <c:pt idx="7">
                  <c:v>9246</c:v>
                </c:pt>
                <c:pt idx="8">
                  <c:v>6690</c:v>
                </c:pt>
                <c:pt idx="9">
                  <c:v>4122</c:v>
                </c:pt>
                <c:pt idx="10">
                  <c:v>2813</c:v>
                </c:pt>
                <c:pt idx="11">
                  <c:v>1746</c:v>
                </c:pt>
              </c:numCache>
            </c:numRef>
          </c:val>
          <c:smooth val="0"/>
          <c:extLst>
            <c:ext xmlns:c16="http://schemas.microsoft.com/office/drawing/2014/chart" uri="{C3380CC4-5D6E-409C-BE32-E72D297353CC}">
              <c16:uniqueId val="{00000003-D4B1-4973-B175-7ACFA3A361B6}"/>
            </c:ext>
          </c:extLst>
        </c:ser>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5-D4B1-4973-B175-7ACFA3A361B6}"/>
                  </c:ext>
                </c:extLst>
              </c15:ser>
            </c15:filteredLineSeries>
          </c:ext>
        </c:extLst>
      </c:lineChart>
      <c:catAx>
        <c:axId val="334975680"/>
        <c:scaling>
          <c:orientation val="minMax"/>
        </c:scaling>
        <c:delete val="0"/>
        <c:axPos val="b"/>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334978304"/>
        <c:crosses val="autoZero"/>
        <c:auto val="1"/>
        <c:lblAlgn val="ctr"/>
        <c:lblOffset val="100"/>
        <c:noMultiLvlLbl val="0"/>
      </c:catAx>
      <c:valAx>
        <c:axId val="334978304"/>
        <c:scaling>
          <c:orientation val="minMax"/>
        </c:scaling>
        <c:delete val="0"/>
        <c:axPos val="l"/>
        <c:title>
          <c:tx>
            <c:rich>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r>
                  <a:rPr lang="en-US" sz="2800" b="0" i="0" baseline="0" dirty="0">
                    <a:effectLst/>
                  </a:rPr>
                  <a:t>m</a:t>
                </a:r>
                <a:r>
                  <a:rPr lang="en-US" sz="2800" b="0" i="0" baseline="30000" dirty="0">
                    <a:effectLst/>
                  </a:rPr>
                  <a:t>3</a:t>
                </a:r>
                <a:r>
                  <a:rPr lang="en-US" sz="2800" b="0" i="0" baseline="0" dirty="0">
                    <a:effectLst/>
                  </a:rPr>
                  <a:t>/s</a:t>
                </a:r>
                <a:endParaRPr lang="en-US" sz="3600" dirty="0">
                  <a:effectLst/>
                </a:endParaRPr>
              </a:p>
            </c:rich>
          </c:tx>
          <c:layout>
            <c:manualLayout>
              <c:xMode val="edge"/>
              <c:yMode val="edge"/>
              <c:x val="0.1017159316085862"/>
              <c:y val="0.11085822681183187"/>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title>
        <c:numFmt formatCode="General" sourceLinked="1"/>
        <c:majorTickMark val="cross"/>
        <c:minorTickMark val="none"/>
        <c:tickLblPos val="nextTo"/>
        <c:spPr>
          <a:noFill/>
          <a:ln w="19050">
            <a:solidFill>
              <a:schemeClr val="tx1"/>
            </a:solidFill>
            <a:tailEnd type="arrow"/>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334975680"/>
        <c:crosses val="autoZero"/>
        <c:crossBetween val="between"/>
      </c:valAx>
      <c:valAx>
        <c:axId val="439188416"/>
        <c:scaling>
          <c:orientation val="minMax"/>
          <c:min val="0"/>
        </c:scaling>
        <c:delete val="0"/>
        <c:axPos val="r"/>
        <c:title>
          <c:tx>
            <c:rich>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r>
                  <a:rPr lang="en-US" sz="3200" dirty="0"/>
                  <a:t>mm</a:t>
                </a:r>
              </a:p>
            </c:rich>
          </c:tx>
          <c:layout>
            <c:manualLayout>
              <c:xMode val="edge"/>
              <c:yMode val="edge"/>
              <c:x val="0.85204633721285528"/>
              <c:y val="0.10016952863424305"/>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title>
        <c:numFmt formatCode="General" sourceLinked="1"/>
        <c:majorTickMark val="out"/>
        <c:minorTickMark val="none"/>
        <c:tickLblPos val="nextTo"/>
        <c:spPr>
          <a:noFill/>
          <a:ln w="19050">
            <a:solidFill>
              <a:schemeClr val="tx1"/>
            </a:solidFill>
            <a:tailEnd type="arrow"/>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439190384"/>
        <c:crosses val="max"/>
        <c:crossBetween val="between"/>
      </c:valAx>
      <c:catAx>
        <c:axId val="439190384"/>
        <c:scaling>
          <c:orientation val="minMax"/>
        </c:scaling>
        <c:delete val="1"/>
        <c:axPos val="b"/>
        <c:majorTickMark val="out"/>
        <c:minorTickMark val="none"/>
        <c:tickLblPos val="nextTo"/>
        <c:crossAx val="43918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vi-VN" sz="2800" b="0" i="0" baseline="0" dirty="0">
                <a:solidFill>
                  <a:schemeClr val="tx1"/>
                </a:solidFill>
                <a:effectLst/>
              </a:rPr>
              <a:t>Biểu đồ lượng mưa và lưu lượng nước lưu vực sông Gianh theo tháng </a:t>
            </a:r>
            <a:endParaRPr lang="en-US" sz="2800" b="0" i="0" baseline="0" dirty="0">
              <a:solidFill>
                <a:schemeClr val="tx1"/>
              </a:solidFill>
              <a:effectLst/>
            </a:endParaRPr>
          </a:p>
          <a:p>
            <a:pPr>
              <a:defRPr/>
            </a:pPr>
            <a:r>
              <a:rPr lang="vi-VN" sz="2800" b="0" i="0" baseline="0" dirty="0">
                <a:solidFill>
                  <a:schemeClr val="tx1"/>
                </a:solidFill>
                <a:effectLst/>
              </a:rPr>
              <a:t> (Trạm Đồng Tâm)</a:t>
            </a:r>
            <a:endParaRPr lang="en-US" sz="4000" dirty="0">
              <a:solidFill>
                <a:schemeClr val="tx1"/>
              </a:solidFill>
              <a:effectLst/>
            </a:endParaRPr>
          </a:p>
        </c:rich>
      </c:tx>
      <c:overlay val="0"/>
      <c:spPr>
        <a:noFill/>
        <a:ln>
          <a:noFill/>
        </a:ln>
        <a:effectLst/>
      </c:spPr>
    </c:title>
    <c:autoTitleDeleted val="0"/>
    <c:plotArea>
      <c:layout/>
      <c:barChart>
        <c:barDir val="col"/>
        <c:grouping val="clustered"/>
        <c:varyColors val="0"/>
        <c:ser>
          <c:idx val="1"/>
          <c:order val="0"/>
          <c:tx>
            <c:strRef>
              <c:f>Sheet1!$A$12</c:f>
              <c:strCache>
                <c:ptCount val="1"/>
                <c:pt idx="0">
                  <c:v>Lượng mưa </c:v>
                </c:pt>
              </c:strCache>
            </c:strRef>
          </c:tx>
          <c:spPr>
            <a:solidFill>
              <a:srgbClr val="00B0F0"/>
            </a:solidFill>
            <a:ln>
              <a:solidFill>
                <a:schemeClr val="tx1"/>
              </a:solidFill>
            </a:ln>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Sheet1!$B$12:$M$12</c:f>
              <c:numCache>
                <c:formatCode>General</c:formatCode>
                <c:ptCount val="12"/>
                <c:pt idx="0">
                  <c:v>50.7</c:v>
                </c:pt>
                <c:pt idx="1">
                  <c:v>34.9</c:v>
                </c:pt>
                <c:pt idx="2">
                  <c:v>47.2</c:v>
                </c:pt>
                <c:pt idx="3">
                  <c:v>66</c:v>
                </c:pt>
                <c:pt idx="4">
                  <c:v>104.7</c:v>
                </c:pt>
                <c:pt idx="5">
                  <c:v>170</c:v>
                </c:pt>
                <c:pt idx="6">
                  <c:v>136.1</c:v>
                </c:pt>
                <c:pt idx="7">
                  <c:v>209.5</c:v>
                </c:pt>
                <c:pt idx="8">
                  <c:v>530.1</c:v>
                </c:pt>
                <c:pt idx="9">
                  <c:v>582</c:v>
                </c:pt>
                <c:pt idx="10">
                  <c:v>231</c:v>
                </c:pt>
                <c:pt idx="11">
                  <c:v>67.900000000000006</c:v>
                </c:pt>
              </c:numCache>
            </c:numRef>
          </c:val>
          <c:extLst>
            <c:ext xmlns:c16="http://schemas.microsoft.com/office/drawing/2014/chart" uri="{C3380CC4-5D6E-409C-BE32-E72D297353CC}">
              <c16:uniqueId val="{00000001-EB91-4199-8FA0-F45F8C6EFA67}"/>
            </c:ext>
          </c:extLst>
        </c:ser>
        <c:dLbls>
          <c:showLegendKey val="0"/>
          <c:showVal val="0"/>
          <c:showCatName val="0"/>
          <c:showSerName val="0"/>
          <c:showPercent val="0"/>
          <c:showBubbleSize val="0"/>
        </c:dLbls>
        <c:gapWidth val="50"/>
        <c:axId val="952445583"/>
        <c:axId val="952449743"/>
      </c:barChart>
      <c:lineChart>
        <c:grouping val="standard"/>
        <c:varyColors val="0"/>
        <c:ser>
          <c:idx val="2"/>
          <c:order val="1"/>
          <c:tx>
            <c:strRef>
              <c:f>Sheet1!$A$13</c:f>
              <c:strCache>
                <c:ptCount val="1"/>
                <c:pt idx="0">
                  <c:v>Lưu lượng </c:v>
                </c:pt>
              </c:strCache>
            </c:strRef>
          </c:tx>
          <c:spPr>
            <a:ln w="31750">
              <a:solidFill>
                <a:srgbClr val="FF0000"/>
              </a:solidFill>
            </a:ln>
          </c:spPr>
          <c:marker>
            <c:symbol val="circle"/>
            <c:size val="9"/>
            <c:spPr>
              <a:solidFill>
                <a:srgbClr val="FF0000"/>
              </a:solidFill>
              <a:ln>
                <a:solidFill>
                  <a:srgbClr val="FF0000"/>
                </a:solidFill>
              </a:ln>
            </c:spPr>
          </c:marker>
          <c:dLbls>
            <c:dLbl>
              <c:idx val="3"/>
              <c:layout>
                <c:manualLayout>
                  <c:x val="-2.3931339977851646E-2"/>
                  <c:y val="2.5191539023003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91-4199-8FA0-F45F8C6EFA67}"/>
                </c:ext>
              </c:extLst>
            </c:dLbl>
            <c:dLbl>
              <c:idx val="10"/>
              <c:layout>
                <c:manualLayout>
                  <c:x val="-6.4314053766534995E-3"/>
                  <c:y val="-4.215060167967122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91-4199-8FA0-F45F8C6EFA67}"/>
                </c:ext>
              </c:extLst>
            </c:dLbl>
            <c:dLbl>
              <c:idx val="11"/>
              <c:layout>
                <c:manualLayout>
                  <c:x val="-2.6483986013376235E-2"/>
                  <c:y val="-3.8841073576497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91-4199-8FA0-F45F8C6EFA67}"/>
                </c:ext>
              </c:extLst>
            </c:dLbl>
            <c:spPr>
              <a:noFill/>
              <a:ln>
                <a:noFill/>
              </a:ln>
              <a:effectLst/>
            </c:spPr>
            <c:txPr>
              <a:bodyPr/>
              <a:lstStyle/>
              <a:p>
                <a:pPr>
                  <a:defRPr sz="1800">
                    <a:solidFill>
                      <a:srgbClr val="FF000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Sheet1!$B$13:$M$13</c:f>
              <c:numCache>
                <c:formatCode>General</c:formatCode>
                <c:ptCount val="12"/>
                <c:pt idx="0">
                  <c:v>27.7</c:v>
                </c:pt>
                <c:pt idx="1">
                  <c:v>19.3</c:v>
                </c:pt>
                <c:pt idx="2">
                  <c:v>17.5</c:v>
                </c:pt>
                <c:pt idx="3">
                  <c:v>10.7</c:v>
                </c:pt>
                <c:pt idx="4">
                  <c:v>28.7</c:v>
                </c:pt>
                <c:pt idx="5">
                  <c:v>36.700000000000003</c:v>
                </c:pt>
                <c:pt idx="6">
                  <c:v>40.6</c:v>
                </c:pt>
                <c:pt idx="7">
                  <c:v>58.4</c:v>
                </c:pt>
                <c:pt idx="8">
                  <c:v>185</c:v>
                </c:pt>
                <c:pt idx="9">
                  <c:v>178</c:v>
                </c:pt>
                <c:pt idx="10">
                  <c:v>94.1</c:v>
                </c:pt>
                <c:pt idx="11">
                  <c:v>43.7</c:v>
                </c:pt>
              </c:numCache>
            </c:numRef>
          </c:val>
          <c:smooth val="0"/>
          <c:extLst>
            <c:ext xmlns:c16="http://schemas.microsoft.com/office/drawing/2014/chart" uri="{C3380CC4-5D6E-409C-BE32-E72D297353CC}">
              <c16:uniqueId val="{00000002-EB91-4199-8FA0-F45F8C6EFA67}"/>
            </c:ext>
          </c:extLst>
        </c:ser>
        <c:dLbls>
          <c:showLegendKey val="0"/>
          <c:showVal val="0"/>
          <c:showCatName val="0"/>
          <c:showSerName val="0"/>
          <c:showPercent val="0"/>
          <c:showBubbleSize val="0"/>
        </c:dLbls>
        <c:marker val="1"/>
        <c:smooth val="0"/>
        <c:axId val="334975680"/>
        <c:axId val="334978304"/>
      </c:lineChart>
      <c:catAx>
        <c:axId val="334975680"/>
        <c:scaling>
          <c:orientation val="minMax"/>
        </c:scaling>
        <c:delete val="0"/>
        <c:axPos val="b"/>
        <c:majorTickMark val="none"/>
        <c:minorTickMark val="none"/>
        <c:tickLblPos val="nextTo"/>
        <c:spPr>
          <a:noFill/>
          <a:ln w="19050" cap="flat" cmpd="sng" algn="ctr">
            <a:solidFill>
              <a:schemeClr val="tx1"/>
            </a:solidFill>
            <a:round/>
          </a:ln>
          <a:effectLst/>
        </c:spPr>
        <c:txPr>
          <a:bodyPr rot="-60000000" vert="horz"/>
          <a:lstStyle/>
          <a:p>
            <a:pPr>
              <a:defRPr/>
            </a:pPr>
            <a:endParaRPr lang="en-US"/>
          </a:p>
        </c:txPr>
        <c:crossAx val="334978304"/>
        <c:crosses val="autoZero"/>
        <c:auto val="1"/>
        <c:lblAlgn val="ctr"/>
        <c:lblOffset val="100"/>
        <c:noMultiLvlLbl val="0"/>
      </c:catAx>
      <c:valAx>
        <c:axId val="334978304"/>
        <c:scaling>
          <c:orientation val="minMax"/>
        </c:scaling>
        <c:delete val="0"/>
        <c:axPos val="l"/>
        <c:title>
          <c:tx>
            <c:rich>
              <a:bodyPr rot="0" vert="horz"/>
              <a:lstStyle/>
              <a:p>
                <a:pPr>
                  <a:defRPr/>
                </a:pPr>
                <a:r>
                  <a:rPr lang="en-US" b="0" dirty="0"/>
                  <a:t>m</a:t>
                </a:r>
                <a:r>
                  <a:rPr lang="en-US" b="0" baseline="30000" dirty="0"/>
                  <a:t>3</a:t>
                </a:r>
                <a:r>
                  <a:rPr lang="en-US" b="0" dirty="0"/>
                  <a:t>/s</a:t>
                </a:r>
              </a:p>
            </c:rich>
          </c:tx>
          <c:layout>
            <c:manualLayout>
              <c:xMode val="edge"/>
              <c:yMode val="edge"/>
              <c:x val="0.10903083700440529"/>
              <c:y val="0.11561282635723166"/>
            </c:manualLayout>
          </c:layout>
          <c:overlay val="0"/>
        </c:title>
        <c:numFmt formatCode="General" sourceLinked="1"/>
        <c:majorTickMark val="cross"/>
        <c:minorTickMark val="none"/>
        <c:tickLblPos val="nextTo"/>
        <c:spPr>
          <a:noFill/>
          <a:ln w="25400">
            <a:solidFill>
              <a:schemeClr val="tx1"/>
            </a:solidFill>
            <a:tailEnd type="arrow"/>
          </a:ln>
          <a:effectLst/>
        </c:spPr>
        <c:txPr>
          <a:bodyPr rot="-60000000" vert="horz"/>
          <a:lstStyle/>
          <a:p>
            <a:pPr>
              <a:defRPr/>
            </a:pPr>
            <a:endParaRPr lang="en-US"/>
          </a:p>
        </c:txPr>
        <c:crossAx val="334975680"/>
        <c:crosses val="autoZero"/>
        <c:crossBetween val="between"/>
      </c:valAx>
      <c:valAx>
        <c:axId val="952449743"/>
        <c:scaling>
          <c:orientation val="minMax"/>
        </c:scaling>
        <c:delete val="0"/>
        <c:axPos val="r"/>
        <c:title>
          <c:tx>
            <c:rich>
              <a:bodyPr rot="0" vert="horz"/>
              <a:lstStyle/>
              <a:p>
                <a:pPr>
                  <a:defRPr>
                    <a:solidFill>
                      <a:schemeClr val="tx1"/>
                    </a:solidFill>
                  </a:defRPr>
                </a:pPr>
                <a:r>
                  <a:rPr lang="en-US" b="0" dirty="0">
                    <a:solidFill>
                      <a:schemeClr val="tx1"/>
                    </a:solidFill>
                  </a:rPr>
                  <a:t>mm</a:t>
                </a:r>
              </a:p>
            </c:rich>
          </c:tx>
          <c:layout>
            <c:manualLayout>
              <c:xMode val="edge"/>
              <c:yMode val="edge"/>
              <c:x val="0.8713600887994728"/>
              <c:y val="0.12657773863793342"/>
            </c:manualLayout>
          </c:layout>
          <c:overlay val="0"/>
        </c:title>
        <c:numFmt formatCode="General" sourceLinked="1"/>
        <c:majorTickMark val="out"/>
        <c:minorTickMark val="none"/>
        <c:tickLblPos val="nextTo"/>
        <c:spPr>
          <a:ln w="25400">
            <a:solidFill>
              <a:schemeClr val="tx1"/>
            </a:solidFill>
            <a:tailEnd type="arrow"/>
          </a:ln>
        </c:spPr>
        <c:crossAx val="952445583"/>
        <c:crosses val="max"/>
        <c:crossBetween val="between"/>
      </c:valAx>
      <c:catAx>
        <c:axId val="952445583"/>
        <c:scaling>
          <c:orientation val="minMax"/>
        </c:scaling>
        <c:delete val="1"/>
        <c:axPos val="b"/>
        <c:majorTickMark val="out"/>
        <c:minorTickMark val="none"/>
        <c:tickLblPos val="nextTo"/>
        <c:crossAx val="952449743"/>
        <c:crosses val="autoZero"/>
        <c:auto val="1"/>
        <c:lblAlgn val="ctr"/>
        <c:lblOffset val="100"/>
        <c:noMultiLvlLbl val="0"/>
      </c:catAx>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2400">
          <a:latin typeface="Bahnschrift Condensed" panose="020B050204020402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0.88814</cdr:x>
      <cdr:y>0.78567</cdr:y>
    </cdr:from>
    <cdr:to>
      <cdr:x>1</cdr:x>
      <cdr:y>0.87792</cdr:y>
    </cdr:to>
    <cdr:sp macro="" textlink="">
      <cdr:nvSpPr>
        <cdr:cNvPr id="2" name="TextBox 1"/>
        <cdr:cNvSpPr txBox="1"/>
      </cdr:nvSpPr>
      <cdr:spPr>
        <a:xfrm xmlns:a="http://schemas.openxmlformats.org/drawingml/2006/main">
          <a:off x="7216574" y="4190753"/>
          <a:ext cx="908878" cy="4920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latin typeface="Bahnschrift Condensed" panose="020B0502040204020203" pitchFamily="34" charset="0"/>
            </a:rPr>
            <a:t>Tháng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692D8-1DB6-4C40-A1A5-F0472B996E77}"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17E2A-9F1D-427D-BEFE-F2A776565073}" type="slidenum">
              <a:rPr lang="en-US" smtClean="0"/>
              <a:t>‹#›</a:t>
            </a:fld>
            <a:endParaRPr lang="en-US"/>
          </a:p>
        </p:txBody>
      </p:sp>
    </p:spTree>
    <p:extLst>
      <p:ext uri="{BB962C8B-B14F-4D97-AF65-F5344CB8AC3E}">
        <p14:creationId xmlns:p14="http://schemas.microsoft.com/office/powerpoint/2010/main" val="124670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a:t>
            </a:fld>
            <a:endParaRPr lang="en-US"/>
          </a:p>
        </p:txBody>
      </p:sp>
    </p:spTree>
    <p:extLst>
      <p:ext uri="{BB962C8B-B14F-4D97-AF65-F5344CB8AC3E}">
        <p14:creationId xmlns:p14="http://schemas.microsoft.com/office/powerpoint/2010/main" val="206333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Hs dựa vào bảng thống kê và trả lời.</a:t>
            </a:r>
          </a:p>
          <a:p>
            <a:r>
              <a:rPr lang="en-US" sz="1200" kern="1200" dirty="0">
                <a:solidFill>
                  <a:schemeClr val="tx1"/>
                </a:solidFill>
                <a:effectLst/>
                <a:latin typeface="+mn-lt"/>
                <a:ea typeface="+mn-ea"/>
                <a:cs typeface="+mn-cs"/>
              </a:rPr>
              <a:t>+ Tổng lượng mưa: 1839,2 mm =&gt; Lượng mưa TB: 1839,2 : 12 = 153,2 mm</a:t>
            </a:r>
          </a:p>
          <a:p>
            <a:r>
              <a:rPr lang="en-US" sz="1200" kern="1200" dirty="0">
                <a:solidFill>
                  <a:schemeClr val="tx1"/>
                </a:solidFill>
                <a:effectLst/>
                <a:latin typeface="+mn-lt"/>
                <a:ea typeface="+mn-ea"/>
                <a:cs typeface="+mn-cs"/>
              </a:rPr>
              <a:t>  Mùa mưa từ tháng 5 đến tháng 10.</a:t>
            </a:r>
          </a:p>
          <a:p>
            <a:r>
              <a:rPr lang="en-US" sz="1200" kern="1200" dirty="0">
                <a:solidFill>
                  <a:schemeClr val="tx1"/>
                </a:solidFill>
                <a:effectLst/>
                <a:latin typeface="+mn-lt"/>
                <a:ea typeface="+mn-ea"/>
                <a:cs typeface="+mn-cs"/>
              </a:rPr>
              <a:t>+ Tổng lưu lượng dòng chảy: 43591</a:t>
            </a:r>
          </a:p>
          <a:p>
            <a:r>
              <a:rPr lang="en-US" sz="1200" kern="1200" dirty="0">
                <a:solidFill>
                  <a:schemeClr val="tx1"/>
                </a:solidFill>
                <a:effectLst/>
                <a:latin typeface="+mn-lt"/>
                <a:ea typeface="+mn-ea"/>
                <a:cs typeface="+mn-cs"/>
              </a:rPr>
              <a:t>=&gt; Lưu lượng dòng chảy TB 43591 : 12 = 3632,5</a:t>
            </a:r>
          </a:p>
          <a:p>
            <a:r>
              <a:rPr lang="en-US" sz="1200" kern="1200" dirty="0">
                <a:solidFill>
                  <a:schemeClr val="tx1"/>
                </a:solidFill>
                <a:effectLst/>
                <a:latin typeface="+mn-lt"/>
                <a:ea typeface="+mn-ea"/>
                <a:cs typeface="+mn-cs"/>
              </a:rPr>
              <a:t>=&gt; Mùa lũ từ tháng 6 đến tháng 10</a:t>
            </a:r>
          </a:p>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12</a:t>
            </a:fld>
            <a:endParaRPr lang="en-US"/>
          </a:p>
        </p:txBody>
      </p:sp>
    </p:spTree>
    <p:extLst>
      <p:ext uri="{BB962C8B-B14F-4D97-AF65-F5344CB8AC3E}">
        <p14:creationId xmlns:p14="http://schemas.microsoft.com/office/powerpoint/2010/main" val="223957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Hs dựa vào bảng thống kê và trả lời.</a:t>
            </a:r>
          </a:p>
          <a:p>
            <a:r>
              <a:rPr lang="en-US" sz="1200" kern="1200" dirty="0">
                <a:solidFill>
                  <a:schemeClr val="tx1"/>
                </a:solidFill>
                <a:effectLst/>
                <a:latin typeface="+mn-lt"/>
                <a:ea typeface="+mn-ea"/>
                <a:cs typeface="+mn-cs"/>
              </a:rPr>
              <a:t>+ Tổng lượng mưa: 2230,1 mm =&gt; Lượng mưa TB: 2230,1 : 12 = 185,8 mm</a:t>
            </a:r>
          </a:p>
          <a:p>
            <a:r>
              <a:rPr lang="en-US" sz="1200" kern="1200" dirty="0">
                <a:solidFill>
                  <a:schemeClr val="tx1"/>
                </a:solidFill>
                <a:effectLst/>
                <a:latin typeface="+mn-lt"/>
                <a:ea typeface="+mn-ea"/>
                <a:cs typeface="+mn-cs"/>
              </a:rPr>
              <a:t>  Mùa mưa từ tháng 8 đến tháng 11.</a:t>
            </a:r>
          </a:p>
          <a:p>
            <a:r>
              <a:rPr lang="en-US" sz="1200" kern="1200" dirty="0">
                <a:solidFill>
                  <a:schemeClr val="tx1"/>
                </a:solidFill>
                <a:effectLst/>
                <a:latin typeface="+mn-lt"/>
                <a:ea typeface="+mn-ea"/>
                <a:cs typeface="+mn-cs"/>
              </a:rPr>
              <a:t>+ Tổng lưu lượng dòng chảy: 740,4</a:t>
            </a:r>
          </a:p>
          <a:p>
            <a:r>
              <a:rPr lang="en-US" sz="1200" kern="1200" dirty="0">
                <a:solidFill>
                  <a:schemeClr val="tx1"/>
                </a:solidFill>
                <a:effectLst/>
                <a:latin typeface="+mn-lt"/>
                <a:ea typeface="+mn-ea"/>
                <a:cs typeface="+mn-cs"/>
              </a:rPr>
              <a:t>=&gt; Lưu lượng dòng chảy TB 740,4 : 12 = 61,7</a:t>
            </a:r>
          </a:p>
          <a:p>
            <a:r>
              <a:rPr lang="en-US" sz="1200" kern="1200" dirty="0">
                <a:solidFill>
                  <a:schemeClr val="tx1"/>
                </a:solidFill>
                <a:effectLst/>
                <a:latin typeface="+mn-lt"/>
                <a:ea typeface="+mn-ea"/>
                <a:cs typeface="+mn-cs"/>
              </a:rPr>
              <a:t>=&gt; Mùa lũ từ tháng 9 đến tháng 11</a:t>
            </a:r>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13</a:t>
            </a:fld>
            <a:endParaRPr lang="en-US"/>
          </a:p>
        </p:txBody>
      </p:sp>
    </p:spTree>
    <p:extLst>
      <p:ext uri="{BB962C8B-B14F-4D97-AF65-F5344CB8AC3E}">
        <p14:creationId xmlns:p14="http://schemas.microsoft.com/office/powerpoint/2010/main" val="414519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2</a:t>
            </a:fld>
            <a:endParaRPr lang="en-US"/>
          </a:p>
        </p:txBody>
      </p:sp>
    </p:spTree>
    <p:extLst>
      <p:ext uri="{BB962C8B-B14F-4D97-AF65-F5344CB8AC3E}">
        <p14:creationId xmlns:p14="http://schemas.microsoft.com/office/powerpoint/2010/main" val="328297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4</a:t>
            </a:fld>
            <a:endParaRPr lang="en-US"/>
          </a:p>
        </p:txBody>
      </p:sp>
    </p:spTree>
    <p:extLst>
      <p:ext uri="{BB962C8B-B14F-4D97-AF65-F5344CB8AC3E}">
        <p14:creationId xmlns:p14="http://schemas.microsoft.com/office/powerpoint/2010/main" val="354819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5</a:t>
            </a:fld>
            <a:endParaRPr lang="en-US"/>
          </a:p>
        </p:txBody>
      </p:sp>
    </p:spTree>
    <p:extLst>
      <p:ext uri="{BB962C8B-B14F-4D97-AF65-F5344CB8AC3E}">
        <p14:creationId xmlns:p14="http://schemas.microsoft.com/office/powerpoint/2010/main" val="330372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6</a:t>
            </a:fld>
            <a:endParaRPr lang="en-US"/>
          </a:p>
        </p:txBody>
      </p:sp>
    </p:spTree>
    <p:extLst>
      <p:ext uri="{BB962C8B-B14F-4D97-AF65-F5344CB8AC3E}">
        <p14:creationId xmlns:p14="http://schemas.microsoft.com/office/powerpoint/2010/main" val="250572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7</a:t>
            </a:fld>
            <a:endParaRPr lang="en-US"/>
          </a:p>
        </p:txBody>
      </p:sp>
    </p:spTree>
    <p:extLst>
      <p:ext uri="{BB962C8B-B14F-4D97-AF65-F5344CB8AC3E}">
        <p14:creationId xmlns:p14="http://schemas.microsoft.com/office/powerpoint/2010/main" val="169527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8</a:t>
            </a:fld>
            <a:endParaRPr lang="en-US"/>
          </a:p>
        </p:txBody>
      </p:sp>
    </p:spTree>
    <p:extLst>
      <p:ext uri="{BB962C8B-B14F-4D97-AF65-F5344CB8AC3E}">
        <p14:creationId xmlns:p14="http://schemas.microsoft.com/office/powerpoint/2010/main" val="281377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9</a:t>
            </a:fld>
            <a:endParaRPr lang="en-US"/>
          </a:p>
        </p:txBody>
      </p:sp>
    </p:spTree>
    <p:extLst>
      <p:ext uri="{BB962C8B-B14F-4D97-AF65-F5344CB8AC3E}">
        <p14:creationId xmlns:p14="http://schemas.microsoft.com/office/powerpoint/2010/main" val="34762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Bước 2: </a:t>
            </a:r>
            <a:r>
              <a:rPr lang="en-US" sz="1200" kern="1200" dirty="0">
                <a:solidFill>
                  <a:schemeClr val="tx1"/>
                </a:solidFill>
                <a:effectLst/>
                <a:latin typeface="+mn-lt"/>
                <a:ea typeface="+mn-ea"/>
                <a:cs typeface="+mn-cs"/>
              </a:rPr>
              <a:t>HS tính toán và trình bày kết quả. (các cặp phản hồi, so sánh với nhau). Nhận xét bài làm trên bảng.</a:t>
            </a:r>
          </a:p>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11</a:t>
            </a:fld>
            <a:endParaRPr lang="en-US"/>
          </a:p>
        </p:txBody>
      </p:sp>
    </p:spTree>
    <p:extLst>
      <p:ext uri="{BB962C8B-B14F-4D97-AF65-F5344CB8AC3E}">
        <p14:creationId xmlns:p14="http://schemas.microsoft.com/office/powerpoint/2010/main" val="234077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42AA6-0F82-4BC2-97AB-909849B91F37}"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4893587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29425097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9189816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668"/>
        <p:cNvGrpSpPr/>
        <p:nvPr/>
      </p:nvGrpSpPr>
      <p:grpSpPr>
        <a:xfrm>
          <a:off x="0" y="0"/>
          <a:ext cx="0" cy="0"/>
          <a:chOff x="0" y="0"/>
          <a:chExt cx="0" cy="0"/>
        </a:xfrm>
      </p:grpSpPr>
      <p:sp>
        <p:nvSpPr>
          <p:cNvPr id="2833" name="Google Shape;2833;p20"/>
          <p:cNvSpPr txBox="1">
            <a:spLocks noGrp="1"/>
          </p:cNvSpPr>
          <p:nvPr>
            <p:ph type="title"/>
          </p:nvPr>
        </p:nvSpPr>
        <p:spPr>
          <a:xfrm>
            <a:off x="1450765"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4" name="Google Shape;2834;p20"/>
          <p:cNvSpPr txBox="1">
            <a:spLocks noGrp="1"/>
          </p:cNvSpPr>
          <p:nvPr>
            <p:ph type="subTitle" idx="1"/>
          </p:nvPr>
        </p:nvSpPr>
        <p:spPr>
          <a:xfrm>
            <a:off x="1450765"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5" name="Google Shape;2835;p20"/>
          <p:cNvSpPr txBox="1">
            <a:spLocks noGrp="1"/>
          </p:cNvSpPr>
          <p:nvPr>
            <p:ph type="title" idx="2"/>
          </p:nvPr>
        </p:nvSpPr>
        <p:spPr>
          <a:xfrm>
            <a:off x="4696408"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6" name="Google Shape;2836;p20"/>
          <p:cNvSpPr txBox="1">
            <a:spLocks noGrp="1"/>
          </p:cNvSpPr>
          <p:nvPr>
            <p:ph type="subTitle" idx="3"/>
          </p:nvPr>
        </p:nvSpPr>
        <p:spPr>
          <a:xfrm>
            <a:off x="4696408"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7" name="Google Shape;2837;p20"/>
          <p:cNvSpPr txBox="1">
            <a:spLocks noGrp="1"/>
          </p:cNvSpPr>
          <p:nvPr>
            <p:ph type="title" idx="4"/>
          </p:nvPr>
        </p:nvSpPr>
        <p:spPr>
          <a:xfrm>
            <a:off x="7936893"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900"/>
              <a:buNone/>
              <a:defRPr sz="2533"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8" name="Google Shape;2838;p20"/>
          <p:cNvSpPr txBox="1">
            <a:spLocks noGrp="1"/>
          </p:cNvSpPr>
          <p:nvPr>
            <p:ph type="subTitle" idx="5"/>
          </p:nvPr>
        </p:nvSpPr>
        <p:spPr>
          <a:xfrm>
            <a:off x="7936893"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9" name="Google Shape;2839;p20"/>
          <p:cNvSpPr txBox="1">
            <a:spLocks noGrp="1"/>
          </p:cNvSpPr>
          <p:nvPr>
            <p:ph type="title" idx="6"/>
          </p:nvPr>
        </p:nvSpPr>
        <p:spPr>
          <a:xfrm>
            <a:off x="1274100" y="1132567"/>
            <a:ext cx="9851200" cy="73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4182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8823341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42AA6-0F82-4BC2-97AB-909849B91F37}"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7211168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42AA6-0F82-4BC2-97AB-909849B91F37}"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9589526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42AA6-0F82-4BC2-97AB-909849B91F37}"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2125072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42AA6-0F82-4BC2-97AB-909849B91F37}"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40199440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42AA6-0F82-4BC2-97AB-909849B91F37}"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82178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42AA6-0F82-4BC2-97AB-909849B91F37}"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31520398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42AA6-0F82-4BC2-97AB-909849B91F37}"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29181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42AA6-0F82-4BC2-97AB-909849B91F37}" type="datetimeFigureOut">
              <a:rPr lang="en-US" smtClean="0"/>
              <a:t>4/2/2023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A75-3B12-499D-873D-5818421EA7C8}" type="slidenum">
              <a:rPr lang="en-US" smtClean="0"/>
              <a:t>‹#›</a:t>
            </a:fld>
            <a:endParaRPr lang="en-US"/>
          </a:p>
        </p:txBody>
      </p:sp>
    </p:spTree>
    <p:extLst>
      <p:ext uri="{BB962C8B-B14F-4D97-AF65-F5344CB8AC3E}">
        <p14:creationId xmlns:p14="http://schemas.microsoft.com/office/powerpoint/2010/main" val="33569603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2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8446" y="298126"/>
            <a:ext cx="7300396" cy="769441"/>
          </a:xfrm>
          <a:prstGeom prst="rect">
            <a:avLst/>
          </a:prstGeom>
          <a:noFill/>
          <a:ln>
            <a:noFill/>
          </a:ln>
          <a:effectLst>
            <a:glow rad="101600">
              <a:schemeClr val="accent4">
                <a:satMod val="175000"/>
                <a:alpha val="40000"/>
              </a:schemeClr>
            </a:glow>
          </a:effectLst>
        </p:spPr>
        <p:txBody>
          <a:bodyPr wrap="none" lIns="91440" tIns="45720" rIns="91440" bIns="45720" anchor="ctr" anchorCtr="0">
            <a:spAutoFit/>
            <a:scene3d>
              <a:camera prst="orthographicFront"/>
              <a:lightRig rig="threePt" dir="t"/>
            </a:scene3d>
            <a:sp3d extrusionH="57150" prstMaterial="flat">
              <a:bevelT w="0" h="69850" prst="convex"/>
              <a:bevelB w="25400"/>
            </a:sp3d>
          </a:bodyPr>
          <a:lstStyle/>
          <a:p>
            <a:pPr algn="ctr"/>
            <a:r>
              <a:rPr lang="en-US" sz="4400" b="1" dirty="0">
                <a:ln w="25400">
                  <a:solidFill>
                    <a:srgbClr val="9F2E12">
                      <a:alpha val="52000"/>
                    </a:srgbClr>
                  </a:solidFill>
                  <a:prstDash val="solid"/>
                </a:ln>
                <a:solidFill>
                  <a:srgbClr val="3772FF"/>
                </a:solidFill>
                <a:effectLst>
                  <a:glow rad="101600">
                    <a:schemeClr val="accent4">
                      <a:satMod val="175000"/>
                    </a:schemeClr>
                  </a:glow>
                </a:effectLst>
                <a:latin typeface="+mj-lt"/>
              </a:rPr>
              <a:t>TÌNH HUỐNG XUẤT PHÁT </a:t>
            </a:r>
            <a:endParaRPr lang="en-US" sz="4400" b="1" cap="none" spc="0" dirty="0">
              <a:ln w="25400">
                <a:solidFill>
                  <a:srgbClr val="9F2E12">
                    <a:alpha val="52000"/>
                  </a:srgbClr>
                </a:solidFill>
                <a:prstDash val="solid"/>
              </a:ln>
              <a:solidFill>
                <a:srgbClr val="3772FF"/>
              </a:solidFill>
              <a:effectLst>
                <a:glow rad="101600">
                  <a:schemeClr val="accent4">
                    <a:satMod val="175000"/>
                  </a:schemeClr>
                </a:glow>
              </a:effectLst>
              <a:latin typeface="+mj-lt"/>
            </a:endParaRPr>
          </a:p>
        </p:txBody>
      </p:sp>
      <p:sp>
        <p:nvSpPr>
          <p:cNvPr id="7" name="Rectangle 6"/>
          <p:cNvSpPr/>
          <p:nvPr/>
        </p:nvSpPr>
        <p:spPr>
          <a:xfrm>
            <a:off x="7317105" y="1164656"/>
            <a:ext cx="45719" cy="5693343"/>
          </a:xfrm>
          <a:prstGeom prst="rect">
            <a:avLst/>
          </a:prstGeom>
          <a:solidFill>
            <a:srgbClr val="108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8847" y="1264432"/>
            <a:ext cx="4099199" cy="523220"/>
          </a:xfrm>
          <a:prstGeom prst="rect">
            <a:avLst/>
          </a:prstGeom>
        </p:spPr>
        <p:txBody>
          <a:bodyPr wrap="none">
            <a:spAutoFit/>
          </a:bodyPr>
          <a:lstStyle/>
          <a:p>
            <a:r>
              <a:rPr lang="en-US" sz="2800" dirty="0">
                <a:solidFill>
                  <a:srgbClr val="FF0000"/>
                </a:solidFill>
                <a:latin typeface="Bahnschrift Condensed" panose="020B0502040204020203" pitchFamily="34" charset="0"/>
              </a:rPr>
              <a:t>Có các ô sông ngòi ở các khu vực</a:t>
            </a:r>
          </a:p>
        </p:txBody>
      </p:sp>
      <p:graphicFrame>
        <p:nvGraphicFramePr>
          <p:cNvPr id="53" name="Table 52"/>
          <p:cNvGraphicFramePr>
            <a:graphicFrameLocks noGrp="1"/>
          </p:cNvGraphicFramePr>
          <p:nvPr>
            <p:extLst>
              <p:ext uri="{D42A27DB-BD31-4B8C-83A1-F6EECF244321}">
                <p14:modId xmlns:p14="http://schemas.microsoft.com/office/powerpoint/2010/main" val="1803165868"/>
              </p:ext>
            </p:extLst>
          </p:nvPr>
        </p:nvGraphicFramePr>
        <p:xfrm>
          <a:off x="172295" y="1824335"/>
          <a:ext cx="7033037" cy="1699403"/>
        </p:xfrm>
        <a:graphic>
          <a:graphicData uri="http://schemas.openxmlformats.org/drawingml/2006/table">
            <a:tbl>
              <a:tblPr firstRow="1" firstCol="1" bandRow="1"/>
              <a:tblGrid>
                <a:gridCol w="2386270">
                  <a:extLst>
                    <a:ext uri="{9D8B030D-6E8A-4147-A177-3AD203B41FA5}">
                      <a16:colId xmlns:a16="http://schemas.microsoft.com/office/drawing/2014/main" val="4120619731"/>
                    </a:ext>
                  </a:extLst>
                </a:gridCol>
                <a:gridCol w="2447456">
                  <a:extLst>
                    <a:ext uri="{9D8B030D-6E8A-4147-A177-3AD203B41FA5}">
                      <a16:colId xmlns:a16="http://schemas.microsoft.com/office/drawing/2014/main" val="660712120"/>
                    </a:ext>
                  </a:extLst>
                </a:gridCol>
                <a:gridCol w="2199311">
                  <a:extLst>
                    <a:ext uri="{9D8B030D-6E8A-4147-A177-3AD203B41FA5}">
                      <a16:colId xmlns:a16="http://schemas.microsoft.com/office/drawing/2014/main" val="3637771995"/>
                    </a:ext>
                  </a:extLst>
                </a:gridCol>
              </a:tblGrid>
              <a:tr h="429593">
                <a:tc>
                  <a:txBody>
                    <a:bodyPr/>
                    <a:lstStyle/>
                    <a:p>
                      <a:pPr algn="ctr">
                        <a:lnSpc>
                          <a:spcPct val="120000"/>
                        </a:lnSpc>
                        <a:spcAft>
                          <a:spcPts val="0"/>
                        </a:spcAft>
                      </a:pPr>
                      <a:r>
                        <a:rPr lang="en-US" sz="2400" b="1">
                          <a:effectLst/>
                          <a:latin typeface="Bahnschrift Condensed" panose="020B0502040204020203" pitchFamily="34" charset="0"/>
                          <a:ea typeface="Calibri" panose="020F0502020204030204" pitchFamily="34" charset="0"/>
                          <a:cs typeface="Times New Roman" panose="02020603050405020304" pitchFamily="18" charset="0"/>
                        </a:rPr>
                        <a:t>SÔNG NGÒI BẮC BỘ</a:t>
                      </a:r>
                      <a:endParaRPr lang="en-US" sz="18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SÔNG NGÒI TRUNG BỘ</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a:effectLst/>
                          <a:latin typeface="Bahnschrift Condensed" panose="020B0502040204020203" pitchFamily="34" charset="0"/>
                          <a:ea typeface="Calibri" panose="020F0502020204030204" pitchFamily="34" charset="0"/>
                          <a:cs typeface="Times New Roman" panose="02020603050405020304" pitchFamily="18" charset="0"/>
                        </a:rPr>
                        <a:t>SÔNG NGÒI NAM BỘ</a:t>
                      </a:r>
                      <a:endParaRPr lang="en-US" sz="18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836032"/>
                  </a:ext>
                </a:extLst>
              </a:tr>
              <a:tr h="429593">
                <a:tc>
                  <a:txBody>
                    <a:bodyPr/>
                    <a:lstStyle/>
                    <a:p>
                      <a:pPr algn="ctr">
                        <a:lnSpc>
                          <a:spcPct val="120000"/>
                        </a:lnSpc>
                        <a:spcAft>
                          <a:spcPts val="0"/>
                        </a:spcAft>
                      </a:pPr>
                      <a:r>
                        <a:rPr lang="en-US" sz="2400" b="1">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endParaRPr lang="en-US" sz="2400" b="1" dirty="0">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endParaRPr lang="en-US" sz="2400" b="1" dirty="0">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97750698"/>
                  </a:ext>
                </a:extLst>
              </a:tr>
            </a:tbl>
          </a:graphicData>
        </a:graphic>
      </p:graphicFrame>
      <p:sp>
        <p:nvSpPr>
          <p:cNvPr id="68" name="Rectangle 67"/>
          <p:cNvSpPr/>
          <p:nvPr/>
        </p:nvSpPr>
        <p:spPr>
          <a:xfrm>
            <a:off x="345360" y="3553147"/>
            <a:ext cx="3089307" cy="523220"/>
          </a:xfrm>
          <a:prstGeom prst="rect">
            <a:avLst/>
          </a:prstGeom>
        </p:spPr>
        <p:txBody>
          <a:bodyPr wrap="none">
            <a:spAutoFit/>
          </a:bodyPr>
          <a:lstStyle/>
          <a:p>
            <a:r>
              <a:rPr lang="en-US" sz="2800" dirty="0">
                <a:solidFill>
                  <a:srgbClr val="FF0000"/>
                </a:solidFill>
                <a:latin typeface="Bahnschrift Condensed" panose="020B0502040204020203" pitchFamily="34" charset="0"/>
              </a:rPr>
              <a:t>Các thẻ ghi tên con sông</a:t>
            </a:r>
          </a:p>
        </p:txBody>
      </p:sp>
      <p:sp>
        <p:nvSpPr>
          <p:cNvPr id="70" name="TextBox 69"/>
          <p:cNvSpPr txBox="1"/>
          <p:nvPr/>
        </p:nvSpPr>
        <p:spPr>
          <a:xfrm>
            <a:off x="6134811" y="622339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Hồng </a:t>
            </a:r>
          </a:p>
        </p:txBody>
      </p:sp>
      <p:sp>
        <p:nvSpPr>
          <p:cNvPr id="71" name="TextBox 70"/>
          <p:cNvSpPr txBox="1"/>
          <p:nvPr/>
        </p:nvSpPr>
        <p:spPr>
          <a:xfrm>
            <a:off x="3439086" y="3560421"/>
            <a:ext cx="1466115"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Gianh</a:t>
            </a:r>
          </a:p>
        </p:txBody>
      </p:sp>
      <p:sp>
        <p:nvSpPr>
          <p:cNvPr id="72" name="TextBox 71"/>
          <p:cNvSpPr txBox="1"/>
          <p:nvPr/>
        </p:nvSpPr>
        <p:spPr>
          <a:xfrm>
            <a:off x="5265653" y="3590515"/>
            <a:ext cx="121224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Lô</a:t>
            </a:r>
          </a:p>
        </p:txBody>
      </p:sp>
      <p:sp>
        <p:nvSpPr>
          <p:cNvPr id="73" name="TextBox 72"/>
          <p:cNvSpPr txBox="1"/>
          <p:nvPr/>
        </p:nvSpPr>
        <p:spPr>
          <a:xfrm>
            <a:off x="2862685" y="5566623"/>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Đà</a:t>
            </a:r>
          </a:p>
        </p:txBody>
      </p:sp>
      <p:sp>
        <p:nvSpPr>
          <p:cNvPr id="74" name="TextBox 73"/>
          <p:cNvSpPr txBox="1"/>
          <p:nvPr/>
        </p:nvSpPr>
        <p:spPr>
          <a:xfrm>
            <a:off x="322657" y="4180512"/>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Chảy</a:t>
            </a:r>
          </a:p>
        </p:txBody>
      </p:sp>
      <p:sp>
        <p:nvSpPr>
          <p:cNvPr id="75" name="TextBox 74"/>
          <p:cNvSpPr txBox="1"/>
          <p:nvPr/>
        </p:nvSpPr>
        <p:spPr>
          <a:xfrm>
            <a:off x="1528082" y="4180512"/>
            <a:ext cx="15174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Thu Bồn</a:t>
            </a:r>
          </a:p>
        </p:txBody>
      </p:sp>
      <p:sp>
        <p:nvSpPr>
          <p:cNvPr id="76" name="TextBox 75"/>
          <p:cNvSpPr txBox="1"/>
          <p:nvPr/>
        </p:nvSpPr>
        <p:spPr>
          <a:xfrm>
            <a:off x="3272315" y="4180512"/>
            <a:ext cx="1074752"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Hương</a:t>
            </a:r>
          </a:p>
        </p:txBody>
      </p:sp>
      <p:sp>
        <p:nvSpPr>
          <p:cNvPr id="77" name="TextBox 76"/>
          <p:cNvSpPr txBox="1"/>
          <p:nvPr/>
        </p:nvSpPr>
        <p:spPr>
          <a:xfrm>
            <a:off x="4592323" y="4180512"/>
            <a:ext cx="121036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Đà Rằng</a:t>
            </a:r>
          </a:p>
        </p:txBody>
      </p:sp>
      <p:sp>
        <p:nvSpPr>
          <p:cNvPr id="78" name="TextBox 77"/>
          <p:cNvSpPr txBox="1"/>
          <p:nvPr/>
        </p:nvSpPr>
        <p:spPr>
          <a:xfrm>
            <a:off x="458847" y="4837286"/>
            <a:ext cx="25418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Vàm Cỏ Đông</a:t>
            </a:r>
          </a:p>
        </p:txBody>
      </p:sp>
      <p:sp>
        <p:nvSpPr>
          <p:cNvPr id="79" name="TextBox 78"/>
          <p:cNvSpPr txBox="1"/>
          <p:nvPr/>
        </p:nvSpPr>
        <p:spPr>
          <a:xfrm>
            <a:off x="548640" y="5566623"/>
            <a:ext cx="194358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Thái Bình</a:t>
            </a:r>
          </a:p>
        </p:txBody>
      </p:sp>
      <p:sp>
        <p:nvSpPr>
          <p:cNvPr id="80" name="TextBox 79"/>
          <p:cNvSpPr txBox="1"/>
          <p:nvPr/>
        </p:nvSpPr>
        <p:spPr>
          <a:xfrm>
            <a:off x="3631376" y="4837286"/>
            <a:ext cx="3251760"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Kì Cùng – Bằng Giang</a:t>
            </a:r>
          </a:p>
        </p:txBody>
      </p:sp>
      <p:sp>
        <p:nvSpPr>
          <p:cNvPr id="81" name="TextBox 80"/>
          <p:cNvSpPr txBox="1"/>
          <p:nvPr/>
        </p:nvSpPr>
        <p:spPr>
          <a:xfrm>
            <a:off x="4055290" y="5566623"/>
            <a:ext cx="121036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Phó Đáy</a:t>
            </a:r>
          </a:p>
        </p:txBody>
      </p:sp>
      <p:sp>
        <p:nvSpPr>
          <p:cNvPr id="82" name="TextBox 81"/>
          <p:cNvSpPr txBox="1"/>
          <p:nvPr/>
        </p:nvSpPr>
        <p:spPr>
          <a:xfrm>
            <a:off x="5866033" y="4180512"/>
            <a:ext cx="13441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Đồng Nai</a:t>
            </a:r>
          </a:p>
        </p:txBody>
      </p:sp>
      <p:sp>
        <p:nvSpPr>
          <p:cNvPr id="85" name="TextBox 84"/>
          <p:cNvSpPr txBox="1"/>
          <p:nvPr/>
        </p:nvSpPr>
        <p:spPr>
          <a:xfrm>
            <a:off x="337264" y="6225350"/>
            <a:ext cx="15174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Cả</a:t>
            </a:r>
          </a:p>
        </p:txBody>
      </p:sp>
      <p:sp>
        <p:nvSpPr>
          <p:cNvPr id="87" name="TextBox 86"/>
          <p:cNvSpPr txBox="1"/>
          <p:nvPr/>
        </p:nvSpPr>
        <p:spPr>
          <a:xfrm>
            <a:off x="2231671" y="6225350"/>
            <a:ext cx="19582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Cửu Long</a:t>
            </a:r>
          </a:p>
        </p:txBody>
      </p:sp>
      <p:sp>
        <p:nvSpPr>
          <p:cNvPr id="88" name="TextBox 87"/>
          <p:cNvSpPr txBox="1"/>
          <p:nvPr/>
        </p:nvSpPr>
        <p:spPr>
          <a:xfrm>
            <a:off x="4502420" y="6223397"/>
            <a:ext cx="13441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Sài Gòn</a:t>
            </a:r>
          </a:p>
        </p:txBody>
      </p:sp>
      <p:sp>
        <p:nvSpPr>
          <p:cNvPr id="89" name="TextBox 88"/>
          <p:cNvSpPr txBox="1"/>
          <p:nvPr/>
        </p:nvSpPr>
        <p:spPr>
          <a:xfrm>
            <a:off x="5542548" y="5566623"/>
            <a:ext cx="129591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Bé</a:t>
            </a:r>
          </a:p>
        </p:txBody>
      </p:sp>
      <p:pic>
        <p:nvPicPr>
          <p:cNvPr id="1026" name="Picture 2" descr="river icon | Club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125" y="-335269"/>
            <a:ext cx="2447946" cy="24479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470" y="1433227"/>
            <a:ext cx="1027843" cy="1027843"/>
          </a:xfrm>
          <a:prstGeom prst="rect">
            <a:avLst/>
          </a:prstGeom>
        </p:spPr>
      </p:pic>
      <p:pic>
        <p:nvPicPr>
          <p:cNvPr id="1028" name="Picture 4" descr="Generate tables Icon | Pretty Office 7 Iconset | Custom Icon 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072" y="2578886"/>
            <a:ext cx="1263286" cy="12632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rotWithShape="1">
          <a:blip r:embed="rId6" cstate="print">
            <a:extLst>
              <a:ext uri="{28A0092B-C50C-407E-A947-70E740481C1C}">
                <a14:useLocalDpi xmlns:a14="http://schemas.microsoft.com/office/drawing/2010/main" val="0"/>
              </a:ext>
            </a:extLst>
          </a:blip>
          <a:srcRect b="7276"/>
          <a:stretch/>
        </p:blipFill>
        <p:spPr>
          <a:xfrm>
            <a:off x="7699927" y="3959988"/>
            <a:ext cx="1326052" cy="1511135"/>
          </a:xfrm>
          <a:prstGeom prst="rect">
            <a:avLst/>
          </a:prstGeom>
        </p:spPr>
      </p:pic>
      <p:pic>
        <p:nvPicPr>
          <p:cNvPr id="1030" name="Picture 6" descr="Loop clipart Â» Clipart 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733286" y="5588940"/>
            <a:ext cx="1269059" cy="126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9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circle(in)">
                                      <p:cBhvr>
                                        <p:cTn id="10" dur="20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barn(inVertical)">
                                      <p:cBhvr>
                                        <p:cTn id="18" dur="500"/>
                                        <p:tgtEl>
                                          <p:spTgt spid="7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barn(inVertical)">
                                      <p:cBhvr>
                                        <p:cTn id="21" dur="500"/>
                                        <p:tgtEl>
                                          <p:spTgt spid="7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arn(inVertical)">
                                      <p:cBhvr>
                                        <p:cTn id="30" dur="500"/>
                                        <p:tgtEl>
                                          <p:spTgt spid="7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arn(inVertical)">
                                      <p:cBhvr>
                                        <p:cTn id="33" dur="500"/>
                                        <p:tgtEl>
                                          <p:spTgt spid="7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barn(inVertical)">
                                      <p:cBhvr>
                                        <p:cTn id="36" dur="500"/>
                                        <p:tgtEl>
                                          <p:spTgt spid="7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inVertical)">
                                      <p:cBhvr>
                                        <p:cTn id="45" dur="500"/>
                                        <p:tgtEl>
                                          <p:spTgt spid="7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inVertical)">
                                      <p:cBhvr>
                                        <p:cTn id="48" dur="500"/>
                                        <p:tgtEl>
                                          <p:spTgt spid="8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barn(inVertical)">
                                      <p:cBhvr>
                                        <p:cTn id="51" dur="500"/>
                                        <p:tgtEl>
                                          <p:spTgt spid="8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barn(inVertical)">
                                      <p:cBhvr>
                                        <p:cTn id="54" dur="500"/>
                                        <p:tgtEl>
                                          <p:spTgt spid="8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barn(inVertical)">
                                      <p:cBhvr>
                                        <p:cTn id="57" dur="500"/>
                                        <p:tgtEl>
                                          <p:spTgt spid="8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barn(inVertical)">
                                      <p:cBhvr>
                                        <p:cTn id="60" dur="500"/>
                                        <p:tgtEl>
                                          <p:spTgt spid="8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arn(inVertical)">
                                      <p:cBhvr>
                                        <p:cTn id="63" dur="500"/>
                                        <p:tgtEl>
                                          <p:spTgt spid="8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barn(inVertical)">
                                      <p:cBhvr>
                                        <p:cTn id="66" dur="500"/>
                                        <p:tgtEl>
                                          <p:spTgt spid="89"/>
                                        </p:tgtEl>
                                      </p:cBhvr>
                                    </p:animEffect>
                                  </p:childTnLst>
                                </p:cTn>
                              </p:par>
                              <p:par>
                                <p:cTn id="67" presetID="6" presetClass="entr" presetSubtype="16"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circle(in)">
                                      <p:cBhvr>
                                        <p:cTn id="69" dur="2000"/>
                                        <p:tgtEl>
                                          <p:spTgt spid="55"/>
                                        </p:tgtEl>
                                      </p:cBhvr>
                                    </p:animEffect>
                                  </p:childTnLst>
                                </p:cTn>
                              </p:par>
                              <p:par>
                                <p:cTn id="70" presetID="6" presetClass="entr" presetSubtype="16" fill="hold" nodeType="with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circle(in)">
                                      <p:cBhvr>
                                        <p:cTn id="72" dur="2000"/>
                                        <p:tgtEl>
                                          <p:spTgt spid="1028"/>
                                        </p:tgtEl>
                                      </p:cBhvr>
                                    </p:animEffect>
                                  </p:childTnLst>
                                </p:cTn>
                              </p:par>
                              <p:par>
                                <p:cTn id="73" presetID="6" presetClass="entr" presetSubtype="16"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circle(in)">
                                      <p:cBhvr>
                                        <p:cTn id="75" dur="2000"/>
                                        <p:tgtEl>
                                          <p:spTgt spid="56"/>
                                        </p:tgtEl>
                                      </p:cBhvr>
                                    </p:animEffect>
                                  </p:childTnLst>
                                </p:cTn>
                              </p:par>
                              <p:par>
                                <p:cTn id="76" presetID="6" presetClass="entr" presetSubtype="16" fill="hold" nodeType="withEffect">
                                  <p:stCondLst>
                                    <p:cond delay="0"/>
                                  </p:stCondLst>
                                  <p:childTnLst>
                                    <p:set>
                                      <p:cBhvr>
                                        <p:cTn id="77" dur="1" fill="hold">
                                          <p:stCondLst>
                                            <p:cond delay="0"/>
                                          </p:stCondLst>
                                        </p:cTn>
                                        <p:tgtEl>
                                          <p:spTgt spid="1030"/>
                                        </p:tgtEl>
                                        <p:attrNameLst>
                                          <p:attrName>style.visibility</p:attrName>
                                        </p:attrNameLst>
                                      </p:cBhvr>
                                      <p:to>
                                        <p:strVal val="visible"/>
                                      </p:to>
                                    </p:set>
                                    <p:animEffect transition="in" filter="circle(in)">
                                      <p:cBhvr>
                                        <p:cTn id="78"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8" grpId="0"/>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5" grpId="0" animBg="1"/>
      <p:bldP spid="87" grpId="0" animBg="1"/>
      <p:bldP spid="88" grpId="0" animBg="1"/>
      <p:bldP spid="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1500" y="-23010"/>
            <a:ext cx="4686300" cy="6788095"/>
          </a:xfrm>
          <a:prstGeom prst="rect">
            <a:avLst/>
          </a:prstGeom>
        </p:spPr>
      </p:pic>
      <p:pic>
        <p:nvPicPr>
          <p:cNvPr id="9" name="Picture 8"/>
          <p:cNvPicPr>
            <a:picLocks noChangeAspect="1"/>
          </p:cNvPicPr>
          <p:nvPr/>
        </p:nvPicPr>
        <p:blipFill>
          <a:blip r:embed="rId3"/>
          <a:stretch>
            <a:fillRect/>
          </a:stretch>
        </p:blipFill>
        <p:spPr>
          <a:xfrm>
            <a:off x="6208006" y="4049604"/>
            <a:ext cx="5412493" cy="2808396"/>
          </a:xfrm>
          <a:prstGeom prst="rect">
            <a:avLst/>
          </a:prstGeom>
          <a:ln>
            <a:solidFill>
              <a:schemeClr val="accent5">
                <a:lumMod val="50000"/>
              </a:schemeClr>
            </a:solidFill>
          </a:ln>
        </p:spPr>
      </p:pic>
      <p:pic>
        <p:nvPicPr>
          <p:cNvPr id="10" name="Picture 9"/>
          <p:cNvPicPr>
            <a:picLocks noChangeAspect="1"/>
          </p:cNvPicPr>
          <p:nvPr/>
        </p:nvPicPr>
        <p:blipFill rotWithShape="1">
          <a:blip r:embed="rId4"/>
          <a:srcRect l="1524"/>
          <a:stretch/>
        </p:blipFill>
        <p:spPr>
          <a:xfrm>
            <a:off x="6208006" y="1202396"/>
            <a:ext cx="5422900" cy="2727441"/>
          </a:xfrm>
          <a:prstGeom prst="rect">
            <a:avLst/>
          </a:prstGeom>
          <a:ln>
            <a:solidFill>
              <a:schemeClr val="accent5">
                <a:lumMod val="50000"/>
              </a:schemeClr>
            </a:solidFill>
          </a:ln>
        </p:spPr>
      </p:pic>
      <p:sp>
        <p:nvSpPr>
          <p:cNvPr id="12" name="TextBox 11"/>
          <p:cNvSpPr txBox="1"/>
          <p:nvPr/>
        </p:nvSpPr>
        <p:spPr>
          <a:xfrm>
            <a:off x="0" y="6396335"/>
            <a:ext cx="5626100" cy="461665"/>
          </a:xfrm>
          <a:prstGeom prst="rect">
            <a:avLst/>
          </a:prstGeom>
          <a:solidFill>
            <a:schemeClr val="accent2">
              <a:lumMod val="75000"/>
            </a:schemeClr>
          </a:solidFill>
        </p:spPr>
        <p:txBody>
          <a:bodyPr wrap="square" rtlCol="0">
            <a:spAutoFit/>
          </a:bodyPr>
          <a:lstStyle/>
          <a:p>
            <a:r>
              <a:rPr lang="en-US" sz="2400" dirty="0">
                <a:solidFill>
                  <a:schemeClr val="bg1"/>
                </a:solidFill>
                <a:latin typeface="Bahnschrift Condensed" panose="020B0502040204020203" pitchFamily="34" charset="0"/>
              </a:rPr>
              <a:t>Hình 33.1. Lược đồ các hệ thống sông lớn ở Việt Nam</a:t>
            </a:r>
          </a:p>
        </p:txBody>
      </p:sp>
      <p:sp>
        <p:nvSpPr>
          <p:cNvPr id="13" name="TextBox 12"/>
          <p:cNvSpPr txBox="1"/>
          <p:nvPr/>
        </p:nvSpPr>
        <p:spPr>
          <a:xfrm>
            <a:off x="5626100" y="0"/>
            <a:ext cx="6451600" cy="1077218"/>
          </a:xfrm>
          <a:prstGeom prst="rect">
            <a:avLst/>
          </a:prstGeom>
          <a:solidFill>
            <a:schemeClr val="accent2">
              <a:lumMod val="75000"/>
            </a:schemeClr>
          </a:solidFill>
        </p:spPr>
        <p:txBody>
          <a:bodyPr wrap="square" rtlCol="0">
            <a:spAutoFit/>
          </a:bodyPr>
          <a:lstStyle/>
          <a:p>
            <a:pPr algn="ctr"/>
            <a:r>
              <a:rPr lang="en-US" sz="3200" dirty="0">
                <a:solidFill>
                  <a:schemeClr val="bg1"/>
                </a:solidFill>
                <a:latin typeface="Bahnschrift Condensed" panose="020B0502040204020203" pitchFamily="34" charset="0"/>
              </a:rPr>
              <a:t>G</a:t>
            </a:r>
            <a:r>
              <a:rPr lang="vi-VN" sz="3200" dirty="0">
                <a:solidFill>
                  <a:schemeClr val="bg1"/>
                </a:solidFill>
                <a:latin typeface="Bahnschrift Condensed" panose="020B0502040204020203" pitchFamily="34" charset="0"/>
              </a:rPr>
              <a:t>hép biểu đồ đã vẽ trên các lưu vực sông cho phù hợp với vị trí trên bản đồ.</a:t>
            </a:r>
            <a:endParaRPr lang="en-US" sz="3200" dirty="0">
              <a:solidFill>
                <a:schemeClr val="bg1"/>
              </a:solidFill>
              <a:latin typeface="Bahnschrift Condensed" panose="020B0502040204020203" pitchFamily="34" charset="0"/>
            </a:endParaRPr>
          </a:p>
        </p:txBody>
      </p:sp>
      <p:grpSp>
        <p:nvGrpSpPr>
          <p:cNvPr id="17" name="Group 16"/>
          <p:cNvGrpSpPr/>
          <p:nvPr/>
        </p:nvGrpSpPr>
        <p:grpSpPr>
          <a:xfrm>
            <a:off x="1821927" y="188587"/>
            <a:ext cx="1011232" cy="1042383"/>
            <a:chOff x="1821927" y="188587"/>
            <a:chExt cx="1011232" cy="1042383"/>
          </a:xfrm>
        </p:grpSpPr>
        <p:grpSp>
          <p:nvGrpSpPr>
            <p:cNvPr id="15" name="Group 14"/>
            <p:cNvGrpSpPr/>
            <p:nvPr/>
          </p:nvGrpSpPr>
          <p:grpSpPr>
            <a:xfrm>
              <a:off x="1821927" y="188587"/>
              <a:ext cx="827082" cy="1042383"/>
              <a:chOff x="1821927" y="188587"/>
              <a:chExt cx="827082" cy="1042383"/>
            </a:xfrm>
          </p:grpSpPr>
          <p:pic>
            <p:nvPicPr>
              <p:cNvPr id="9218" name="Picture 2" descr="Há» thá»ng Äá»nh vá» GPS MÃ¡y tÃ­nh Biá»u tÆ°á»£ng thung LÅ©ng Grove Baptist - Giao  thÃ´ng png táº£i vá» - Miá»n phÃ­ trong suá»t Äá» png Táº£i vá»."/>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29556" r="73111"/>
                        </a14:imgEffect>
                      </a14:imgLayer>
                    </a14:imgProps>
                  </a:ext>
                  <a:ext uri="{28A0092B-C50C-407E-A947-70E740481C1C}">
                    <a14:useLocalDpi xmlns:a14="http://schemas.microsoft.com/office/drawing/2010/main" val="0"/>
                  </a:ext>
                </a:extLst>
              </a:blip>
              <a:srcRect l="27235" r="26921"/>
              <a:stretch/>
            </p:blipFill>
            <p:spPr bwMode="auto">
              <a:xfrm>
                <a:off x="1821927" y="188587"/>
                <a:ext cx="827082" cy="104238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978293" y="282575"/>
                <a:ext cx="552450" cy="552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ahnschrift Condensed" panose="020B0502040204020203" pitchFamily="34" charset="0"/>
                </a:endParaRPr>
              </a:p>
            </p:txBody>
          </p:sp>
        </p:grpSp>
        <p:sp>
          <p:nvSpPr>
            <p:cNvPr id="16" name="TextBox 15"/>
            <p:cNvSpPr txBox="1"/>
            <p:nvPr/>
          </p:nvSpPr>
          <p:spPr>
            <a:xfrm>
              <a:off x="1994691" y="215443"/>
              <a:ext cx="838468" cy="646331"/>
            </a:xfrm>
            <a:prstGeom prst="rect">
              <a:avLst/>
            </a:prstGeom>
            <a:noFill/>
          </p:spPr>
          <p:txBody>
            <a:bodyPr wrap="square" rtlCol="0">
              <a:spAutoFit/>
            </a:bodyPr>
            <a:lstStyle/>
            <a:p>
              <a:r>
                <a:rPr lang="en-US" dirty="0">
                  <a:latin typeface="Bahnschrift Condensed" panose="020B0502040204020203" pitchFamily="34" charset="0"/>
                </a:rPr>
                <a:t>Sông Hồng</a:t>
              </a:r>
            </a:p>
          </p:txBody>
        </p:sp>
      </p:grpSp>
      <p:grpSp>
        <p:nvGrpSpPr>
          <p:cNvPr id="19" name="Group 18"/>
          <p:cNvGrpSpPr/>
          <p:nvPr/>
        </p:nvGrpSpPr>
        <p:grpSpPr>
          <a:xfrm>
            <a:off x="1952948" y="1523733"/>
            <a:ext cx="1011232" cy="1042383"/>
            <a:chOff x="1821927" y="188587"/>
            <a:chExt cx="1011232" cy="1042383"/>
          </a:xfrm>
        </p:grpSpPr>
        <p:grpSp>
          <p:nvGrpSpPr>
            <p:cNvPr id="20" name="Group 19"/>
            <p:cNvGrpSpPr/>
            <p:nvPr/>
          </p:nvGrpSpPr>
          <p:grpSpPr>
            <a:xfrm>
              <a:off x="1821927" y="188587"/>
              <a:ext cx="827082" cy="1042383"/>
              <a:chOff x="1821927" y="188587"/>
              <a:chExt cx="827082" cy="1042383"/>
            </a:xfrm>
          </p:grpSpPr>
          <p:pic>
            <p:nvPicPr>
              <p:cNvPr id="22" name="Picture 2" descr="Há» thá»ng Äá»nh vá» GPS MÃ¡y tÃ­nh Biá»u tÆ°á»£ng thung LÅ©ng Grove Baptist - Giao  thÃ´ng png táº£i vá» - Miá»n phÃ­ trong suá»t Äá» png Táº£i vá»."/>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29556" r="73111"/>
                        </a14:imgEffect>
                      </a14:imgLayer>
                    </a14:imgProps>
                  </a:ext>
                  <a:ext uri="{28A0092B-C50C-407E-A947-70E740481C1C}">
                    <a14:useLocalDpi xmlns:a14="http://schemas.microsoft.com/office/drawing/2010/main" val="0"/>
                  </a:ext>
                </a:extLst>
              </a:blip>
              <a:srcRect l="27235" r="26921"/>
              <a:stretch/>
            </p:blipFill>
            <p:spPr bwMode="auto">
              <a:xfrm>
                <a:off x="1821927" y="188587"/>
                <a:ext cx="827082" cy="1042383"/>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1978293" y="282575"/>
                <a:ext cx="552450" cy="552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ahnschrift Condensed" panose="020B0502040204020203" pitchFamily="34" charset="0"/>
                </a:endParaRPr>
              </a:p>
            </p:txBody>
          </p:sp>
        </p:grpSp>
        <p:sp>
          <p:nvSpPr>
            <p:cNvPr id="21" name="TextBox 20"/>
            <p:cNvSpPr txBox="1"/>
            <p:nvPr/>
          </p:nvSpPr>
          <p:spPr>
            <a:xfrm>
              <a:off x="1994691" y="215443"/>
              <a:ext cx="838468" cy="646331"/>
            </a:xfrm>
            <a:prstGeom prst="rect">
              <a:avLst/>
            </a:prstGeom>
            <a:noFill/>
          </p:spPr>
          <p:txBody>
            <a:bodyPr wrap="square" rtlCol="0">
              <a:spAutoFit/>
            </a:bodyPr>
            <a:lstStyle/>
            <a:p>
              <a:r>
                <a:rPr lang="en-US" dirty="0">
                  <a:latin typeface="Bahnschrift Condensed" panose="020B0502040204020203" pitchFamily="34" charset="0"/>
                </a:rPr>
                <a:t>Sông </a:t>
              </a:r>
            </a:p>
            <a:p>
              <a:r>
                <a:rPr lang="en-US" dirty="0">
                  <a:latin typeface="Bahnschrift Condensed" panose="020B0502040204020203" pitchFamily="34" charset="0"/>
                </a:rPr>
                <a:t>Gianh</a:t>
              </a:r>
            </a:p>
          </p:txBody>
        </p:sp>
      </p:grpSp>
    </p:spTree>
    <p:extLst>
      <p:ext uri="{BB962C8B-B14F-4D97-AF65-F5344CB8AC3E}">
        <p14:creationId xmlns:p14="http://schemas.microsoft.com/office/powerpoint/2010/main" val="5119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927;p103"/>
          <p:cNvSpPr/>
          <p:nvPr/>
        </p:nvSpPr>
        <p:spPr>
          <a:xfrm>
            <a:off x="8171234" y="1091644"/>
            <a:ext cx="90143" cy="5776373"/>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Rectangle 69"/>
          <p:cNvSpPr/>
          <p:nvPr/>
        </p:nvSpPr>
        <p:spPr>
          <a:xfrm>
            <a:off x="451257" y="137537"/>
            <a:ext cx="11117536" cy="954107"/>
          </a:xfrm>
          <a:prstGeom prst="rect">
            <a:avLst/>
          </a:prstGeom>
        </p:spPr>
        <p:txBody>
          <a:bodyPr wrap="square">
            <a:spAutoFit/>
          </a:bodyPr>
          <a:lstStyle/>
          <a:p>
            <a:pPr algn="ctr"/>
            <a:r>
              <a:rPr lang="vi-VN" sz="2800" b="1" dirty="0">
                <a:solidFill>
                  <a:srgbClr val="FF0000"/>
                </a:solidFill>
              </a:rPr>
              <a:t>NHẬN XÉT MỐI QUAN HỆ GIỮA MÙA MƯA VÀ MÙA LŨ</a:t>
            </a:r>
          </a:p>
          <a:p>
            <a:pPr algn="ctr"/>
            <a:r>
              <a:rPr lang="vi-VN" sz="2800" b="1" dirty="0">
                <a:solidFill>
                  <a:srgbClr val="FF0000"/>
                </a:solidFill>
              </a:rPr>
              <a:t>TRÊN TỪNG LƯU VỰC </a:t>
            </a:r>
          </a:p>
        </p:txBody>
      </p:sp>
      <p:sp>
        <p:nvSpPr>
          <p:cNvPr id="53" name="Google Shape;13906;p88"/>
          <p:cNvSpPr txBox="1">
            <a:spLocks/>
          </p:cNvSpPr>
          <p:nvPr/>
        </p:nvSpPr>
        <p:spPr>
          <a:xfrm>
            <a:off x="202954" y="1408494"/>
            <a:ext cx="7569446" cy="665034"/>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vi-VN" sz="3600" dirty="0">
                <a:solidFill>
                  <a:schemeClr val="accent5">
                    <a:lumMod val="75000"/>
                  </a:schemeClr>
                </a:solidFill>
                <a:latin typeface="Bahnschrift SemiBold Condensed" panose="020B0502040204020203" pitchFamily="34" charset="0"/>
              </a:rPr>
              <a:t>XÁC ĐỊNH MÙA LŨ VÀ MÙA MƯA Ở TỪNG LƯU LỰC </a:t>
            </a:r>
          </a:p>
        </p:txBody>
      </p:sp>
      <p:sp>
        <p:nvSpPr>
          <p:cNvPr id="54" name="Google Shape;13906;p88"/>
          <p:cNvSpPr txBox="1">
            <a:spLocks/>
          </p:cNvSpPr>
          <p:nvPr/>
        </p:nvSpPr>
        <p:spPr>
          <a:xfrm>
            <a:off x="451256" y="2183641"/>
            <a:ext cx="7498943" cy="584960"/>
          </a:xfrm>
          <a:prstGeom prst="rect">
            <a:avLst/>
          </a:prstGeom>
          <a:solidFill>
            <a:schemeClr val="accent4">
              <a:lumMod val="20000"/>
              <a:lumOff val="80000"/>
            </a:schemeClr>
          </a:solidFill>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gn="l"/>
            <a:r>
              <a:rPr lang="en-US" sz="2800" dirty="0">
                <a:latin typeface="Bahnschrift SemiBold Condensed" panose="020B0502040204020203" pitchFamily="34" charset="0"/>
              </a:rPr>
              <a:t>Bước 1. Tính giá trị trung bình</a:t>
            </a:r>
            <a:endParaRPr lang="vi-VN" sz="2800" dirty="0">
              <a:latin typeface="Bahnschrift SemiBold Condensed" panose="020B0502040204020203" pitchFamily="34" charset="0"/>
            </a:endParaRPr>
          </a:p>
        </p:txBody>
      </p:sp>
      <p:sp>
        <p:nvSpPr>
          <p:cNvPr id="3" name="Rectangle 2"/>
          <p:cNvSpPr/>
          <p:nvPr/>
        </p:nvSpPr>
        <p:spPr>
          <a:xfrm>
            <a:off x="451255" y="2842359"/>
            <a:ext cx="7498943" cy="830997"/>
          </a:xfrm>
          <a:prstGeom prst="rect">
            <a:avLst/>
          </a:prstGeom>
        </p:spPr>
        <p:txBody>
          <a:bodyPr wrap="square">
            <a:spAutoFit/>
          </a:bodyPr>
          <a:lstStyle/>
          <a:p>
            <a:r>
              <a:rPr lang="vi-VN" sz="2400" dirty="0">
                <a:solidFill>
                  <a:srgbClr val="7030A0"/>
                </a:solidFill>
                <a:latin typeface="Bahnschrift Condensed" panose="020B0502040204020203" pitchFamily="34" charset="0"/>
              </a:rPr>
              <a:t>Tính giá trị trung bình của lượng mưa và của lượng chảy trung bình tháng = tổng 12 tháng / 12</a:t>
            </a:r>
            <a:endParaRPr lang="en-US" sz="2400" dirty="0">
              <a:solidFill>
                <a:srgbClr val="7030A0"/>
              </a:solidFill>
              <a:latin typeface="Bahnschrift Condensed" panose="020B0502040204020203" pitchFamily="34" charset="0"/>
            </a:endParaRPr>
          </a:p>
        </p:txBody>
      </p:sp>
      <p:sp>
        <p:nvSpPr>
          <p:cNvPr id="59" name="Google Shape;13906;p88"/>
          <p:cNvSpPr txBox="1">
            <a:spLocks/>
          </p:cNvSpPr>
          <p:nvPr/>
        </p:nvSpPr>
        <p:spPr>
          <a:xfrm>
            <a:off x="451256" y="3747114"/>
            <a:ext cx="7498943" cy="584960"/>
          </a:xfrm>
          <a:prstGeom prst="rect">
            <a:avLst/>
          </a:prstGeom>
          <a:solidFill>
            <a:schemeClr val="accent4">
              <a:lumMod val="20000"/>
              <a:lumOff val="80000"/>
            </a:schemeClr>
          </a:solidFill>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gn="l"/>
            <a:r>
              <a:rPr lang="en-US" sz="2800" dirty="0">
                <a:latin typeface="Bahnschrift SemiBold Condensed" panose="020B0502040204020203" pitchFamily="34" charset="0"/>
              </a:rPr>
              <a:t>Bước 2. Xác định mùa lũ – mưa</a:t>
            </a:r>
            <a:endParaRPr lang="vi-VN" sz="2800" dirty="0">
              <a:latin typeface="Bahnschrift SemiBold Condensed" panose="020B0502040204020203" pitchFamily="34" charset="0"/>
            </a:endParaRPr>
          </a:p>
        </p:txBody>
      </p:sp>
      <p:sp>
        <p:nvSpPr>
          <p:cNvPr id="60" name="Rectangle 59"/>
          <p:cNvSpPr/>
          <p:nvPr/>
        </p:nvSpPr>
        <p:spPr>
          <a:xfrm>
            <a:off x="451255" y="4405832"/>
            <a:ext cx="7498943" cy="830997"/>
          </a:xfrm>
          <a:prstGeom prst="rect">
            <a:avLst/>
          </a:prstGeom>
        </p:spPr>
        <p:txBody>
          <a:bodyPr wrap="square">
            <a:spAutoFit/>
          </a:bodyPr>
          <a:lstStyle/>
          <a:p>
            <a:r>
              <a:rPr lang="en-US" sz="2400" dirty="0">
                <a:solidFill>
                  <a:srgbClr val="7030A0"/>
                </a:solidFill>
                <a:latin typeface="Bahnschrift Condensed" panose="020B0502040204020203" pitchFamily="34" charset="0"/>
              </a:rPr>
              <a:t>Mùa lũ - mưa = </a:t>
            </a:r>
            <a:r>
              <a:rPr lang="vi-VN" sz="2400" dirty="0">
                <a:solidFill>
                  <a:srgbClr val="7030A0"/>
                </a:solidFill>
                <a:latin typeface="Bahnschrift Condensed" panose="020B0502040204020203" pitchFamily="34" charset="0"/>
              </a:rPr>
              <a:t>Những tháng có lượng mưa, lượng nước chảy bằng hoặc </a:t>
            </a:r>
            <a:r>
              <a:rPr lang="vi-VN" sz="2400" dirty="0">
                <a:solidFill>
                  <a:srgbClr val="FF0000"/>
                </a:solidFill>
                <a:latin typeface="Bahnschrift Condensed" panose="020B0502040204020203" pitchFamily="34" charset="0"/>
              </a:rPr>
              <a:t>lớn hơn </a:t>
            </a:r>
            <a:r>
              <a:rPr lang="vi-VN" sz="2400" dirty="0">
                <a:solidFill>
                  <a:srgbClr val="7030A0"/>
                </a:solidFill>
                <a:latin typeface="Bahnschrift Condensed" panose="020B0502040204020203" pitchFamily="34" charset="0"/>
              </a:rPr>
              <a:t>giá trị trung bình </a:t>
            </a:r>
            <a:r>
              <a:rPr lang="en-US" sz="2400" dirty="0">
                <a:solidFill>
                  <a:srgbClr val="7030A0"/>
                </a:solidFill>
                <a:latin typeface="Bahnschrift Condensed" panose="020B0502040204020203" pitchFamily="34" charset="0"/>
              </a:rPr>
              <a:t> </a:t>
            </a:r>
          </a:p>
        </p:txBody>
      </p:sp>
      <p:sp>
        <p:nvSpPr>
          <p:cNvPr id="61" name="Google Shape;13906;p88"/>
          <p:cNvSpPr txBox="1">
            <a:spLocks/>
          </p:cNvSpPr>
          <p:nvPr/>
        </p:nvSpPr>
        <p:spPr>
          <a:xfrm>
            <a:off x="451255" y="5310587"/>
            <a:ext cx="7498943" cy="584960"/>
          </a:xfrm>
          <a:prstGeom prst="rect">
            <a:avLst/>
          </a:prstGeom>
          <a:solidFill>
            <a:schemeClr val="accent4">
              <a:lumMod val="20000"/>
              <a:lumOff val="80000"/>
            </a:schemeClr>
          </a:solidFill>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gn="l"/>
            <a:r>
              <a:rPr lang="en-US" sz="2800" dirty="0">
                <a:latin typeface="Bahnschrift SemiBold Condensed" panose="020B0502040204020203" pitchFamily="34" charset="0"/>
              </a:rPr>
              <a:t>Bước 2. Xác định mùa cạn – mùa khô</a:t>
            </a:r>
            <a:endParaRPr lang="vi-VN" sz="2800" dirty="0">
              <a:latin typeface="Bahnschrift SemiBold Condensed" panose="020B0502040204020203" pitchFamily="34" charset="0"/>
            </a:endParaRPr>
          </a:p>
        </p:txBody>
      </p:sp>
      <p:sp>
        <p:nvSpPr>
          <p:cNvPr id="62" name="Rectangle 61"/>
          <p:cNvSpPr/>
          <p:nvPr/>
        </p:nvSpPr>
        <p:spPr>
          <a:xfrm>
            <a:off x="451254" y="5969305"/>
            <a:ext cx="7498943" cy="830997"/>
          </a:xfrm>
          <a:prstGeom prst="rect">
            <a:avLst/>
          </a:prstGeom>
        </p:spPr>
        <p:txBody>
          <a:bodyPr wrap="square">
            <a:spAutoFit/>
          </a:bodyPr>
          <a:lstStyle/>
          <a:p>
            <a:r>
              <a:rPr lang="en-US" sz="2400" dirty="0">
                <a:solidFill>
                  <a:srgbClr val="7030A0"/>
                </a:solidFill>
                <a:latin typeface="Bahnschrift Condensed" panose="020B0502040204020203" pitchFamily="34" charset="0"/>
              </a:rPr>
              <a:t>Mùa cạn- khô = </a:t>
            </a:r>
            <a:r>
              <a:rPr lang="vi-VN" sz="2400" dirty="0">
                <a:solidFill>
                  <a:srgbClr val="7030A0"/>
                </a:solidFill>
                <a:latin typeface="Bahnschrift Condensed" panose="020B0502040204020203" pitchFamily="34" charset="0"/>
              </a:rPr>
              <a:t>Những tháng có lượng mưa, lượng nước chảy bằng hoặc </a:t>
            </a:r>
            <a:r>
              <a:rPr lang="en-US" sz="2400" dirty="0">
                <a:solidFill>
                  <a:srgbClr val="FF0000"/>
                </a:solidFill>
                <a:latin typeface="Bahnschrift Condensed" panose="020B0502040204020203" pitchFamily="34" charset="0"/>
              </a:rPr>
              <a:t>nhỏ</a:t>
            </a:r>
            <a:r>
              <a:rPr lang="vi-VN" sz="2400" dirty="0">
                <a:solidFill>
                  <a:srgbClr val="FF0000"/>
                </a:solidFill>
                <a:latin typeface="Bahnschrift Condensed" panose="020B0502040204020203" pitchFamily="34" charset="0"/>
              </a:rPr>
              <a:t> hơn </a:t>
            </a:r>
            <a:r>
              <a:rPr lang="vi-VN" sz="2400" dirty="0">
                <a:solidFill>
                  <a:srgbClr val="7030A0"/>
                </a:solidFill>
                <a:latin typeface="Bahnschrift Condensed" panose="020B0502040204020203" pitchFamily="34" charset="0"/>
              </a:rPr>
              <a:t>giá trị trung bình </a:t>
            </a:r>
            <a:r>
              <a:rPr lang="en-US" sz="2400" dirty="0">
                <a:solidFill>
                  <a:srgbClr val="7030A0"/>
                </a:solidFill>
                <a:latin typeface="Bahnschrift Condensed" panose="020B0502040204020203"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412" y="1091644"/>
            <a:ext cx="1577563" cy="969624"/>
          </a:xfrm>
          <a:prstGeom prst="rect">
            <a:avLst/>
          </a:prstGeom>
        </p:spPr>
      </p:pic>
    </p:spTree>
    <p:extLst>
      <p:ext uri="{BB962C8B-B14F-4D97-AF65-F5344CB8AC3E}">
        <p14:creationId xmlns:p14="http://schemas.microsoft.com/office/powerpoint/2010/main" val="1524601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par>
                                <p:cTn id="43" presetID="6" presetClass="entr" presetSubtype="16"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3" grpId="0"/>
      <p:bldP spid="54" grpId="0" animBg="1"/>
      <p:bldP spid="3" grpId="0"/>
      <p:bldP spid="59" grpId="0" animBg="1"/>
      <p:bldP spid="60" grpId="0"/>
      <p:bldP spid="61"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2293"/>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NHẬN XÉT - </a:t>
            </a:r>
            <a:r>
              <a:rPr lang="vi-VN" sz="3200" dirty="0">
                <a:solidFill>
                  <a:srgbClr val="FF0000"/>
                </a:solidFill>
              </a:rPr>
              <a:t>SÔNG HỒNG</a:t>
            </a:r>
            <a:r>
              <a:rPr lang="en-US" sz="3200" dirty="0">
                <a:solidFill>
                  <a:srgbClr val="FF0000"/>
                </a:solidFill>
              </a:rPr>
              <a:t> </a:t>
            </a:r>
            <a:r>
              <a:rPr lang="vi-VN" sz="3200" dirty="0">
                <a:solidFill>
                  <a:srgbClr val="FF0000"/>
                </a:solidFill>
              </a:rPr>
              <a:t>(TR</a:t>
            </a:r>
            <a:r>
              <a:rPr lang="en-US" sz="3200" dirty="0">
                <a:solidFill>
                  <a:srgbClr val="FF0000"/>
                </a:solidFill>
              </a:rPr>
              <a:t>Ạ</a:t>
            </a:r>
            <a:r>
              <a:rPr lang="vi-VN" sz="3200" dirty="0">
                <a:solidFill>
                  <a:srgbClr val="FF0000"/>
                </a:solidFill>
              </a:rPr>
              <a:t>M SƠN TÂY)</a:t>
            </a:r>
            <a:r>
              <a:rPr lang="en-US" sz="3200" dirty="0">
                <a:solidFill>
                  <a:srgbClr val="FF0000"/>
                </a:solidFill>
              </a:rPr>
              <a:t>  </a:t>
            </a:r>
            <a:endParaRPr lang="vi-VN" sz="3200" dirty="0">
              <a:solidFill>
                <a:srgbClr val="FF0000"/>
              </a:solidFill>
            </a:endParaRPr>
          </a:p>
        </p:txBody>
      </p:sp>
      <p:sp>
        <p:nvSpPr>
          <p:cNvPr id="10" name="Google Shape;19927;p103"/>
          <p:cNvSpPr/>
          <p:nvPr/>
        </p:nvSpPr>
        <p:spPr>
          <a:xfrm>
            <a:off x="294968" y="5762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30901968"/>
              </p:ext>
            </p:extLst>
          </p:nvPr>
        </p:nvGraphicFramePr>
        <p:xfrm>
          <a:off x="147657" y="4080295"/>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dirty="0">
                          <a:effectLst/>
                          <a:latin typeface="Bahnschrift Condensed" panose="020B0502040204020203" pitchFamily="34" charset="0"/>
                        </a:rPr>
                        <a:t>Giá trị TB</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Hồng</a:t>
                      </a:r>
                    </a:p>
                    <a:p>
                      <a:pPr algn="ctr">
                        <a:lnSpc>
                          <a:spcPct val="120000"/>
                        </a:lnSpc>
                        <a:spcAft>
                          <a:spcPts val="0"/>
                        </a:spcAft>
                      </a:pPr>
                      <a:r>
                        <a:rPr lang="en-US" sz="2800" dirty="0">
                          <a:solidFill>
                            <a:srgbClr val="7030A0"/>
                          </a:solidFill>
                          <a:effectLst/>
                          <a:latin typeface="Bahnschrift Condensed" panose="020B0502040204020203" pitchFamily="34" charset="0"/>
                        </a:rPr>
                        <a:t>(trạm Sơn Tây)</a:t>
                      </a:r>
                      <a:endParaRPr lang="en-US" sz="2800" dirty="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dirty="0">
                          <a:solidFill>
                            <a:srgbClr val="7030A0"/>
                          </a:solidFill>
                          <a:effectLst/>
                          <a:latin typeface="Bahnschrift Condensed" panose="020B0502040204020203" pitchFamily="34" charset="0"/>
                        </a:rPr>
                        <a:t>Lượng mưa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dirty="0">
                          <a:solidFill>
                            <a:srgbClr val="7030A0"/>
                          </a:solidFill>
                          <a:effectLst/>
                          <a:latin typeface="Bahnschrift Condensed" panose="020B0502040204020203" pitchFamily="34" charset="0"/>
                        </a:rPr>
                        <a:t>Lưu lượng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9192314"/>
              </p:ext>
            </p:extLst>
          </p:nvPr>
        </p:nvGraphicFramePr>
        <p:xfrm>
          <a:off x="294968" y="1112689"/>
          <a:ext cx="11521437" cy="2213610"/>
        </p:xfrm>
        <a:graphic>
          <a:graphicData uri="http://schemas.openxmlformats.org/drawingml/2006/table">
            <a:tbl>
              <a:tblPr/>
              <a:tblGrid>
                <a:gridCol w="1241732">
                  <a:extLst>
                    <a:ext uri="{9D8B030D-6E8A-4147-A177-3AD203B41FA5}">
                      <a16:colId xmlns:a16="http://schemas.microsoft.com/office/drawing/2014/main" val="1145780413"/>
                    </a:ext>
                  </a:extLst>
                </a:gridCol>
                <a:gridCol w="952500">
                  <a:extLst>
                    <a:ext uri="{9D8B030D-6E8A-4147-A177-3AD203B41FA5}">
                      <a16:colId xmlns:a16="http://schemas.microsoft.com/office/drawing/2014/main" val="1162242062"/>
                    </a:ext>
                  </a:extLst>
                </a:gridCol>
                <a:gridCol w="863600">
                  <a:extLst>
                    <a:ext uri="{9D8B030D-6E8A-4147-A177-3AD203B41FA5}">
                      <a16:colId xmlns:a16="http://schemas.microsoft.com/office/drawing/2014/main" val="2870269003"/>
                    </a:ext>
                  </a:extLst>
                </a:gridCol>
                <a:gridCol w="838200">
                  <a:extLst>
                    <a:ext uri="{9D8B030D-6E8A-4147-A177-3AD203B41FA5}">
                      <a16:colId xmlns:a16="http://schemas.microsoft.com/office/drawing/2014/main" val="607405647"/>
                    </a:ext>
                  </a:extLst>
                </a:gridCol>
                <a:gridCol w="749300">
                  <a:extLst>
                    <a:ext uri="{9D8B030D-6E8A-4147-A177-3AD203B41FA5}">
                      <a16:colId xmlns:a16="http://schemas.microsoft.com/office/drawing/2014/main" val="2017903409"/>
                    </a:ext>
                  </a:extLst>
                </a:gridCol>
                <a:gridCol w="690555">
                  <a:extLst>
                    <a:ext uri="{9D8B030D-6E8A-4147-A177-3AD203B41FA5}">
                      <a16:colId xmlns:a16="http://schemas.microsoft.com/office/drawing/2014/main" val="1900908250"/>
                    </a:ext>
                  </a:extLst>
                </a:gridCol>
                <a:gridCol w="883650">
                  <a:extLst>
                    <a:ext uri="{9D8B030D-6E8A-4147-A177-3AD203B41FA5}">
                      <a16:colId xmlns:a16="http://schemas.microsoft.com/office/drawing/2014/main" val="3513638766"/>
                    </a:ext>
                  </a:extLst>
                </a:gridCol>
                <a:gridCol w="883650">
                  <a:extLst>
                    <a:ext uri="{9D8B030D-6E8A-4147-A177-3AD203B41FA5}">
                      <a16:colId xmlns:a16="http://schemas.microsoft.com/office/drawing/2014/main" val="203230708"/>
                    </a:ext>
                  </a:extLst>
                </a:gridCol>
                <a:gridCol w="883650">
                  <a:extLst>
                    <a:ext uri="{9D8B030D-6E8A-4147-A177-3AD203B41FA5}">
                      <a16:colId xmlns:a16="http://schemas.microsoft.com/office/drawing/2014/main" val="428141046"/>
                    </a:ext>
                  </a:extLst>
                </a:gridCol>
                <a:gridCol w="883650">
                  <a:extLst>
                    <a:ext uri="{9D8B030D-6E8A-4147-A177-3AD203B41FA5}">
                      <a16:colId xmlns:a16="http://schemas.microsoft.com/office/drawing/2014/main" val="3695895761"/>
                    </a:ext>
                  </a:extLst>
                </a:gridCol>
                <a:gridCol w="883650">
                  <a:extLst>
                    <a:ext uri="{9D8B030D-6E8A-4147-A177-3AD203B41FA5}">
                      <a16:colId xmlns:a16="http://schemas.microsoft.com/office/drawing/2014/main" val="316561541"/>
                    </a:ext>
                  </a:extLst>
                </a:gridCol>
                <a:gridCol w="883650">
                  <a:extLst>
                    <a:ext uri="{9D8B030D-6E8A-4147-A177-3AD203B41FA5}">
                      <a16:colId xmlns:a16="http://schemas.microsoft.com/office/drawing/2014/main" val="2731887180"/>
                    </a:ext>
                  </a:extLst>
                </a:gridCol>
                <a:gridCol w="883650">
                  <a:extLst>
                    <a:ext uri="{9D8B030D-6E8A-4147-A177-3AD203B41FA5}">
                      <a16:colId xmlns:a16="http://schemas.microsoft.com/office/drawing/2014/main" val="1980590848"/>
                    </a:ext>
                  </a:extLst>
                </a:gridCol>
              </a:tblGrid>
              <a:tr h="348410">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Tháng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dirty="0">
                          <a:solidFill>
                            <a:schemeClr val="tx1"/>
                          </a:solidFill>
                          <a:effectLst/>
                          <a:latin typeface="Bahnschrift Condensed" panose="020B0502040204020203" pitchFamily="34" charset="0"/>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160682867"/>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Lượng mưa</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(mm)</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34.5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104.2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262.8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315.7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335.2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271.9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170.1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59.9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619710"/>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Lưu lượng</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a:t>
                      </a:r>
                      <a:r>
                        <a:rPr lang="en-US" sz="2400" b="0" kern="1200" baseline="30000" dirty="0">
                          <a:solidFill>
                            <a:srgbClr val="7030A0"/>
                          </a:solidFill>
                          <a:effectLst/>
                          <a:latin typeface="Bahnschrift Condensed" panose="020B0502040204020203" pitchFamily="34" charset="0"/>
                          <a:ea typeface="+mn-ea"/>
                          <a:cs typeface="+mn-cs"/>
                        </a:rPr>
                        <a:t>3</a:t>
                      </a:r>
                      <a:r>
                        <a:rPr lang="en-US" sz="2400" b="0" kern="1200" dirty="0">
                          <a:solidFill>
                            <a:srgbClr val="7030A0"/>
                          </a:solidFill>
                          <a:effectLst/>
                          <a:latin typeface="Bahnschrift Condensed" panose="020B0502040204020203" pitchFamily="34" charset="0"/>
                          <a:ea typeface="+mn-ea"/>
                          <a:cs typeface="+mn-cs"/>
                        </a:rPr>
                        <a:t>/s)</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914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1071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1893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4692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7986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9246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6690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4122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2813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1746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06645"/>
                  </a:ext>
                </a:extLst>
              </a:tr>
            </a:tbl>
          </a:graphicData>
        </a:graphic>
      </p:graphicFrame>
      <p:sp>
        <p:nvSpPr>
          <p:cNvPr id="4" name="Rectangle 3"/>
          <p:cNvSpPr/>
          <p:nvPr/>
        </p:nvSpPr>
        <p:spPr>
          <a:xfrm>
            <a:off x="177801" y="3423916"/>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Mối quan hệ giữa mùa mưa và mùa lũ trên từng lưu vực sông</a:t>
            </a:r>
            <a:endParaRPr lang="en-US" sz="3600" dirty="0">
              <a:solidFill>
                <a:srgbClr val="FF0000"/>
              </a:solidFill>
              <a:latin typeface="Bahnschrift Condensed" panose="020B0502040204020203" pitchFamily="34" charset="0"/>
            </a:endParaRPr>
          </a:p>
        </p:txBody>
      </p:sp>
      <p:sp>
        <p:nvSpPr>
          <p:cNvPr id="11" name="Rectangle 10"/>
          <p:cNvSpPr/>
          <p:nvPr/>
        </p:nvSpPr>
        <p:spPr>
          <a:xfrm>
            <a:off x="596901" y="566797"/>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Bảng lương mưa (mm) và lưu lượng (m</a:t>
            </a:r>
            <a:r>
              <a:rPr lang="vi-VN" sz="3600" baseline="30000" dirty="0">
                <a:solidFill>
                  <a:srgbClr val="FF0000"/>
                </a:solidFill>
                <a:latin typeface="Bahnschrift Condensed" panose="020B0502040204020203" pitchFamily="34" charset="0"/>
              </a:rPr>
              <a:t>3</a:t>
            </a:r>
            <a:r>
              <a:rPr lang="vi-VN" sz="3600" dirty="0">
                <a:solidFill>
                  <a:srgbClr val="FF0000"/>
                </a:solidFill>
                <a:latin typeface="Bahnschrift Condensed" panose="020B0502040204020203" pitchFamily="34" charset="0"/>
              </a:rPr>
              <a:t>/s) theo các tháng trong năm</a:t>
            </a:r>
            <a:endParaRPr lang="en-US" sz="3600"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135084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2293"/>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NHẬN XÉT - </a:t>
            </a:r>
            <a:r>
              <a:rPr lang="vi-VN" sz="3200" dirty="0">
                <a:solidFill>
                  <a:srgbClr val="FF0000"/>
                </a:solidFill>
              </a:rPr>
              <a:t>SÔNG GIANH</a:t>
            </a:r>
            <a:r>
              <a:rPr lang="en-US" sz="3200" dirty="0">
                <a:solidFill>
                  <a:srgbClr val="FF0000"/>
                </a:solidFill>
              </a:rPr>
              <a:t> </a:t>
            </a:r>
            <a:r>
              <a:rPr lang="vi-VN" sz="3200" dirty="0">
                <a:solidFill>
                  <a:srgbClr val="FF0000"/>
                </a:solidFill>
              </a:rPr>
              <a:t>(TRẠM ĐỒNG TÂM)</a:t>
            </a:r>
          </a:p>
        </p:txBody>
      </p:sp>
      <p:sp>
        <p:nvSpPr>
          <p:cNvPr id="10" name="Google Shape;19927;p103"/>
          <p:cNvSpPr/>
          <p:nvPr/>
        </p:nvSpPr>
        <p:spPr>
          <a:xfrm>
            <a:off x="294968" y="5762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036894171"/>
              </p:ext>
            </p:extLst>
          </p:nvPr>
        </p:nvGraphicFramePr>
        <p:xfrm>
          <a:off x="177802" y="4070247"/>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dirty="0">
                          <a:effectLst/>
                          <a:latin typeface="Bahnschrift Condensed" panose="020B0502040204020203" pitchFamily="34" charset="0"/>
                        </a:rPr>
                        <a:t>Giá trị TB</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b="0" dirty="0">
                          <a:effectLst/>
                          <a:latin typeface="Bahnschrift Condensed" panose="020B0502040204020203" pitchFamily="34" charset="0"/>
                        </a:rPr>
                        <a:t>12</a:t>
                      </a:r>
                      <a:endParaRPr lang="en-US" sz="2400" b="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Gianh</a:t>
                      </a:r>
                    </a:p>
                    <a:p>
                      <a:pPr algn="ctr">
                        <a:lnSpc>
                          <a:spcPct val="120000"/>
                        </a:lnSpc>
                        <a:spcAft>
                          <a:spcPts val="0"/>
                        </a:spcAft>
                      </a:pPr>
                      <a:r>
                        <a:rPr lang="en-US" sz="2800" dirty="0">
                          <a:solidFill>
                            <a:srgbClr val="7030A0"/>
                          </a:solidFill>
                          <a:effectLst/>
                          <a:latin typeface="Bahnschrift Condensed" panose="020B0502040204020203" pitchFamily="34" charset="0"/>
                        </a:rPr>
                        <a:t>(trạm Đồng Tâm)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dirty="0">
                          <a:solidFill>
                            <a:srgbClr val="7030A0"/>
                          </a:solidFill>
                          <a:effectLst/>
                          <a:latin typeface="Bahnschrift Condensed" panose="020B0502040204020203" pitchFamily="34" charset="0"/>
                        </a:rPr>
                        <a:t>Lượng mưa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dirty="0">
                          <a:solidFill>
                            <a:srgbClr val="7030A0"/>
                          </a:solidFill>
                          <a:effectLst/>
                          <a:latin typeface="Bahnschrift Condensed" panose="020B0502040204020203" pitchFamily="34" charset="0"/>
                        </a:rPr>
                        <a:t>Lưu lượng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04790606"/>
              </p:ext>
            </p:extLst>
          </p:nvPr>
        </p:nvGraphicFramePr>
        <p:xfrm>
          <a:off x="294968" y="1112689"/>
          <a:ext cx="11521437" cy="2213610"/>
        </p:xfrm>
        <a:graphic>
          <a:graphicData uri="http://schemas.openxmlformats.org/drawingml/2006/table">
            <a:tbl>
              <a:tblPr/>
              <a:tblGrid>
                <a:gridCol w="1241732">
                  <a:extLst>
                    <a:ext uri="{9D8B030D-6E8A-4147-A177-3AD203B41FA5}">
                      <a16:colId xmlns:a16="http://schemas.microsoft.com/office/drawing/2014/main" val="1145780413"/>
                    </a:ext>
                  </a:extLst>
                </a:gridCol>
                <a:gridCol w="952500">
                  <a:extLst>
                    <a:ext uri="{9D8B030D-6E8A-4147-A177-3AD203B41FA5}">
                      <a16:colId xmlns:a16="http://schemas.microsoft.com/office/drawing/2014/main" val="1162242062"/>
                    </a:ext>
                  </a:extLst>
                </a:gridCol>
                <a:gridCol w="863600">
                  <a:extLst>
                    <a:ext uri="{9D8B030D-6E8A-4147-A177-3AD203B41FA5}">
                      <a16:colId xmlns:a16="http://schemas.microsoft.com/office/drawing/2014/main" val="2870269003"/>
                    </a:ext>
                  </a:extLst>
                </a:gridCol>
                <a:gridCol w="838200">
                  <a:extLst>
                    <a:ext uri="{9D8B030D-6E8A-4147-A177-3AD203B41FA5}">
                      <a16:colId xmlns:a16="http://schemas.microsoft.com/office/drawing/2014/main" val="607405647"/>
                    </a:ext>
                  </a:extLst>
                </a:gridCol>
                <a:gridCol w="749300">
                  <a:extLst>
                    <a:ext uri="{9D8B030D-6E8A-4147-A177-3AD203B41FA5}">
                      <a16:colId xmlns:a16="http://schemas.microsoft.com/office/drawing/2014/main" val="2017903409"/>
                    </a:ext>
                  </a:extLst>
                </a:gridCol>
                <a:gridCol w="690555">
                  <a:extLst>
                    <a:ext uri="{9D8B030D-6E8A-4147-A177-3AD203B41FA5}">
                      <a16:colId xmlns:a16="http://schemas.microsoft.com/office/drawing/2014/main" val="1900908250"/>
                    </a:ext>
                  </a:extLst>
                </a:gridCol>
                <a:gridCol w="883650">
                  <a:extLst>
                    <a:ext uri="{9D8B030D-6E8A-4147-A177-3AD203B41FA5}">
                      <a16:colId xmlns:a16="http://schemas.microsoft.com/office/drawing/2014/main" val="3513638766"/>
                    </a:ext>
                  </a:extLst>
                </a:gridCol>
                <a:gridCol w="883650">
                  <a:extLst>
                    <a:ext uri="{9D8B030D-6E8A-4147-A177-3AD203B41FA5}">
                      <a16:colId xmlns:a16="http://schemas.microsoft.com/office/drawing/2014/main" val="203230708"/>
                    </a:ext>
                  </a:extLst>
                </a:gridCol>
                <a:gridCol w="883650">
                  <a:extLst>
                    <a:ext uri="{9D8B030D-6E8A-4147-A177-3AD203B41FA5}">
                      <a16:colId xmlns:a16="http://schemas.microsoft.com/office/drawing/2014/main" val="428141046"/>
                    </a:ext>
                  </a:extLst>
                </a:gridCol>
                <a:gridCol w="883650">
                  <a:extLst>
                    <a:ext uri="{9D8B030D-6E8A-4147-A177-3AD203B41FA5}">
                      <a16:colId xmlns:a16="http://schemas.microsoft.com/office/drawing/2014/main" val="3695895761"/>
                    </a:ext>
                  </a:extLst>
                </a:gridCol>
                <a:gridCol w="883650">
                  <a:extLst>
                    <a:ext uri="{9D8B030D-6E8A-4147-A177-3AD203B41FA5}">
                      <a16:colId xmlns:a16="http://schemas.microsoft.com/office/drawing/2014/main" val="316561541"/>
                    </a:ext>
                  </a:extLst>
                </a:gridCol>
                <a:gridCol w="883650">
                  <a:extLst>
                    <a:ext uri="{9D8B030D-6E8A-4147-A177-3AD203B41FA5}">
                      <a16:colId xmlns:a16="http://schemas.microsoft.com/office/drawing/2014/main" val="2731887180"/>
                    </a:ext>
                  </a:extLst>
                </a:gridCol>
                <a:gridCol w="883650">
                  <a:extLst>
                    <a:ext uri="{9D8B030D-6E8A-4147-A177-3AD203B41FA5}">
                      <a16:colId xmlns:a16="http://schemas.microsoft.com/office/drawing/2014/main" val="1980590848"/>
                    </a:ext>
                  </a:extLst>
                </a:gridCol>
              </a:tblGrid>
              <a:tr h="348410">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Tháng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dirty="0">
                          <a:solidFill>
                            <a:schemeClr val="tx1"/>
                          </a:solidFill>
                          <a:effectLst/>
                          <a:latin typeface="Bahnschrift Condensed" panose="020B0502040204020203" pitchFamily="34" charset="0"/>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160682867"/>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Lượng mưa</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(mm)</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Bahnschrift Condensed" panose="020B0502040204020203" pitchFamily="34" charset="0"/>
                        </a:rPr>
                        <a:t>50.7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47.2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104.7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136.1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209.5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619710"/>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Lưu lượng</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a:t>
                      </a:r>
                      <a:r>
                        <a:rPr lang="en-US" sz="2400" b="0" kern="1200" baseline="30000" dirty="0">
                          <a:solidFill>
                            <a:srgbClr val="7030A0"/>
                          </a:solidFill>
                          <a:effectLst/>
                          <a:latin typeface="Bahnschrift Condensed" panose="020B0502040204020203" pitchFamily="34" charset="0"/>
                          <a:ea typeface="+mn-ea"/>
                          <a:cs typeface="+mn-cs"/>
                        </a:rPr>
                        <a:t>3</a:t>
                      </a:r>
                      <a:r>
                        <a:rPr lang="en-US" sz="2400" b="0" kern="1200" dirty="0">
                          <a:solidFill>
                            <a:srgbClr val="7030A0"/>
                          </a:solidFill>
                          <a:effectLst/>
                          <a:latin typeface="Bahnschrift Condensed" panose="020B0502040204020203" pitchFamily="34" charset="0"/>
                          <a:ea typeface="+mn-ea"/>
                          <a:cs typeface="+mn-cs"/>
                        </a:rPr>
                        <a:t>/s)</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36.7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94.1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Bahnschrift Condensed" panose="020B0502040204020203" pitchFamily="34" charset="0"/>
                        </a:rPr>
                        <a:t>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06645"/>
                  </a:ext>
                </a:extLst>
              </a:tr>
            </a:tbl>
          </a:graphicData>
        </a:graphic>
      </p:graphicFrame>
      <p:sp>
        <p:nvSpPr>
          <p:cNvPr id="4" name="Rectangle 3"/>
          <p:cNvSpPr/>
          <p:nvPr/>
        </p:nvSpPr>
        <p:spPr>
          <a:xfrm>
            <a:off x="177801" y="3423916"/>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Mối quan hệ giữa mùa mưa và mùa lũ trên từng lưu vực sông</a:t>
            </a:r>
            <a:endParaRPr lang="en-US" sz="3600" dirty="0">
              <a:solidFill>
                <a:srgbClr val="FF0000"/>
              </a:solidFill>
              <a:latin typeface="Bahnschrift Condensed" panose="020B0502040204020203" pitchFamily="34" charset="0"/>
            </a:endParaRPr>
          </a:p>
        </p:txBody>
      </p:sp>
      <p:sp>
        <p:nvSpPr>
          <p:cNvPr id="11" name="Rectangle 10"/>
          <p:cNvSpPr/>
          <p:nvPr/>
        </p:nvSpPr>
        <p:spPr>
          <a:xfrm>
            <a:off x="596901" y="566797"/>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Bảng lương mưa (mm) và lưu lượng (m</a:t>
            </a:r>
            <a:r>
              <a:rPr lang="vi-VN" sz="3600" baseline="30000" dirty="0">
                <a:solidFill>
                  <a:srgbClr val="FF0000"/>
                </a:solidFill>
                <a:latin typeface="Bahnschrift Condensed" panose="020B0502040204020203" pitchFamily="34" charset="0"/>
              </a:rPr>
              <a:t>3</a:t>
            </a:r>
            <a:r>
              <a:rPr lang="vi-VN" sz="3600" dirty="0">
                <a:solidFill>
                  <a:srgbClr val="FF0000"/>
                </a:solidFill>
                <a:latin typeface="Bahnschrift Condensed" panose="020B0502040204020203" pitchFamily="34" charset="0"/>
              </a:rPr>
              <a:t>/s) theo các tháng trong năm</a:t>
            </a:r>
            <a:endParaRPr lang="en-US" sz="3600"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390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 y="0"/>
            <a:ext cx="1564130" cy="1564130"/>
          </a:xfrm>
          <a:prstGeom prst="rect">
            <a:avLst/>
          </a:prstGeom>
        </p:spPr>
      </p:pic>
      <p:sp>
        <p:nvSpPr>
          <p:cNvPr id="8" name="Title 7"/>
          <p:cNvSpPr>
            <a:spLocks noGrp="1"/>
          </p:cNvSpPr>
          <p:nvPr>
            <p:ph type="title" idx="6"/>
          </p:nvPr>
        </p:nvSpPr>
        <p:spPr>
          <a:xfrm>
            <a:off x="1634066" y="298554"/>
            <a:ext cx="9831336" cy="755546"/>
          </a:xfrm>
        </p:spPr>
        <p:txBody>
          <a:bodyPr/>
          <a:lstStyle/>
          <a:p>
            <a:r>
              <a:rPr lang="en-US" sz="2800" i="1" dirty="0">
                <a:solidFill>
                  <a:srgbClr val="7030A0"/>
                </a:solidFill>
                <a:latin typeface="Bahnschrift Condensed" panose="020B0502040204020203" pitchFamily="34" charset="0"/>
              </a:rPr>
              <a:t>Tại sao tháng lũ, nước sông hồng cao hơn rất nhiều so với các tháng cạn? Việc chênh lệch lớn lượng nước có ảnh hưởng như thế nào đến đời sống và sản xuất?</a:t>
            </a:r>
          </a:p>
        </p:txBody>
      </p:sp>
      <p:sp>
        <p:nvSpPr>
          <p:cNvPr id="45" name="Rectangle 44"/>
          <p:cNvSpPr/>
          <p:nvPr/>
        </p:nvSpPr>
        <p:spPr>
          <a:xfrm>
            <a:off x="154902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cạn</a:t>
            </a:r>
          </a:p>
        </p:txBody>
      </p:sp>
      <p:pic>
        <p:nvPicPr>
          <p:cNvPr id="34" name="Picture 33" descr="Image result for MÃ¹a lÅ© trÃªn sÃ´ng Há»ng"/>
          <p:cNvPicPr/>
          <p:nvPr/>
        </p:nvPicPr>
        <p:blipFill rotWithShape="1">
          <a:blip r:embed="rId3">
            <a:extLst>
              <a:ext uri="{28A0092B-C50C-407E-A947-70E740481C1C}">
                <a14:useLocalDpi xmlns:a14="http://schemas.microsoft.com/office/drawing/2010/main" val="0"/>
              </a:ext>
            </a:extLst>
          </a:blip>
          <a:srcRect l="44474" b="4791"/>
          <a:stretch/>
        </p:blipFill>
        <p:spPr bwMode="auto">
          <a:xfrm>
            <a:off x="5963601" y="1124419"/>
            <a:ext cx="6090757" cy="5101283"/>
          </a:xfrm>
          <a:prstGeom prst="rect">
            <a:avLst/>
          </a:prstGeom>
          <a:noFill/>
          <a:ln>
            <a:noFill/>
          </a:ln>
        </p:spPr>
      </p:pic>
      <p:pic>
        <p:nvPicPr>
          <p:cNvPr id="35" name="Picture 34" descr="Image result for MÃ¹a lÅ© mÃ¹a cáº¡n trÃªn sÃ´ng Há»ng"/>
          <p:cNvPicPr/>
          <p:nvPr/>
        </p:nvPicPr>
        <p:blipFill rotWithShape="1">
          <a:blip r:embed="rId4">
            <a:extLst>
              <a:ext uri="{28A0092B-C50C-407E-A947-70E740481C1C}">
                <a14:useLocalDpi xmlns:a14="http://schemas.microsoft.com/office/drawing/2010/main" val="0"/>
              </a:ext>
            </a:extLst>
          </a:blip>
          <a:srcRect l="47580"/>
          <a:stretch/>
        </p:blipFill>
        <p:spPr bwMode="auto">
          <a:xfrm>
            <a:off x="155641" y="1124419"/>
            <a:ext cx="5637212" cy="5111282"/>
          </a:xfrm>
          <a:prstGeom prst="rect">
            <a:avLst/>
          </a:prstGeom>
          <a:noFill/>
          <a:ln>
            <a:noFill/>
          </a:ln>
        </p:spPr>
      </p:pic>
      <p:sp>
        <p:nvSpPr>
          <p:cNvPr id="36" name="Rectangle 35"/>
          <p:cNvSpPr/>
          <p:nvPr/>
        </p:nvSpPr>
        <p:spPr>
          <a:xfrm>
            <a:off x="736616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lũ</a:t>
            </a:r>
          </a:p>
        </p:txBody>
      </p:sp>
    </p:spTree>
    <p:extLst>
      <p:ext uri="{BB962C8B-B14F-4D97-AF65-F5344CB8AC3E}">
        <p14:creationId xmlns:p14="http://schemas.microsoft.com/office/powerpoint/2010/main" val="8050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par>
                                <p:cTn id="13" presetID="6" presetClass="entr" presetSubtype="16"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ircle(in)">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3638239" y="400154"/>
            <a:ext cx="8369030" cy="1257672"/>
          </a:xfrm>
        </p:spPr>
        <p:txBody>
          <a:bodyPr/>
          <a:lstStyle/>
          <a:p>
            <a:r>
              <a:rPr lang="en-US" sz="3600" i="1" dirty="0">
                <a:solidFill>
                  <a:srgbClr val="7030A0"/>
                </a:solidFill>
                <a:latin typeface="Bahnschrift Condensed" panose="020B0502040204020203" pitchFamily="34" charset="0"/>
              </a:rPr>
              <a:t>Tại sao tháng lũ, nước sông hồng cao hơn rất nhiều so với các tháng cạn? Việc chênh lệch lớn lượng nước có ảnh hưởng như thế nào đến đời sống và sản xuất?</a:t>
            </a:r>
          </a:p>
        </p:txBody>
      </p:sp>
      <p:sp>
        <p:nvSpPr>
          <p:cNvPr id="116" name="Rectangle 115"/>
          <p:cNvSpPr/>
          <p:nvPr/>
        </p:nvSpPr>
        <p:spPr>
          <a:xfrm>
            <a:off x="3691248" y="1868805"/>
            <a:ext cx="68438" cy="4944967"/>
          </a:xfrm>
          <a:prstGeom prst="rect">
            <a:avLst/>
          </a:prstGeom>
          <a:solidFill>
            <a:srgbClr val="FD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7 IcielBaliho Script"/>
              <a:ea typeface="+mn-ea"/>
              <a:cs typeface="+mn-cs"/>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49" y="0"/>
            <a:ext cx="2520095" cy="2520095"/>
          </a:xfrm>
          <a:prstGeom prst="rect">
            <a:avLst/>
          </a:prstGeom>
        </p:spPr>
      </p:pic>
      <p:pic>
        <p:nvPicPr>
          <p:cNvPr id="10" name="Picture 9"/>
          <p:cNvPicPr>
            <a:picLocks noChangeAspect="1"/>
          </p:cNvPicPr>
          <p:nvPr/>
        </p:nvPicPr>
        <p:blipFill rotWithShape="1">
          <a:blip r:embed="rId3"/>
          <a:srcRect l="6225"/>
          <a:stretch/>
        </p:blipFill>
        <p:spPr>
          <a:xfrm>
            <a:off x="3843867" y="1584331"/>
            <a:ext cx="8211458" cy="513135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 r="44259" b="74679"/>
          <a:stretch/>
        </p:blipFill>
        <p:spPr>
          <a:xfrm>
            <a:off x="3812694" y="1593588"/>
            <a:ext cx="8237066" cy="5220184"/>
          </a:xfrm>
          <a:prstGeom prst="rect">
            <a:avLst/>
          </a:prstGeom>
        </p:spPr>
      </p:pic>
    </p:spTree>
    <p:extLst>
      <p:ext uri="{BB962C8B-B14F-4D97-AF65-F5344CB8AC3E}">
        <p14:creationId xmlns:p14="http://schemas.microsoft.com/office/powerpoint/2010/main" val="41024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 y="0"/>
            <a:ext cx="1564130" cy="1564130"/>
          </a:xfrm>
          <a:prstGeom prst="rect">
            <a:avLst/>
          </a:prstGeom>
        </p:spPr>
      </p:pic>
      <p:sp>
        <p:nvSpPr>
          <p:cNvPr id="8" name="Title 7"/>
          <p:cNvSpPr>
            <a:spLocks noGrp="1"/>
          </p:cNvSpPr>
          <p:nvPr>
            <p:ph type="title" idx="6"/>
          </p:nvPr>
        </p:nvSpPr>
        <p:spPr>
          <a:xfrm>
            <a:off x="1634066" y="298554"/>
            <a:ext cx="9831336" cy="755546"/>
          </a:xfrm>
        </p:spPr>
        <p:txBody>
          <a:bodyPr/>
          <a:lstStyle/>
          <a:p>
            <a:r>
              <a:rPr lang="en-US" sz="2800" i="1" dirty="0">
                <a:solidFill>
                  <a:srgbClr val="7030A0"/>
                </a:solidFill>
                <a:latin typeface="Bahnschrift Condensed" panose="020B0502040204020203" pitchFamily="34" charset="0"/>
              </a:rPr>
              <a:t>Tại sao tháng lũ, nước sông hồng cao hơn rất nhiều so với các tháng cạn? Việc chênh lệch lớn lượng nước có ảnh hưởng như thế nào đến đời sống và sản xuất?</a:t>
            </a:r>
          </a:p>
        </p:txBody>
      </p:sp>
      <p:sp>
        <p:nvSpPr>
          <p:cNvPr id="45" name="Rectangle 44"/>
          <p:cNvSpPr/>
          <p:nvPr/>
        </p:nvSpPr>
        <p:spPr>
          <a:xfrm>
            <a:off x="154902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cạn</a:t>
            </a:r>
          </a:p>
        </p:txBody>
      </p:sp>
      <p:pic>
        <p:nvPicPr>
          <p:cNvPr id="34" name="Picture 33" descr="Image result for MÃ¹a lÅ© trÃªn sÃ´ng Há»ng"/>
          <p:cNvPicPr/>
          <p:nvPr/>
        </p:nvPicPr>
        <p:blipFill rotWithShape="1">
          <a:blip r:embed="rId3">
            <a:extLst>
              <a:ext uri="{28A0092B-C50C-407E-A947-70E740481C1C}">
                <a14:useLocalDpi xmlns:a14="http://schemas.microsoft.com/office/drawing/2010/main" val="0"/>
              </a:ext>
            </a:extLst>
          </a:blip>
          <a:srcRect l="44474" b="4791"/>
          <a:stretch/>
        </p:blipFill>
        <p:spPr bwMode="auto">
          <a:xfrm>
            <a:off x="5963601" y="1124419"/>
            <a:ext cx="6090757" cy="5101283"/>
          </a:xfrm>
          <a:prstGeom prst="rect">
            <a:avLst/>
          </a:prstGeom>
          <a:noFill/>
          <a:ln>
            <a:noFill/>
          </a:ln>
        </p:spPr>
      </p:pic>
      <p:sp>
        <p:nvSpPr>
          <p:cNvPr id="36" name="Rectangle 35"/>
          <p:cNvSpPr/>
          <p:nvPr/>
        </p:nvSpPr>
        <p:spPr>
          <a:xfrm>
            <a:off x="736616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lũ</a:t>
            </a:r>
          </a:p>
        </p:txBody>
      </p:sp>
      <p:pic>
        <p:nvPicPr>
          <p:cNvPr id="17410" name="Picture 2" descr="áº¨n há»a sÃ´ng Há»ng mÃ¹a nÆ°á»c cáº¡n | baotintuc.vn"/>
          <p:cNvPicPr>
            <a:picLocks noChangeAspect="1" noChangeArrowheads="1"/>
          </p:cNvPicPr>
          <p:nvPr/>
        </p:nvPicPr>
        <p:blipFill rotWithShape="1">
          <a:blip r:embed="rId4">
            <a:extLst>
              <a:ext uri="{28A0092B-C50C-407E-A947-70E740481C1C}">
                <a14:useLocalDpi xmlns:a14="http://schemas.microsoft.com/office/drawing/2010/main" val="0"/>
              </a:ext>
            </a:extLst>
          </a:blip>
          <a:srcRect l="16864"/>
          <a:stretch/>
        </p:blipFill>
        <p:spPr bwMode="auto">
          <a:xfrm>
            <a:off x="139700" y="1124419"/>
            <a:ext cx="5654675" cy="510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par>
                                <p:cTn id="13" presetID="6" presetClass="entr" presetSubtype="16"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8446" y="298126"/>
            <a:ext cx="7300396" cy="769441"/>
          </a:xfrm>
          <a:prstGeom prst="rect">
            <a:avLst/>
          </a:prstGeom>
          <a:noFill/>
          <a:ln>
            <a:noFill/>
          </a:ln>
          <a:effectLst>
            <a:glow rad="101600">
              <a:schemeClr val="accent4">
                <a:satMod val="175000"/>
                <a:alpha val="40000"/>
              </a:schemeClr>
            </a:glow>
          </a:effectLst>
        </p:spPr>
        <p:txBody>
          <a:bodyPr wrap="none" lIns="91440" tIns="45720" rIns="91440" bIns="45720" anchor="ctr" anchorCtr="0">
            <a:spAutoFit/>
            <a:scene3d>
              <a:camera prst="orthographicFront"/>
              <a:lightRig rig="threePt" dir="t"/>
            </a:scene3d>
            <a:sp3d extrusionH="57150" prstMaterial="flat">
              <a:bevelT w="0" h="69850" prst="convex"/>
              <a:bevelB w="25400"/>
            </a:sp3d>
          </a:bodyPr>
          <a:lstStyle/>
          <a:p>
            <a:pPr algn="ctr"/>
            <a:r>
              <a:rPr lang="en-US" sz="4400" b="1" dirty="0">
                <a:ln w="25400">
                  <a:solidFill>
                    <a:srgbClr val="9F2E12">
                      <a:alpha val="52000"/>
                    </a:srgbClr>
                  </a:solidFill>
                  <a:prstDash val="solid"/>
                </a:ln>
                <a:solidFill>
                  <a:srgbClr val="3772FF"/>
                </a:solidFill>
                <a:effectLst>
                  <a:glow rad="101600">
                    <a:schemeClr val="accent4">
                      <a:satMod val="175000"/>
                    </a:schemeClr>
                  </a:glow>
                </a:effectLst>
                <a:latin typeface="+mj-lt"/>
              </a:rPr>
              <a:t>TÌNH HUỐNG XUẤT PHÁT </a:t>
            </a:r>
            <a:endParaRPr lang="en-US" sz="4400" b="1" cap="none" spc="0" dirty="0">
              <a:ln w="25400">
                <a:solidFill>
                  <a:srgbClr val="9F2E12">
                    <a:alpha val="52000"/>
                  </a:srgbClr>
                </a:solidFill>
                <a:prstDash val="solid"/>
              </a:ln>
              <a:solidFill>
                <a:srgbClr val="3772FF"/>
              </a:solidFill>
              <a:effectLst>
                <a:glow rad="101600">
                  <a:schemeClr val="accent4">
                    <a:satMod val="175000"/>
                  </a:schemeClr>
                </a:glow>
              </a:effectLst>
              <a:latin typeface="+mj-lt"/>
            </a:endParaRPr>
          </a:p>
        </p:txBody>
      </p:sp>
      <p:sp>
        <p:nvSpPr>
          <p:cNvPr id="3" name="Rectangle 2"/>
          <p:cNvSpPr/>
          <p:nvPr/>
        </p:nvSpPr>
        <p:spPr>
          <a:xfrm>
            <a:off x="458847" y="1264432"/>
            <a:ext cx="4099199" cy="523220"/>
          </a:xfrm>
          <a:prstGeom prst="rect">
            <a:avLst/>
          </a:prstGeom>
        </p:spPr>
        <p:txBody>
          <a:bodyPr wrap="none">
            <a:spAutoFit/>
          </a:bodyPr>
          <a:lstStyle/>
          <a:p>
            <a:r>
              <a:rPr lang="en-US" sz="2800" dirty="0">
                <a:solidFill>
                  <a:srgbClr val="FF0000"/>
                </a:solidFill>
                <a:latin typeface="Bahnschrift Condensed" panose="020B0502040204020203" pitchFamily="34" charset="0"/>
              </a:rPr>
              <a:t>Có các ô sông ngòi ở các khu vực</a:t>
            </a:r>
          </a:p>
        </p:txBody>
      </p:sp>
      <p:graphicFrame>
        <p:nvGraphicFramePr>
          <p:cNvPr id="53" name="Table 52"/>
          <p:cNvGraphicFramePr>
            <a:graphicFrameLocks noGrp="1"/>
          </p:cNvGraphicFramePr>
          <p:nvPr>
            <p:extLst>
              <p:ext uri="{D42A27DB-BD31-4B8C-83A1-F6EECF244321}">
                <p14:modId xmlns:p14="http://schemas.microsoft.com/office/powerpoint/2010/main" val="3031764330"/>
              </p:ext>
            </p:extLst>
          </p:nvPr>
        </p:nvGraphicFramePr>
        <p:xfrm>
          <a:off x="172295" y="1824334"/>
          <a:ext cx="11638775" cy="2786207"/>
        </p:xfrm>
        <a:graphic>
          <a:graphicData uri="http://schemas.openxmlformats.org/drawingml/2006/table">
            <a:tbl>
              <a:tblPr firstRow="1" firstCol="1" bandRow="1"/>
              <a:tblGrid>
                <a:gridCol w="3948971">
                  <a:extLst>
                    <a:ext uri="{9D8B030D-6E8A-4147-A177-3AD203B41FA5}">
                      <a16:colId xmlns:a16="http://schemas.microsoft.com/office/drawing/2014/main" val="4120619731"/>
                    </a:ext>
                  </a:extLst>
                </a:gridCol>
                <a:gridCol w="4050226">
                  <a:extLst>
                    <a:ext uri="{9D8B030D-6E8A-4147-A177-3AD203B41FA5}">
                      <a16:colId xmlns:a16="http://schemas.microsoft.com/office/drawing/2014/main" val="660712120"/>
                    </a:ext>
                  </a:extLst>
                </a:gridCol>
                <a:gridCol w="3639578">
                  <a:extLst>
                    <a:ext uri="{9D8B030D-6E8A-4147-A177-3AD203B41FA5}">
                      <a16:colId xmlns:a16="http://schemas.microsoft.com/office/drawing/2014/main" val="3637771995"/>
                    </a:ext>
                  </a:extLst>
                </a:gridCol>
              </a:tblGrid>
              <a:tr h="696551">
                <a:tc>
                  <a:txBody>
                    <a:bodyPr/>
                    <a:lstStyle/>
                    <a:p>
                      <a:pPr algn="ctr">
                        <a:lnSpc>
                          <a:spcPct val="120000"/>
                        </a:lnSpc>
                        <a:spcAft>
                          <a:spcPts val="0"/>
                        </a:spcAft>
                      </a:pPr>
                      <a:r>
                        <a:rPr lang="en-US" sz="2400" b="1">
                          <a:effectLst/>
                          <a:latin typeface="Bahnschrift Condensed" panose="020B0502040204020203" pitchFamily="34" charset="0"/>
                          <a:ea typeface="Calibri" panose="020F0502020204030204" pitchFamily="34" charset="0"/>
                          <a:cs typeface="Times New Roman" panose="02020603050405020304" pitchFamily="18" charset="0"/>
                        </a:rPr>
                        <a:t>SÔNG NGÒI BẮC BỘ</a:t>
                      </a:r>
                      <a:endParaRPr lang="en-US" sz="18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SÔNG NGÒI TRUNG BỘ</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a:effectLst/>
                          <a:latin typeface="Bahnschrift Condensed" panose="020B0502040204020203" pitchFamily="34" charset="0"/>
                          <a:ea typeface="Calibri" panose="020F0502020204030204" pitchFamily="34" charset="0"/>
                          <a:cs typeface="Times New Roman" panose="02020603050405020304" pitchFamily="18" charset="0"/>
                        </a:rPr>
                        <a:t>SÔNG NGÒI NAM BỘ</a:t>
                      </a:r>
                      <a:endParaRPr lang="en-US" sz="18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836032"/>
                  </a:ext>
                </a:extLst>
              </a:tr>
              <a:tr h="2089656">
                <a:tc>
                  <a:txBody>
                    <a:bodyPr/>
                    <a:lstStyle/>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endParaRPr lang="en-US" sz="2400" b="1" dirty="0">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endParaRPr lang="en-US" sz="2400" b="1" dirty="0">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en-US" sz="2400" b="1" dirty="0">
                          <a:effectLst/>
                          <a:latin typeface="Bahnschrift Condensed" panose="020B0502040204020203" pitchFamily="34" charset="0"/>
                          <a:ea typeface="Calibri" panose="020F0502020204030204" pitchFamily="34" charset="0"/>
                          <a:cs typeface="Times New Roman" panose="02020603050405020304" pitchFamily="18" charset="0"/>
                        </a:rPr>
                        <a:t> </a:t>
                      </a:r>
                      <a:endParaRPr lang="en-US" sz="18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97750698"/>
                  </a:ext>
                </a:extLst>
              </a:tr>
            </a:tbl>
          </a:graphicData>
        </a:graphic>
      </p:graphicFrame>
      <p:sp>
        <p:nvSpPr>
          <p:cNvPr id="68" name="Rectangle 67"/>
          <p:cNvSpPr/>
          <p:nvPr/>
        </p:nvSpPr>
        <p:spPr>
          <a:xfrm>
            <a:off x="1184447" y="4808125"/>
            <a:ext cx="3089307" cy="523220"/>
          </a:xfrm>
          <a:prstGeom prst="rect">
            <a:avLst/>
          </a:prstGeom>
        </p:spPr>
        <p:txBody>
          <a:bodyPr wrap="none">
            <a:spAutoFit/>
          </a:bodyPr>
          <a:lstStyle/>
          <a:p>
            <a:r>
              <a:rPr lang="en-US" sz="2800" dirty="0">
                <a:solidFill>
                  <a:srgbClr val="FF0000"/>
                </a:solidFill>
                <a:latin typeface="Bahnschrift Condensed" panose="020B0502040204020203" pitchFamily="34" charset="0"/>
              </a:rPr>
              <a:t>Các thẻ ghi tên con sông</a:t>
            </a:r>
          </a:p>
        </p:txBody>
      </p:sp>
      <p:sp>
        <p:nvSpPr>
          <p:cNvPr id="70" name="TextBox 69"/>
          <p:cNvSpPr txBox="1"/>
          <p:nvPr/>
        </p:nvSpPr>
        <p:spPr>
          <a:xfrm>
            <a:off x="7167890" y="624592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Hồng </a:t>
            </a:r>
          </a:p>
        </p:txBody>
      </p:sp>
      <p:sp>
        <p:nvSpPr>
          <p:cNvPr id="71" name="TextBox 70"/>
          <p:cNvSpPr txBox="1"/>
          <p:nvPr/>
        </p:nvSpPr>
        <p:spPr>
          <a:xfrm>
            <a:off x="8788432" y="480500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Gianh</a:t>
            </a:r>
          </a:p>
        </p:txBody>
      </p:sp>
      <p:sp>
        <p:nvSpPr>
          <p:cNvPr id="72" name="TextBox 71"/>
          <p:cNvSpPr txBox="1"/>
          <p:nvPr/>
        </p:nvSpPr>
        <p:spPr>
          <a:xfrm>
            <a:off x="9838702" y="480500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Lô</a:t>
            </a:r>
          </a:p>
        </p:txBody>
      </p:sp>
      <p:sp>
        <p:nvSpPr>
          <p:cNvPr id="73" name="TextBox 72"/>
          <p:cNvSpPr txBox="1"/>
          <p:nvPr/>
        </p:nvSpPr>
        <p:spPr>
          <a:xfrm>
            <a:off x="11044127" y="480500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Đà</a:t>
            </a:r>
          </a:p>
        </p:txBody>
      </p:sp>
      <p:sp>
        <p:nvSpPr>
          <p:cNvPr id="74" name="TextBox 73"/>
          <p:cNvSpPr txBox="1"/>
          <p:nvPr/>
        </p:nvSpPr>
        <p:spPr>
          <a:xfrm>
            <a:off x="4577738" y="4805007"/>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Chảy</a:t>
            </a:r>
          </a:p>
        </p:txBody>
      </p:sp>
      <p:sp>
        <p:nvSpPr>
          <p:cNvPr id="75" name="TextBox 74"/>
          <p:cNvSpPr txBox="1"/>
          <p:nvPr/>
        </p:nvSpPr>
        <p:spPr>
          <a:xfrm>
            <a:off x="5783163" y="4805007"/>
            <a:ext cx="15174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Thu Bồn</a:t>
            </a:r>
          </a:p>
        </p:txBody>
      </p:sp>
      <p:sp>
        <p:nvSpPr>
          <p:cNvPr id="76" name="TextBox 75"/>
          <p:cNvSpPr txBox="1"/>
          <p:nvPr/>
        </p:nvSpPr>
        <p:spPr>
          <a:xfrm>
            <a:off x="7527396" y="4805007"/>
            <a:ext cx="1074752"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Hương</a:t>
            </a:r>
          </a:p>
        </p:txBody>
      </p:sp>
      <p:sp>
        <p:nvSpPr>
          <p:cNvPr id="77" name="TextBox 76"/>
          <p:cNvSpPr txBox="1"/>
          <p:nvPr/>
        </p:nvSpPr>
        <p:spPr>
          <a:xfrm>
            <a:off x="337264" y="5507664"/>
            <a:ext cx="121036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Đà Rằng</a:t>
            </a:r>
          </a:p>
        </p:txBody>
      </p:sp>
      <p:sp>
        <p:nvSpPr>
          <p:cNvPr id="78" name="TextBox 77"/>
          <p:cNvSpPr txBox="1"/>
          <p:nvPr/>
        </p:nvSpPr>
        <p:spPr>
          <a:xfrm>
            <a:off x="3050830" y="5512197"/>
            <a:ext cx="1911678"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Vàm Cỏ Đông</a:t>
            </a:r>
          </a:p>
        </p:txBody>
      </p:sp>
      <p:sp>
        <p:nvSpPr>
          <p:cNvPr id="79" name="TextBox 78"/>
          <p:cNvSpPr txBox="1"/>
          <p:nvPr/>
        </p:nvSpPr>
        <p:spPr>
          <a:xfrm>
            <a:off x="9062785" y="6245927"/>
            <a:ext cx="15174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Thái Bình</a:t>
            </a:r>
          </a:p>
        </p:txBody>
      </p:sp>
      <p:sp>
        <p:nvSpPr>
          <p:cNvPr id="80" name="TextBox 79"/>
          <p:cNvSpPr txBox="1"/>
          <p:nvPr/>
        </p:nvSpPr>
        <p:spPr>
          <a:xfrm>
            <a:off x="5223001" y="5512197"/>
            <a:ext cx="2846520"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Kì Cùng – Bằng Giang</a:t>
            </a:r>
          </a:p>
        </p:txBody>
      </p:sp>
      <p:sp>
        <p:nvSpPr>
          <p:cNvPr id="81" name="TextBox 80"/>
          <p:cNvSpPr txBox="1"/>
          <p:nvPr/>
        </p:nvSpPr>
        <p:spPr>
          <a:xfrm>
            <a:off x="8602148" y="5522693"/>
            <a:ext cx="1210363"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Phó Đáy</a:t>
            </a:r>
          </a:p>
        </p:txBody>
      </p:sp>
      <p:sp>
        <p:nvSpPr>
          <p:cNvPr id="82" name="TextBox 81"/>
          <p:cNvSpPr txBox="1"/>
          <p:nvPr/>
        </p:nvSpPr>
        <p:spPr>
          <a:xfrm>
            <a:off x="1610974" y="5507664"/>
            <a:ext cx="13441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Đồng Nai</a:t>
            </a:r>
          </a:p>
        </p:txBody>
      </p:sp>
      <p:sp>
        <p:nvSpPr>
          <p:cNvPr id="85" name="TextBox 84"/>
          <p:cNvSpPr txBox="1"/>
          <p:nvPr/>
        </p:nvSpPr>
        <p:spPr>
          <a:xfrm>
            <a:off x="1370343" y="6247880"/>
            <a:ext cx="15174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Cả</a:t>
            </a:r>
          </a:p>
        </p:txBody>
      </p:sp>
      <p:sp>
        <p:nvSpPr>
          <p:cNvPr id="87" name="TextBox 86"/>
          <p:cNvSpPr txBox="1"/>
          <p:nvPr/>
        </p:nvSpPr>
        <p:spPr>
          <a:xfrm>
            <a:off x="3264750" y="6247880"/>
            <a:ext cx="19582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Cửu Long</a:t>
            </a:r>
          </a:p>
        </p:txBody>
      </p:sp>
      <p:sp>
        <p:nvSpPr>
          <p:cNvPr id="88" name="TextBox 87"/>
          <p:cNvSpPr txBox="1"/>
          <p:nvPr/>
        </p:nvSpPr>
        <p:spPr>
          <a:xfrm>
            <a:off x="5485719" y="6229883"/>
            <a:ext cx="134415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Sài Gòn</a:t>
            </a:r>
          </a:p>
        </p:txBody>
      </p:sp>
      <p:sp>
        <p:nvSpPr>
          <p:cNvPr id="89" name="TextBox 88"/>
          <p:cNvSpPr txBox="1"/>
          <p:nvPr/>
        </p:nvSpPr>
        <p:spPr>
          <a:xfrm>
            <a:off x="10089406" y="5522693"/>
            <a:ext cx="907981" cy="523220"/>
          </a:xfrm>
          <a:prstGeom prst="rect">
            <a:avLst/>
          </a:prstGeom>
          <a:solidFill>
            <a:schemeClr val="accent6">
              <a:lumMod val="20000"/>
              <a:lumOff val="80000"/>
            </a:schemeClr>
          </a:solidFill>
        </p:spPr>
        <p:txBody>
          <a:bodyPr wrap="square" rtlCol="0">
            <a:spAutoFit/>
          </a:bodyPr>
          <a:lstStyle/>
          <a:p>
            <a:pPr algn="ctr"/>
            <a:r>
              <a:rPr lang="en-US" sz="2800" dirty="0">
                <a:solidFill>
                  <a:srgbClr val="7030A0"/>
                </a:solidFill>
                <a:latin typeface="Bahnschrift Condensed" panose="020B0502040204020203" pitchFamily="34" charset="0"/>
              </a:rPr>
              <a:t>Bé</a:t>
            </a:r>
          </a:p>
        </p:txBody>
      </p:sp>
      <p:pic>
        <p:nvPicPr>
          <p:cNvPr id="1026" name="Picture 2" descr="river icon | Club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125" y="-335269"/>
            <a:ext cx="2447946" cy="244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043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25E-6 1.11111E-6 L -0.17526 1.11111E-6 C -0.25377 1.11111E-6 -0.35052 -0.09051 -0.35052 -0.16366 L -0.35052 -0.32732 " pathEditMode="relative" rAng="0" ptsTypes="AAAA">
                                      <p:cBhvr>
                                        <p:cTn id="6" dur="2000" fill="hold"/>
                                        <p:tgtEl>
                                          <p:spTgt spid="74"/>
                                        </p:tgtEl>
                                        <p:attrNameLst>
                                          <p:attrName>ppt_x</p:attrName>
                                          <p:attrName>ppt_y</p:attrName>
                                        </p:attrNameLst>
                                      </p:cBhvr>
                                      <p:rCtr x="-17526" y="-16366"/>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1.45833E-6 2.59259E-6 L -0.06485 2.59259E-6 C -0.09388 2.59259E-6 -0.12956 -0.09144 -0.12956 -0.16574 L -0.12956 -0.33125 " pathEditMode="relative" rAng="0" ptsTypes="AAAA">
                                      <p:cBhvr>
                                        <p:cTn id="10" dur="2000" fill="hold"/>
                                        <p:tgtEl>
                                          <p:spTgt spid="75"/>
                                        </p:tgtEl>
                                        <p:attrNameLst>
                                          <p:attrName>ppt_x</p:attrName>
                                          <p:attrName>ppt_y</p:attrName>
                                        </p:attrNameLst>
                                      </p:cBhvr>
                                      <p:rCtr x="-6484" y="-16574"/>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1.66667E-6 2.59259E-6 L -0.07917 2.59259E-6 C -0.11472 2.59259E-6 -0.15833 -0.09144 -0.15833 -0.16551 L -0.15833 -0.33033 " pathEditMode="relative" rAng="0" ptsTypes="AAAA">
                                      <p:cBhvr>
                                        <p:cTn id="14" dur="2000" fill="hold"/>
                                        <p:tgtEl>
                                          <p:spTgt spid="76"/>
                                        </p:tgtEl>
                                        <p:attrNameLst>
                                          <p:attrName>ppt_x</p:attrName>
                                          <p:attrName>ppt_y</p:attrName>
                                        </p:attrNameLst>
                                      </p:cBhvr>
                                      <p:rCtr x="-7917" y="-16528"/>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3.95833E-6 1.85185E-6 L -0.07916 1.85185E-6 C -0.11458 1.85185E-6 -0.15833 -0.09167 -0.15833 -0.16621 L -0.15833 -0.33218 " pathEditMode="relative" rAng="0" ptsTypes="AAAA">
                                      <p:cBhvr>
                                        <p:cTn id="18" dur="2000" fill="hold"/>
                                        <p:tgtEl>
                                          <p:spTgt spid="71"/>
                                        </p:tgtEl>
                                        <p:attrNameLst>
                                          <p:attrName>ppt_x</p:attrName>
                                          <p:attrName>ppt_y</p:attrName>
                                        </p:attrNameLst>
                                      </p:cBhvr>
                                      <p:rCtr x="-7917" y="-16620"/>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grpId="0" nodeType="clickEffect">
                                  <p:stCondLst>
                                    <p:cond delay="0"/>
                                  </p:stCondLst>
                                  <p:childTnLst>
                                    <p:animMotion origin="layout" path="M -8.33333E-7 2.59259E-6 L -0.35612 2.59259E-6 C -0.51562 2.59259E-6 -0.71211 -0.08843 -0.71211 -0.16019 L -0.71211 -0.32014 " pathEditMode="relative" rAng="0" ptsTypes="AAAA">
                                      <p:cBhvr>
                                        <p:cTn id="22" dur="2000" fill="hold"/>
                                        <p:tgtEl>
                                          <p:spTgt spid="72"/>
                                        </p:tgtEl>
                                        <p:attrNameLst>
                                          <p:attrName>ppt_x</p:attrName>
                                          <p:attrName>ppt_y</p:attrName>
                                        </p:attrNameLst>
                                      </p:cBhvr>
                                      <p:rCtr x="-35612" y="-16019"/>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grpId="0" nodeType="clickEffect">
                                  <p:stCondLst>
                                    <p:cond delay="0"/>
                                  </p:stCondLst>
                                  <p:childTnLst>
                                    <p:animMotion origin="layout" path="M 1.04167E-6 2.59259E-6 L -0.36875 2.59259E-6 C -0.53386 2.59259E-6 -0.73737 -0.08843 -0.73737 -0.16019 L -0.73737 -0.32014 " pathEditMode="relative" rAng="0" ptsTypes="AAAA">
                                      <p:cBhvr>
                                        <p:cTn id="26" dur="2000" fill="hold"/>
                                        <p:tgtEl>
                                          <p:spTgt spid="73"/>
                                        </p:tgtEl>
                                        <p:attrNameLst>
                                          <p:attrName>ppt_x</p:attrName>
                                          <p:attrName>ppt_y</p:attrName>
                                        </p:attrNameLst>
                                      </p:cBhvr>
                                      <p:rCtr x="-36875" y="-16019"/>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0" nodeType="clickEffect">
                                  <p:stCondLst>
                                    <p:cond delay="0"/>
                                  </p:stCondLst>
                                  <p:childTnLst>
                                    <p:animMotion origin="layout" path="M -3.54167E-6 -3.7037E-6 L 0.15795 -3.7037E-6 C 0.22865 -3.7037E-6 0.31589 -0.09375 0.31589 -0.16967 L 0.31589 -0.33912 " pathEditMode="relative" rAng="0" ptsTypes="AAAA">
                                      <p:cBhvr>
                                        <p:cTn id="30" dur="2000" fill="hold"/>
                                        <p:tgtEl>
                                          <p:spTgt spid="77"/>
                                        </p:tgtEl>
                                        <p:attrNameLst>
                                          <p:attrName>ppt_x</p:attrName>
                                          <p:attrName>ppt_y</p:attrName>
                                        </p:attrNameLst>
                                      </p:cBhvr>
                                      <p:rCtr x="15794" y="-16968"/>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0" nodeType="clickEffect">
                                  <p:stCondLst>
                                    <p:cond delay="0"/>
                                  </p:stCondLst>
                                  <p:childTnLst>
                                    <p:animMotion origin="layout" path="M 4.16667E-7 -3.7037E-6 L 0.27253 -3.7037E-6 C 0.39466 -3.7037E-6 0.54518 -0.11805 0.54518 -0.21365 L 0.54518 -0.42708 " pathEditMode="relative" rAng="0" ptsTypes="AAAA">
                                      <p:cBhvr>
                                        <p:cTn id="34" dur="2000" fill="hold"/>
                                        <p:tgtEl>
                                          <p:spTgt spid="82"/>
                                        </p:tgtEl>
                                        <p:attrNameLst>
                                          <p:attrName>ppt_x</p:attrName>
                                          <p:attrName>ppt_y</p:attrName>
                                        </p:attrNameLst>
                                      </p:cBhvr>
                                      <p:rCtr x="27253" y="-21366"/>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0" nodeType="clickEffect">
                                  <p:stCondLst>
                                    <p:cond delay="0"/>
                                  </p:stCondLst>
                                  <p:childTnLst>
                                    <p:animMotion origin="layout" path="M 4.16667E-6 1.85185E-6 L 0.26953 1.85185E-6 C 0.39023 1.85185E-6 0.53919 -0.11621 0.53919 -0.21065 L 0.53919 -0.42084 " pathEditMode="relative" rAng="0" ptsTypes="AAAA">
                                      <p:cBhvr>
                                        <p:cTn id="38" dur="2000" fill="hold"/>
                                        <p:tgtEl>
                                          <p:spTgt spid="78"/>
                                        </p:tgtEl>
                                        <p:attrNameLst>
                                          <p:attrName>ppt_x</p:attrName>
                                          <p:attrName>ppt_y</p:attrName>
                                        </p:attrNameLst>
                                      </p:cBhvr>
                                      <p:rCtr x="26953" y="-21042"/>
                                    </p:animMotion>
                                  </p:childTnLst>
                                </p:cTn>
                              </p:par>
                            </p:childTnLst>
                          </p:cTn>
                        </p:par>
                      </p:childTnLst>
                    </p:cTn>
                  </p:par>
                  <p:par>
                    <p:cTn id="39" fill="hold">
                      <p:stCondLst>
                        <p:cond delay="indefinite"/>
                      </p:stCondLst>
                      <p:childTnLst>
                        <p:par>
                          <p:cTn id="40" fill="hold">
                            <p:stCondLst>
                              <p:cond delay="0"/>
                            </p:stCondLst>
                            <p:childTnLst>
                              <p:par>
                                <p:cTn id="41" presetID="50" presetClass="path" presetSubtype="0" accel="50000" decel="50000" fill="hold" grpId="0" nodeType="clickEffect">
                                  <p:stCondLst>
                                    <p:cond delay="0"/>
                                  </p:stCondLst>
                                  <p:childTnLst>
                                    <p:animMotion origin="layout" path="M -2.08333E-6 1.85185E-6 L -0.20325 1.85185E-6 C -0.29427 1.85185E-6 -0.40638 -0.09236 -0.40638 -0.16713 L -0.40638 -0.33403 " pathEditMode="relative" rAng="0" ptsTypes="AAAA">
                                      <p:cBhvr>
                                        <p:cTn id="42" dur="2000" fill="hold"/>
                                        <p:tgtEl>
                                          <p:spTgt spid="80"/>
                                        </p:tgtEl>
                                        <p:attrNameLst>
                                          <p:attrName>ppt_x</p:attrName>
                                          <p:attrName>ppt_y</p:attrName>
                                        </p:attrNameLst>
                                      </p:cBhvr>
                                      <p:rCtr x="-20326" y="-16713"/>
                                    </p:animMotion>
                                  </p:childTnLst>
                                </p:cTn>
                              </p:par>
                            </p:childTnLst>
                          </p:cTn>
                        </p:par>
                      </p:childTnLst>
                    </p:cTn>
                  </p:par>
                  <p:par>
                    <p:cTn id="43" fill="hold">
                      <p:stCondLst>
                        <p:cond delay="indefinite"/>
                      </p:stCondLst>
                      <p:childTnLst>
                        <p:par>
                          <p:cTn id="44" fill="hold">
                            <p:stCondLst>
                              <p:cond delay="0"/>
                            </p:stCondLst>
                            <p:childTnLst>
                              <p:par>
                                <p:cTn id="45" presetID="50" presetClass="path" presetSubtype="0" accel="50000" decel="50000" fill="hold" grpId="0" nodeType="clickEffect">
                                  <p:stCondLst>
                                    <p:cond delay="0"/>
                                  </p:stCondLst>
                                  <p:childTnLst>
                                    <p:animMotion origin="layout" path="M 1.66667E-6 2.96296E-6 L -0.24505 2.96296E-6 C -0.35482 2.96296E-6 -0.49011 -0.09121 -0.49011 -0.16528 L -0.49011 -0.33033 " pathEditMode="relative" rAng="0" ptsTypes="AAAA">
                                      <p:cBhvr>
                                        <p:cTn id="46" dur="2000" fill="hold"/>
                                        <p:tgtEl>
                                          <p:spTgt spid="81"/>
                                        </p:tgtEl>
                                        <p:attrNameLst>
                                          <p:attrName>ppt_x</p:attrName>
                                          <p:attrName>ppt_y</p:attrName>
                                        </p:attrNameLst>
                                      </p:cBhvr>
                                      <p:rCtr x="-24505" y="-16528"/>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0" nodeType="clickEffect">
                                  <p:stCondLst>
                                    <p:cond delay="0"/>
                                  </p:stCondLst>
                                  <p:childTnLst>
                                    <p:animMotion origin="layout" path="M -3.54167E-6 2.96296E-6 L -0.07955 2.96296E-6 C -0.11523 2.96296E-6 -0.15911 -0.0919 -0.15911 -0.16644 L -0.15911 -0.33264 " pathEditMode="relative" rAng="0" ptsTypes="AAAA">
                                      <p:cBhvr>
                                        <p:cTn id="50" dur="2000" fill="hold"/>
                                        <p:tgtEl>
                                          <p:spTgt spid="89"/>
                                        </p:tgtEl>
                                        <p:attrNameLst>
                                          <p:attrName>ppt_x</p:attrName>
                                          <p:attrName>ppt_y</p:attrName>
                                        </p:attrNameLst>
                                      </p:cBhvr>
                                      <p:rCtr x="-7956" y="-16644"/>
                                    </p:animMotion>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grpId="0" nodeType="clickEffect">
                                  <p:stCondLst>
                                    <p:cond delay="0"/>
                                  </p:stCondLst>
                                  <p:childTnLst>
                                    <p:animMotion origin="layout" path="M -0.08984 -0.02037 L 0.12773 -0.02037 C 0.22513 -0.02037 0.34531 -0.1375 0.34531 -0.2324 L 0.34531 -0.44421 " pathEditMode="relative" rAng="0" ptsTypes="AAAA">
                                      <p:cBhvr>
                                        <p:cTn id="54" dur="2000" fill="hold"/>
                                        <p:tgtEl>
                                          <p:spTgt spid="85"/>
                                        </p:tgtEl>
                                        <p:attrNameLst>
                                          <p:attrName>ppt_x</p:attrName>
                                          <p:attrName>ppt_y</p:attrName>
                                        </p:attrNameLst>
                                      </p:cBhvr>
                                      <p:rCtr x="21758" y="-21204"/>
                                    </p:animMotion>
                                  </p:childTnLst>
                                </p:cTn>
                              </p:par>
                            </p:childTnLst>
                          </p:cTn>
                        </p:par>
                      </p:childTnLst>
                    </p:cTn>
                  </p:par>
                  <p:par>
                    <p:cTn id="55" fill="hold">
                      <p:stCondLst>
                        <p:cond delay="indefinite"/>
                      </p:stCondLst>
                      <p:childTnLst>
                        <p:par>
                          <p:cTn id="56" fill="hold">
                            <p:stCondLst>
                              <p:cond delay="0"/>
                            </p:stCondLst>
                            <p:childTnLst>
                              <p:par>
                                <p:cTn id="57" presetID="50" presetClass="path" presetSubtype="0" accel="50000" decel="50000" fill="hold" grpId="0" nodeType="clickEffect">
                                  <p:stCondLst>
                                    <p:cond delay="0"/>
                                  </p:stCondLst>
                                  <p:childTnLst>
                                    <p:animMotion origin="layout" path="M 3.125E-6 -4.07407E-6 L 0.27968 -4.07407E-6 C 0.40494 -4.07407E-6 0.55963 -0.11875 0.55963 -0.21504 L 0.55963 -0.42963 " pathEditMode="relative" rAng="0" ptsTypes="AAAA">
                                      <p:cBhvr>
                                        <p:cTn id="58" dur="2000" fill="hold"/>
                                        <p:tgtEl>
                                          <p:spTgt spid="87"/>
                                        </p:tgtEl>
                                        <p:attrNameLst>
                                          <p:attrName>ppt_x</p:attrName>
                                          <p:attrName>ppt_y</p:attrName>
                                        </p:attrNameLst>
                                      </p:cBhvr>
                                      <p:rCtr x="27982" y="-21481"/>
                                    </p:animMotion>
                                  </p:childTnLst>
                                </p:cTn>
                              </p:par>
                            </p:childTnLst>
                          </p:cTn>
                        </p:par>
                      </p:childTnLst>
                    </p:cTn>
                  </p:par>
                  <p:par>
                    <p:cTn id="59" fill="hold">
                      <p:stCondLst>
                        <p:cond delay="indefinite"/>
                      </p:stCondLst>
                      <p:childTnLst>
                        <p:par>
                          <p:cTn id="60" fill="hold">
                            <p:stCondLst>
                              <p:cond delay="0"/>
                            </p:stCondLst>
                            <p:childTnLst>
                              <p:par>
                                <p:cTn id="61" presetID="50" presetClass="path" presetSubtype="0" accel="50000" decel="50000" fill="hold" grpId="0" nodeType="clickEffect">
                                  <p:stCondLst>
                                    <p:cond delay="0"/>
                                  </p:stCondLst>
                                  <p:childTnLst>
                                    <p:animMotion origin="layout" path="M 1.875E-6 2.22222E-6 L 0.11094 2.22222E-6 C 0.16055 2.22222E-6 0.22187 -0.09051 0.22187 -0.16412 L 0.22187 -0.32801 " pathEditMode="relative" rAng="0" ptsTypes="AAAA">
                                      <p:cBhvr>
                                        <p:cTn id="62" dur="2000" fill="hold"/>
                                        <p:tgtEl>
                                          <p:spTgt spid="88"/>
                                        </p:tgtEl>
                                        <p:attrNameLst>
                                          <p:attrName>ppt_x</p:attrName>
                                          <p:attrName>ppt_y</p:attrName>
                                        </p:attrNameLst>
                                      </p:cBhvr>
                                      <p:rCtr x="11094" y="-16412"/>
                                    </p:animMotion>
                                  </p:childTnLst>
                                </p:cTn>
                              </p:par>
                            </p:childTnLst>
                          </p:cTn>
                        </p:par>
                      </p:childTnLst>
                    </p:cTn>
                  </p:par>
                  <p:par>
                    <p:cTn id="63" fill="hold">
                      <p:stCondLst>
                        <p:cond delay="indefinite"/>
                      </p:stCondLst>
                      <p:childTnLst>
                        <p:par>
                          <p:cTn id="64" fill="hold">
                            <p:stCondLst>
                              <p:cond delay="0"/>
                            </p:stCondLst>
                            <p:childTnLst>
                              <p:par>
                                <p:cTn id="65" presetID="50" presetClass="path" presetSubtype="0" accel="50000" decel="50000" fill="hold" grpId="0" nodeType="clickEffect">
                                  <p:stCondLst>
                                    <p:cond delay="0"/>
                                  </p:stCondLst>
                                  <p:childTnLst>
                                    <p:animMotion origin="layout" path="M -0.08685 -0.00555 L -0.32031 -0.00555 C -0.425 -0.00555 -0.55378 -0.09745 -0.55378 -0.17199 L -0.55378 -0.33842 " pathEditMode="relative" rAng="0" ptsTypes="AAAA">
                                      <p:cBhvr>
                                        <p:cTn id="66" dur="2000" fill="hold"/>
                                        <p:tgtEl>
                                          <p:spTgt spid="70"/>
                                        </p:tgtEl>
                                        <p:attrNameLst>
                                          <p:attrName>ppt_x</p:attrName>
                                          <p:attrName>ppt_y</p:attrName>
                                        </p:attrNameLst>
                                      </p:cBhvr>
                                      <p:rCtr x="-23346" y="-16644"/>
                                    </p:animMotion>
                                  </p:childTnLst>
                                </p:cTn>
                              </p:par>
                            </p:childTnLst>
                          </p:cTn>
                        </p:par>
                      </p:childTnLst>
                    </p:cTn>
                  </p:par>
                  <p:par>
                    <p:cTn id="67" fill="hold">
                      <p:stCondLst>
                        <p:cond delay="indefinite"/>
                      </p:stCondLst>
                      <p:childTnLst>
                        <p:par>
                          <p:cTn id="68" fill="hold">
                            <p:stCondLst>
                              <p:cond delay="0"/>
                            </p:stCondLst>
                            <p:childTnLst>
                              <p:par>
                                <p:cTn id="69" presetID="50" presetClass="path" presetSubtype="0" accel="50000" decel="50000" fill="hold" grpId="0" nodeType="clickEffect">
                                  <p:stCondLst>
                                    <p:cond delay="0"/>
                                  </p:stCondLst>
                                  <p:childTnLst>
                                    <p:animMotion origin="layout" path="M 1.04167E-6 -2.59259E-6 L -0.28451 -2.59259E-6 C -0.41185 -2.59259E-6 -0.56875 -0.09028 -0.56875 -0.16342 L -0.56875 -0.32592 " pathEditMode="relative" rAng="0" ptsTypes="AAAA">
                                      <p:cBhvr>
                                        <p:cTn id="70" dur="2000" fill="hold"/>
                                        <p:tgtEl>
                                          <p:spTgt spid="79"/>
                                        </p:tgtEl>
                                        <p:attrNameLst>
                                          <p:attrName>ppt_x</p:attrName>
                                          <p:attrName>ppt_y</p:attrName>
                                        </p:attrNameLst>
                                      </p:cBhvr>
                                      <p:rCtr x="-28438" y="-1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5" grpId="0" animBg="1"/>
      <p:bldP spid="87" grpId="0" animBg="1"/>
      <p:bldP spid="88" grpId="0" animBg="1"/>
      <p:bldP spid="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23910" y="3401432"/>
            <a:ext cx="2143125" cy="2143125"/>
          </a:xfrm>
          <a:prstGeom prst="rect">
            <a:avLst/>
          </a:prstGeom>
        </p:spPr>
      </p:pic>
      <p:sp>
        <p:nvSpPr>
          <p:cNvPr id="8" name="Title 7"/>
          <p:cNvSpPr>
            <a:spLocks noGrp="1"/>
          </p:cNvSpPr>
          <p:nvPr>
            <p:ph type="title" idx="6"/>
          </p:nvPr>
        </p:nvSpPr>
        <p:spPr>
          <a:xfrm>
            <a:off x="114300" y="337706"/>
            <a:ext cx="11963400" cy="1231900"/>
          </a:xfrm>
        </p:spPr>
        <p:txBody>
          <a:bodyPr/>
          <a:lstStyle/>
          <a:p>
            <a:r>
              <a:rPr lang="vi-VN" dirty="0">
                <a:ln w="15875">
                  <a:solidFill>
                    <a:srgbClr val="FF0000"/>
                  </a:solidFill>
                </a:ln>
                <a:solidFill>
                  <a:srgbClr val="FFFF00"/>
                </a:solidFill>
              </a:rPr>
              <a:t>BÀI 35 – THỰC HÀNH </a:t>
            </a:r>
            <a:br>
              <a:rPr lang="vi-VN" dirty="0">
                <a:ln w="15875">
                  <a:solidFill>
                    <a:srgbClr val="FF0000"/>
                  </a:solidFill>
                </a:ln>
                <a:solidFill>
                  <a:srgbClr val="FFFF00"/>
                </a:solidFill>
              </a:rPr>
            </a:br>
            <a:r>
              <a:rPr lang="vi-VN" dirty="0">
                <a:ln w="15875">
                  <a:solidFill>
                    <a:srgbClr val="FF0000"/>
                  </a:solidFill>
                </a:ln>
                <a:solidFill>
                  <a:srgbClr val="FFFF00"/>
                </a:solidFill>
              </a:rPr>
              <a:t>VỀ KHÍ HẬU, THỦY VĂN VIỆT NAM</a:t>
            </a:r>
          </a:p>
        </p:txBody>
      </p:sp>
      <p:pic>
        <p:nvPicPr>
          <p:cNvPr id="2" name="Picture 1"/>
          <p:cNvPicPr>
            <a:picLocks noChangeAspect="1"/>
          </p:cNvPicPr>
          <p:nvPr/>
        </p:nvPicPr>
        <p:blipFill>
          <a:blip r:embed="rId3"/>
          <a:stretch>
            <a:fillRect/>
          </a:stretch>
        </p:blipFill>
        <p:spPr>
          <a:xfrm>
            <a:off x="207304" y="2347640"/>
            <a:ext cx="4262556" cy="3196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6" name="Picture 2" descr="Diá»n biáº¿n biÃªÌn ÄÃ´Ìi khiÌ háº¡Ìu Æ¡Ì Viáº¹Ìt Nam"/>
          <p:cNvPicPr>
            <a:picLocks noChangeAspect="1" noChangeArrowheads="1"/>
          </p:cNvPicPr>
          <p:nvPr/>
        </p:nvPicPr>
        <p:blipFill rotWithShape="1">
          <a:blip r:embed="rId4">
            <a:extLst>
              <a:ext uri="{28A0092B-C50C-407E-A947-70E740481C1C}">
                <a14:useLocalDpi xmlns:a14="http://schemas.microsoft.com/office/drawing/2010/main" val="0"/>
              </a:ext>
            </a:extLst>
          </a:blip>
          <a:srcRect t="9076" r="37727" b="24053"/>
          <a:stretch/>
        </p:blipFill>
        <p:spPr bwMode="auto">
          <a:xfrm>
            <a:off x="-9954267" y="-2704245"/>
            <a:ext cx="7183133" cy="89290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Lgbt Flag Map Of Vietnam - Vietnam Map Grey, HD Png Download -  525x1024(#2027194) - PngFin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6" b="99185" l="9524" r="82976">
                        <a14:foregroundMark x1="56429" y1="83967" x2="56429" y2="83967"/>
                        <a14:foregroundMark x1="56786" y1="86322" x2="56786" y2="86322"/>
                        <a14:foregroundMark x1="53333" y1="87591" x2="53333" y2="87591"/>
                        <a14:foregroundMark x1="53571" y1="88043" x2="53571" y2="88043"/>
                      </a14:backgroundRemoval>
                    </a14:imgEffect>
                  </a14:imgLayer>
                </a14:imgProps>
              </a:ext>
              <a:ext uri="{28A0092B-C50C-407E-A947-70E740481C1C}">
                <a14:useLocalDpi xmlns:a14="http://schemas.microsoft.com/office/drawing/2010/main" val="0"/>
              </a:ext>
            </a:extLst>
          </a:blip>
          <a:srcRect/>
          <a:stretch>
            <a:fillRect/>
          </a:stretch>
        </p:blipFill>
        <p:spPr bwMode="auto">
          <a:xfrm>
            <a:off x="4178032" y="1569606"/>
            <a:ext cx="3806911" cy="500336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ain - Free weather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264357" y="2534093"/>
            <a:ext cx="1537197" cy="153719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bo-song-1348704038_480x0.jpg"/>
          <p:cNvPicPr>
            <a:picLocks noChangeAspect="1" noChangeArrowheads="1"/>
          </p:cNvPicPr>
          <p:nvPr/>
        </p:nvPicPr>
        <p:blipFill rotWithShape="1">
          <a:blip r:embed="rId8">
            <a:extLst>
              <a:ext uri="{28A0092B-C50C-407E-A947-70E740481C1C}">
                <a14:useLocalDpi xmlns:a14="http://schemas.microsoft.com/office/drawing/2010/main" val="0"/>
              </a:ext>
            </a:extLst>
          </a:blip>
          <a:srcRect t="52152" r="21332"/>
          <a:stretch/>
        </p:blipFill>
        <p:spPr bwMode="auto">
          <a:xfrm>
            <a:off x="8016749" y="2108200"/>
            <a:ext cx="4209053" cy="3436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2633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5" name="Straight Arrow Connector 424"/>
          <p:cNvCxnSpPr/>
          <p:nvPr/>
        </p:nvCxnSpPr>
        <p:spPr>
          <a:xfrm flipV="1">
            <a:off x="601896" y="2157472"/>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53" name="Rectangle 452"/>
          <p:cNvSpPr/>
          <p:nvPr/>
        </p:nvSpPr>
        <p:spPr>
          <a:xfrm>
            <a:off x="7542930" y="2299575"/>
            <a:ext cx="4040540" cy="1754326"/>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Vẽ </a:t>
            </a:r>
            <a:r>
              <a:rPr lang="en-US" sz="3600" dirty="0">
                <a:solidFill>
                  <a:srgbClr val="DF2935"/>
                </a:solidFill>
                <a:latin typeface="Bahnschrift Condensed" panose="020B0502040204020203" pitchFamily="34" charset="0"/>
              </a:rPr>
              <a:t>TRỤC TUNG </a:t>
            </a:r>
            <a:r>
              <a:rPr lang="en-US" sz="3600" dirty="0">
                <a:solidFill>
                  <a:srgbClr val="7030A0"/>
                </a:solidFill>
                <a:latin typeface="Bahnschrift Condensed" panose="020B0502040204020203" pitchFamily="34" charset="0"/>
              </a:rPr>
              <a:t>bên </a:t>
            </a:r>
            <a:r>
              <a:rPr lang="en-US" sz="3600" dirty="0">
                <a:solidFill>
                  <a:srgbClr val="DF2935"/>
                </a:solidFill>
                <a:latin typeface="Bahnschrift Condensed" panose="020B0502040204020203" pitchFamily="34" charset="0"/>
              </a:rPr>
              <a:t>TAY TRÁI </a:t>
            </a:r>
            <a:r>
              <a:rPr lang="en-US" sz="3600" dirty="0">
                <a:solidFill>
                  <a:srgbClr val="7030A0"/>
                </a:solidFill>
                <a:latin typeface="Bahnschrift Condensed" panose="020B0502040204020203" pitchFamily="34" charset="0"/>
              </a:rPr>
              <a:t>thể hiện </a:t>
            </a:r>
            <a:r>
              <a:rPr lang="en-US" sz="3600" dirty="0">
                <a:solidFill>
                  <a:srgbClr val="DF2935"/>
                </a:solidFill>
                <a:latin typeface="Bahnschrift Condensed" panose="020B0502040204020203" pitchFamily="34" charset="0"/>
              </a:rPr>
              <a:t>LƯU LƯỢNG NƯỚC</a:t>
            </a:r>
            <a:endParaRPr lang="vi-VN" sz="3600" dirty="0">
              <a:solidFill>
                <a:srgbClr val="DF2935"/>
              </a:solidFill>
              <a:latin typeface="Bahnschrift Condensed" panose="020B0502040204020203" pitchFamily="34" charset="0"/>
            </a:endParaRPr>
          </a:p>
        </p:txBody>
      </p:sp>
      <p:graphicFrame>
        <p:nvGraphicFramePr>
          <p:cNvPr id="9" name="Table 8"/>
          <p:cNvGraphicFramePr>
            <a:graphicFrameLocks noGrp="1"/>
          </p:cNvGraphicFramePr>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cxnSp>
        <p:nvCxnSpPr>
          <p:cNvPr id="18" name="Straight Connector 17"/>
          <p:cNvCxnSpPr/>
          <p:nvPr/>
        </p:nvCxnSpPr>
        <p:spPr>
          <a:xfrm>
            <a:off x="487409" y="5501247"/>
            <a:ext cx="6096273" cy="1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099523" y="1405813"/>
            <a:ext cx="885552" cy="88555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Rectangle 212"/>
          <p:cNvSpPr/>
          <p:nvPr/>
        </p:nvSpPr>
        <p:spPr>
          <a:xfrm>
            <a:off x="7542930" y="2299575"/>
            <a:ext cx="4040540" cy="2308324"/>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Lưu ý số liệu </a:t>
            </a:r>
            <a:r>
              <a:rPr lang="en-US" sz="3600" dirty="0">
                <a:solidFill>
                  <a:srgbClr val="DF2935"/>
                </a:solidFill>
                <a:latin typeface="Bahnschrift Condensed" panose="020B0502040204020203" pitchFamily="34" charset="0"/>
              </a:rPr>
              <a:t>CAO NHẤT </a:t>
            </a:r>
            <a:r>
              <a:rPr lang="en-US" sz="3600" dirty="0">
                <a:solidFill>
                  <a:srgbClr val="7030A0"/>
                </a:solidFill>
                <a:latin typeface="Bahnschrift Condensed" panose="020B0502040204020203" pitchFamily="34" charset="0"/>
              </a:rPr>
              <a:t>trên trục tung cao hơn số liệu cao nhất trong bảng số liệu</a:t>
            </a:r>
            <a:endParaRPr lang="vi-VN" sz="3600" dirty="0">
              <a:solidFill>
                <a:srgbClr val="7030A0"/>
              </a:solidFill>
              <a:latin typeface="Bahnschrift Condensed" panose="020B0502040204020203" pitchFamily="34" charset="0"/>
            </a:endParaRPr>
          </a:p>
        </p:txBody>
      </p:sp>
      <p:grpSp>
        <p:nvGrpSpPr>
          <p:cNvPr id="53" name="Group 52"/>
          <p:cNvGrpSpPr/>
          <p:nvPr/>
        </p:nvGrpSpPr>
        <p:grpSpPr>
          <a:xfrm>
            <a:off x="-37199" y="2316569"/>
            <a:ext cx="890939" cy="3343745"/>
            <a:chOff x="-1195503" y="2291365"/>
            <a:chExt cx="890939" cy="3363500"/>
          </a:xfrm>
        </p:grpSpPr>
        <p:sp>
          <p:nvSpPr>
            <p:cNvPr id="26" name="TextBox 25"/>
            <p:cNvSpPr txBox="1"/>
            <p:nvPr/>
          </p:nvSpPr>
          <p:spPr>
            <a:xfrm>
              <a:off x="-1195502" y="5314311"/>
              <a:ext cx="566450" cy="340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7" name="TextBox 26"/>
            <p:cNvSpPr txBox="1"/>
            <p:nvPr/>
          </p:nvSpPr>
          <p:spPr>
            <a:xfrm>
              <a:off x="-1195503" y="4709721"/>
              <a:ext cx="890939" cy="340554"/>
            </a:xfrm>
            <a:prstGeom prst="rect">
              <a:avLst/>
            </a:prstGeom>
            <a:noFill/>
          </p:spPr>
          <p:txBody>
            <a:bodyPr wrap="square" rtlCol="0">
              <a:spAutoFit/>
            </a:bodyPr>
            <a:lstStyle/>
            <a:p>
              <a:r>
                <a:rPr lang="en-US" sz="1600" dirty="0">
                  <a:latin typeface="Bahnschrift Condensed" panose="020B0502040204020203" pitchFamily="34" charset="0"/>
                </a:rPr>
                <a:t>20 000</a:t>
              </a:r>
            </a:p>
          </p:txBody>
        </p:sp>
        <p:sp>
          <p:nvSpPr>
            <p:cNvPr id="28" name="TextBox 27"/>
            <p:cNvSpPr txBox="1"/>
            <p:nvPr/>
          </p:nvSpPr>
          <p:spPr>
            <a:xfrm>
              <a:off x="-1195502" y="4105132"/>
              <a:ext cx="890938" cy="340554"/>
            </a:xfrm>
            <a:prstGeom prst="rect">
              <a:avLst/>
            </a:prstGeom>
            <a:noFill/>
          </p:spPr>
          <p:txBody>
            <a:bodyPr wrap="square" rtlCol="0">
              <a:spAutoFit/>
            </a:bodyPr>
            <a:lstStyle/>
            <a:p>
              <a:r>
                <a:rPr lang="en-US" sz="1600" dirty="0">
                  <a:latin typeface="Bahnschrift Condensed" panose="020B0502040204020203" pitchFamily="34" charset="0"/>
                </a:rPr>
                <a:t>40 000</a:t>
              </a:r>
            </a:p>
          </p:txBody>
        </p:sp>
        <p:sp>
          <p:nvSpPr>
            <p:cNvPr id="29" name="TextBox 28"/>
            <p:cNvSpPr txBox="1"/>
            <p:nvPr/>
          </p:nvSpPr>
          <p:spPr>
            <a:xfrm>
              <a:off x="-1195502" y="3500543"/>
              <a:ext cx="890938" cy="340554"/>
            </a:xfrm>
            <a:prstGeom prst="rect">
              <a:avLst/>
            </a:prstGeom>
            <a:noFill/>
          </p:spPr>
          <p:txBody>
            <a:bodyPr wrap="square" rtlCol="0">
              <a:spAutoFit/>
            </a:bodyPr>
            <a:lstStyle/>
            <a:p>
              <a:r>
                <a:rPr lang="en-US" sz="1600" dirty="0">
                  <a:latin typeface="Bahnschrift Condensed" panose="020B0502040204020203" pitchFamily="34" charset="0"/>
                </a:rPr>
                <a:t>60 000</a:t>
              </a:r>
            </a:p>
          </p:txBody>
        </p:sp>
        <p:sp>
          <p:nvSpPr>
            <p:cNvPr id="32" name="TextBox 31"/>
            <p:cNvSpPr txBox="1"/>
            <p:nvPr/>
          </p:nvSpPr>
          <p:spPr>
            <a:xfrm>
              <a:off x="-1195502" y="2895954"/>
              <a:ext cx="890938" cy="340554"/>
            </a:xfrm>
            <a:prstGeom prst="rect">
              <a:avLst/>
            </a:prstGeom>
            <a:noFill/>
          </p:spPr>
          <p:txBody>
            <a:bodyPr wrap="square" rtlCol="0">
              <a:spAutoFit/>
            </a:bodyPr>
            <a:lstStyle/>
            <a:p>
              <a:r>
                <a:rPr lang="en-US" sz="1600" dirty="0">
                  <a:latin typeface="Bahnschrift Condensed" panose="020B0502040204020203" pitchFamily="34" charset="0"/>
                </a:rPr>
                <a:t>80 000</a:t>
              </a:r>
            </a:p>
          </p:txBody>
        </p:sp>
        <p:sp>
          <p:nvSpPr>
            <p:cNvPr id="215" name="TextBox 214"/>
            <p:cNvSpPr txBox="1"/>
            <p:nvPr/>
          </p:nvSpPr>
          <p:spPr>
            <a:xfrm>
              <a:off x="-1195502" y="2291365"/>
              <a:ext cx="890938" cy="340554"/>
            </a:xfrm>
            <a:prstGeom prst="rect">
              <a:avLst/>
            </a:prstGeom>
            <a:noFill/>
          </p:spPr>
          <p:txBody>
            <a:bodyPr wrap="square" rtlCol="0">
              <a:spAutoFit/>
            </a:bodyPr>
            <a:lstStyle/>
            <a:p>
              <a:r>
                <a:rPr lang="en-US" sz="1600" dirty="0">
                  <a:latin typeface="Bahnschrift Condensed" panose="020B0502040204020203" pitchFamily="34" charset="0"/>
                </a:rPr>
                <a:t>100 000</a:t>
              </a:r>
            </a:p>
          </p:txBody>
        </p:sp>
      </p:grpSp>
      <p:grpSp>
        <p:nvGrpSpPr>
          <p:cNvPr id="54" name="Group 53"/>
          <p:cNvGrpSpPr/>
          <p:nvPr/>
        </p:nvGrpSpPr>
        <p:grpSpPr>
          <a:xfrm>
            <a:off x="565150" y="2507585"/>
            <a:ext cx="114300" cy="3007878"/>
            <a:chOff x="533400" y="2507585"/>
            <a:chExt cx="114300" cy="3007878"/>
          </a:xfrm>
        </p:grpSpPr>
        <p:cxnSp>
          <p:nvCxnSpPr>
            <p:cNvPr id="20" name="Straight Connector 19"/>
            <p:cNvCxnSpPr/>
            <p:nvPr/>
          </p:nvCxnSpPr>
          <p:spPr>
            <a:xfrm>
              <a:off x="533400"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400" y="4913889"/>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3400" y="3109161"/>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3400"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a:off x="533400" y="3710737"/>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533400" y="431231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18" name="Rectangle 217"/>
          <p:cNvSpPr/>
          <p:nvPr/>
        </p:nvSpPr>
        <p:spPr>
          <a:xfrm>
            <a:off x="7542930" y="2299575"/>
            <a:ext cx="4040540" cy="2308324"/>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Chia trục hoành thành</a:t>
            </a:r>
            <a:r>
              <a:rPr lang="en-US" sz="3600" dirty="0">
                <a:solidFill>
                  <a:srgbClr val="DF2935"/>
                </a:solidFill>
                <a:latin typeface="Bahnschrift Condensed" panose="020B0502040204020203" pitchFamily="34" charset="0"/>
              </a:rPr>
              <a:t> 12 THÁNG</a:t>
            </a:r>
            <a:r>
              <a:rPr lang="en-US" sz="3600" dirty="0">
                <a:solidFill>
                  <a:srgbClr val="7030A0"/>
                </a:solidFill>
                <a:latin typeface="Bahnschrift Condensed" panose="020B0502040204020203" pitchFamily="34" charset="0"/>
              </a:rPr>
              <a:t> có khoảng cách </a:t>
            </a:r>
            <a:r>
              <a:rPr lang="en-US" sz="3600" dirty="0">
                <a:solidFill>
                  <a:srgbClr val="DF2935"/>
                </a:solidFill>
                <a:latin typeface="Bahnschrift Condensed" panose="020B0502040204020203" pitchFamily="34" charset="0"/>
              </a:rPr>
              <a:t>ĐỀU NHAU</a:t>
            </a:r>
          </a:p>
          <a:p>
            <a:endParaRPr lang="vi-VN" sz="3600" dirty="0">
              <a:solidFill>
                <a:srgbClr val="7030A0"/>
              </a:solidFill>
              <a:latin typeface="Bahnschrift Condensed" panose="020B0502040204020203" pitchFamily="34" charset="0"/>
            </a:endParaRPr>
          </a:p>
        </p:txBody>
      </p:sp>
      <p:sp>
        <p:nvSpPr>
          <p:cNvPr id="219" name="TextBox 218"/>
          <p:cNvSpPr txBox="1"/>
          <p:nvPr/>
        </p:nvSpPr>
        <p:spPr>
          <a:xfrm>
            <a:off x="1213381" y="5501247"/>
            <a:ext cx="340481" cy="369332"/>
          </a:xfrm>
          <a:prstGeom prst="rect">
            <a:avLst/>
          </a:prstGeom>
          <a:noFill/>
        </p:spPr>
        <p:txBody>
          <a:bodyPr wrap="square" rtlCol="0">
            <a:spAutoFit/>
          </a:bodyPr>
          <a:lstStyle/>
          <a:p>
            <a:r>
              <a:rPr lang="en-US" dirty="0">
                <a:latin typeface="Bahnschrift Condensed" panose="020B0502040204020203" pitchFamily="34" charset="0"/>
              </a:rPr>
              <a:t>2</a:t>
            </a:r>
          </a:p>
        </p:txBody>
      </p:sp>
      <p:sp>
        <p:nvSpPr>
          <p:cNvPr id="220" name="TextBox 219"/>
          <p:cNvSpPr txBox="1"/>
          <p:nvPr/>
        </p:nvSpPr>
        <p:spPr>
          <a:xfrm>
            <a:off x="1705092" y="5501247"/>
            <a:ext cx="340481" cy="369332"/>
          </a:xfrm>
          <a:prstGeom prst="rect">
            <a:avLst/>
          </a:prstGeom>
          <a:noFill/>
        </p:spPr>
        <p:txBody>
          <a:bodyPr wrap="square" rtlCol="0">
            <a:spAutoFit/>
          </a:bodyPr>
          <a:lstStyle/>
          <a:p>
            <a:r>
              <a:rPr lang="en-US" dirty="0">
                <a:latin typeface="Bahnschrift Condensed" panose="020B0502040204020203" pitchFamily="34" charset="0"/>
              </a:rPr>
              <a:t>3</a:t>
            </a:r>
          </a:p>
        </p:txBody>
      </p:sp>
      <p:sp>
        <p:nvSpPr>
          <p:cNvPr id="221" name="TextBox 220"/>
          <p:cNvSpPr txBox="1"/>
          <p:nvPr/>
        </p:nvSpPr>
        <p:spPr>
          <a:xfrm>
            <a:off x="2196803" y="5501247"/>
            <a:ext cx="340481" cy="369332"/>
          </a:xfrm>
          <a:prstGeom prst="rect">
            <a:avLst/>
          </a:prstGeom>
          <a:noFill/>
        </p:spPr>
        <p:txBody>
          <a:bodyPr wrap="square" rtlCol="0">
            <a:spAutoFit/>
          </a:bodyPr>
          <a:lstStyle/>
          <a:p>
            <a:r>
              <a:rPr lang="en-US" dirty="0">
                <a:latin typeface="Bahnschrift Condensed" panose="020B0502040204020203" pitchFamily="34" charset="0"/>
              </a:rPr>
              <a:t>4</a:t>
            </a:r>
          </a:p>
        </p:txBody>
      </p:sp>
      <p:sp>
        <p:nvSpPr>
          <p:cNvPr id="222" name="TextBox 221"/>
          <p:cNvSpPr txBox="1"/>
          <p:nvPr/>
        </p:nvSpPr>
        <p:spPr>
          <a:xfrm>
            <a:off x="2688516" y="5501247"/>
            <a:ext cx="340481" cy="369332"/>
          </a:xfrm>
          <a:prstGeom prst="rect">
            <a:avLst/>
          </a:prstGeom>
          <a:noFill/>
        </p:spPr>
        <p:txBody>
          <a:bodyPr wrap="square" rtlCol="0">
            <a:spAutoFit/>
          </a:bodyPr>
          <a:lstStyle/>
          <a:p>
            <a:r>
              <a:rPr lang="en-US" dirty="0">
                <a:latin typeface="Bahnschrift Condensed" panose="020B0502040204020203" pitchFamily="34" charset="0"/>
              </a:rPr>
              <a:t>5</a:t>
            </a:r>
          </a:p>
        </p:txBody>
      </p:sp>
      <p:sp>
        <p:nvSpPr>
          <p:cNvPr id="225" name="TextBox 224"/>
          <p:cNvSpPr txBox="1"/>
          <p:nvPr/>
        </p:nvSpPr>
        <p:spPr>
          <a:xfrm>
            <a:off x="3237493" y="5487473"/>
            <a:ext cx="340481" cy="369332"/>
          </a:xfrm>
          <a:prstGeom prst="rect">
            <a:avLst/>
          </a:prstGeom>
          <a:noFill/>
        </p:spPr>
        <p:txBody>
          <a:bodyPr wrap="square" rtlCol="0">
            <a:spAutoFit/>
          </a:bodyPr>
          <a:lstStyle/>
          <a:p>
            <a:r>
              <a:rPr lang="en-US" dirty="0">
                <a:latin typeface="Bahnschrift Condensed" panose="020B0502040204020203" pitchFamily="34" charset="0"/>
              </a:rPr>
              <a:t>6</a:t>
            </a:r>
          </a:p>
        </p:txBody>
      </p:sp>
      <p:sp>
        <p:nvSpPr>
          <p:cNvPr id="226" name="TextBox 225"/>
          <p:cNvSpPr txBox="1"/>
          <p:nvPr/>
        </p:nvSpPr>
        <p:spPr>
          <a:xfrm>
            <a:off x="3737062" y="5501247"/>
            <a:ext cx="340481" cy="369332"/>
          </a:xfrm>
          <a:prstGeom prst="rect">
            <a:avLst/>
          </a:prstGeom>
          <a:noFill/>
        </p:spPr>
        <p:txBody>
          <a:bodyPr wrap="square" rtlCol="0">
            <a:spAutoFit/>
          </a:bodyPr>
          <a:lstStyle/>
          <a:p>
            <a:r>
              <a:rPr lang="en-US" dirty="0">
                <a:latin typeface="Bahnschrift Condensed" panose="020B0502040204020203" pitchFamily="34" charset="0"/>
              </a:rPr>
              <a:t>7</a:t>
            </a:r>
          </a:p>
        </p:txBody>
      </p:sp>
      <p:sp>
        <p:nvSpPr>
          <p:cNvPr id="227" name="TextBox 226"/>
          <p:cNvSpPr txBox="1"/>
          <p:nvPr/>
        </p:nvSpPr>
        <p:spPr>
          <a:xfrm>
            <a:off x="4236631" y="5501247"/>
            <a:ext cx="340481" cy="369332"/>
          </a:xfrm>
          <a:prstGeom prst="rect">
            <a:avLst/>
          </a:prstGeom>
          <a:noFill/>
        </p:spPr>
        <p:txBody>
          <a:bodyPr wrap="square" rtlCol="0">
            <a:spAutoFit/>
          </a:bodyPr>
          <a:lstStyle/>
          <a:p>
            <a:r>
              <a:rPr lang="en-US" dirty="0">
                <a:latin typeface="Bahnschrift Condensed" panose="020B0502040204020203" pitchFamily="34" charset="0"/>
              </a:rPr>
              <a:t>8</a:t>
            </a:r>
          </a:p>
        </p:txBody>
      </p:sp>
      <p:sp>
        <p:nvSpPr>
          <p:cNvPr id="228" name="TextBox 227"/>
          <p:cNvSpPr txBox="1"/>
          <p:nvPr/>
        </p:nvSpPr>
        <p:spPr>
          <a:xfrm>
            <a:off x="4736200" y="5501247"/>
            <a:ext cx="340481" cy="369332"/>
          </a:xfrm>
          <a:prstGeom prst="rect">
            <a:avLst/>
          </a:prstGeom>
          <a:noFill/>
        </p:spPr>
        <p:txBody>
          <a:bodyPr wrap="square" rtlCol="0">
            <a:spAutoFit/>
          </a:bodyPr>
          <a:lstStyle/>
          <a:p>
            <a:r>
              <a:rPr lang="en-US" dirty="0">
                <a:latin typeface="Bahnschrift Condensed" panose="020B0502040204020203" pitchFamily="34" charset="0"/>
              </a:rPr>
              <a:t>9</a:t>
            </a:r>
          </a:p>
        </p:txBody>
      </p:sp>
      <p:sp>
        <p:nvSpPr>
          <p:cNvPr id="229" name="TextBox 228"/>
          <p:cNvSpPr txBox="1"/>
          <p:nvPr/>
        </p:nvSpPr>
        <p:spPr>
          <a:xfrm>
            <a:off x="5235769" y="5501247"/>
            <a:ext cx="340481" cy="369332"/>
          </a:xfrm>
          <a:prstGeom prst="rect">
            <a:avLst/>
          </a:prstGeom>
          <a:noFill/>
        </p:spPr>
        <p:txBody>
          <a:bodyPr wrap="square" rtlCol="0">
            <a:spAutoFit/>
          </a:bodyPr>
          <a:lstStyle/>
          <a:p>
            <a:r>
              <a:rPr lang="en-US" dirty="0">
                <a:latin typeface="Bahnschrift Condensed" panose="020B0502040204020203" pitchFamily="34" charset="0"/>
              </a:rPr>
              <a:t>10</a:t>
            </a:r>
          </a:p>
        </p:txBody>
      </p:sp>
      <p:sp>
        <p:nvSpPr>
          <p:cNvPr id="230" name="TextBox 229"/>
          <p:cNvSpPr txBox="1"/>
          <p:nvPr/>
        </p:nvSpPr>
        <p:spPr>
          <a:xfrm>
            <a:off x="5735338" y="5501247"/>
            <a:ext cx="340481" cy="369332"/>
          </a:xfrm>
          <a:prstGeom prst="rect">
            <a:avLst/>
          </a:prstGeom>
          <a:noFill/>
        </p:spPr>
        <p:txBody>
          <a:bodyPr wrap="square" rtlCol="0">
            <a:spAutoFit/>
          </a:bodyPr>
          <a:lstStyle/>
          <a:p>
            <a:r>
              <a:rPr lang="en-US" dirty="0">
                <a:latin typeface="Bahnschrift Condensed" panose="020B0502040204020203" pitchFamily="34" charset="0"/>
              </a:rPr>
              <a:t>11</a:t>
            </a:r>
          </a:p>
        </p:txBody>
      </p:sp>
      <p:sp>
        <p:nvSpPr>
          <p:cNvPr id="231" name="TextBox 230"/>
          <p:cNvSpPr txBox="1"/>
          <p:nvPr/>
        </p:nvSpPr>
        <p:spPr>
          <a:xfrm>
            <a:off x="6278195" y="5501247"/>
            <a:ext cx="340481" cy="369332"/>
          </a:xfrm>
          <a:prstGeom prst="rect">
            <a:avLst/>
          </a:prstGeom>
          <a:noFill/>
        </p:spPr>
        <p:txBody>
          <a:bodyPr wrap="square" rtlCol="0">
            <a:spAutoFit/>
          </a:bodyPr>
          <a:lstStyle/>
          <a:p>
            <a:r>
              <a:rPr lang="en-US" dirty="0">
                <a:latin typeface="Bahnschrift Condensed" panose="020B0502040204020203" pitchFamily="34" charset="0"/>
              </a:rPr>
              <a:t>12</a:t>
            </a:r>
          </a:p>
        </p:txBody>
      </p:sp>
      <p:sp>
        <p:nvSpPr>
          <p:cNvPr id="235" name="Rectangle 234"/>
          <p:cNvSpPr/>
          <p:nvPr/>
        </p:nvSpPr>
        <p:spPr>
          <a:xfrm>
            <a:off x="7542930" y="2299575"/>
            <a:ext cx="4040540" cy="2862322"/>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Tương tự, vẽ trục tung </a:t>
            </a:r>
            <a:r>
              <a:rPr lang="en-US" sz="3600" dirty="0">
                <a:solidFill>
                  <a:srgbClr val="DF2935"/>
                </a:solidFill>
                <a:latin typeface="Bahnschrift Condensed" panose="020B0502040204020203" pitchFamily="34" charset="0"/>
              </a:rPr>
              <a:t>BÊN PHẢI</a:t>
            </a:r>
            <a:r>
              <a:rPr lang="en-US" sz="3600" dirty="0">
                <a:solidFill>
                  <a:srgbClr val="7030A0"/>
                </a:solidFill>
                <a:latin typeface="Bahnschrift Condensed" panose="020B0502040204020203" pitchFamily="34" charset="0"/>
              </a:rPr>
              <a:t> thể hiện </a:t>
            </a:r>
            <a:r>
              <a:rPr lang="en-US" sz="3600" dirty="0">
                <a:solidFill>
                  <a:srgbClr val="DF2935"/>
                </a:solidFill>
                <a:latin typeface="Bahnschrift Condensed" panose="020B0502040204020203" pitchFamily="34" charset="0"/>
              </a:rPr>
              <a:t>LƯỢNG MƯA</a:t>
            </a:r>
            <a:r>
              <a:rPr lang="en-US" sz="3600" dirty="0">
                <a:solidFill>
                  <a:srgbClr val="7030A0"/>
                </a:solidFill>
                <a:latin typeface="Bahnschrift Condensed" panose="020B0502040204020203" pitchFamily="34" charset="0"/>
              </a:rPr>
              <a:t>. (Lưu ý: vị trí 2 trục tung có thể đổi cho nhau) </a:t>
            </a:r>
          </a:p>
          <a:p>
            <a:endParaRPr lang="vi-VN" sz="3600" dirty="0">
              <a:solidFill>
                <a:srgbClr val="7030A0"/>
              </a:solidFill>
              <a:latin typeface="Bahnschrift Condensed" panose="020B0502040204020203" pitchFamily="34" charset="0"/>
            </a:endParaRPr>
          </a:p>
        </p:txBody>
      </p:sp>
      <p:cxnSp>
        <p:nvCxnSpPr>
          <p:cNvPr id="236" name="Straight Arrow Connector 235"/>
          <p:cNvCxnSpPr/>
          <p:nvPr/>
        </p:nvCxnSpPr>
        <p:spPr>
          <a:xfrm flipV="1">
            <a:off x="6566181" y="2157472"/>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452" name="Group 451"/>
          <p:cNvGrpSpPr/>
          <p:nvPr/>
        </p:nvGrpSpPr>
        <p:grpSpPr>
          <a:xfrm>
            <a:off x="6661320" y="2306848"/>
            <a:ext cx="568237" cy="3343745"/>
            <a:chOff x="6661320" y="2306848"/>
            <a:chExt cx="890939" cy="3343745"/>
          </a:xfrm>
        </p:grpSpPr>
        <p:sp>
          <p:nvSpPr>
            <p:cNvPr id="238" name="TextBox 237"/>
            <p:cNvSpPr txBox="1"/>
            <p:nvPr/>
          </p:nvSpPr>
          <p:spPr>
            <a:xfrm>
              <a:off x="6661321" y="5312039"/>
              <a:ext cx="566450" cy="338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39" name="TextBox 238"/>
            <p:cNvSpPr txBox="1"/>
            <p:nvPr/>
          </p:nvSpPr>
          <p:spPr>
            <a:xfrm>
              <a:off x="6661320" y="4560742"/>
              <a:ext cx="890939" cy="338554"/>
            </a:xfrm>
            <a:prstGeom prst="rect">
              <a:avLst/>
            </a:prstGeom>
            <a:noFill/>
          </p:spPr>
          <p:txBody>
            <a:bodyPr wrap="square" rtlCol="0">
              <a:spAutoFit/>
            </a:bodyPr>
            <a:lstStyle/>
            <a:p>
              <a:r>
                <a:rPr lang="en-US" sz="1600" dirty="0">
                  <a:latin typeface="Bahnschrift Condensed" panose="020B0502040204020203" pitchFamily="34" charset="0"/>
                </a:rPr>
                <a:t>100</a:t>
              </a:r>
            </a:p>
          </p:txBody>
        </p:sp>
        <p:sp>
          <p:nvSpPr>
            <p:cNvPr id="240" name="TextBox 239"/>
            <p:cNvSpPr txBox="1"/>
            <p:nvPr/>
          </p:nvSpPr>
          <p:spPr>
            <a:xfrm>
              <a:off x="6661321" y="3809444"/>
              <a:ext cx="890938" cy="338554"/>
            </a:xfrm>
            <a:prstGeom prst="rect">
              <a:avLst/>
            </a:prstGeom>
            <a:noFill/>
          </p:spPr>
          <p:txBody>
            <a:bodyPr wrap="square" rtlCol="0">
              <a:spAutoFit/>
            </a:bodyPr>
            <a:lstStyle/>
            <a:p>
              <a:r>
                <a:rPr lang="en-US" sz="1600" dirty="0">
                  <a:latin typeface="Bahnschrift Condensed" panose="020B0502040204020203" pitchFamily="34" charset="0"/>
                </a:rPr>
                <a:t>200</a:t>
              </a:r>
            </a:p>
          </p:txBody>
        </p:sp>
        <p:sp>
          <p:nvSpPr>
            <p:cNvPr id="241" name="TextBox 240"/>
            <p:cNvSpPr txBox="1"/>
            <p:nvPr/>
          </p:nvSpPr>
          <p:spPr>
            <a:xfrm>
              <a:off x="6661321" y="3058146"/>
              <a:ext cx="890938" cy="338554"/>
            </a:xfrm>
            <a:prstGeom prst="rect">
              <a:avLst/>
            </a:prstGeom>
            <a:noFill/>
          </p:spPr>
          <p:txBody>
            <a:bodyPr wrap="square" rtlCol="0">
              <a:spAutoFit/>
            </a:bodyPr>
            <a:lstStyle/>
            <a:p>
              <a:r>
                <a:rPr lang="en-US" sz="1600" dirty="0">
                  <a:latin typeface="Bahnschrift Condensed" panose="020B0502040204020203" pitchFamily="34" charset="0"/>
                </a:rPr>
                <a:t>300</a:t>
              </a:r>
            </a:p>
          </p:txBody>
        </p:sp>
        <p:sp>
          <p:nvSpPr>
            <p:cNvPr id="243" name="TextBox 242"/>
            <p:cNvSpPr txBox="1"/>
            <p:nvPr/>
          </p:nvSpPr>
          <p:spPr>
            <a:xfrm>
              <a:off x="6661321" y="2306848"/>
              <a:ext cx="890938" cy="338554"/>
            </a:xfrm>
            <a:prstGeom prst="rect">
              <a:avLst/>
            </a:prstGeom>
            <a:noFill/>
          </p:spPr>
          <p:txBody>
            <a:bodyPr wrap="square" rtlCol="0">
              <a:spAutoFit/>
            </a:bodyPr>
            <a:lstStyle/>
            <a:p>
              <a:r>
                <a:rPr lang="en-US" sz="1600" dirty="0">
                  <a:latin typeface="Bahnschrift Condensed" panose="020B0502040204020203" pitchFamily="34" charset="0"/>
                </a:rPr>
                <a:t>4000</a:t>
              </a:r>
            </a:p>
          </p:txBody>
        </p:sp>
      </p:grpSp>
      <p:grpSp>
        <p:nvGrpSpPr>
          <p:cNvPr id="451" name="Group 450"/>
          <p:cNvGrpSpPr/>
          <p:nvPr/>
        </p:nvGrpSpPr>
        <p:grpSpPr>
          <a:xfrm>
            <a:off x="6529435" y="2507585"/>
            <a:ext cx="114300" cy="3007878"/>
            <a:chOff x="6529435" y="2507585"/>
            <a:chExt cx="114300" cy="3007878"/>
          </a:xfrm>
        </p:grpSpPr>
        <p:cxnSp>
          <p:nvCxnSpPr>
            <p:cNvPr id="245" name="Straight Connector 244"/>
            <p:cNvCxnSpPr/>
            <p:nvPr/>
          </p:nvCxnSpPr>
          <p:spPr>
            <a:xfrm>
              <a:off x="6529435"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6" name="Straight Connector 245"/>
            <p:cNvCxnSpPr/>
            <p:nvPr/>
          </p:nvCxnSpPr>
          <p:spPr>
            <a:xfrm>
              <a:off x="6529435" y="4763492"/>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8" name="Straight Connector 247"/>
            <p:cNvCxnSpPr/>
            <p:nvPr/>
          </p:nvCxnSpPr>
          <p:spPr>
            <a:xfrm>
              <a:off x="6529435"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9" name="Straight Connector 248"/>
            <p:cNvCxnSpPr/>
            <p:nvPr/>
          </p:nvCxnSpPr>
          <p:spPr>
            <a:xfrm>
              <a:off x="6529435" y="3259554"/>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0" name="Straight Connector 249"/>
            <p:cNvCxnSpPr/>
            <p:nvPr/>
          </p:nvCxnSpPr>
          <p:spPr>
            <a:xfrm>
              <a:off x="6529435" y="401152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59" name="Rectangle 258"/>
          <p:cNvSpPr/>
          <p:nvPr/>
        </p:nvSpPr>
        <p:spPr>
          <a:xfrm>
            <a:off x="7542930" y="2299575"/>
            <a:ext cx="4040540" cy="2862322"/>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Vẽ các cột thể hiện </a:t>
            </a:r>
            <a:r>
              <a:rPr lang="en-US" sz="3600" dirty="0">
                <a:solidFill>
                  <a:srgbClr val="DF2935"/>
                </a:solidFill>
                <a:latin typeface="Bahnschrift Condensed" panose="020B0502040204020203" pitchFamily="34" charset="0"/>
              </a:rPr>
              <a:t>LƯỢNG MƯA</a:t>
            </a:r>
            <a:r>
              <a:rPr lang="en-US" sz="3600" dirty="0">
                <a:solidFill>
                  <a:srgbClr val="7030A0"/>
                </a:solidFill>
                <a:latin typeface="Bahnschrift Condensed" panose="020B0502040204020203" pitchFamily="34" charset="0"/>
              </a:rPr>
              <a:t> trước, dóng trục tung bên </a:t>
            </a:r>
            <a:r>
              <a:rPr lang="en-US" sz="3600" dirty="0">
                <a:solidFill>
                  <a:srgbClr val="DF2935"/>
                </a:solidFill>
                <a:latin typeface="Bahnschrift Condensed" panose="020B0502040204020203" pitchFamily="34" charset="0"/>
              </a:rPr>
              <a:t>PHẢI</a:t>
            </a:r>
            <a:r>
              <a:rPr lang="en-US" sz="3600" dirty="0">
                <a:solidFill>
                  <a:srgbClr val="7030A0"/>
                </a:solidFill>
                <a:latin typeface="Bahnschrift Condensed" panose="020B0502040204020203" pitchFamily="34" charset="0"/>
              </a:rPr>
              <a:t> cho đúng giá trị, dóng trục hoành cho đúng tháng)</a:t>
            </a:r>
            <a:endParaRPr lang="vi-VN" sz="3600" dirty="0">
              <a:solidFill>
                <a:srgbClr val="7030A0"/>
              </a:solidFill>
              <a:latin typeface="Bahnschrift Condensed" panose="020B0502040204020203" pitchFamily="34" charset="0"/>
            </a:endParaRPr>
          </a:p>
        </p:txBody>
      </p:sp>
      <p:sp>
        <p:nvSpPr>
          <p:cNvPr id="260" name="Oval 259"/>
          <p:cNvSpPr/>
          <p:nvPr/>
        </p:nvSpPr>
        <p:spPr>
          <a:xfrm>
            <a:off x="2757175" y="1097842"/>
            <a:ext cx="885552" cy="64872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2" name="Rectangle 261"/>
          <p:cNvSpPr/>
          <p:nvPr/>
        </p:nvSpPr>
        <p:spPr>
          <a:xfrm>
            <a:off x="7542930" y="2299575"/>
            <a:ext cx="4040540" cy="3970318"/>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Nhớ</a:t>
            </a:r>
            <a:r>
              <a:rPr lang="en-US" sz="3600" dirty="0">
                <a:solidFill>
                  <a:srgbClr val="DF2935"/>
                </a:solidFill>
                <a:latin typeface="Bahnschrift Condensed" panose="020B0502040204020203" pitchFamily="34" charset="0"/>
              </a:rPr>
              <a:t> xóa </a:t>
            </a:r>
            <a:r>
              <a:rPr lang="en-US" sz="3600" dirty="0">
                <a:solidFill>
                  <a:srgbClr val="7030A0"/>
                </a:solidFill>
                <a:latin typeface="Bahnschrift Condensed" panose="020B0502040204020203" pitchFamily="34" charset="0"/>
              </a:rPr>
              <a:t>các </a:t>
            </a:r>
            <a:r>
              <a:rPr lang="en-US" sz="3600" dirty="0">
                <a:solidFill>
                  <a:srgbClr val="DF2935"/>
                </a:solidFill>
                <a:latin typeface="Bahnschrift Condensed" panose="020B0502040204020203" pitchFamily="34" charset="0"/>
              </a:rPr>
              <a:t>đường dóng </a:t>
            </a:r>
            <a:r>
              <a:rPr lang="en-US" sz="3600" dirty="0">
                <a:solidFill>
                  <a:srgbClr val="7030A0"/>
                </a:solidFill>
                <a:latin typeface="Bahnschrift Condensed" panose="020B0502040204020203" pitchFamily="34" charset="0"/>
              </a:rPr>
              <a:t>trục tung và trục hoành, chỉ để lại cột và ghi số liệu trên đỉnh. </a:t>
            </a:r>
          </a:p>
          <a:p>
            <a:endParaRPr lang="en-US" sz="3600" dirty="0">
              <a:solidFill>
                <a:srgbClr val="7030A0"/>
              </a:solidFill>
              <a:latin typeface="Bahnschrift Condensed" panose="020B0502040204020203" pitchFamily="34" charset="0"/>
            </a:endParaRPr>
          </a:p>
          <a:p>
            <a:endParaRPr lang="en-US" sz="3600" dirty="0">
              <a:solidFill>
                <a:srgbClr val="7030A0"/>
              </a:solidFill>
              <a:latin typeface="Bahnschrift Condensed" panose="020B0502040204020203" pitchFamily="34" charset="0"/>
            </a:endParaRPr>
          </a:p>
          <a:p>
            <a:endParaRPr lang="vi-VN" sz="3600" dirty="0">
              <a:solidFill>
                <a:srgbClr val="7030A0"/>
              </a:solidFill>
              <a:latin typeface="Bahnschrift Condensed" panose="020B0502040204020203" pitchFamily="34" charset="0"/>
            </a:endParaRPr>
          </a:p>
        </p:txBody>
      </p:sp>
      <p:sp>
        <p:nvSpPr>
          <p:cNvPr id="464" name="Rectangle 463"/>
          <p:cNvSpPr/>
          <p:nvPr/>
        </p:nvSpPr>
        <p:spPr>
          <a:xfrm>
            <a:off x="749040" y="5339935"/>
            <a:ext cx="199762" cy="1613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Box 448"/>
          <p:cNvSpPr txBox="1"/>
          <p:nvPr/>
        </p:nvSpPr>
        <p:spPr>
          <a:xfrm>
            <a:off x="721670" y="5501247"/>
            <a:ext cx="340481" cy="369332"/>
          </a:xfrm>
          <a:prstGeom prst="rect">
            <a:avLst/>
          </a:prstGeom>
          <a:noFill/>
        </p:spPr>
        <p:txBody>
          <a:bodyPr wrap="square" rtlCol="0">
            <a:spAutoFit/>
          </a:bodyPr>
          <a:lstStyle/>
          <a:p>
            <a:r>
              <a:rPr lang="en-US" dirty="0">
                <a:latin typeface="Bahnschrift Condensed" panose="020B0502040204020203" pitchFamily="34" charset="0"/>
              </a:rPr>
              <a:t>1</a:t>
            </a:r>
          </a:p>
        </p:txBody>
      </p:sp>
      <p:cxnSp>
        <p:nvCxnSpPr>
          <p:cNvPr id="463" name="Straight Connector 462"/>
          <p:cNvCxnSpPr/>
          <p:nvPr/>
        </p:nvCxnSpPr>
        <p:spPr>
          <a:xfrm>
            <a:off x="143933" y="5345647"/>
            <a:ext cx="6698027"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261" name="Straight Connector 260"/>
          <p:cNvCxnSpPr/>
          <p:nvPr/>
        </p:nvCxnSpPr>
        <p:spPr>
          <a:xfrm rot="16200000">
            <a:off x="372529" y="5266267"/>
            <a:ext cx="969434"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465" name="Rectangle 464"/>
          <p:cNvSpPr/>
          <p:nvPr/>
        </p:nvSpPr>
        <p:spPr>
          <a:xfrm>
            <a:off x="662660" y="5001381"/>
            <a:ext cx="697627" cy="369332"/>
          </a:xfrm>
          <a:prstGeom prst="rect">
            <a:avLst/>
          </a:prstGeom>
        </p:spPr>
        <p:txBody>
          <a:bodyPr wrap="square">
            <a:spAutoFit/>
          </a:bodyPr>
          <a:lstStyle/>
          <a:p>
            <a:r>
              <a:rPr lang="en-US" dirty="0">
                <a:latin typeface="Bahnschrift Condensed" panose="020B0502040204020203" pitchFamily="34" charset="0"/>
              </a:rPr>
              <a:t>19.5</a:t>
            </a:r>
          </a:p>
        </p:txBody>
      </p:sp>
    </p:spTree>
    <p:extLst>
      <p:ext uri="{BB962C8B-B14F-4D97-AF65-F5344CB8AC3E}">
        <p14:creationId xmlns:p14="http://schemas.microsoft.com/office/powerpoint/2010/main" val="3735534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53"/>
                                        </p:tgtEl>
                                        <p:attrNameLst>
                                          <p:attrName>style.visibility</p:attrName>
                                        </p:attrNameLst>
                                      </p:cBhvr>
                                      <p:to>
                                        <p:strVal val="visible"/>
                                      </p:to>
                                    </p:set>
                                    <p:animEffect transition="in" filter="wipe(left)">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wipe(down)">
                                      <p:cBhvr>
                                        <p:cTn id="12" dur="500"/>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repeatCount="500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3" name="breez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13"/>
                                        </p:tgtEl>
                                        <p:attrNameLst>
                                          <p:attrName>style.visibility</p:attrName>
                                        </p:attrNameLst>
                                      </p:cBhvr>
                                      <p:to>
                                        <p:strVal val="visible"/>
                                      </p:to>
                                    </p:set>
                                    <p:animEffect transition="in" filter="wipe(left)">
                                      <p:cBhvr>
                                        <p:cTn id="22" dur="500"/>
                                        <p:tgtEl>
                                          <p:spTgt spid="2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30"/>
                                        </p:tgtEl>
                                        <p:attrNameLst>
                                          <p:attrName>ppt_w</p:attrName>
                                        </p:attrNameLst>
                                      </p:cBhvr>
                                      <p:tavLst>
                                        <p:tav tm="0">
                                          <p:val>
                                            <p:strVal val="ppt_w"/>
                                          </p:val>
                                        </p:tav>
                                        <p:tav tm="100000">
                                          <p:val>
                                            <p:fltVal val="0"/>
                                          </p:val>
                                        </p:tav>
                                      </p:tavLst>
                                    </p:anim>
                                    <p:anim calcmode="lin" valueType="num">
                                      <p:cBhvr>
                                        <p:cTn id="37" dur="500"/>
                                        <p:tgtEl>
                                          <p:spTgt spid="30"/>
                                        </p:tgtEl>
                                        <p:attrNameLst>
                                          <p:attrName>ppt_h</p:attrName>
                                        </p:attrNameLst>
                                      </p:cBhvr>
                                      <p:tavLst>
                                        <p:tav tm="0">
                                          <p:val>
                                            <p:strVal val="ppt_h"/>
                                          </p:val>
                                        </p:tav>
                                        <p:tav tm="100000">
                                          <p:val>
                                            <p:fltVal val="0"/>
                                          </p:val>
                                        </p:tav>
                                      </p:tavLst>
                                    </p:anim>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10000"/>
                                  </p:iterate>
                                  <p:childTnLst>
                                    <p:set>
                                      <p:cBhvr>
                                        <p:cTn id="43" dur="1" fill="hold">
                                          <p:stCondLst>
                                            <p:cond delay="0"/>
                                          </p:stCondLst>
                                        </p:cTn>
                                        <p:tgtEl>
                                          <p:spTgt spid="218"/>
                                        </p:tgtEl>
                                        <p:attrNameLst>
                                          <p:attrName>style.visibility</p:attrName>
                                        </p:attrNameLst>
                                      </p:cBhvr>
                                      <p:to>
                                        <p:strVal val="visible"/>
                                      </p:to>
                                    </p:set>
                                    <p:animEffect transition="in" filter="wipe(left)">
                                      <p:cBhvr>
                                        <p:cTn id="44" dur="500"/>
                                        <p:tgtEl>
                                          <p:spTgt spid="218"/>
                                        </p:tgtEl>
                                      </p:cBhvr>
                                    </p:animEffect>
                                  </p:childTnLst>
                                </p:cTn>
                              </p:par>
                            </p:childTnLst>
                          </p:cTn>
                        </p:par>
                        <p:par>
                          <p:cTn id="45" fill="hold">
                            <p:stCondLst>
                              <p:cond delay="2650"/>
                            </p:stCondLst>
                            <p:childTnLst>
                              <p:par>
                                <p:cTn id="46" presetID="22" presetClass="entr" presetSubtype="8"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3150"/>
                            </p:stCondLst>
                            <p:childTnLst>
                              <p:par>
                                <p:cTn id="50" presetID="22" presetClass="entr" presetSubtype="8" fill="hold" grpId="0" nodeType="afterEffect">
                                  <p:stCondLst>
                                    <p:cond delay="0"/>
                                  </p:stCondLst>
                                  <p:childTnLst>
                                    <p:set>
                                      <p:cBhvr>
                                        <p:cTn id="51" dur="1" fill="hold">
                                          <p:stCondLst>
                                            <p:cond delay="0"/>
                                          </p:stCondLst>
                                        </p:cTn>
                                        <p:tgtEl>
                                          <p:spTgt spid="449"/>
                                        </p:tgtEl>
                                        <p:attrNameLst>
                                          <p:attrName>style.visibility</p:attrName>
                                        </p:attrNameLst>
                                      </p:cBhvr>
                                      <p:to>
                                        <p:strVal val="visible"/>
                                      </p:to>
                                    </p:set>
                                    <p:animEffect transition="in" filter="wipe(left)">
                                      <p:cBhvr>
                                        <p:cTn id="52" dur="500"/>
                                        <p:tgtEl>
                                          <p:spTgt spid="449"/>
                                        </p:tgtEl>
                                      </p:cBhvr>
                                    </p:animEffect>
                                  </p:childTnLst>
                                </p:cTn>
                              </p:par>
                            </p:childTnLst>
                          </p:cTn>
                        </p:par>
                        <p:par>
                          <p:cTn id="53" fill="hold">
                            <p:stCondLst>
                              <p:cond delay="3650"/>
                            </p:stCondLst>
                            <p:childTnLst>
                              <p:par>
                                <p:cTn id="54" presetID="22" presetClass="entr" presetSubtype="8"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wipe(left)">
                                      <p:cBhvr>
                                        <p:cTn id="56" dur="500"/>
                                        <p:tgtEl>
                                          <p:spTgt spid="219"/>
                                        </p:tgtEl>
                                      </p:cBhvr>
                                    </p:animEffect>
                                  </p:childTnLst>
                                </p:cTn>
                              </p:par>
                            </p:childTnLst>
                          </p:cTn>
                        </p:par>
                        <p:par>
                          <p:cTn id="57" fill="hold">
                            <p:stCondLst>
                              <p:cond delay="4150"/>
                            </p:stCondLst>
                            <p:childTnLst>
                              <p:par>
                                <p:cTn id="58" presetID="22" presetClass="entr" presetSubtype="8" fill="hold" grpId="0" nodeType="afterEffect">
                                  <p:stCondLst>
                                    <p:cond delay="0"/>
                                  </p:stCondLst>
                                  <p:childTnLst>
                                    <p:set>
                                      <p:cBhvr>
                                        <p:cTn id="59" dur="1" fill="hold">
                                          <p:stCondLst>
                                            <p:cond delay="0"/>
                                          </p:stCondLst>
                                        </p:cTn>
                                        <p:tgtEl>
                                          <p:spTgt spid="220"/>
                                        </p:tgtEl>
                                        <p:attrNameLst>
                                          <p:attrName>style.visibility</p:attrName>
                                        </p:attrNameLst>
                                      </p:cBhvr>
                                      <p:to>
                                        <p:strVal val="visible"/>
                                      </p:to>
                                    </p:set>
                                    <p:animEffect transition="in" filter="wipe(left)">
                                      <p:cBhvr>
                                        <p:cTn id="60" dur="500"/>
                                        <p:tgtEl>
                                          <p:spTgt spid="220"/>
                                        </p:tgtEl>
                                      </p:cBhvr>
                                    </p:animEffect>
                                  </p:childTnLst>
                                </p:cTn>
                              </p:par>
                            </p:childTnLst>
                          </p:cTn>
                        </p:par>
                        <p:par>
                          <p:cTn id="61" fill="hold">
                            <p:stCondLst>
                              <p:cond delay="4650"/>
                            </p:stCondLst>
                            <p:childTnLst>
                              <p:par>
                                <p:cTn id="62" presetID="22" presetClass="entr" presetSubtype="8" fill="hold" grpId="0" nodeType="afterEffect">
                                  <p:stCondLst>
                                    <p:cond delay="0"/>
                                  </p:stCondLst>
                                  <p:childTnLst>
                                    <p:set>
                                      <p:cBhvr>
                                        <p:cTn id="63" dur="1" fill="hold">
                                          <p:stCondLst>
                                            <p:cond delay="0"/>
                                          </p:stCondLst>
                                        </p:cTn>
                                        <p:tgtEl>
                                          <p:spTgt spid="221"/>
                                        </p:tgtEl>
                                        <p:attrNameLst>
                                          <p:attrName>style.visibility</p:attrName>
                                        </p:attrNameLst>
                                      </p:cBhvr>
                                      <p:to>
                                        <p:strVal val="visible"/>
                                      </p:to>
                                    </p:set>
                                    <p:animEffect transition="in" filter="wipe(left)">
                                      <p:cBhvr>
                                        <p:cTn id="64" dur="500"/>
                                        <p:tgtEl>
                                          <p:spTgt spid="221"/>
                                        </p:tgtEl>
                                      </p:cBhvr>
                                    </p:animEffect>
                                  </p:childTnLst>
                                </p:cTn>
                              </p:par>
                            </p:childTnLst>
                          </p:cTn>
                        </p:par>
                        <p:par>
                          <p:cTn id="65" fill="hold">
                            <p:stCondLst>
                              <p:cond delay="5150"/>
                            </p:stCondLst>
                            <p:childTnLst>
                              <p:par>
                                <p:cTn id="66" presetID="22" presetClass="entr" presetSubtype="8" fill="hold" grpId="0" nodeType="afterEffect">
                                  <p:stCondLst>
                                    <p:cond delay="0"/>
                                  </p:stCondLst>
                                  <p:childTnLst>
                                    <p:set>
                                      <p:cBhvr>
                                        <p:cTn id="67" dur="1" fill="hold">
                                          <p:stCondLst>
                                            <p:cond delay="0"/>
                                          </p:stCondLst>
                                        </p:cTn>
                                        <p:tgtEl>
                                          <p:spTgt spid="222"/>
                                        </p:tgtEl>
                                        <p:attrNameLst>
                                          <p:attrName>style.visibility</p:attrName>
                                        </p:attrNameLst>
                                      </p:cBhvr>
                                      <p:to>
                                        <p:strVal val="visible"/>
                                      </p:to>
                                    </p:set>
                                    <p:animEffect transition="in" filter="wipe(left)">
                                      <p:cBhvr>
                                        <p:cTn id="68" dur="500"/>
                                        <p:tgtEl>
                                          <p:spTgt spid="222"/>
                                        </p:tgtEl>
                                      </p:cBhvr>
                                    </p:animEffect>
                                  </p:childTnLst>
                                </p:cTn>
                              </p:par>
                            </p:childTnLst>
                          </p:cTn>
                        </p:par>
                        <p:par>
                          <p:cTn id="69" fill="hold">
                            <p:stCondLst>
                              <p:cond delay="5650"/>
                            </p:stCondLst>
                            <p:childTnLst>
                              <p:par>
                                <p:cTn id="70" presetID="22" presetClass="entr" presetSubtype="8" fill="hold" grpId="0" nodeType="afterEffect">
                                  <p:stCondLst>
                                    <p:cond delay="0"/>
                                  </p:stCondLst>
                                  <p:childTnLst>
                                    <p:set>
                                      <p:cBhvr>
                                        <p:cTn id="71" dur="1" fill="hold">
                                          <p:stCondLst>
                                            <p:cond delay="0"/>
                                          </p:stCondLst>
                                        </p:cTn>
                                        <p:tgtEl>
                                          <p:spTgt spid="225"/>
                                        </p:tgtEl>
                                        <p:attrNameLst>
                                          <p:attrName>style.visibility</p:attrName>
                                        </p:attrNameLst>
                                      </p:cBhvr>
                                      <p:to>
                                        <p:strVal val="visible"/>
                                      </p:to>
                                    </p:set>
                                    <p:animEffect transition="in" filter="wipe(left)">
                                      <p:cBhvr>
                                        <p:cTn id="72" dur="500"/>
                                        <p:tgtEl>
                                          <p:spTgt spid="225"/>
                                        </p:tgtEl>
                                      </p:cBhvr>
                                    </p:animEffect>
                                  </p:childTnLst>
                                </p:cTn>
                              </p:par>
                            </p:childTnLst>
                          </p:cTn>
                        </p:par>
                        <p:par>
                          <p:cTn id="73" fill="hold">
                            <p:stCondLst>
                              <p:cond delay="6150"/>
                            </p:stCondLst>
                            <p:childTnLst>
                              <p:par>
                                <p:cTn id="74" presetID="22" presetClass="entr" presetSubtype="8" fill="hold" grpId="0" nodeType="afterEffect">
                                  <p:stCondLst>
                                    <p:cond delay="0"/>
                                  </p:stCondLst>
                                  <p:childTnLst>
                                    <p:set>
                                      <p:cBhvr>
                                        <p:cTn id="75" dur="1" fill="hold">
                                          <p:stCondLst>
                                            <p:cond delay="0"/>
                                          </p:stCondLst>
                                        </p:cTn>
                                        <p:tgtEl>
                                          <p:spTgt spid="226"/>
                                        </p:tgtEl>
                                        <p:attrNameLst>
                                          <p:attrName>style.visibility</p:attrName>
                                        </p:attrNameLst>
                                      </p:cBhvr>
                                      <p:to>
                                        <p:strVal val="visible"/>
                                      </p:to>
                                    </p:set>
                                    <p:animEffect transition="in" filter="wipe(left)">
                                      <p:cBhvr>
                                        <p:cTn id="76" dur="500"/>
                                        <p:tgtEl>
                                          <p:spTgt spid="226"/>
                                        </p:tgtEl>
                                      </p:cBhvr>
                                    </p:animEffect>
                                  </p:childTnLst>
                                </p:cTn>
                              </p:par>
                            </p:childTnLst>
                          </p:cTn>
                        </p:par>
                        <p:par>
                          <p:cTn id="77" fill="hold">
                            <p:stCondLst>
                              <p:cond delay="6650"/>
                            </p:stCondLst>
                            <p:childTnLst>
                              <p:par>
                                <p:cTn id="78" presetID="22" presetClass="entr" presetSubtype="8"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Effect transition="in" filter="wipe(left)">
                                      <p:cBhvr>
                                        <p:cTn id="80" dur="500"/>
                                        <p:tgtEl>
                                          <p:spTgt spid="227"/>
                                        </p:tgtEl>
                                      </p:cBhvr>
                                    </p:animEffect>
                                  </p:childTnLst>
                                </p:cTn>
                              </p:par>
                            </p:childTnLst>
                          </p:cTn>
                        </p:par>
                        <p:par>
                          <p:cTn id="81" fill="hold">
                            <p:stCondLst>
                              <p:cond delay="7150"/>
                            </p:stCondLst>
                            <p:childTnLst>
                              <p:par>
                                <p:cTn id="82" presetID="22" presetClass="entr" presetSubtype="8" fill="hold" grpId="0" nodeType="afterEffect">
                                  <p:stCondLst>
                                    <p:cond delay="0"/>
                                  </p:stCondLst>
                                  <p:childTnLst>
                                    <p:set>
                                      <p:cBhvr>
                                        <p:cTn id="83" dur="1" fill="hold">
                                          <p:stCondLst>
                                            <p:cond delay="0"/>
                                          </p:stCondLst>
                                        </p:cTn>
                                        <p:tgtEl>
                                          <p:spTgt spid="228"/>
                                        </p:tgtEl>
                                        <p:attrNameLst>
                                          <p:attrName>style.visibility</p:attrName>
                                        </p:attrNameLst>
                                      </p:cBhvr>
                                      <p:to>
                                        <p:strVal val="visible"/>
                                      </p:to>
                                    </p:set>
                                    <p:animEffect transition="in" filter="wipe(left)">
                                      <p:cBhvr>
                                        <p:cTn id="84" dur="500"/>
                                        <p:tgtEl>
                                          <p:spTgt spid="228"/>
                                        </p:tgtEl>
                                      </p:cBhvr>
                                    </p:animEffect>
                                  </p:childTnLst>
                                </p:cTn>
                              </p:par>
                            </p:childTnLst>
                          </p:cTn>
                        </p:par>
                        <p:par>
                          <p:cTn id="85" fill="hold">
                            <p:stCondLst>
                              <p:cond delay="7650"/>
                            </p:stCondLst>
                            <p:childTnLst>
                              <p:par>
                                <p:cTn id="86" presetID="22" presetClass="entr" presetSubtype="8" fill="hold" grpId="0" nodeType="afterEffect">
                                  <p:stCondLst>
                                    <p:cond delay="0"/>
                                  </p:stCondLst>
                                  <p:childTnLst>
                                    <p:set>
                                      <p:cBhvr>
                                        <p:cTn id="87" dur="1" fill="hold">
                                          <p:stCondLst>
                                            <p:cond delay="0"/>
                                          </p:stCondLst>
                                        </p:cTn>
                                        <p:tgtEl>
                                          <p:spTgt spid="229"/>
                                        </p:tgtEl>
                                        <p:attrNameLst>
                                          <p:attrName>style.visibility</p:attrName>
                                        </p:attrNameLst>
                                      </p:cBhvr>
                                      <p:to>
                                        <p:strVal val="visible"/>
                                      </p:to>
                                    </p:set>
                                    <p:animEffect transition="in" filter="wipe(left)">
                                      <p:cBhvr>
                                        <p:cTn id="88" dur="500"/>
                                        <p:tgtEl>
                                          <p:spTgt spid="229"/>
                                        </p:tgtEl>
                                      </p:cBhvr>
                                    </p:animEffect>
                                  </p:childTnLst>
                                </p:cTn>
                              </p:par>
                            </p:childTnLst>
                          </p:cTn>
                        </p:par>
                        <p:par>
                          <p:cTn id="89" fill="hold">
                            <p:stCondLst>
                              <p:cond delay="8150"/>
                            </p:stCondLst>
                            <p:childTnLst>
                              <p:par>
                                <p:cTn id="90" presetID="22" presetClass="entr" presetSubtype="8" fill="hold" grpId="0" nodeType="afterEffect">
                                  <p:stCondLst>
                                    <p:cond delay="0"/>
                                  </p:stCondLst>
                                  <p:childTnLst>
                                    <p:set>
                                      <p:cBhvr>
                                        <p:cTn id="91" dur="1" fill="hold">
                                          <p:stCondLst>
                                            <p:cond delay="0"/>
                                          </p:stCondLst>
                                        </p:cTn>
                                        <p:tgtEl>
                                          <p:spTgt spid="230"/>
                                        </p:tgtEl>
                                        <p:attrNameLst>
                                          <p:attrName>style.visibility</p:attrName>
                                        </p:attrNameLst>
                                      </p:cBhvr>
                                      <p:to>
                                        <p:strVal val="visible"/>
                                      </p:to>
                                    </p:set>
                                    <p:animEffect transition="in" filter="wipe(left)">
                                      <p:cBhvr>
                                        <p:cTn id="92" dur="500"/>
                                        <p:tgtEl>
                                          <p:spTgt spid="230"/>
                                        </p:tgtEl>
                                      </p:cBhvr>
                                    </p:animEffect>
                                  </p:childTnLst>
                                </p:cTn>
                              </p:par>
                            </p:childTnLst>
                          </p:cTn>
                        </p:par>
                        <p:par>
                          <p:cTn id="93" fill="hold">
                            <p:stCondLst>
                              <p:cond delay="8650"/>
                            </p:stCondLst>
                            <p:childTnLst>
                              <p:par>
                                <p:cTn id="94" presetID="22" presetClass="entr" presetSubtype="8" fill="hold" grpId="0" nodeType="afterEffect">
                                  <p:stCondLst>
                                    <p:cond delay="0"/>
                                  </p:stCondLst>
                                  <p:childTnLst>
                                    <p:set>
                                      <p:cBhvr>
                                        <p:cTn id="95" dur="1" fill="hold">
                                          <p:stCondLst>
                                            <p:cond delay="0"/>
                                          </p:stCondLst>
                                        </p:cTn>
                                        <p:tgtEl>
                                          <p:spTgt spid="231"/>
                                        </p:tgtEl>
                                        <p:attrNameLst>
                                          <p:attrName>style.visibility</p:attrName>
                                        </p:attrNameLst>
                                      </p:cBhvr>
                                      <p:to>
                                        <p:strVal val="visible"/>
                                      </p:to>
                                    </p:set>
                                    <p:animEffect transition="in" filter="wipe(left)">
                                      <p:cBhvr>
                                        <p:cTn id="96" dur="500"/>
                                        <p:tgtEl>
                                          <p:spTgt spid="23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lt">
                                    <p:tmPct val="10000"/>
                                  </p:iterate>
                                  <p:childTnLst>
                                    <p:set>
                                      <p:cBhvr>
                                        <p:cTn id="100" dur="1" fill="hold">
                                          <p:stCondLst>
                                            <p:cond delay="0"/>
                                          </p:stCondLst>
                                        </p:cTn>
                                        <p:tgtEl>
                                          <p:spTgt spid="235"/>
                                        </p:tgtEl>
                                        <p:attrNameLst>
                                          <p:attrName>style.visibility</p:attrName>
                                        </p:attrNameLst>
                                      </p:cBhvr>
                                      <p:to>
                                        <p:strVal val="visible"/>
                                      </p:to>
                                    </p:set>
                                    <p:animEffect transition="in" filter="wipe(left)">
                                      <p:cBhvr>
                                        <p:cTn id="101" dur="500"/>
                                        <p:tgtEl>
                                          <p:spTgt spid="2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36"/>
                                        </p:tgtEl>
                                        <p:attrNameLst>
                                          <p:attrName>style.visibility</p:attrName>
                                        </p:attrNameLst>
                                      </p:cBhvr>
                                      <p:to>
                                        <p:strVal val="visible"/>
                                      </p:to>
                                    </p:set>
                                    <p:animEffect transition="in" filter="wipe(down)">
                                      <p:cBhvr>
                                        <p:cTn id="106" dur="500"/>
                                        <p:tgtEl>
                                          <p:spTgt spid="23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451"/>
                                        </p:tgtEl>
                                        <p:attrNameLst>
                                          <p:attrName>style.visibility</p:attrName>
                                        </p:attrNameLst>
                                      </p:cBhvr>
                                      <p:to>
                                        <p:strVal val="visible"/>
                                      </p:to>
                                    </p:set>
                                    <p:animEffect transition="in" filter="wipe(down)">
                                      <p:cBhvr>
                                        <p:cTn id="111" dur="500"/>
                                        <p:tgtEl>
                                          <p:spTgt spid="45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452"/>
                                        </p:tgtEl>
                                        <p:attrNameLst>
                                          <p:attrName>style.visibility</p:attrName>
                                        </p:attrNameLst>
                                      </p:cBhvr>
                                      <p:to>
                                        <p:strVal val="visible"/>
                                      </p:to>
                                    </p:set>
                                    <p:animEffect transition="in" filter="wipe(down)">
                                      <p:cBhvr>
                                        <p:cTn id="116" dur="500"/>
                                        <p:tgtEl>
                                          <p:spTgt spid="45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lt">
                                    <p:tmPct val="10000"/>
                                  </p:iterate>
                                  <p:childTnLst>
                                    <p:set>
                                      <p:cBhvr>
                                        <p:cTn id="120" dur="1" fill="hold">
                                          <p:stCondLst>
                                            <p:cond delay="0"/>
                                          </p:stCondLst>
                                        </p:cTn>
                                        <p:tgtEl>
                                          <p:spTgt spid="259"/>
                                        </p:tgtEl>
                                        <p:attrNameLst>
                                          <p:attrName>style.visibility</p:attrName>
                                        </p:attrNameLst>
                                      </p:cBhvr>
                                      <p:to>
                                        <p:strVal val="visible"/>
                                      </p:to>
                                    </p:set>
                                    <p:animEffect transition="in" filter="wipe(left)">
                                      <p:cBhvr>
                                        <p:cTn id="121" dur="500"/>
                                        <p:tgtEl>
                                          <p:spTgt spid="259"/>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repeatCount="5000" fill="hold" grpId="0" nodeType="clickEffect">
                                  <p:stCondLst>
                                    <p:cond delay="0"/>
                                  </p:stCondLst>
                                  <p:childTnLst>
                                    <p:set>
                                      <p:cBhvr>
                                        <p:cTn id="125" dur="1" fill="hold">
                                          <p:stCondLst>
                                            <p:cond delay="0"/>
                                          </p:stCondLst>
                                        </p:cTn>
                                        <p:tgtEl>
                                          <p:spTgt spid="260"/>
                                        </p:tgtEl>
                                        <p:attrNameLst>
                                          <p:attrName>style.visibility</p:attrName>
                                        </p:attrNameLst>
                                      </p:cBhvr>
                                      <p:to>
                                        <p:strVal val="visible"/>
                                      </p:to>
                                    </p:set>
                                    <p:animEffect transition="in" filter="barn(inVertical)">
                                      <p:cBhvr>
                                        <p:cTn id="126" dur="500"/>
                                        <p:tgtEl>
                                          <p:spTgt spid="260"/>
                                        </p:tgtEl>
                                      </p:cBhvr>
                                    </p:animEffect>
                                  </p:childTnLst>
                                  <p:subTnLst>
                                    <p:audio>
                                      <p:cMediaNode>
                                        <p:cTn display="0" masterRel="sameClick">
                                          <p:stCondLst>
                                            <p:cond evt="begin" delay="0">
                                              <p:tn val="124"/>
                                            </p:cond>
                                          </p:stCondLst>
                                          <p:endCondLst>
                                            <p:cond evt="onStopAudio" delay="0">
                                              <p:tgtEl>
                                                <p:sldTgt/>
                                              </p:tgtEl>
                                            </p:cond>
                                          </p:endCondLst>
                                        </p:cTn>
                                        <p:tgtEl>
                                          <p:sndTgt r:embed="rId3" name="breeze.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463"/>
                                        </p:tgtEl>
                                        <p:attrNameLst>
                                          <p:attrName>style.visibility</p:attrName>
                                        </p:attrNameLst>
                                      </p:cBhvr>
                                      <p:to>
                                        <p:strVal val="visible"/>
                                      </p:to>
                                    </p:set>
                                    <p:animEffect transition="in" filter="wipe(right)">
                                      <p:cBhvr>
                                        <p:cTn id="131" dur="3000"/>
                                        <p:tgtEl>
                                          <p:spTgt spid="46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261"/>
                                        </p:tgtEl>
                                        <p:attrNameLst>
                                          <p:attrName>style.visibility</p:attrName>
                                        </p:attrNameLst>
                                      </p:cBhvr>
                                      <p:to>
                                        <p:strVal val="visible"/>
                                      </p:to>
                                    </p:set>
                                    <p:animEffect transition="in" filter="wipe(down)">
                                      <p:cBhvr>
                                        <p:cTn id="136" dur="500"/>
                                        <p:tgtEl>
                                          <p:spTgt spid="26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lt">
                                    <p:tmPct val="10000"/>
                                  </p:iterate>
                                  <p:childTnLst>
                                    <p:set>
                                      <p:cBhvr>
                                        <p:cTn id="140" dur="1" fill="hold">
                                          <p:stCondLst>
                                            <p:cond delay="0"/>
                                          </p:stCondLst>
                                        </p:cTn>
                                        <p:tgtEl>
                                          <p:spTgt spid="262"/>
                                        </p:tgtEl>
                                        <p:attrNameLst>
                                          <p:attrName>style.visibility</p:attrName>
                                        </p:attrNameLst>
                                      </p:cBhvr>
                                      <p:to>
                                        <p:strVal val="visible"/>
                                      </p:to>
                                    </p:set>
                                    <p:animEffect transition="in" filter="wipe(left)">
                                      <p:cBhvr>
                                        <p:cTn id="141" dur="500"/>
                                        <p:tgtEl>
                                          <p:spTgt spid="262"/>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64"/>
                                        </p:tgtEl>
                                        <p:attrNameLst>
                                          <p:attrName>style.visibility</p:attrName>
                                        </p:attrNameLst>
                                      </p:cBhvr>
                                      <p:to>
                                        <p:strVal val="visible"/>
                                      </p:to>
                                    </p:set>
                                    <p:animEffect transition="in" filter="barn(inVertical)">
                                      <p:cBhvr>
                                        <p:cTn id="146" dur="500"/>
                                        <p:tgtEl>
                                          <p:spTgt spid="464"/>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xit" presetSubtype="32" fill="hold" nodeType="clickEffect">
                                  <p:stCondLst>
                                    <p:cond delay="0"/>
                                  </p:stCondLst>
                                  <p:childTnLst>
                                    <p:anim calcmode="lin" valueType="num">
                                      <p:cBhvr>
                                        <p:cTn id="150" dur="500"/>
                                        <p:tgtEl>
                                          <p:spTgt spid="463"/>
                                        </p:tgtEl>
                                        <p:attrNameLst>
                                          <p:attrName>ppt_w</p:attrName>
                                        </p:attrNameLst>
                                      </p:cBhvr>
                                      <p:tavLst>
                                        <p:tav tm="0">
                                          <p:val>
                                            <p:strVal val="ppt_w"/>
                                          </p:val>
                                        </p:tav>
                                        <p:tav tm="100000">
                                          <p:val>
                                            <p:fltVal val="0"/>
                                          </p:val>
                                        </p:tav>
                                      </p:tavLst>
                                    </p:anim>
                                    <p:anim calcmode="lin" valueType="num">
                                      <p:cBhvr>
                                        <p:cTn id="151" dur="500"/>
                                        <p:tgtEl>
                                          <p:spTgt spid="463"/>
                                        </p:tgtEl>
                                        <p:attrNameLst>
                                          <p:attrName>ppt_h</p:attrName>
                                        </p:attrNameLst>
                                      </p:cBhvr>
                                      <p:tavLst>
                                        <p:tav tm="0">
                                          <p:val>
                                            <p:strVal val="ppt_h"/>
                                          </p:val>
                                        </p:tav>
                                        <p:tav tm="100000">
                                          <p:val>
                                            <p:fltVal val="0"/>
                                          </p:val>
                                        </p:tav>
                                      </p:tavLst>
                                    </p:anim>
                                    <p:animEffect transition="out" filter="fade">
                                      <p:cBhvr>
                                        <p:cTn id="152" dur="500"/>
                                        <p:tgtEl>
                                          <p:spTgt spid="463"/>
                                        </p:tgtEl>
                                      </p:cBhvr>
                                    </p:animEffect>
                                    <p:set>
                                      <p:cBhvr>
                                        <p:cTn id="153" dur="1" fill="hold">
                                          <p:stCondLst>
                                            <p:cond delay="499"/>
                                          </p:stCondLst>
                                        </p:cTn>
                                        <p:tgtEl>
                                          <p:spTgt spid="463"/>
                                        </p:tgtEl>
                                        <p:attrNameLst>
                                          <p:attrName>style.visibility</p:attrName>
                                        </p:attrNameLst>
                                      </p:cBhvr>
                                      <p:to>
                                        <p:strVal val="hidden"/>
                                      </p:to>
                                    </p:set>
                                  </p:childTnLst>
                                </p:cTn>
                              </p:par>
                              <p:par>
                                <p:cTn id="154" presetID="53" presetClass="exit" presetSubtype="32" fill="hold" nodeType="withEffect">
                                  <p:stCondLst>
                                    <p:cond delay="0"/>
                                  </p:stCondLst>
                                  <p:childTnLst>
                                    <p:anim calcmode="lin" valueType="num">
                                      <p:cBhvr>
                                        <p:cTn id="155" dur="500"/>
                                        <p:tgtEl>
                                          <p:spTgt spid="261"/>
                                        </p:tgtEl>
                                        <p:attrNameLst>
                                          <p:attrName>ppt_w</p:attrName>
                                        </p:attrNameLst>
                                      </p:cBhvr>
                                      <p:tavLst>
                                        <p:tav tm="0">
                                          <p:val>
                                            <p:strVal val="ppt_w"/>
                                          </p:val>
                                        </p:tav>
                                        <p:tav tm="100000">
                                          <p:val>
                                            <p:fltVal val="0"/>
                                          </p:val>
                                        </p:tav>
                                      </p:tavLst>
                                    </p:anim>
                                    <p:anim calcmode="lin" valueType="num">
                                      <p:cBhvr>
                                        <p:cTn id="156" dur="500"/>
                                        <p:tgtEl>
                                          <p:spTgt spid="261"/>
                                        </p:tgtEl>
                                        <p:attrNameLst>
                                          <p:attrName>ppt_h</p:attrName>
                                        </p:attrNameLst>
                                      </p:cBhvr>
                                      <p:tavLst>
                                        <p:tav tm="0">
                                          <p:val>
                                            <p:strVal val="ppt_h"/>
                                          </p:val>
                                        </p:tav>
                                        <p:tav tm="100000">
                                          <p:val>
                                            <p:fltVal val="0"/>
                                          </p:val>
                                        </p:tav>
                                      </p:tavLst>
                                    </p:anim>
                                    <p:animEffect transition="out" filter="fade">
                                      <p:cBhvr>
                                        <p:cTn id="157" dur="500"/>
                                        <p:tgtEl>
                                          <p:spTgt spid="261"/>
                                        </p:tgtEl>
                                      </p:cBhvr>
                                    </p:animEffect>
                                    <p:set>
                                      <p:cBhvr>
                                        <p:cTn id="158" dur="1" fill="hold">
                                          <p:stCondLst>
                                            <p:cond delay="499"/>
                                          </p:stCondLst>
                                        </p:cTn>
                                        <p:tgtEl>
                                          <p:spTgt spid="26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iterate type="lt">
                                    <p:tmPct val="10000"/>
                                  </p:iterate>
                                  <p:childTnLst>
                                    <p:set>
                                      <p:cBhvr>
                                        <p:cTn id="162" dur="1" fill="hold">
                                          <p:stCondLst>
                                            <p:cond delay="0"/>
                                          </p:stCondLst>
                                        </p:cTn>
                                        <p:tgtEl>
                                          <p:spTgt spid="465"/>
                                        </p:tgtEl>
                                        <p:attrNameLst>
                                          <p:attrName>style.visibility</p:attrName>
                                        </p:attrNameLst>
                                      </p:cBhvr>
                                      <p:to>
                                        <p:strVal val="visible"/>
                                      </p:to>
                                    </p:set>
                                    <p:animEffect transition="in" filter="wipe(left)">
                                      <p:cBhvr>
                                        <p:cTn id="163"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animBg="1"/>
      <p:bldP spid="30" grpId="0" animBg="1"/>
      <p:bldP spid="30" grpId="1" animBg="1"/>
      <p:bldP spid="213" grpId="0" animBg="1"/>
      <p:bldP spid="218" grpId="0" animBg="1"/>
      <p:bldP spid="219" grpId="0"/>
      <p:bldP spid="220" grpId="0"/>
      <p:bldP spid="221" grpId="0"/>
      <p:bldP spid="222" grpId="0"/>
      <p:bldP spid="225" grpId="0"/>
      <p:bldP spid="226" grpId="0"/>
      <p:bldP spid="227" grpId="0"/>
      <p:bldP spid="228" grpId="0"/>
      <p:bldP spid="229" grpId="0"/>
      <p:bldP spid="230" grpId="0"/>
      <p:bldP spid="231" grpId="0"/>
      <p:bldP spid="235" grpId="0" animBg="1"/>
      <p:bldP spid="259" grpId="0" animBg="1"/>
      <p:bldP spid="260" grpId="0" animBg="1"/>
      <p:bldP spid="262" grpId="0" animBg="1"/>
      <p:bldP spid="464" grpId="0" animBg="1"/>
      <p:bldP spid="449" grpId="0"/>
      <p:bldP spid="4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5" name="Straight Arrow Connector 424"/>
          <p:cNvCxnSpPr/>
          <p:nvPr/>
        </p:nvCxnSpPr>
        <p:spPr>
          <a:xfrm flipV="1">
            <a:off x="601896" y="2157472"/>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cxnSp>
        <p:nvCxnSpPr>
          <p:cNvPr id="18" name="Straight Connector 17"/>
          <p:cNvCxnSpPr/>
          <p:nvPr/>
        </p:nvCxnSpPr>
        <p:spPr>
          <a:xfrm>
            <a:off x="487409" y="5520911"/>
            <a:ext cx="6096273" cy="1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7199" y="2316569"/>
            <a:ext cx="890939" cy="3343745"/>
            <a:chOff x="-1195503" y="2291365"/>
            <a:chExt cx="890939" cy="3363500"/>
          </a:xfrm>
        </p:grpSpPr>
        <p:sp>
          <p:nvSpPr>
            <p:cNvPr id="26" name="TextBox 25"/>
            <p:cNvSpPr txBox="1"/>
            <p:nvPr/>
          </p:nvSpPr>
          <p:spPr>
            <a:xfrm>
              <a:off x="-1195502" y="5314311"/>
              <a:ext cx="566450" cy="340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7" name="TextBox 26"/>
            <p:cNvSpPr txBox="1"/>
            <p:nvPr/>
          </p:nvSpPr>
          <p:spPr>
            <a:xfrm>
              <a:off x="-1195503" y="4709721"/>
              <a:ext cx="890939" cy="340554"/>
            </a:xfrm>
            <a:prstGeom prst="rect">
              <a:avLst/>
            </a:prstGeom>
            <a:noFill/>
          </p:spPr>
          <p:txBody>
            <a:bodyPr wrap="square" rtlCol="0">
              <a:spAutoFit/>
            </a:bodyPr>
            <a:lstStyle/>
            <a:p>
              <a:r>
                <a:rPr lang="en-US" sz="1600" dirty="0">
                  <a:latin typeface="Bahnschrift Condensed" panose="020B0502040204020203" pitchFamily="34" charset="0"/>
                </a:rPr>
                <a:t>20 000</a:t>
              </a:r>
            </a:p>
          </p:txBody>
        </p:sp>
        <p:sp>
          <p:nvSpPr>
            <p:cNvPr id="28" name="TextBox 27"/>
            <p:cNvSpPr txBox="1"/>
            <p:nvPr/>
          </p:nvSpPr>
          <p:spPr>
            <a:xfrm>
              <a:off x="-1195502" y="4105132"/>
              <a:ext cx="890938" cy="340554"/>
            </a:xfrm>
            <a:prstGeom prst="rect">
              <a:avLst/>
            </a:prstGeom>
            <a:noFill/>
          </p:spPr>
          <p:txBody>
            <a:bodyPr wrap="square" rtlCol="0">
              <a:spAutoFit/>
            </a:bodyPr>
            <a:lstStyle/>
            <a:p>
              <a:r>
                <a:rPr lang="en-US" sz="1600" dirty="0">
                  <a:latin typeface="Bahnschrift Condensed" panose="020B0502040204020203" pitchFamily="34" charset="0"/>
                </a:rPr>
                <a:t>40 000</a:t>
              </a:r>
            </a:p>
          </p:txBody>
        </p:sp>
        <p:sp>
          <p:nvSpPr>
            <p:cNvPr id="29" name="TextBox 28"/>
            <p:cNvSpPr txBox="1"/>
            <p:nvPr/>
          </p:nvSpPr>
          <p:spPr>
            <a:xfrm>
              <a:off x="-1195502" y="3500543"/>
              <a:ext cx="890938" cy="340554"/>
            </a:xfrm>
            <a:prstGeom prst="rect">
              <a:avLst/>
            </a:prstGeom>
            <a:noFill/>
          </p:spPr>
          <p:txBody>
            <a:bodyPr wrap="square" rtlCol="0">
              <a:spAutoFit/>
            </a:bodyPr>
            <a:lstStyle/>
            <a:p>
              <a:r>
                <a:rPr lang="en-US" sz="1600" dirty="0">
                  <a:latin typeface="Bahnschrift Condensed" panose="020B0502040204020203" pitchFamily="34" charset="0"/>
                </a:rPr>
                <a:t>60 000</a:t>
              </a:r>
            </a:p>
          </p:txBody>
        </p:sp>
        <p:sp>
          <p:nvSpPr>
            <p:cNvPr id="32" name="TextBox 31"/>
            <p:cNvSpPr txBox="1"/>
            <p:nvPr/>
          </p:nvSpPr>
          <p:spPr>
            <a:xfrm>
              <a:off x="-1195502" y="2895954"/>
              <a:ext cx="890938" cy="340554"/>
            </a:xfrm>
            <a:prstGeom prst="rect">
              <a:avLst/>
            </a:prstGeom>
            <a:noFill/>
          </p:spPr>
          <p:txBody>
            <a:bodyPr wrap="square" rtlCol="0">
              <a:spAutoFit/>
            </a:bodyPr>
            <a:lstStyle/>
            <a:p>
              <a:r>
                <a:rPr lang="en-US" sz="1600" dirty="0">
                  <a:latin typeface="Bahnschrift Condensed" panose="020B0502040204020203" pitchFamily="34" charset="0"/>
                </a:rPr>
                <a:t>80 000</a:t>
              </a:r>
            </a:p>
          </p:txBody>
        </p:sp>
        <p:sp>
          <p:nvSpPr>
            <p:cNvPr id="215" name="TextBox 214"/>
            <p:cNvSpPr txBox="1"/>
            <p:nvPr/>
          </p:nvSpPr>
          <p:spPr>
            <a:xfrm>
              <a:off x="-1195502" y="2291365"/>
              <a:ext cx="890938" cy="340554"/>
            </a:xfrm>
            <a:prstGeom prst="rect">
              <a:avLst/>
            </a:prstGeom>
            <a:noFill/>
          </p:spPr>
          <p:txBody>
            <a:bodyPr wrap="square" rtlCol="0">
              <a:spAutoFit/>
            </a:bodyPr>
            <a:lstStyle/>
            <a:p>
              <a:r>
                <a:rPr lang="en-US" sz="1600" dirty="0">
                  <a:latin typeface="Bahnschrift Condensed" panose="020B0502040204020203" pitchFamily="34" charset="0"/>
                </a:rPr>
                <a:t>100 000</a:t>
              </a:r>
            </a:p>
          </p:txBody>
        </p:sp>
      </p:grpSp>
      <p:grpSp>
        <p:nvGrpSpPr>
          <p:cNvPr id="54" name="Group 53"/>
          <p:cNvGrpSpPr/>
          <p:nvPr/>
        </p:nvGrpSpPr>
        <p:grpSpPr>
          <a:xfrm>
            <a:off x="565150" y="2507585"/>
            <a:ext cx="114300" cy="3007878"/>
            <a:chOff x="533400" y="2507585"/>
            <a:chExt cx="114300" cy="3007878"/>
          </a:xfrm>
        </p:grpSpPr>
        <p:cxnSp>
          <p:nvCxnSpPr>
            <p:cNvPr id="20" name="Straight Connector 19"/>
            <p:cNvCxnSpPr/>
            <p:nvPr/>
          </p:nvCxnSpPr>
          <p:spPr>
            <a:xfrm>
              <a:off x="533400"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400" y="4913889"/>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3400" y="3109161"/>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3400"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a:off x="533400" y="3710737"/>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533400" y="431231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19" name="TextBox 218"/>
          <p:cNvSpPr txBox="1"/>
          <p:nvPr/>
        </p:nvSpPr>
        <p:spPr>
          <a:xfrm>
            <a:off x="1213381" y="5520911"/>
            <a:ext cx="340481" cy="369332"/>
          </a:xfrm>
          <a:prstGeom prst="rect">
            <a:avLst/>
          </a:prstGeom>
          <a:noFill/>
        </p:spPr>
        <p:txBody>
          <a:bodyPr wrap="square" rtlCol="0">
            <a:spAutoFit/>
          </a:bodyPr>
          <a:lstStyle/>
          <a:p>
            <a:r>
              <a:rPr lang="en-US" dirty="0">
                <a:latin typeface="Bahnschrift Condensed" panose="020B0502040204020203" pitchFamily="34" charset="0"/>
              </a:rPr>
              <a:t>2</a:t>
            </a:r>
          </a:p>
        </p:txBody>
      </p:sp>
      <p:sp>
        <p:nvSpPr>
          <p:cNvPr id="220" name="TextBox 219"/>
          <p:cNvSpPr txBox="1"/>
          <p:nvPr/>
        </p:nvSpPr>
        <p:spPr>
          <a:xfrm>
            <a:off x="1705092" y="5520911"/>
            <a:ext cx="340481" cy="369332"/>
          </a:xfrm>
          <a:prstGeom prst="rect">
            <a:avLst/>
          </a:prstGeom>
          <a:noFill/>
        </p:spPr>
        <p:txBody>
          <a:bodyPr wrap="square" rtlCol="0">
            <a:spAutoFit/>
          </a:bodyPr>
          <a:lstStyle/>
          <a:p>
            <a:r>
              <a:rPr lang="en-US" dirty="0">
                <a:latin typeface="Bahnschrift Condensed" panose="020B0502040204020203" pitchFamily="34" charset="0"/>
              </a:rPr>
              <a:t>3</a:t>
            </a:r>
          </a:p>
        </p:txBody>
      </p:sp>
      <p:sp>
        <p:nvSpPr>
          <p:cNvPr id="221" name="TextBox 220"/>
          <p:cNvSpPr txBox="1"/>
          <p:nvPr/>
        </p:nvSpPr>
        <p:spPr>
          <a:xfrm>
            <a:off x="2196803" y="5520911"/>
            <a:ext cx="340481" cy="369332"/>
          </a:xfrm>
          <a:prstGeom prst="rect">
            <a:avLst/>
          </a:prstGeom>
          <a:noFill/>
        </p:spPr>
        <p:txBody>
          <a:bodyPr wrap="square" rtlCol="0">
            <a:spAutoFit/>
          </a:bodyPr>
          <a:lstStyle/>
          <a:p>
            <a:r>
              <a:rPr lang="en-US" dirty="0">
                <a:latin typeface="Bahnschrift Condensed" panose="020B0502040204020203" pitchFamily="34" charset="0"/>
              </a:rPr>
              <a:t>4</a:t>
            </a:r>
          </a:p>
        </p:txBody>
      </p:sp>
      <p:sp>
        <p:nvSpPr>
          <p:cNvPr id="222" name="TextBox 221"/>
          <p:cNvSpPr txBox="1"/>
          <p:nvPr/>
        </p:nvSpPr>
        <p:spPr>
          <a:xfrm>
            <a:off x="2688516" y="5520911"/>
            <a:ext cx="340481" cy="369332"/>
          </a:xfrm>
          <a:prstGeom prst="rect">
            <a:avLst/>
          </a:prstGeom>
          <a:noFill/>
        </p:spPr>
        <p:txBody>
          <a:bodyPr wrap="square" rtlCol="0">
            <a:spAutoFit/>
          </a:bodyPr>
          <a:lstStyle/>
          <a:p>
            <a:r>
              <a:rPr lang="en-US" dirty="0">
                <a:latin typeface="Bahnschrift Condensed" panose="020B0502040204020203" pitchFamily="34" charset="0"/>
              </a:rPr>
              <a:t>5</a:t>
            </a:r>
          </a:p>
        </p:txBody>
      </p:sp>
      <p:sp>
        <p:nvSpPr>
          <p:cNvPr id="225" name="TextBox 224"/>
          <p:cNvSpPr txBox="1"/>
          <p:nvPr/>
        </p:nvSpPr>
        <p:spPr>
          <a:xfrm>
            <a:off x="3237493" y="5507137"/>
            <a:ext cx="340481" cy="369332"/>
          </a:xfrm>
          <a:prstGeom prst="rect">
            <a:avLst/>
          </a:prstGeom>
          <a:noFill/>
        </p:spPr>
        <p:txBody>
          <a:bodyPr wrap="square" rtlCol="0">
            <a:spAutoFit/>
          </a:bodyPr>
          <a:lstStyle/>
          <a:p>
            <a:r>
              <a:rPr lang="en-US" dirty="0">
                <a:latin typeface="Bahnschrift Condensed" panose="020B0502040204020203" pitchFamily="34" charset="0"/>
              </a:rPr>
              <a:t>6</a:t>
            </a:r>
          </a:p>
        </p:txBody>
      </p:sp>
      <p:sp>
        <p:nvSpPr>
          <p:cNvPr id="226" name="TextBox 225"/>
          <p:cNvSpPr txBox="1"/>
          <p:nvPr/>
        </p:nvSpPr>
        <p:spPr>
          <a:xfrm>
            <a:off x="3737062" y="5520911"/>
            <a:ext cx="340481" cy="369332"/>
          </a:xfrm>
          <a:prstGeom prst="rect">
            <a:avLst/>
          </a:prstGeom>
          <a:noFill/>
        </p:spPr>
        <p:txBody>
          <a:bodyPr wrap="square" rtlCol="0">
            <a:spAutoFit/>
          </a:bodyPr>
          <a:lstStyle/>
          <a:p>
            <a:r>
              <a:rPr lang="en-US" dirty="0">
                <a:latin typeface="Bahnschrift Condensed" panose="020B0502040204020203" pitchFamily="34" charset="0"/>
              </a:rPr>
              <a:t>7</a:t>
            </a:r>
          </a:p>
        </p:txBody>
      </p:sp>
      <p:sp>
        <p:nvSpPr>
          <p:cNvPr id="227" name="TextBox 226"/>
          <p:cNvSpPr txBox="1"/>
          <p:nvPr/>
        </p:nvSpPr>
        <p:spPr>
          <a:xfrm>
            <a:off x="4236631" y="5520911"/>
            <a:ext cx="340481" cy="369332"/>
          </a:xfrm>
          <a:prstGeom prst="rect">
            <a:avLst/>
          </a:prstGeom>
          <a:noFill/>
        </p:spPr>
        <p:txBody>
          <a:bodyPr wrap="square" rtlCol="0">
            <a:spAutoFit/>
          </a:bodyPr>
          <a:lstStyle/>
          <a:p>
            <a:r>
              <a:rPr lang="en-US" dirty="0">
                <a:latin typeface="Bahnschrift Condensed" panose="020B0502040204020203" pitchFamily="34" charset="0"/>
              </a:rPr>
              <a:t>8</a:t>
            </a:r>
          </a:p>
        </p:txBody>
      </p:sp>
      <p:sp>
        <p:nvSpPr>
          <p:cNvPr id="228" name="TextBox 227"/>
          <p:cNvSpPr txBox="1"/>
          <p:nvPr/>
        </p:nvSpPr>
        <p:spPr>
          <a:xfrm>
            <a:off x="4736200" y="5520911"/>
            <a:ext cx="340481" cy="369332"/>
          </a:xfrm>
          <a:prstGeom prst="rect">
            <a:avLst/>
          </a:prstGeom>
          <a:noFill/>
        </p:spPr>
        <p:txBody>
          <a:bodyPr wrap="square" rtlCol="0">
            <a:spAutoFit/>
          </a:bodyPr>
          <a:lstStyle/>
          <a:p>
            <a:r>
              <a:rPr lang="en-US" dirty="0">
                <a:latin typeface="Bahnschrift Condensed" panose="020B0502040204020203" pitchFamily="34" charset="0"/>
              </a:rPr>
              <a:t>9</a:t>
            </a:r>
          </a:p>
        </p:txBody>
      </p:sp>
      <p:sp>
        <p:nvSpPr>
          <p:cNvPr id="229" name="TextBox 228"/>
          <p:cNvSpPr txBox="1"/>
          <p:nvPr/>
        </p:nvSpPr>
        <p:spPr>
          <a:xfrm>
            <a:off x="5235769" y="5520911"/>
            <a:ext cx="340481" cy="369332"/>
          </a:xfrm>
          <a:prstGeom prst="rect">
            <a:avLst/>
          </a:prstGeom>
          <a:noFill/>
        </p:spPr>
        <p:txBody>
          <a:bodyPr wrap="square" rtlCol="0">
            <a:spAutoFit/>
          </a:bodyPr>
          <a:lstStyle/>
          <a:p>
            <a:r>
              <a:rPr lang="en-US" dirty="0">
                <a:latin typeface="Bahnschrift Condensed" panose="020B0502040204020203" pitchFamily="34" charset="0"/>
              </a:rPr>
              <a:t>10</a:t>
            </a:r>
          </a:p>
        </p:txBody>
      </p:sp>
      <p:sp>
        <p:nvSpPr>
          <p:cNvPr id="230" name="TextBox 229"/>
          <p:cNvSpPr txBox="1"/>
          <p:nvPr/>
        </p:nvSpPr>
        <p:spPr>
          <a:xfrm>
            <a:off x="5735338" y="5520911"/>
            <a:ext cx="340481" cy="369332"/>
          </a:xfrm>
          <a:prstGeom prst="rect">
            <a:avLst/>
          </a:prstGeom>
          <a:noFill/>
        </p:spPr>
        <p:txBody>
          <a:bodyPr wrap="square" rtlCol="0">
            <a:spAutoFit/>
          </a:bodyPr>
          <a:lstStyle/>
          <a:p>
            <a:r>
              <a:rPr lang="en-US" dirty="0">
                <a:latin typeface="Bahnschrift Condensed" panose="020B0502040204020203" pitchFamily="34" charset="0"/>
              </a:rPr>
              <a:t>11</a:t>
            </a:r>
          </a:p>
        </p:txBody>
      </p:sp>
      <p:sp>
        <p:nvSpPr>
          <p:cNvPr id="231" name="TextBox 230"/>
          <p:cNvSpPr txBox="1"/>
          <p:nvPr/>
        </p:nvSpPr>
        <p:spPr>
          <a:xfrm>
            <a:off x="6278195" y="5520911"/>
            <a:ext cx="340481" cy="369332"/>
          </a:xfrm>
          <a:prstGeom prst="rect">
            <a:avLst/>
          </a:prstGeom>
          <a:noFill/>
        </p:spPr>
        <p:txBody>
          <a:bodyPr wrap="square" rtlCol="0">
            <a:spAutoFit/>
          </a:bodyPr>
          <a:lstStyle/>
          <a:p>
            <a:r>
              <a:rPr lang="en-US" dirty="0">
                <a:latin typeface="Bahnschrift Condensed" panose="020B0502040204020203" pitchFamily="34" charset="0"/>
              </a:rPr>
              <a:t>12</a:t>
            </a:r>
          </a:p>
        </p:txBody>
      </p:sp>
      <p:cxnSp>
        <p:nvCxnSpPr>
          <p:cNvPr id="236" name="Straight Arrow Connector 235"/>
          <p:cNvCxnSpPr/>
          <p:nvPr/>
        </p:nvCxnSpPr>
        <p:spPr>
          <a:xfrm flipV="1">
            <a:off x="6566181" y="2177136"/>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452" name="Group 451"/>
          <p:cNvGrpSpPr/>
          <p:nvPr/>
        </p:nvGrpSpPr>
        <p:grpSpPr>
          <a:xfrm>
            <a:off x="6661320" y="2306848"/>
            <a:ext cx="568237" cy="3343745"/>
            <a:chOff x="6661320" y="2306848"/>
            <a:chExt cx="890939" cy="3343745"/>
          </a:xfrm>
        </p:grpSpPr>
        <p:sp>
          <p:nvSpPr>
            <p:cNvPr id="238" name="TextBox 237"/>
            <p:cNvSpPr txBox="1"/>
            <p:nvPr/>
          </p:nvSpPr>
          <p:spPr>
            <a:xfrm>
              <a:off x="6661321" y="5312039"/>
              <a:ext cx="566450" cy="338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39" name="TextBox 238"/>
            <p:cNvSpPr txBox="1"/>
            <p:nvPr/>
          </p:nvSpPr>
          <p:spPr>
            <a:xfrm>
              <a:off x="6661320" y="4560742"/>
              <a:ext cx="890939" cy="338554"/>
            </a:xfrm>
            <a:prstGeom prst="rect">
              <a:avLst/>
            </a:prstGeom>
            <a:noFill/>
          </p:spPr>
          <p:txBody>
            <a:bodyPr wrap="square" rtlCol="0">
              <a:spAutoFit/>
            </a:bodyPr>
            <a:lstStyle/>
            <a:p>
              <a:r>
                <a:rPr lang="en-US" sz="1600" dirty="0">
                  <a:latin typeface="Bahnschrift Condensed" panose="020B0502040204020203" pitchFamily="34" charset="0"/>
                </a:rPr>
                <a:t>100</a:t>
              </a:r>
            </a:p>
          </p:txBody>
        </p:sp>
        <p:sp>
          <p:nvSpPr>
            <p:cNvPr id="240" name="TextBox 239"/>
            <p:cNvSpPr txBox="1"/>
            <p:nvPr/>
          </p:nvSpPr>
          <p:spPr>
            <a:xfrm>
              <a:off x="6661321" y="3809444"/>
              <a:ext cx="890938" cy="338554"/>
            </a:xfrm>
            <a:prstGeom prst="rect">
              <a:avLst/>
            </a:prstGeom>
            <a:noFill/>
          </p:spPr>
          <p:txBody>
            <a:bodyPr wrap="square" rtlCol="0">
              <a:spAutoFit/>
            </a:bodyPr>
            <a:lstStyle/>
            <a:p>
              <a:r>
                <a:rPr lang="en-US" sz="1600" dirty="0">
                  <a:latin typeface="Bahnschrift Condensed" panose="020B0502040204020203" pitchFamily="34" charset="0"/>
                </a:rPr>
                <a:t>200</a:t>
              </a:r>
            </a:p>
          </p:txBody>
        </p:sp>
        <p:sp>
          <p:nvSpPr>
            <p:cNvPr id="241" name="TextBox 240"/>
            <p:cNvSpPr txBox="1"/>
            <p:nvPr/>
          </p:nvSpPr>
          <p:spPr>
            <a:xfrm>
              <a:off x="6661321" y="3058146"/>
              <a:ext cx="890938" cy="338554"/>
            </a:xfrm>
            <a:prstGeom prst="rect">
              <a:avLst/>
            </a:prstGeom>
            <a:noFill/>
          </p:spPr>
          <p:txBody>
            <a:bodyPr wrap="square" rtlCol="0">
              <a:spAutoFit/>
            </a:bodyPr>
            <a:lstStyle/>
            <a:p>
              <a:r>
                <a:rPr lang="en-US" sz="1600" dirty="0">
                  <a:latin typeface="Bahnschrift Condensed" panose="020B0502040204020203" pitchFamily="34" charset="0"/>
                </a:rPr>
                <a:t>300</a:t>
              </a:r>
            </a:p>
          </p:txBody>
        </p:sp>
        <p:sp>
          <p:nvSpPr>
            <p:cNvPr id="243" name="TextBox 242"/>
            <p:cNvSpPr txBox="1"/>
            <p:nvPr/>
          </p:nvSpPr>
          <p:spPr>
            <a:xfrm>
              <a:off x="6661321" y="2306848"/>
              <a:ext cx="890938" cy="338554"/>
            </a:xfrm>
            <a:prstGeom prst="rect">
              <a:avLst/>
            </a:prstGeom>
            <a:noFill/>
          </p:spPr>
          <p:txBody>
            <a:bodyPr wrap="square" rtlCol="0">
              <a:spAutoFit/>
            </a:bodyPr>
            <a:lstStyle/>
            <a:p>
              <a:r>
                <a:rPr lang="en-US" sz="1600" dirty="0">
                  <a:latin typeface="Bahnschrift Condensed" panose="020B0502040204020203" pitchFamily="34" charset="0"/>
                </a:rPr>
                <a:t>4000</a:t>
              </a:r>
            </a:p>
          </p:txBody>
        </p:sp>
      </p:grpSp>
      <p:grpSp>
        <p:nvGrpSpPr>
          <p:cNvPr id="451" name="Group 450"/>
          <p:cNvGrpSpPr/>
          <p:nvPr/>
        </p:nvGrpSpPr>
        <p:grpSpPr>
          <a:xfrm>
            <a:off x="6529435" y="2527249"/>
            <a:ext cx="114300" cy="3007878"/>
            <a:chOff x="6529435" y="2507585"/>
            <a:chExt cx="114300" cy="3007878"/>
          </a:xfrm>
        </p:grpSpPr>
        <p:cxnSp>
          <p:nvCxnSpPr>
            <p:cNvPr id="245" name="Straight Connector 244"/>
            <p:cNvCxnSpPr/>
            <p:nvPr/>
          </p:nvCxnSpPr>
          <p:spPr>
            <a:xfrm>
              <a:off x="6529435"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6" name="Straight Connector 245"/>
            <p:cNvCxnSpPr/>
            <p:nvPr/>
          </p:nvCxnSpPr>
          <p:spPr>
            <a:xfrm>
              <a:off x="6529435" y="4763492"/>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8" name="Straight Connector 247"/>
            <p:cNvCxnSpPr/>
            <p:nvPr/>
          </p:nvCxnSpPr>
          <p:spPr>
            <a:xfrm>
              <a:off x="6529435"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9" name="Straight Connector 248"/>
            <p:cNvCxnSpPr/>
            <p:nvPr/>
          </p:nvCxnSpPr>
          <p:spPr>
            <a:xfrm>
              <a:off x="6529435" y="3259554"/>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0" name="Straight Connector 249"/>
            <p:cNvCxnSpPr/>
            <p:nvPr/>
          </p:nvCxnSpPr>
          <p:spPr>
            <a:xfrm>
              <a:off x="6529435" y="401152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62" name="Rectangle 261"/>
          <p:cNvSpPr/>
          <p:nvPr/>
        </p:nvSpPr>
        <p:spPr>
          <a:xfrm>
            <a:off x="7743082" y="2306848"/>
            <a:ext cx="4040540" cy="2554545"/>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Tương tự, các em vẽ các tháng còn lại cho xong các cột thể hiện lượng mưa. </a:t>
            </a:r>
            <a:endParaRPr lang="vi-VN" sz="4000" dirty="0">
              <a:solidFill>
                <a:srgbClr val="7030A0"/>
              </a:solidFill>
              <a:latin typeface="Bahnschrift Condensed" panose="020B0502040204020203" pitchFamily="34" charset="0"/>
            </a:endParaRPr>
          </a:p>
        </p:txBody>
      </p:sp>
      <p:sp>
        <p:nvSpPr>
          <p:cNvPr id="449" name="TextBox 448"/>
          <p:cNvSpPr txBox="1"/>
          <p:nvPr/>
        </p:nvSpPr>
        <p:spPr>
          <a:xfrm>
            <a:off x="721670" y="5520911"/>
            <a:ext cx="340481" cy="369332"/>
          </a:xfrm>
          <a:prstGeom prst="rect">
            <a:avLst/>
          </a:prstGeom>
          <a:noFill/>
        </p:spPr>
        <p:txBody>
          <a:bodyPr wrap="square" rtlCol="0">
            <a:spAutoFit/>
          </a:bodyPr>
          <a:lstStyle/>
          <a:p>
            <a:r>
              <a:rPr lang="en-US" dirty="0">
                <a:latin typeface="Bahnschrift Condensed" panose="020B0502040204020203" pitchFamily="34" charset="0"/>
              </a:rPr>
              <a:t>1</a:t>
            </a:r>
          </a:p>
        </p:txBody>
      </p:sp>
      <p:graphicFrame>
        <p:nvGraphicFramePr>
          <p:cNvPr id="57" name="Chart 56"/>
          <p:cNvGraphicFramePr>
            <a:graphicFrameLocks/>
          </p:cNvGraphicFramePr>
          <p:nvPr>
            <p:extLst>
              <p:ext uri="{D42A27DB-BD31-4B8C-83A1-F6EECF244321}">
                <p14:modId xmlns:p14="http://schemas.microsoft.com/office/powerpoint/2010/main" val="1699342211"/>
              </p:ext>
            </p:extLst>
          </p:nvPr>
        </p:nvGraphicFramePr>
        <p:xfrm>
          <a:off x="-788076" y="964201"/>
          <a:ext cx="11389032" cy="5777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609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sp>
        <p:nvSpPr>
          <p:cNvPr id="262" name="Rectangle 261"/>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Các em </a:t>
            </a:r>
            <a:r>
              <a:rPr lang="en-US" sz="4000" dirty="0">
                <a:solidFill>
                  <a:srgbClr val="DF2935"/>
                </a:solidFill>
                <a:latin typeface="Bahnschrift Condensed" panose="020B0502040204020203" pitchFamily="34" charset="0"/>
              </a:rPr>
              <a:t>DÓNG</a:t>
            </a:r>
            <a:r>
              <a:rPr lang="en-US" sz="4000" dirty="0">
                <a:solidFill>
                  <a:srgbClr val="7030A0"/>
                </a:solidFill>
                <a:latin typeface="Bahnschrift Condensed" panose="020B0502040204020203" pitchFamily="34" charset="0"/>
              </a:rPr>
              <a:t> sang </a:t>
            </a:r>
            <a:r>
              <a:rPr lang="en-US" sz="4000" dirty="0">
                <a:solidFill>
                  <a:srgbClr val="DF2935"/>
                </a:solidFill>
                <a:latin typeface="Bahnschrift Condensed" panose="020B0502040204020203" pitchFamily="34" charset="0"/>
              </a:rPr>
              <a:t>TRỤC TUNG</a:t>
            </a:r>
            <a:r>
              <a:rPr lang="en-US" sz="4000" dirty="0">
                <a:solidFill>
                  <a:srgbClr val="7030A0"/>
                </a:solidFill>
                <a:latin typeface="Bahnschrift Condensed" panose="020B0502040204020203" pitchFamily="34" charset="0"/>
              </a:rPr>
              <a:t> bên </a:t>
            </a:r>
            <a:r>
              <a:rPr lang="en-US" sz="4000" dirty="0">
                <a:solidFill>
                  <a:srgbClr val="DF2935"/>
                </a:solidFill>
                <a:latin typeface="Bahnschrift Condensed" panose="020B0502040204020203" pitchFamily="34" charset="0"/>
              </a:rPr>
              <a:t>TRÁI</a:t>
            </a:r>
            <a:r>
              <a:rPr lang="en-US" sz="4000" dirty="0">
                <a:solidFill>
                  <a:srgbClr val="7030A0"/>
                </a:solidFill>
                <a:latin typeface="Bahnschrift Condensed" panose="020B0502040204020203" pitchFamily="34" charset="0"/>
              </a:rPr>
              <a:t> để vẽ </a:t>
            </a:r>
            <a:r>
              <a:rPr lang="en-US" sz="4000" dirty="0">
                <a:solidFill>
                  <a:srgbClr val="DF2935"/>
                </a:solidFill>
                <a:latin typeface="Bahnschrift Condensed" panose="020B0502040204020203" pitchFamily="34" charset="0"/>
              </a:rPr>
              <a:t>LƯU LƯỢNG NƯỚC</a:t>
            </a:r>
            <a:r>
              <a:rPr lang="en-US" sz="4000" dirty="0">
                <a:solidFill>
                  <a:srgbClr val="7030A0"/>
                </a:solidFill>
                <a:latin typeface="Bahnschrift Condensed" panose="020B0502040204020203" pitchFamily="34" charset="0"/>
              </a:rPr>
              <a:t>, nhớ sử dụng </a:t>
            </a:r>
            <a:r>
              <a:rPr lang="en-US" sz="4000" dirty="0">
                <a:solidFill>
                  <a:srgbClr val="DF2935"/>
                </a:solidFill>
                <a:latin typeface="Bahnschrift Condensed" panose="020B0502040204020203" pitchFamily="34" charset="0"/>
              </a:rPr>
              <a:t>ĐƯỜNG MÀU ĐỎ </a:t>
            </a:r>
            <a:r>
              <a:rPr lang="en-US" sz="4000" dirty="0">
                <a:solidFill>
                  <a:srgbClr val="7030A0"/>
                </a:solidFill>
                <a:latin typeface="Bahnschrift Condensed" panose="020B0502040204020203" pitchFamily="34" charset="0"/>
              </a:rPr>
              <a:t>thể hiện. </a:t>
            </a:r>
            <a:endParaRPr lang="vi-VN" sz="4000" dirty="0">
              <a:solidFill>
                <a:srgbClr val="7030A0"/>
              </a:solidFill>
              <a:latin typeface="Bahnschrift Condensed" panose="020B0502040204020203" pitchFamily="34" charset="0"/>
            </a:endParaRPr>
          </a:p>
        </p:txBody>
      </p:sp>
      <p:pic>
        <p:nvPicPr>
          <p:cNvPr id="2" name="Picture 1"/>
          <p:cNvPicPr>
            <a:picLocks noChangeAspect="1"/>
          </p:cNvPicPr>
          <p:nvPr/>
        </p:nvPicPr>
        <p:blipFill rotWithShape="1">
          <a:blip r:embed="rId3"/>
          <a:srcRect t="17953" r="29035"/>
          <a:stretch/>
        </p:blipFill>
        <p:spPr>
          <a:xfrm>
            <a:off x="-550657" y="2143432"/>
            <a:ext cx="8294865" cy="4866968"/>
          </a:xfrm>
          <a:prstGeom prst="rect">
            <a:avLst/>
          </a:prstGeom>
        </p:spPr>
      </p:pic>
      <p:cxnSp>
        <p:nvCxnSpPr>
          <p:cNvPr id="49" name="Straight Connector 48"/>
          <p:cNvCxnSpPr/>
          <p:nvPr/>
        </p:nvCxnSpPr>
        <p:spPr>
          <a:xfrm>
            <a:off x="124682" y="5355272"/>
            <a:ext cx="1424985"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16200000">
            <a:off x="668862" y="5295900"/>
            <a:ext cx="969434"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5" name="Oval 4"/>
          <p:cNvSpPr/>
          <p:nvPr/>
        </p:nvSpPr>
        <p:spPr>
          <a:xfrm>
            <a:off x="1092196" y="5309232"/>
            <a:ext cx="92079" cy="92079"/>
          </a:xfrm>
          <a:prstGeom prst="ellipse">
            <a:avLst/>
          </a:prstGeom>
          <a:solidFill>
            <a:srgbClr val="FF0000"/>
          </a:solidFill>
          <a:ln>
            <a:solidFill>
              <a:srgbClr val="FE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5754" y="4985939"/>
            <a:ext cx="495649" cy="369332"/>
          </a:xfrm>
          <a:prstGeom prst="rect">
            <a:avLst/>
          </a:prstGeom>
        </p:spPr>
        <p:txBody>
          <a:bodyPr wrap="none">
            <a:spAutoFit/>
          </a:bodyPr>
          <a:lstStyle/>
          <a:p>
            <a:r>
              <a:rPr lang="en-US" dirty="0">
                <a:latin typeface="Bahnschrift Condensed" panose="020B0502040204020203" pitchFamily="34" charset="0"/>
              </a:rPr>
              <a:t>1318</a:t>
            </a:r>
          </a:p>
        </p:txBody>
      </p:sp>
    </p:spTree>
    <p:extLst>
      <p:ext uri="{BB962C8B-B14F-4D97-AF65-F5344CB8AC3E}">
        <p14:creationId xmlns:p14="http://schemas.microsoft.com/office/powerpoint/2010/main" val="3588293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3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repeatCount="5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500"/>
                                        <p:tgtEl>
                                          <p:spTgt spid="49"/>
                                        </p:tgtEl>
                                        <p:attrNameLst>
                                          <p:attrName>ppt_w</p:attrName>
                                        </p:attrNameLst>
                                      </p:cBhvr>
                                      <p:tavLst>
                                        <p:tav tm="0">
                                          <p:val>
                                            <p:strVal val="ppt_w"/>
                                          </p:val>
                                        </p:tav>
                                        <p:tav tm="100000">
                                          <p:val>
                                            <p:fltVal val="0"/>
                                          </p:val>
                                        </p:tav>
                                      </p:tavLst>
                                    </p:anim>
                                    <p:anim calcmode="lin" valueType="num">
                                      <p:cBhvr>
                                        <p:cTn id="27" dur="500"/>
                                        <p:tgtEl>
                                          <p:spTgt spid="49"/>
                                        </p:tgtEl>
                                        <p:attrNameLst>
                                          <p:attrName>ppt_h</p:attrName>
                                        </p:attrNameLst>
                                      </p:cBhvr>
                                      <p:tavLst>
                                        <p:tav tm="0">
                                          <p:val>
                                            <p:strVal val="ppt_h"/>
                                          </p:val>
                                        </p:tav>
                                        <p:tav tm="100000">
                                          <p:val>
                                            <p:fltVal val="0"/>
                                          </p:val>
                                        </p:tav>
                                      </p:tavLst>
                                    </p:anim>
                                    <p:animEffect transition="out" filter="fade">
                                      <p:cBhvr>
                                        <p:cTn id="28" dur="500"/>
                                        <p:tgtEl>
                                          <p:spTgt spid="49"/>
                                        </p:tgtEl>
                                      </p:cBhvr>
                                    </p:animEffect>
                                    <p:set>
                                      <p:cBhvr>
                                        <p:cTn id="29" dur="1" fill="hold">
                                          <p:stCondLst>
                                            <p:cond delay="499"/>
                                          </p:stCondLst>
                                        </p:cTn>
                                        <p:tgtEl>
                                          <p:spTgt spid="49"/>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50"/>
                                        </p:tgtEl>
                                        <p:attrNameLst>
                                          <p:attrName>ppt_w</p:attrName>
                                        </p:attrNameLst>
                                      </p:cBhvr>
                                      <p:tavLst>
                                        <p:tav tm="0">
                                          <p:val>
                                            <p:strVal val="ppt_w"/>
                                          </p:val>
                                        </p:tav>
                                        <p:tav tm="100000">
                                          <p:val>
                                            <p:fltVal val="0"/>
                                          </p:val>
                                        </p:tav>
                                      </p:tavLst>
                                    </p:anim>
                                    <p:anim calcmode="lin" valueType="num">
                                      <p:cBhvr>
                                        <p:cTn id="32" dur="500"/>
                                        <p:tgtEl>
                                          <p:spTgt spid="50"/>
                                        </p:tgtEl>
                                        <p:attrNameLst>
                                          <p:attrName>ppt_h</p:attrName>
                                        </p:attrNameLst>
                                      </p:cBhvr>
                                      <p:tavLst>
                                        <p:tav tm="0">
                                          <p:val>
                                            <p:strVal val="ppt_h"/>
                                          </p:val>
                                        </p:tav>
                                        <p:tav tm="100000">
                                          <p:val>
                                            <p:fltVal val="0"/>
                                          </p:val>
                                        </p:tav>
                                      </p:tavLst>
                                    </p:anim>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62" name="Rectangle 261"/>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Tương tự các em </a:t>
            </a:r>
            <a:r>
              <a:rPr lang="en-US" sz="4000" dirty="0">
                <a:solidFill>
                  <a:srgbClr val="FF0000"/>
                </a:solidFill>
                <a:latin typeface="Bahnschrift Condensed" panose="020B0502040204020203" pitchFamily="34" charset="0"/>
              </a:rPr>
              <a:t>CHẤM ĐỦ 12 </a:t>
            </a:r>
            <a:r>
              <a:rPr lang="en-US" sz="4000" dirty="0">
                <a:solidFill>
                  <a:srgbClr val="7030A0"/>
                </a:solidFill>
                <a:latin typeface="Bahnschrift Condensed" panose="020B0502040204020203" pitchFamily="34" charset="0"/>
              </a:rPr>
              <a:t>tháng và </a:t>
            </a:r>
            <a:r>
              <a:rPr lang="en-US" sz="4000" dirty="0">
                <a:solidFill>
                  <a:srgbClr val="FF0000"/>
                </a:solidFill>
                <a:latin typeface="Bahnschrift Condensed" panose="020B0502040204020203" pitchFamily="34" charset="0"/>
              </a:rPr>
              <a:t>NỐI </a:t>
            </a:r>
            <a:r>
              <a:rPr lang="en-US" sz="4000" dirty="0">
                <a:solidFill>
                  <a:srgbClr val="7030A0"/>
                </a:solidFill>
                <a:latin typeface="Bahnschrift Condensed" panose="020B0502040204020203" pitchFamily="34" charset="0"/>
              </a:rPr>
              <a:t>các điểm với nhau để hoàn thành </a:t>
            </a:r>
            <a:r>
              <a:rPr lang="en-US" sz="4000" dirty="0">
                <a:solidFill>
                  <a:srgbClr val="FF0000"/>
                </a:solidFill>
                <a:latin typeface="Bahnschrift Condensed" panose="020B0502040204020203" pitchFamily="34" charset="0"/>
              </a:rPr>
              <a:t>ĐƯỜNG LƯU LƯỢNG NƯỚC. </a:t>
            </a:r>
            <a:endParaRPr lang="vi-VN" sz="4000" dirty="0">
              <a:solidFill>
                <a:srgbClr val="FF0000"/>
              </a:solidFill>
              <a:latin typeface="Bahnschrift Condensed" panose="020B0502040204020203" pitchFamily="34" charset="0"/>
            </a:endParaRPr>
          </a:p>
        </p:txBody>
      </p:sp>
      <p:pic>
        <p:nvPicPr>
          <p:cNvPr id="2" name="Picture 1"/>
          <p:cNvPicPr>
            <a:picLocks noChangeAspect="1"/>
          </p:cNvPicPr>
          <p:nvPr/>
        </p:nvPicPr>
        <p:blipFill rotWithShape="1">
          <a:blip r:embed="rId3"/>
          <a:srcRect t="17953" r="29035"/>
          <a:stretch/>
        </p:blipFill>
        <p:spPr>
          <a:xfrm>
            <a:off x="-550657" y="2143432"/>
            <a:ext cx="8294865" cy="486696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372942520"/>
              </p:ext>
            </p:extLst>
          </p:nvPr>
        </p:nvGraphicFramePr>
        <p:xfrm>
          <a:off x="-98019" y="1608667"/>
          <a:ext cx="8125452" cy="533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Điền </a:t>
            </a:r>
            <a:r>
              <a:rPr lang="en-US" sz="4000" dirty="0">
                <a:solidFill>
                  <a:srgbClr val="FF0000"/>
                </a:solidFill>
                <a:latin typeface="Bahnschrift Condensed" panose="020B0502040204020203" pitchFamily="34" charset="0"/>
              </a:rPr>
              <a:t>DANH SỐ </a:t>
            </a:r>
            <a:r>
              <a:rPr lang="en-US" sz="4000" dirty="0">
                <a:solidFill>
                  <a:srgbClr val="7030A0"/>
                </a:solidFill>
                <a:latin typeface="Bahnschrift Condensed" panose="020B0502040204020203" pitchFamily="34" charset="0"/>
              </a:rPr>
              <a:t>trên đỉnh mỗi trục tung, trục hoành, thêm </a:t>
            </a:r>
            <a:r>
              <a:rPr lang="en-US" sz="4000" dirty="0">
                <a:solidFill>
                  <a:srgbClr val="FF0000"/>
                </a:solidFill>
                <a:latin typeface="Bahnschrift Condensed" panose="020B0502040204020203" pitchFamily="34" charset="0"/>
              </a:rPr>
              <a:t>CHÚ GIẢI, TÊN </a:t>
            </a:r>
            <a:r>
              <a:rPr lang="en-US" sz="4000" dirty="0">
                <a:solidFill>
                  <a:srgbClr val="7030A0"/>
                </a:solidFill>
                <a:latin typeface="Bahnschrift Condensed" panose="020B0502040204020203" pitchFamily="34" charset="0"/>
              </a:rPr>
              <a:t>biểu đồ là </a:t>
            </a:r>
            <a:r>
              <a:rPr lang="en-US" sz="4000" dirty="0">
                <a:solidFill>
                  <a:srgbClr val="FF0000"/>
                </a:solidFill>
                <a:latin typeface="Bahnschrift Condensed" panose="020B0502040204020203" pitchFamily="34" charset="0"/>
              </a:rPr>
              <a:t>HOÀN THIỆN. </a:t>
            </a:r>
            <a:endParaRPr lang="vi-VN" sz="4000" dirty="0">
              <a:solidFill>
                <a:srgbClr val="FF0000"/>
              </a:solidFill>
              <a:latin typeface="Bahnschrift Condensed" panose="020B0502040204020203" pitchFamily="34" charset="0"/>
            </a:endParaRPr>
          </a:p>
        </p:txBody>
      </p:sp>
      <p:sp>
        <p:nvSpPr>
          <p:cNvPr id="4" name="Rectangle 3"/>
          <p:cNvSpPr/>
          <p:nvPr/>
        </p:nvSpPr>
        <p:spPr>
          <a:xfrm>
            <a:off x="6671525" y="1984375"/>
            <a:ext cx="569387" cy="461665"/>
          </a:xfrm>
          <a:prstGeom prst="rect">
            <a:avLst/>
          </a:prstGeom>
        </p:spPr>
        <p:txBody>
          <a:bodyPr wrap="none">
            <a:spAutoFit/>
          </a:bodyPr>
          <a:lstStyle/>
          <a:p>
            <a:r>
              <a:rPr lang="en-US" sz="2400" dirty="0">
                <a:latin typeface="Bahnschrift Condensed" panose="020B0502040204020203" pitchFamily="34" charset="0"/>
              </a:rPr>
              <a:t>mm</a:t>
            </a:r>
          </a:p>
        </p:txBody>
      </p:sp>
      <p:sp>
        <p:nvSpPr>
          <p:cNvPr id="13" name="Rectangle 12"/>
          <p:cNvSpPr/>
          <p:nvPr/>
        </p:nvSpPr>
        <p:spPr>
          <a:xfrm>
            <a:off x="562825" y="1912599"/>
            <a:ext cx="652743" cy="461665"/>
          </a:xfrm>
          <a:prstGeom prst="rect">
            <a:avLst/>
          </a:prstGeom>
        </p:spPr>
        <p:txBody>
          <a:bodyPr wrap="none">
            <a:spAutoFit/>
          </a:bodyPr>
          <a:lstStyle/>
          <a:p>
            <a:r>
              <a:rPr lang="en-US" sz="2400" dirty="0">
                <a:latin typeface="Bahnschrift Condensed" panose="020B0502040204020203" pitchFamily="34" charset="0"/>
              </a:rPr>
              <a:t>m</a:t>
            </a:r>
            <a:r>
              <a:rPr lang="en-US" sz="2400" baseline="30000" dirty="0">
                <a:latin typeface="Bahnschrift Condensed" panose="020B0502040204020203" pitchFamily="34" charset="0"/>
              </a:rPr>
              <a:t>3</a:t>
            </a:r>
            <a:r>
              <a:rPr lang="en-US" sz="2400" dirty="0">
                <a:latin typeface="Bahnschrift Condensed" panose="020B0502040204020203" pitchFamily="34" charset="0"/>
              </a:rPr>
              <a:t>/s</a:t>
            </a:r>
          </a:p>
        </p:txBody>
      </p:sp>
      <p:graphicFrame>
        <p:nvGraphicFramePr>
          <p:cNvPr id="9" name="Table 8"/>
          <p:cNvGraphicFramePr>
            <a:graphicFrameLocks noGrp="1"/>
          </p:cNvGraphicFramePr>
          <p:nvPr>
            <p:extLst>
              <p:ext uri="{D42A27DB-BD31-4B8C-83A1-F6EECF244321}">
                <p14:modId xmlns:p14="http://schemas.microsoft.com/office/powerpoint/2010/main" val="2809728799"/>
              </p:ext>
            </p:extLst>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sp>
        <p:nvSpPr>
          <p:cNvPr id="7" name="Oval 6"/>
          <p:cNvSpPr/>
          <p:nvPr/>
        </p:nvSpPr>
        <p:spPr>
          <a:xfrm>
            <a:off x="1082819" y="5317068"/>
            <a:ext cx="73482" cy="76200"/>
          </a:xfrm>
          <a:prstGeom prst="ellipse">
            <a:avLst/>
          </a:prstGeom>
          <a:solidFill>
            <a:srgbClr val="FF0000"/>
          </a:solidFill>
          <a:ln>
            <a:solidFill>
              <a:srgbClr val="FE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Graphic spid="10" grpId="0">
        <p:bldAsOne/>
      </p:bldGraphic>
      <p:bldP spid="11" grpId="0" animBg="1"/>
      <p:bldP spid="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73907"/>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THỰC HÀNH: VẼ BIỂU ĐỒ CỘT KẾT HỢP ĐƯỜNG</a:t>
            </a:r>
            <a:endParaRPr lang="vi-VN" sz="3200" dirty="0">
              <a:solidFill>
                <a:srgbClr val="FF0000"/>
              </a:solidFill>
            </a:endParaRPr>
          </a:p>
        </p:txBody>
      </p:sp>
      <p:sp>
        <p:nvSpPr>
          <p:cNvPr id="10" name="Google Shape;19927;p103"/>
          <p:cNvSpPr/>
          <p:nvPr/>
        </p:nvSpPr>
        <p:spPr>
          <a:xfrm>
            <a:off x="294968" y="6143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53" name="Chart 52"/>
          <p:cNvGraphicFramePr>
            <a:graphicFrameLocks/>
          </p:cNvGraphicFramePr>
          <p:nvPr>
            <p:extLst>
              <p:ext uri="{D42A27DB-BD31-4B8C-83A1-F6EECF244321}">
                <p14:modId xmlns:p14="http://schemas.microsoft.com/office/powerpoint/2010/main" val="2627322925"/>
              </p:ext>
            </p:extLst>
          </p:nvPr>
        </p:nvGraphicFramePr>
        <p:xfrm>
          <a:off x="294968" y="699215"/>
          <a:ext cx="11389032" cy="5777785"/>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1"/>
          <p:cNvSpPr txBox="1"/>
          <p:nvPr/>
        </p:nvSpPr>
        <p:spPr>
          <a:xfrm>
            <a:off x="10141642" y="5248079"/>
            <a:ext cx="908878" cy="4920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Bahnschrift Condensed" panose="020B0502040204020203" pitchFamily="34" charset="0"/>
              </a:rPr>
              <a:t>Tháng</a:t>
            </a:r>
          </a:p>
        </p:txBody>
      </p:sp>
    </p:spTree>
    <p:extLst>
      <p:ext uri="{BB962C8B-B14F-4D97-AF65-F5344CB8AC3E}">
        <p14:creationId xmlns:p14="http://schemas.microsoft.com/office/powerpoint/2010/main" val="5750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769709264"/>
              </p:ext>
            </p:extLst>
          </p:nvPr>
        </p:nvGraphicFramePr>
        <p:xfrm>
          <a:off x="114300" y="806307"/>
          <a:ext cx="11468100" cy="5950093"/>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13906;p88"/>
          <p:cNvSpPr txBox="1">
            <a:spLocks/>
          </p:cNvSpPr>
          <p:nvPr/>
        </p:nvSpPr>
        <p:spPr>
          <a:xfrm>
            <a:off x="-429628" y="73907"/>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THỰC HÀNH: VẼ BIỂU ĐỒ CỘT KẾT HỢP ĐƯỜNG</a:t>
            </a:r>
            <a:endParaRPr lang="vi-VN" sz="3200" dirty="0">
              <a:solidFill>
                <a:srgbClr val="FF0000"/>
              </a:solidFill>
            </a:endParaRPr>
          </a:p>
        </p:txBody>
      </p:sp>
      <p:sp>
        <p:nvSpPr>
          <p:cNvPr id="10" name="Google Shape;19927;p103"/>
          <p:cNvSpPr/>
          <p:nvPr/>
        </p:nvSpPr>
        <p:spPr>
          <a:xfrm>
            <a:off x="294968" y="721473"/>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TextBox 1"/>
          <p:cNvSpPr txBox="1"/>
          <p:nvPr/>
        </p:nvSpPr>
        <p:spPr>
          <a:xfrm>
            <a:off x="10234110" y="5700142"/>
            <a:ext cx="908878" cy="4920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Bahnschrift Condensed" panose="020B0502040204020203" pitchFamily="34" charset="0"/>
              </a:rPr>
              <a:t>Tháng</a:t>
            </a:r>
          </a:p>
        </p:txBody>
      </p:sp>
    </p:spTree>
    <p:extLst>
      <p:ext uri="{BB962C8B-B14F-4D97-AF65-F5344CB8AC3E}">
        <p14:creationId xmlns:p14="http://schemas.microsoft.com/office/powerpoint/2010/main" val="20567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9Slide03 Roboto Black"/>
        <a:ea typeface=""/>
        <a:cs typeface=""/>
      </a:majorFont>
      <a:minorFont>
        <a:latin typeface="#9Slide07 IcielBaliho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1500</Words>
  <Application>Microsoft Office PowerPoint</Application>
  <PresentationFormat>Widescreen</PresentationFormat>
  <Paragraphs>484</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#9Slide03 Roboto Black</vt:lpstr>
      <vt:lpstr>#9Slide07 IcielBaliho Script</vt:lpstr>
      <vt:lpstr>Arial</vt:lpstr>
      <vt:lpstr>Bahnschrift Condensed</vt:lpstr>
      <vt:lpstr>Bahnschrift SemiBold Condensed</vt:lpstr>
      <vt:lpstr>Calibri</vt:lpstr>
      <vt:lpstr>Tahoma</vt:lpstr>
      <vt:lpstr>Office Theme</vt:lpstr>
      <vt:lpstr>PowerPoint Presentation</vt:lpstr>
      <vt:lpstr>PowerPoint Presentation</vt:lpstr>
      <vt:lpstr>BÀI 35 – THỰC HÀNH  VỀ KHÍ HẬU, THỦY VĂN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tháng lũ, nước sông hồng cao hơn rất nhiều so với các tháng cạn? Việc chênh lệch lớn lượng nước có ảnh hưởng như thế nào đến đời sống và sản xuất?</vt:lpstr>
      <vt:lpstr>Tại sao tháng lũ, nước sông hồng cao hơn rất nhiều so với các tháng cạn? Việc chênh lệch lớn lượng nước có ảnh hưởng như thế nào đến đời sống và sản xuất?</vt:lpstr>
      <vt:lpstr>Tại sao tháng lũ, nước sông hồng cao hơn rất nhiều so với các tháng cạn? Việc chênh lệch lớn lượng nước có ảnh hưởng như thế nào đến đời sống và sản xuất?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367</cp:revision>
  <dcterms:created xsi:type="dcterms:W3CDTF">2021-08-16T13:57:33Z</dcterms:created>
  <dcterms:modified xsi:type="dcterms:W3CDTF">2023-04-02T13:57:27Z</dcterms:modified>
</cp:coreProperties>
</file>