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binary" PartName="/ppt/metadata"/>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19" roundtripDataSignature="AMtx7mh71emFbtHfyVjoLjrfXCpw3WgHP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11EA3C4F-F7FC-49BE-8582-6D09E5AF6406}">
  <a:tblStyle styleId="{11EA3C4F-F7FC-49BE-8582-6D09E5AF6406}"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customschemas.google.com/relationships/presentationmetadata" Target="metadata"/><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 name="Shape 30"/>
        <p:cNvGrpSpPr/>
        <p:nvPr/>
      </p:nvGrpSpPr>
      <p:grpSpPr>
        <a:xfrm>
          <a:off x="0" y="0"/>
          <a:ext cx="0" cy="0"/>
          <a:chOff x="0" y="0"/>
          <a:chExt cx="0" cy="0"/>
        </a:xfrm>
      </p:grpSpPr>
      <p:sp>
        <p:nvSpPr>
          <p:cNvPr id="31" name="Google Shape;3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5" name="Google Shape;275;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4" name="Shape 414"/>
        <p:cNvGrpSpPr/>
        <p:nvPr/>
      </p:nvGrpSpPr>
      <p:grpSpPr>
        <a:xfrm>
          <a:off x="0" y="0"/>
          <a:ext cx="0" cy="0"/>
          <a:chOff x="0" y="0"/>
          <a:chExt cx="0" cy="0"/>
        </a:xfrm>
      </p:grpSpPr>
      <p:sp>
        <p:nvSpPr>
          <p:cNvPr id="415" name="Google Shape;415;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16" name="Google Shape;416;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4" name="Shape 444"/>
        <p:cNvGrpSpPr/>
        <p:nvPr/>
      </p:nvGrpSpPr>
      <p:grpSpPr>
        <a:xfrm>
          <a:off x="0" y="0"/>
          <a:ext cx="0" cy="0"/>
          <a:chOff x="0" y="0"/>
          <a:chExt cx="0" cy="0"/>
        </a:xfrm>
      </p:grpSpPr>
      <p:sp>
        <p:nvSpPr>
          <p:cNvPr id="445" name="Google Shape;445;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46" name="Google Shape;446;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 name="Shape 39"/>
        <p:cNvGrpSpPr/>
        <p:nvPr/>
      </p:nvGrpSpPr>
      <p:grpSpPr>
        <a:xfrm>
          <a:off x="0" y="0"/>
          <a:ext cx="0" cy="0"/>
          <a:chOff x="0" y="0"/>
          <a:chExt cx="0" cy="0"/>
        </a:xfrm>
      </p:grpSpPr>
      <p:sp>
        <p:nvSpPr>
          <p:cNvPr id="40" name="Google Shape;40;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9" name="Google Shape;249;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type="tx">
  <p:cSld name="TITLE_AND_BODY">
    <p:spTree>
      <p:nvGrpSpPr>
        <p:cNvPr id="11" name="Shape 11"/>
        <p:cNvGrpSpPr/>
        <p:nvPr/>
      </p:nvGrpSpPr>
      <p:grpSpPr>
        <a:xfrm>
          <a:off x="0" y="0"/>
          <a:ext cx="0" cy="0"/>
          <a:chOff x="0" y="0"/>
          <a:chExt cx="0" cy="0"/>
        </a:xfrm>
      </p:grpSpPr>
      <p:sp>
        <p:nvSpPr>
          <p:cNvPr id="12" name="Google Shape;12;p1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3" name="Google Shape;13;p15"/>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4" name="Google Shape;14;p15"/>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15"/>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15"/>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None/>
              <a:defRPr sz="1400"/>
            </a:lvl1pPr>
            <a:lvl2pPr indent="0" lvl="1" marL="0" algn="r">
              <a:lnSpc>
                <a:spcPct val="100000"/>
              </a:lnSpc>
              <a:spcBef>
                <a:spcPts val="0"/>
              </a:spcBef>
              <a:spcAft>
                <a:spcPts val="0"/>
              </a:spcAft>
              <a:buNone/>
              <a:defRPr sz="1400"/>
            </a:lvl2pPr>
            <a:lvl3pPr indent="0" lvl="2" marL="0" algn="r">
              <a:lnSpc>
                <a:spcPct val="100000"/>
              </a:lnSpc>
              <a:spcBef>
                <a:spcPts val="0"/>
              </a:spcBef>
              <a:spcAft>
                <a:spcPts val="0"/>
              </a:spcAft>
              <a:buNone/>
              <a:defRPr sz="1400"/>
            </a:lvl3pPr>
            <a:lvl4pPr indent="0" lvl="3" marL="0" algn="r">
              <a:lnSpc>
                <a:spcPct val="100000"/>
              </a:lnSpc>
              <a:spcBef>
                <a:spcPts val="0"/>
              </a:spcBef>
              <a:spcAft>
                <a:spcPts val="0"/>
              </a:spcAft>
              <a:buNone/>
              <a:defRPr sz="1400"/>
            </a:lvl4pPr>
            <a:lvl5pPr indent="0" lvl="4" marL="0" algn="r">
              <a:lnSpc>
                <a:spcPct val="100000"/>
              </a:lnSpc>
              <a:spcBef>
                <a:spcPts val="0"/>
              </a:spcBef>
              <a:spcAft>
                <a:spcPts val="0"/>
              </a:spcAft>
              <a:buNone/>
              <a:defRPr sz="1400"/>
            </a:lvl5pPr>
            <a:lvl6pPr indent="0" lvl="5" marL="0" algn="r">
              <a:lnSpc>
                <a:spcPct val="100000"/>
              </a:lnSpc>
              <a:spcBef>
                <a:spcPts val="0"/>
              </a:spcBef>
              <a:spcAft>
                <a:spcPts val="0"/>
              </a:spcAft>
              <a:buNone/>
              <a:defRPr sz="1400"/>
            </a:lvl6pPr>
            <a:lvl7pPr indent="0" lvl="6" marL="0" algn="r">
              <a:lnSpc>
                <a:spcPct val="100000"/>
              </a:lnSpc>
              <a:spcBef>
                <a:spcPts val="0"/>
              </a:spcBef>
              <a:spcAft>
                <a:spcPts val="0"/>
              </a:spcAft>
              <a:buNone/>
              <a:defRPr sz="1400"/>
            </a:lvl7pPr>
            <a:lvl8pPr indent="0" lvl="7" marL="0" algn="r">
              <a:lnSpc>
                <a:spcPct val="100000"/>
              </a:lnSpc>
              <a:spcBef>
                <a:spcPts val="0"/>
              </a:spcBef>
              <a:spcAft>
                <a:spcPts val="0"/>
              </a:spcAft>
              <a:buNone/>
              <a:defRPr sz="1400"/>
            </a:lvl8pPr>
            <a:lvl9pPr indent="0" lvl="8" marL="0" algn="r">
              <a:lnSpc>
                <a:spcPct val="100000"/>
              </a:lnSpc>
              <a:spcBef>
                <a:spcPts val="0"/>
              </a:spcBef>
              <a:spcAft>
                <a:spcPts val="0"/>
              </a:spcAft>
              <a:buNone/>
              <a:defRPr sz="1400"/>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7" name="Shape 17"/>
        <p:cNvGrpSpPr/>
        <p:nvPr/>
      </p:nvGrpSpPr>
      <p:grpSpPr>
        <a:xfrm>
          <a:off x="0" y="0"/>
          <a:ext cx="0" cy="0"/>
          <a:chOff x="0" y="0"/>
          <a:chExt cx="0" cy="0"/>
        </a:xfrm>
      </p:grpSpPr>
      <p:sp>
        <p:nvSpPr>
          <p:cNvPr id="18" name="Google Shape;18;p1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9" name="Google Shape;19;p16"/>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16"/>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1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None/>
              <a:defRPr sz="1400"/>
            </a:lvl1pPr>
            <a:lvl2pPr indent="0" lvl="1" marL="0" algn="r">
              <a:lnSpc>
                <a:spcPct val="100000"/>
              </a:lnSpc>
              <a:spcBef>
                <a:spcPts val="0"/>
              </a:spcBef>
              <a:spcAft>
                <a:spcPts val="0"/>
              </a:spcAft>
              <a:buNone/>
              <a:defRPr sz="1400"/>
            </a:lvl2pPr>
            <a:lvl3pPr indent="0" lvl="2" marL="0" algn="r">
              <a:lnSpc>
                <a:spcPct val="100000"/>
              </a:lnSpc>
              <a:spcBef>
                <a:spcPts val="0"/>
              </a:spcBef>
              <a:spcAft>
                <a:spcPts val="0"/>
              </a:spcAft>
              <a:buNone/>
              <a:defRPr sz="1400"/>
            </a:lvl3pPr>
            <a:lvl4pPr indent="0" lvl="3" marL="0" algn="r">
              <a:lnSpc>
                <a:spcPct val="100000"/>
              </a:lnSpc>
              <a:spcBef>
                <a:spcPts val="0"/>
              </a:spcBef>
              <a:spcAft>
                <a:spcPts val="0"/>
              </a:spcAft>
              <a:buNone/>
              <a:defRPr sz="1400"/>
            </a:lvl4pPr>
            <a:lvl5pPr indent="0" lvl="4" marL="0" algn="r">
              <a:lnSpc>
                <a:spcPct val="100000"/>
              </a:lnSpc>
              <a:spcBef>
                <a:spcPts val="0"/>
              </a:spcBef>
              <a:spcAft>
                <a:spcPts val="0"/>
              </a:spcAft>
              <a:buNone/>
              <a:defRPr sz="1400"/>
            </a:lvl5pPr>
            <a:lvl6pPr indent="0" lvl="5" marL="0" algn="r">
              <a:lnSpc>
                <a:spcPct val="100000"/>
              </a:lnSpc>
              <a:spcBef>
                <a:spcPts val="0"/>
              </a:spcBef>
              <a:spcAft>
                <a:spcPts val="0"/>
              </a:spcAft>
              <a:buNone/>
              <a:defRPr sz="1400"/>
            </a:lvl6pPr>
            <a:lvl7pPr indent="0" lvl="6" marL="0" algn="r">
              <a:lnSpc>
                <a:spcPct val="100000"/>
              </a:lnSpc>
              <a:spcBef>
                <a:spcPts val="0"/>
              </a:spcBef>
              <a:spcAft>
                <a:spcPts val="0"/>
              </a:spcAft>
              <a:buNone/>
              <a:defRPr sz="1400"/>
            </a:lvl7pPr>
            <a:lvl8pPr indent="0" lvl="7" marL="0" algn="r">
              <a:lnSpc>
                <a:spcPct val="100000"/>
              </a:lnSpc>
              <a:spcBef>
                <a:spcPts val="0"/>
              </a:spcBef>
              <a:spcAft>
                <a:spcPts val="0"/>
              </a:spcAft>
              <a:buNone/>
              <a:defRPr sz="1400"/>
            </a:lvl8pPr>
            <a:lvl9pPr indent="0" lvl="8" marL="0" algn="r">
              <a:lnSpc>
                <a:spcPct val="100000"/>
              </a:lnSpc>
              <a:spcBef>
                <a:spcPts val="0"/>
              </a:spcBef>
              <a:spcAft>
                <a:spcPts val="0"/>
              </a:spcAft>
              <a:buNone/>
              <a:defRPr sz="1400"/>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ext on left, text on right" type="twoColTx">
  <p:cSld name="TITLE_AND_TWO_COLUMNS">
    <p:spTree>
      <p:nvGrpSpPr>
        <p:cNvPr id="22" name="Shape 22"/>
        <p:cNvGrpSpPr/>
        <p:nvPr/>
      </p:nvGrpSpPr>
      <p:grpSpPr>
        <a:xfrm>
          <a:off x="0" y="0"/>
          <a:ext cx="0" cy="0"/>
          <a:chOff x="0" y="0"/>
          <a:chExt cx="0" cy="0"/>
        </a:xfrm>
      </p:grpSpPr>
      <p:sp>
        <p:nvSpPr>
          <p:cNvPr id="23" name="Google Shape;23;p17"/>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17"/>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17"/>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None/>
              <a:defRPr sz="1400"/>
            </a:lvl1pPr>
            <a:lvl2pPr indent="0" lvl="1" marL="0" algn="r">
              <a:lnSpc>
                <a:spcPct val="100000"/>
              </a:lnSpc>
              <a:spcBef>
                <a:spcPts val="0"/>
              </a:spcBef>
              <a:spcAft>
                <a:spcPts val="0"/>
              </a:spcAft>
              <a:buNone/>
              <a:defRPr sz="1400"/>
            </a:lvl2pPr>
            <a:lvl3pPr indent="0" lvl="2" marL="0" algn="r">
              <a:lnSpc>
                <a:spcPct val="100000"/>
              </a:lnSpc>
              <a:spcBef>
                <a:spcPts val="0"/>
              </a:spcBef>
              <a:spcAft>
                <a:spcPts val="0"/>
              </a:spcAft>
              <a:buNone/>
              <a:defRPr sz="1400"/>
            </a:lvl3pPr>
            <a:lvl4pPr indent="0" lvl="3" marL="0" algn="r">
              <a:lnSpc>
                <a:spcPct val="100000"/>
              </a:lnSpc>
              <a:spcBef>
                <a:spcPts val="0"/>
              </a:spcBef>
              <a:spcAft>
                <a:spcPts val="0"/>
              </a:spcAft>
              <a:buNone/>
              <a:defRPr sz="1400"/>
            </a:lvl4pPr>
            <a:lvl5pPr indent="0" lvl="4" marL="0" algn="r">
              <a:lnSpc>
                <a:spcPct val="100000"/>
              </a:lnSpc>
              <a:spcBef>
                <a:spcPts val="0"/>
              </a:spcBef>
              <a:spcAft>
                <a:spcPts val="0"/>
              </a:spcAft>
              <a:buNone/>
              <a:defRPr sz="1400"/>
            </a:lvl5pPr>
            <a:lvl6pPr indent="0" lvl="5" marL="0" algn="r">
              <a:lnSpc>
                <a:spcPct val="100000"/>
              </a:lnSpc>
              <a:spcBef>
                <a:spcPts val="0"/>
              </a:spcBef>
              <a:spcAft>
                <a:spcPts val="0"/>
              </a:spcAft>
              <a:buNone/>
              <a:defRPr sz="1400"/>
            </a:lvl6pPr>
            <a:lvl7pPr indent="0" lvl="6" marL="0" algn="r">
              <a:lnSpc>
                <a:spcPct val="100000"/>
              </a:lnSpc>
              <a:spcBef>
                <a:spcPts val="0"/>
              </a:spcBef>
              <a:spcAft>
                <a:spcPts val="0"/>
              </a:spcAft>
              <a:buNone/>
              <a:defRPr sz="1400"/>
            </a:lvl7pPr>
            <a:lvl8pPr indent="0" lvl="7" marL="0" algn="r">
              <a:lnSpc>
                <a:spcPct val="100000"/>
              </a:lnSpc>
              <a:spcBef>
                <a:spcPts val="0"/>
              </a:spcBef>
              <a:spcAft>
                <a:spcPts val="0"/>
              </a:spcAft>
              <a:buNone/>
              <a:defRPr sz="1400"/>
            </a:lvl8pPr>
            <a:lvl9pPr indent="0" lvl="8" marL="0" algn="r">
              <a:lnSpc>
                <a:spcPct val="100000"/>
              </a:lnSpc>
              <a:spcBef>
                <a:spcPts val="0"/>
              </a:spcBef>
              <a:spcAft>
                <a:spcPts val="0"/>
              </a:spcAft>
              <a:buNone/>
              <a:defRPr sz="1400"/>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6" name="Shape 26"/>
        <p:cNvGrpSpPr/>
        <p:nvPr/>
      </p:nvGrpSpPr>
      <p:grpSpPr>
        <a:xfrm>
          <a:off x="0" y="0"/>
          <a:ext cx="0" cy="0"/>
          <a:chOff x="0" y="0"/>
          <a:chExt cx="0" cy="0"/>
        </a:xfrm>
      </p:grpSpPr>
      <p:sp>
        <p:nvSpPr>
          <p:cNvPr id="27" name="Google Shape;27;p18"/>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18"/>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18"/>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None/>
              <a:defRPr sz="1400"/>
            </a:lvl1pPr>
            <a:lvl2pPr indent="0" lvl="1" marL="0" algn="r">
              <a:lnSpc>
                <a:spcPct val="100000"/>
              </a:lnSpc>
              <a:spcBef>
                <a:spcPts val="0"/>
              </a:spcBef>
              <a:spcAft>
                <a:spcPts val="0"/>
              </a:spcAft>
              <a:buNone/>
              <a:defRPr sz="1400"/>
            </a:lvl2pPr>
            <a:lvl3pPr indent="0" lvl="2" marL="0" algn="r">
              <a:lnSpc>
                <a:spcPct val="100000"/>
              </a:lnSpc>
              <a:spcBef>
                <a:spcPts val="0"/>
              </a:spcBef>
              <a:spcAft>
                <a:spcPts val="0"/>
              </a:spcAft>
              <a:buNone/>
              <a:defRPr sz="1400"/>
            </a:lvl3pPr>
            <a:lvl4pPr indent="0" lvl="3" marL="0" algn="r">
              <a:lnSpc>
                <a:spcPct val="100000"/>
              </a:lnSpc>
              <a:spcBef>
                <a:spcPts val="0"/>
              </a:spcBef>
              <a:spcAft>
                <a:spcPts val="0"/>
              </a:spcAft>
              <a:buNone/>
              <a:defRPr sz="1400"/>
            </a:lvl4pPr>
            <a:lvl5pPr indent="0" lvl="4" marL="0" algn="r">
              <a:lnSpc>
                <a:spcPct val="100000"/>
              </a:lnSpc>
              <a:spcBef>
                <a:spcPts val="0"/>
              </a:spcBef>
              <a:spcAft>
                <a:spcPts val="0"/>
              </a:spcAft>
              <a:buNone/>
              <a:defRPr sz="1400"/>
            </a:lvl5pPr>
            <a:lvl6pPr indent="0" lvl="5" marL="0" algn="r">
              <a:lnSpc>
                <a:spcPct val="100000"/>
              </a:lnSpc>
              <a:spcBef>
                <a:spcPts val="0"/>
              </a:spcBef>
              <a:spcAft>
                <a:spcPts val="0"/>
              </a:spcAft>
              <a:buNone/>
              <a:defRPr sz="1400"/>
            </a:lvl6pPr>
            <a:lvl7pPr indent="0" lvl="6" marL="0" algn="r">
              <a:lnSpc>
                <a:spcPct val="100000"/>
              </a:lnSpc>
              <a:spcBef>
                <a:spcPts val="0"/>
              </a:spcBef>
              <a:spcAft>
                <a:spcPts val="0"/>
              </a:spcAft>
              <a:buNone/>
              <a:defRPr sz="1400"/>
            </a:lvl7pPr>
            <a:lvl8pPr indent="0" lvl="7" marL="0" algn="r">
              <a:lnSpc>
                <a:spcPct val="100000"/>
              </a:lnSpc>
              <a:spcBef>
                <a:spcPts val="0"/>
              </a:spcBef>
              <a:spcAft>
                <a:spcPts val="0"/>
              </a:spcAft>
              <a:buNone/>
              <a:defRPr sz="1400"/>
            </a:lvl8pPr>
            <a:lvl9pPr indent="0" lvl="8" marL="0" algn="r">
              <a:lnSpc>
                <a:spcPct val="100000"/>
              </a:lnSpc>
              <a:spcBef>
                <a:spcPts val="0"/>
              </a:spcBef>
              <a:spcAft>
                <a:spcPts val="0"/>
              </a:spcAft>
              <a:buNone/>
              <a:defRPr sz="1400"/>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7" name="Google Shape;7;p14"/>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8" name="Google Shape;8;p14"/>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14"/>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SzPts val="1400"/>
              <a:buNone/>
              <a:defRPr b="0" i="0" sz="1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1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Lst>
  <p:transition spd="slow">
    <p:push/>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6.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1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6.jpg"/><Relationship Id="rId4" Type="http://schemas.openxmlformats.org/officeDocument/2006/relationships/image" Target="../media/image5.jpg"/><Relationship Id="rId5" Type="http://schemas.openxmlformats.org/officeDocument/2006/relationships/image" Target="../media/image9.jpg"/><Relationship Id="rId6"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7.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3.jpg"/><Relationship Id="rId4" Type="http://schemas.openxmlformats.org/officeDocument/2006/relationships/image" Target="../media/image12.jpg"/><Relationship Id="rId5" Type="http://schemas.openxmlformats.org/officeDocument/2006/relationships/image" Target="../media/image10.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3.jpg"/><Relationship Id="rId4" Type="http://schemas.openxmlformats.org/officeDocument/2006/relationships/image" Target="../media/image8.jpg"/><Relationship Id="rId5" Type="http://schemas.openxmlformats.org/officeDocument/2006/relationships/image" Target="../media/image4.jpg"/><Relationship Id="rId6" Type="http://schemas.openxmlformats.org/officeDocument/2006/relationships/image" Target="../media/image3.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3" name="Shape 33"/>
        <p:cNvGrpSpPr/>
        <p:nvPr/>
      </p:nvGrpSpPr>
      <p:grpSpPr>
        <a:xfrm>
          <a:off x="0" y="0"/>
          <a:ext cx="0" cy="0"/>
          <a:chOff x="0" y="0"/>
          <a:chExt cx="0" cy="0"/>
        </a:xfrm>
      </p:grpSpPr>
      <p:sp>
        <p:nvSpPr>
          <p:cNvPr id="34" name="Google Shape;34;p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0000"/>
              </a:buClr>
              <a:buSzPts val="3600"/>
              <a:buFont typeface="Times New Roman"/>
              <a:buNone/>
            </a:pPr>
            <a:r>
              <a:rPr b="1" i="0" lang="en-US" sz="3600" u="none">
                <a:solidFill>
                  <a:srgbClr val="FF0000"/>
                </a:solidFill>
                <a:latin typeface="Times New Roman"/>
                <a:ea typeface="Times New Roman"/>
                <a:cs typeface="Times New Roman"/>
                <a:sym typeface="Times New Roman"/>
              </a:rPr>
              <a:t>Tiết 47 – Bài 40: Thực hành</a:t>
            </a:r>
            <a:endParaRPr b="1" i="0" sz="3600" u="none">
              <a:solidFill>
                <a:srgbClr val="FF0000"/>
              </a:solidFill>
              <a:latin typeface="Times New Roman"/>
              <a:ea typeface="Times New Roman"/>
              <a:cs typeface="Times New Roman"/>
              <a:sym typeface="Times New Roman"/>
            </a:endParaRPr>
          </a:p>
          <a:p>
            <a:pPr indent="0" lvl="0" marL="0" rtl="0" algn="just">
              <a:lnSpc>
                <a:spcPct val="100000"/>
              </a:lnSpc>
              <a:spcBef>
                <a:spcPts val="1800"/>
              </a:spcBef>
              <a:spcAft>
                <a:spcPts val="0"/>
              </a:spcAft>
              <a:buClr>
                <a:srgbClr val="FF0000"/>
              </a:buClr>
              <a:buSzPts val="3600"/>
              <a:buFont typeface="Times New Roman"/>
              <a:buNone/>
            </a:pPr>
            <a:r>
              <a:rPr b="1" i="0" lang="en-US" sz="3600" u="none">
                <a:solidFill>
                  <a:srgbClr val="FF0000"/>
                </a:solidFill>
                <a:latin typeface="Times New Roman"/>
                <a:ea typeface="Times New Roman"/>
                <a:cs typeface="Times New Roman"/>
                <a:sym typeface="Times New Roman"/>
              </a:rPr>
              <a:t>Đánh giá tiềm năng kinh tế của các đảo ven bờ và tìm hiểu về ngành công nghiệp dầu khí</a:t>
            </a:r>
            <a:endParaRPr/>
          </a:p>
        </p:txBody>
      </p:sp>
      <p:sp>
        <p:nvSpPr>
          <p:cNvPr id="35" name="Google Shape;35;p1"/>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139700" lvl="0" marL="342900" marR="0" rtl="0" algn="l">
              <a:lnSpc>
                <a:spcPct val="100000"/>
              </a:lnSpc>
              <a:spcBef>
                <a:spcPts val="0"/>
              </a:spcBef>
              <a:spcAft>
                <a:spcPts val="0"/>
              </a:spcAft>
              <a:buClr>
                <a:schemeClr val="dk1"/>
              </a:buClr>
              <a:buSzPts val="3200"/>
              <a:buFont typeface="Arial"/>
              <a:buNone/>
            </a:pPr>
            <a:r>
              <a:t/>
            </a:r>
            <a:endParaRPr b="0" i="0" sz="3200" u="none">
              <a:solidFill>
                <a:schemeClr val="dk1"/>
              </a:solidFill>
              <a:latin typeface="Arial"/>
              <a:ea typeface="Arial"/>
              <a:cs typeface="Arial"/>
              <a:sym typeface="Arial"/>
            </a:endParaRPr>
          </a:p>
        </p:txBody>
      </p:sp>
      <p:pic>
        <p:nvPicPr>
          <p:cNvPr id="36" name="Google Shape;36;p1"/>
          <p:cNvPicPr preferRelativeResize="0"/>
          <p:nvPr/>
        </p:nvPicPr>
        <p:blipFill rotWithShape="1">
          <a:blip r:embed="rId3">
            <a:alphaModFix/>
          </a:blip>
          <a:srcRect b="0" l="38391" r="0" t="0"/>
          <a:stretch/>
        </p:blipFill>
        <p:spPr>
          <a:xfrm>
            <a:off x="0" y="0"/>
            <a:ext cx="9144000" cy="6858000"/>
          </a:xfrm>
          <a:prstGeom prst="rect">
            <a:avLst/>
          </a:prstGeom>
          <a:noFill/>
          <a:ln>
            <a:noFill/>
          </a:ln>
        </p:spPr>
      </p:pic>
      <p:sp>
        <p:nvSpPr>
          <p:cNvPr id="37" name="Google Shape;37;p1"/>
          <p:cNvSpPr txBox="1"/>
          <p:nvPr/>
        </p:nvSpPr>
        <p:spPr>
          <a:xfrm>
            <a:off x="152400" y="1109662"/>
            <a:ext cx="8991600" cy="201453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0000"/>
              </a:buClr>
              <a:buSzPts val="3600"/>
              <a:buFont typeface="Times New Roman"/>
              <a:buNone/>
            </a:pPr>
            <a:r>
              <a:rPr b="1" i="0" lang="en-US" sz="3600" u="none" cap="none" strike="noStrike">
                <a:solidFill>
                  <a:srgbClr val="FF0000"/>
                </a:solidFill>
                <a:latin typeface="Times New Roman"/>
                <a:ea typeface="Times New Roman"/>
                <a:cs typeface="Times New Roman"/>
                <a:sym typeface="Times New Roman"/>
              </a:rPr>
              <a:t>Tiết 47 – Bài 40: Thực hành</a:t>
            </a:r>
            <a:endParaRPr b="1" i="0" sz="3600" u="none" cap="none" strike="noStrike">
              <a:solidFill>
                <a:srgbClr val="FF0000"/>
              </a:solidFill>
              <a:latin typeface="Times New Roman"/>
              <a:ea typeface="Times New Roman"/>
              <a:cs typeface="Times New Roman"/>
              <a:sym typeface="Times New Roman"/>
            </a:endParaRPr>
          </a:p>
          <a:p>
            <a:pPr indent="0" lvl="0" marL="0" marR="0" rtl="0" algn="just">
              <a:lnSpc>
                <a:spcPct val="100000"/>
              </a:lnSpc>
              <a:spcBef>
                <a:spcPts val="1800"/>
              </a:spcBef>
              <a:spcAft>
                <a:spcPts val="0"/>
              </a:spcAft>
              <a:buClr>
                <a:srgbClr val="FF0000"/>
              </a:buClr>
              <a:buSzPts val="3600"/>
              <a:buFont typeface="Times New Roman"/>
              <a:buNone/>
            </a:pPr>
            <a:r>
              <a:rPr b="1" i="0" lang="en-US" sz="3600" u="none" cap="none" strike="noStrike">
                <a:solidFill>
                  <a:srgbClr val="FF0000"/>
                </a:solidFill>
                <a:latin typeface="Times New Roman"/>
                <a:ea typeface="Times New Roman"/>
                <a:cs typeface="Times New Roman"/>
                <a:sym typeface="Times New Roman"/>
              </a:rPr>
              <a:t>Đánh giá tiềm năng kinh tế của các đảo ven bờ và tìm hiểu về ngành công nghiệp dầu khí</a:t>
            </a:r>
            <a:endParaRPr/>
          </a:p>
        </p:txBody>
      </p:sp>
      <p:sp>
        <p:nvSpPr>
          <p:cNvPr id="38" name="Google Shape;38;p1"/>
          <p:cNvSpPr txBox="1"/>
          <p:nvPr/>
        </p:nvSpPr>
        <p:spPr>
          <a:xfrm>
            <a:off x="1524000" y="4159250"/>
            <a:ext cx="7162800" cy="9461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6600FF"/>
              </a:buClr>
              <a:buSzPts val="2800"/>
              <a:buFont typeface="Times New Roman"/>
              <a:buNone/>
            </a:pPr>
            <a:r>
              <a:rPr b="1" i="0" lang="en-US" sz="2800" u="none" cap="none" strike="noStrike">
                <a:solidFill>
                  <a:srgbClr val="6600FF"/>
                </a:solidFill>
                <a:latin typeface="Times New Roman"/>
                <a:ea typeface="Times New Roman"/>
                <a:cs typeface="Times New Roman"/>
                <a:sym typeface="Times New Roman"/>
              </a:rPr>
              <a:t>GV: Trần Quang Hiệp</a:t>
            </a:r>
            <a:endParaRPr b="1" i="1" sz="2800" u="none" cap="none" strike="noStrike">
              <a:solidFill>
                <a:srgbClr val="6600FF"/>
              </a:solidFill>
              <a:latin typeface="Times New Roman"/>
              <a:ea typeface="Times New Roman"/>
              <a:cs typeface="Times New Roman"/>
              <a:sym typeface="Times New Roman"/>
            </a:endParaRPr>
          </a:p>
          <a:p>
            <a:pPr indent="0" lvl="0" marL="0" marR="0" rtl="0" algn="ctr">
              <a:lnSpc>
                <a:spcPct val="100000"/>
              </a:lnSpc>
              <a:spcBef>
                <a:spcPts val="0"/>
              </a:spcBef>
              <a:spcAft>
                <a:spcPts val="0"/>
              </a:spcAft>
              <a:buClr>
                <a:srgbClr val="6600FF"/>
              </a:buClr>
              <a:buSzPts val="2800"/>
              <a:buFont typeface="Times New Roman"/>
              <a:buNone/>
            </a:pPr>
            <a:r>
              <a:rPr b="1" i="0" lang="en-US" sz="2800" u="none" cap="none" strike="noStrike">
                <a:solidFill>
                  <a:srgbClr val="6600FF"/>
                </a:solidFill>
                <a:latin typeface="Times New Roman"/>
                <a:ea typeface="Times New Roman"/>
                <a:cs typeface="Times New Roman"/>
                <a:sym typeface="Times New Roman"/>
              </a:rPr>
              <a:t>Tổ KHXH</a:t>
            </a:r>
            <a:r>
              <a:rPr b="1" i="1" lang="en-US" sz="2800" u="none" cap="none" strike="noStrike">
                <a:solidFill>
                  <a:srgbClr val="6600FF"/>
                </a:solidFill>
                <a:latin typeface="Times New Roman"/>
                <a:ea typeface="Times New Roman"/>
                <a:cs typeface="Times New Roman"/>
                <a:sym typeface="Times New Roman"/>
              </a:rPr>
              <a:t> - </a:t>
            </a:r>
            <a:r>
              <a:rPr b="1" i="0" lang="en-US" sz="2800" u="none" cap="none" strike="noStrike">
                <a:solidFill>
                  <a:srgbClr val="6600FF"/>
                </a:solidFill>
                <a:latin typeface="Times New Roman"/>
                <a:ea typeface="Times New Roman"/>
                <a:cs typeface="Times New Roman"/>
                <a:sym typeface="Times New Roman"/>
              </a:rPr>
              <a:t> Trường THCS Thiệu Thành</a:t>
            </a:r>
            <a:endParaRPr/>
          </a:p>
        </p:txBody>
      </p:sp>
    </p:spTree>
  </p:cSld>
  <p:clrMapOvr>
    <a:masterClrMapping/>
  </p:clrMapOvr>
  <p:transition spd="slow">
    <p:push/>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76" name="Shape 276"/>
        <p:cNvGrpSpPr/>
        <p:nvPr/>
      </p:nvGrpSpPr>
      <p:grpSpPr>
        <a:xfrm>
          <a:off x="0" y="0"/>
          <a:ext cx="0" cy="0"/>
          <a:chOff x="0" y="0"/>
          <a:chExt cx="0" cy="0"/>
        </a:xfrm>
      </p:grpSpPr>
      <p:cxnSp>
        <p:nvCxnSpPr>
          <p:cNvPr id="277" name="Google Shape;277;p10"/>
          <p:cNvCxnSpPr/>
          <p:nvPr/>
        </p:nvCxnSpPr>
        <p:spPr>
          <a:xfrm>
            <a:off x="546100" y="438150"/>
            <a:ext cx="6548437" cy="0"/>
          </a:xfrm>
          <a:prstGeom prst="straightConnector1">
            <a:avLst/>
          </a:prstGeom>
          <a:noFill/>
          <a:ln cap="flat" cmpd="sng" w="38100">
            <a:solidFill>
              <a:schemeClr val="dk1"/>
            </a:solidFill>
            <a:prstDash val="solid"/>
            <a:miter lim="800000"/>
            <a:headEnd len="med" w="med" type="none"/>
            <a:tailEnd len="med" w="med" type="none"/>
          </a:ln>
        </p:spPr>
      </p:cxnSp>
      <p:cxnSp>
        <p:nvCxnSpPr>
          <p:cNvPr id="278" name="Google Shape;278;p10"/>
          <p:cNvCxnSpPr/>
          <p:nvPr/>
        </p:nvCxnSpPr>
        <p:spPr>
          <a:xfrm>
            <a:off x="1085850" y="403225"/>
            <a:ext cx="0" cy="6164262"/>
          </a:xfrm>
          <a:prstGeom prst="straightConnector1">
            <a:avLst/>
          </a:prstGeom>
          <a:noFill/>
          <a:ln cap="flat" cmpd="sng" w="38100">
            <a:solidFill>
              <a:schemeClr val="dk1"/>
            </a:solidFill>
            <a:prstDash val="solid"/>
            <a:miter lim="800000"/>
            <a:headEnd len="med" w="med" type="none"/>
            <a:tailEnd len="med" w="med" type="none"/>
          </a:ln>
        </p:spPr>
      </p:cxnSp>
      <p:cxnSp>
        <p:nvCxnSpPr>
          <p:cNvPr id="279" name="Google Shape;279;p10"/>
          <p:cNvCxnSpPr/>
          <p:nvPr/>
        </p:nvCxnSpPr>
        <p:spPr>
          <a:xfrm>
            <a:off x="996950" y="250825"/>
            <a:ext cx="0" cy="6164262"/>
          </a:xfrm>
          <a:prstGeom prst="straightConnector1">
            <a:avLst/>
          </a:prstGeom>
          <a:noFill/>
          <a:ln cap="flat" cmpd="sng" w="38100">
            <a:solidFill>
              <a:schemeClr val="dk1"/>
            </a:solidFill>
            <a:prstDash val="solid"/>
            <a:miter lim="800000"/>
            <a:headEnd len="med" w="med" type="none"/>
            <a:tailEnd len="med" w="med" type="none"/>
          </a:ln>
        </p:spPr>
      </p:cxnSp>
      <p:grpSp>
        <p:nvGrpSpPr>
          <p:cNvPr id="280" name="Google Shape;280;p10"/>
          <p:cNvGrpSpPr/>
          <p:nvPr/>
        </p:nvGrpSpPr>
        <p:grpSpPr>
          <a:xfrm>
            <a:off x="609600" y="609600"/>
            <a:ext cx="974725" cy="811212"/>
            <a:chOff x="372" y="385"/>
            <a:chExt cx="614" cy="511"/>
          </a:xfrm>
        </p:grpSpPr>
        <p:sp>
          <p:nvSpPr>
            <p:cNvPr id="281" name="Google Shape;281;p10"/>
            <p:cNvSpPr/>
            <p:nvPr/>
          </p:nvSpPr>
          <p:spPr>
            <a:xfrm>
              <a:off x="372" y="385"/>
              <a:ext cx="614" cy="511"/>
            </a:xfrm>
            <a:prstGeom prst="hexagon">
              <a:avLst>
                <a:gd fmla="val 25000" name="adj"/>
                <a:gd fmla="val 115470" name="vf"/>
              </a:avLst>
            </a:prstGeom>
            <a:gradFill>
              <a:gsLst>
                <a:gs pos="0">
                  <a:srgbClr val="FF0000"/>
                </a:gs>
                <a:gs pos="100000">
                  <a:srgbClr val="B30000"/>
                </a:gs>
              </a:gsLst>
              <a:lin ang="5400000" scaled="0"/>
            </a:gra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2" name="Google Shape;282;p10"/>
            <p:cNvSpPr txBox="1"/>
            <p:nvPr/>
          </p:nvSpPr>
          <p:spPr>
            <a:xfrm>
              <a:off x="490" y="464"/>
              <a:ext cx="372" cy="28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FF99"/>
                </a:buClr>
                <a:buSzPts val="2400"/>
                <a:buFont typeface="Times New Roman"/>
                <a:buNone/>
              </a:pPr>
              <a:r>
                <a:rPr b="1" i="0" lang="en-US" sz="2400" u="none">
                  <a:solidFill>
                    <a:srgbClr val="FFFF99"/>
                  </a:solidFill>
                  <a:latin typeface="Times New Roman"/>
                  <a:ea typeface="Times New Roman"/>
                  <a:cs typeface="Times New Roman"/>
                  <a:sym typeface="Times New Roman"/>
                </a:rPr>
                <a:t>1</a:t>
              </a:r>
              <a:endParaRPr/>
            </a:p>
          </p:txBody>
        </p:sp>
      </p:grpSp>
      <p:grpSp>
        <p:nvGrpSpPr>
          <p:cNvPr id="283" name="Google Shape;283;p10"/>
          <p:cNvGrpSpPr/>
          <p:nvPr/>
        </p:nvGrpSpPr>
        <p:grpSpPr>
          <a:xfrm>
            <a:off x="596900" y="1344612"/>
            <a:ext cx="974725" cy="811212"/>
            <a:chOff x="376" y="847"/>
            <a:chExt cx="614" cy="511"/>
          </a:xfrm>
        </p:grpSpPr>
        <p:sp>
          <p:nvSpPr>
            <p:cNvPr id="284" name="Google Shape;284;p10"/>
            <p:cNvSpPr/>
            <p:nvPr/>
          </p:nvSpPr>
          <p:spPr>
            <a:xfrm>
              <a:off x="376" y="847"/>
              <a:ext cx="614" cy="511"/>
            </a:xfrm>
            <a:prstGeom prst="hexagon">
              <a:avLst>
                <a:gd fmla="val 25000" name="adj"/>
                <a:gd fmla="val 115470" name="vf"/>
              </a:avLst>
            </a:prstGeom>
            <a:gradFill>
              <a:gsLst>
                <a:gs pos="0">
                  <a:schemeClr val="accent2"/>
                </a:gs>
                <a:gs pos="100000">
                  <a:srgbClr val="23236B"/>
                </a:gs>
              </a:gsLst>
              <a:lin ang="5400000" scaled="0"/>
            </a:gra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5" name="Google Shape;285;p10"/>
            <p:cNvSpPr txBox="1"/>
            <p:nvPr/>
          </p:nvSpPr>
          <p:spPr>
            <a:xfrm>
              <a:off x="494" y="931"/>
              <a:ext cx="372" cy="28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FF99"/>
                </a:buClr>
                <a:buSzPts val="2400"/>
                <a:buFont typeface="Times New Roman"/>
                <a:buNone/>
              </a:pPr>
              <a:r>
                <a:rPr b="1" i="0" lang="en-US" sz="2400" u="none">
                  <a:solidFill>
                    <a:srgbClr val="FFFF99"/>
                  </a:solidFill>
                  <a:latin typeface="Times New Roman"/>
                  <a:ea typeface="Times New Roman"/>
                  <a:cs typeface="Times New Roman"/>
                  <a:sym typeface="Times New Roman"/>
                </a:rPr>
                <a:t>2</a:t>
              </a:r>
              <a:endParaRPr/>
            </a:p>
          </p:txBody>
        </p:sp>
      </p:grpSp>
      <p:grpSp>
        <p:nvGrpSpPr>
          <p:cNvPr id="286" name="Google Shape;286;p10"/>
          <p:cNvGrpSpPr/>
          <p:nvPr/>
        </p:nvGrpSpPr>
        <p:grpSpPr>
          <a:xfrm>
            <a:off x="595312" y="2135187"/>
            <a:ext cx="974725" cy="811212"/>
            <a:chOff x="375" y="1345"/>
            <a:chExt cx="614" cy="511"/>
          </a:xfrm>
        </p:grpSpPr>
        <p:sp>
          <p:nvSpPr>
            <p:cNvPr id="287" name="Google Shape;287;p10"/>
            <p:cNvSpPr/>
            <p:nvPr/>
          </p:nvSpPr>
          <p:spPr>
            <a:xfrm>
              <a:off x="375" y="1345"/>
              <a:ext cx="614" cy="511"/>
            </a:xfrm>
            <a:prstGeom prst="hexagon">
              <a:avLst>
                <a:gd fmla="val 25000" name="adj"/>
                <a:gd fmla="val 115470" name="vf"/>
              </a:avLst>
            </a:prstGeom>
            <a:gradFill>
              <a:gsLst>
                <a:gs pos="0">
                  <a:schemeClr val="accent1"/>
                </a:gs>
                <a:gs pos="100000">
                  <a:srgbClr val="839D9F"/>
                </a:gs>
              </a:gsLst>
              <a:lin ang="5400000" scaled="0"/>
            </a:gra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8" name="Google Shape;288;p10"/>
            <p:cNvSpPr txBox="1"/>
            <p:nvPr/>
          </p:nvSpPr>
          <p:spPr>
            <a:xfrm>
              <a:off x="506" y="1446"/>
              <a:ext cx="372" cy="28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0000"/>
                </a:buClr>
                <a:buSzPts val="2400"/>
                <a:buFont typeface="Times New Roman"/>
                <a:buNone/>
              </a:pPr>
              <a:r>
                <a:rPr b="1" i="0" lang="en-US" sz="2400" u="none">
                  <a:solidFill>
                    <a:srgbClr val="FF0000"/>
                  </a:solidFill>
                  <a:latin typeface="Times New Roman"/>
                  <a:ea typeface="Times New Roman"/>
                  <a:cs typeface="Times New Roman"/>
                  <a:sym typeface="Times New Roman"/>
                </a:rPr>
                <a:t>3</a:t>
              </a:r>
              <a:endParaRPr/>
            </a:p>
          </p:txBody>
        </p:sp>
      </p:grpSp>
      <p:grpSp>
        <p:nvGrpSpPr>
          <p:cNvPr id="289" name="Google Shape;289;p10"/>
          <p:cNvGrpSpPr/>
          <p:nvPr/>
        </p:nvGrpSpPr>
        <p:grpSpPr>
          <a:xfrm>
            <a:off x="582612" y="2921000"/>
            <a:ext cx="974725" cy="811212"/>
            <a:chOff x="367" y="1840"/>
            <a:chExt cx="614" cy="511"/>
          </a:xfrm>
        </p:grpSpPr>
        <p:sp>
          <p:nvSpPr>
            <p:cNvPr id="290" name="Google Shape;290;p10"/>
            <p:cNvSpPr/>
            <p:nvPr/>
          </p:nvSpPr>
          <p:spPr>
            <a:xfrm>
              <a:off x="367" y="1840"/>
              <a:ext cx="614" cy="511"/>
            </a:xfrm>
            <a:prstGeom prst="hexagon">
              <a:avLst>
                <a:gd fmla="val 25000" name="adj"/>
                <a:gd fmla="val 115470" name="vf"/>
              </a:avLst>
            </a:prstGeom>
            <a:gradFill>
              <a:gsLst>
                <a:gs pos="0">
                  <a:srgbClr val="FFFF99"/>
                </a:gs>
                <a:gs pos="100000">
                  <a:srgbClr val="B3B36B"/>
                </a:gs>
              </a:gsLst>
              <a:lin ang="5400000" scaled="0"/>
            </a:gra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1" name="Google Shape;291;p10"/>
            <p:cNvSpPr txBox="1"/>
            <p:nvPr/>
          </p:nvSpPr>
          <p:spPr>
            <a:xfrm>
              <a:off x="490" y="1941"/>
              <a:ext cx="372" cy="28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0000"/>
                </a:buClr>
                <a:buSzPts val="2400"/>
                <a:buFont typeface="Times New Roman"/>
                <a:buNone/>
              </a:pPr>
              <a:r>
                <a:rPr b="1" i="0" lang="en-US" sz="2400" u="none">
                  <a:solidFill>
                    <a:srgbClr val="FF0000"/>
                  </a:solidFill>
                  <a:latin typeface="Times New Roman"/>
                  <a:ea typeface="Times New Roman"/>
                  <a:cs typeface="Times New Roman"/>
                  <a:sym typeface="Times New Roman"/>
                </a:rPr>
                <a:t>4</a:t>
              </a:r>
              <a:endParaRPr/>
            </a:p>
          </p:txBody>
        </p:sp>
      </p:grpSp>
      <p:grpSp>
        <p:nvGrpSpPr>
          <p:cNvPr id="292" name="Google Shape;292;p10"/>
          <p:cNvGrpSpPr/>
          <p:nvPr/>
        </p:nvGrpSpPr>
        <p:grpSpPr>
          <a:xfrm>
            <a:off x="584200" y="3670300"/>
            <a:ext cx="974725" cy="811212"/>
            <a:chOff x="368" y="2312"/>
            <a:chExt cx="614" cy="511"/>
          </a:xfrm>
        </p:grpSpPr>
        <p:sp>
          <p:nvSpPr>
            <p:cNvPr id="293" name="Google Shape;293;p10"/>
            <p:cNvSpPr/>
            <p:nvPr/>
          </p:nvSpPr>
          <p:spPr>
            <a:xfrm>
              <a:off x="368" y="2312"/>
              <a:ext cx="614" cy="511"/>
            </a:xfrm>
            <a:prstGeom prst="hexagon">
              <a:avLst>
                <a:gd fmla="val 25000" name="adj"/>
                <a:gd fmla="val 115470" name="vf"/>
              </a:avLst>
            </a:prstGeom>
            <a:gradFill>
              <a:gsLst>
                <a:gs pos="0">
                  <a:srgbClr val="66FF33"/>
                </a:gs>
                <a:gs pos="100000">
                  <a:srgbClr val="47B323"/>
                </a:gs>
              </a:gsLst>
              <a:lin ang="5400000" scaled="0"/>
            </a:gra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4" name="Google Shape;294;p10"/>
            <p:cNvSpPr txBox="1"/>
            <p:nvPr/>
          </p:nvSpPr>
          <p:spPr>
            <a:xfrm>
              <a:off x="502" y="2418"/>
              <a:ext cx="372" cy="28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9933FF"/>
                </a:buClr>
                <a:buSzPts val="2400"/>
                <a:buFont typeface="Times New Roman"/>
                <a:buNone/>
              </a:pPr>
              <a:r>
                <a:rPr b="1" i="0" lang="en-US" sz="2400" u="none">
                  <a:solidFill>
                    <a:srgbClr val="9933FF"/>
                  </a:solidFill>
                  <a:latin typeface="Times New Roman"/>
                  <a:ea typeface="Times New Roman"/>
                  <a:cs typeface="Times New Roman"/>
                  <a:sym typeface="Times New Roman"/>
                </a:rPr>
                <a:t>5</a:t>
              </a:r>
              <a:endParaRPr/>
            </a:p>
          </p:txBody>
        </p:sp>
      </p:grpSp>
      <p:grpSp>
        <p:nvGrpSpPr>
          <p:cNvPr id="295" name="Google Shape;295;p10"/>
          <p:cNvGrpSpPr/>
          <p:nvPr/>
        </p:nvGrpSpPr>
        <p:grpSpPr>
          <a:xfrm>
            <a:off x="609600" y="4495800"/>
            <a:ext cx="974725" cy="811212"/>
            <a:chOff x="378" y="2785"/>
            <a:chExt cx="614" cy="511"/>
          </a:xfrm>
        </p:grpSpPr>
        <p:sp>
          <p:nvSpPr>
            <p:cNvPr id="296" name="Google Shape;296;p10"/>
            <p:cNvSpPr/>
            <p:nvPr/>
          </p:nvSpPr>
          <p:spPr>
            <a:xfrm>
              <a:off x="378" y="2785"/>
              <a:ext cx="614" cy="511"/>
            </a:xfrm>
            <a:prstGeom prst="hexagon">
              <a:avLst>
                <a:gd fmla="val 25000" name="adj"/>
                <a:gd fmla="val 115470" name="vf"/>
              </a:avLst>
            </a:prstGeom>
            <a:gradFill>
              <a:gsLst>
                <a:gs pos="0">
                  <a:srgbClr val="9933FF"/>
                </a:gs>
                <a:gs pos="100000">
                  <a:srgbClr val="6B23B3"/>
                </a:gs>
              </a:gsLst>
              <a:lin ang="5400000" scaled="0"/>
            </a:gra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7" name="Google Shape;297;p10"/>
            <p:cNvSpPr txBox="1"/>
            <p:nvPr/>
          </p:nvSpPr>
          <p:spPr>
            <a:xfrm>
              <a:off x="497" y="2903"/>
              <a:ext cx="372" cy="28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FF99"/>
                </a:buClr>
                <a:buSzPts val="2400"/>
                <a:buFont typeface="Times New Roman"/>
                <a:buNone/>
              </a:pPr>
              <a:r>
                <a:rPr b="1" i="0" lang="en-US" sz="2400" u="none">
                  <a:solidFill>
                    <a:srgbClr val="FFFF99"/>
                  </a:solidFill>
                  <a:latin typeface="Times New Roman"/>
                  <a:ea typeface="Times New Roman"/>
                  <a:cs typeface="Times New Roman"/>
                  <a:sym typeface="Times New Roman"/>
                </a:rPr>
                <a:t>6</a:t>
              </a:r>
              <a:endParaRPr/>
            </a:p>
          </p:txBody>
        </p:sp>
      </p:grpSp>
      <p:grpSp>
        <p:nvGrpSpPr>
          <p:cNvPr id="298" name="Google Shape;298;p10"/>
          <p:cNvGrpSpPr/>
          <p:nvPr/>
        </p:nvGrpSpPr>
        <p:grpSpPr>
          <a:xfrm>
            <a:off x="2361406" y="4418806"/>
            <a:ext cx="4854575" cy="993775"/>
            <a:chOff x="1153" y="2752"/>
            <a:chExt cx="3058" cy="626"/>
          </a:xfrm>
        </p:grpSpPr>
        <p:grpSp>
          <p:nvGrpSpPr>
            <p:cNvPr id="299" name="Google Shape;299;p10"/>
            <p:cNvGrpSpPr/>
            <p:nvPr/>
          </p:nvGrpSpPr>
          <p:grpSpPr>
            <a:xfrm>
              <a:off x="1153" y="2752"/>
              <a:ext cx="2546" cy="626"/>
              <a:chOff x="1412" y="2303"/>
              <a:chExt cx="2546" cy="626"/>
            </a:xfrm>
          </p:grpSpPr>
          <p:grpSp>
            <p:nvGrpSpPr>
              <p:cNvPr id="300" name="Google Shape;300;p10"/>
              <p:cNvGrpSpPr/>
              <p:nvPr/>
            </p:nvGrpSpPr>
            <p:grpSpPr>
              <a:xfrm>
                <a:off x="2933" y="2303"/>
                <a:ext cx="1025" cy="617"/>
                <a:chOff x="2185" y="951"/>
                <a:chExt cx="1025" cy="617"/>
              </a:xfrm>
            </p:grpSpPr>
            <p:sp>
              <p:nvSpPr>
                <p:cNvPr id="301" name="Google Shape;301;p10"/>
                <p:cNvSpPr/>
                <p:nvPr/>
              </p:nvSpPr>
              <p:spPr>
                <a:xfrm rot="-5400000">
                  <a:off x="2134" y="1002"/>
                  <a:ext cx="614" cy="511"/>
                </a:xfrm>
                <a:prstGeom prst="hexagon">
                  <a:avLst>
                    <a:gd fmla="val 25000" name="adj"/>
                    <a:gd fmla="val 115470" name="vf"/>
                  </a:avLst>
                </a:prstGeom>
                <a:gradFill>
                  <a:gsLst>
                    <a:gs pos="0">
                      <a:srgbClr val="9933FF"/>
                    </a:gs>
                    <a:gs pos="100000">
                      <a:srgbClr val="6B23B3"/>
                    </a:gs>
                  </a:gsLst>
                  <a:lin ang="5400000" scaled="0"/>
                </a:gra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2" name="Google Shape;302;p10"/>
                <p:cNvSpPr/>
                <p:nvPr/>
              </p:nvSpPr>
              <p:spPr>
                <a:xfrm rot="-5400000">
                  <a:off x="2648" y="1005"/>
                  <a:ext cx="614" cy="511"/>
                </a:xfrm>
                <a:prstGeom prst="hexagon">
                  <a:avLst>
                    <a:gd fmla="val 25000" name="adj"/>
                    <a:gd fmla="val 115470" name="vf"/>
                  </a:avLst>
                </a:prstGeom>
                <a:gradFill>
                  <a:gsLst>
                    <a:gs pos="0">
                      <a:srgbClr val="9933FF"/>
                    </a:gs>
                    <a:gs pos="100000">
                      <a:srgbClr val="6B23B3"/>
                    </a:gs>
                  </a:gsLst>
                  <a:lin ang="5400000" scaled="0"/>
                </a:gra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303" name="Google Shape;303;p10"/>
              <p:cNvGrpSpPr/>
              <p:nvPr/>
            </p:nvGrpSpPr>
            <p:grpSpPr>
              <a:xfrm>
                <a:off x="1412" y="2312"/>
                <a:ext cx="1528" cy="617"/>
                <a:chOff x="1930" y="1407"/>
                <a:chExt cx="1528" cy="617"/>
              </a:xfrm>
            </p:grpSpPr>
            <p:grpSp>
              <p:nvGrpSpPr>
                <p:cNvPr id="304" name="Google Shape;304;p10"/>
                <p:cNvGrpSpPr/>
                <p:nvPr/>
              </p:nvGrpSpPr>
              <p:grpSpPr>
                <a:xfrm>
                  <a:off x="1930" y="1407"/>
                  <a:ext cx="1025" cy="617"/>
                  <a:chOff x="2185" y="951"/>
                  <a:chExt cx="1025" cy="617"/>
                </a:xfrm>
              </p:grpSpPr>
              <p:sp>
                <p:nvSpPr>
                  <p:cNvPr id="305" name="Google Shape;305;p10"/>
                  <p:cNvSpPr/>
                  <p:nvPr/>
                </p:nvSpPr>
                <p:spPr>
                  <a:xfrm rot="-5400000">
                    <a:off x="2134" y="1002"/>
                    <a:ext cx="614" cy="511"/>
                  </a:xfrm>
                  <a:prstGeom prst="hexagon">
                    <a:avLst>
                      <a:gd fmla="val 25000" name="adj"/>
                      <a:gd fmla="val 115470" name="vf"/>
                    </a:avLst>
                  </a:prstGeom>
                  <a:gradFill>
                    <a:gsLst>
                      <a:gs pos="0">
                        <a:srgbClr val="9933FF"/>
                      </a:gs>
                      <a:gs pos="100000">
                        <a:srgbClr val="6B23B3"/>
                      </a:gs>
                    </a:gsLst>
                    <a:lin ang="5400000" scaled="0"/>
                  </a:gra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6" name="Google Shape;306;p10"/>
                  <p:cNvSpPr/>
                  <p:nvPr/>
                </p:nvSpPr>
                <p:spPr>
                  <a:xfrm rot="-5400000">
                    <a:off x="2648" y="1005"/>
                    <a:ext cx="614" cy="511"/>
                  </a:xfrm>
                  <a:prstGeom prst="hexagon">
                    <a:avLst>
                      <a:gd fmla="val 25000" name="adj"/>
                      <a:gd fmla="val 115470" name="vf"/>
                    </a:avLst>
                  </a:prstGeom>
                  <a:gradFill>
                    <a:gsLst>
                      <a:gs pos="0">
                        <a:srgbClr val="9933FF"/>
                      </a:gs>
                      <a:gs pos="100000">
                        <a:srgbClr val="6B23B3"/>
                      </a:gs>
                    </a:gsLst>
                    <a:lin ang="5400000" scaled="0"/>
                  </a:gra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sp>
              <p:nvSpPr>
                <p:cNvPr id="307" name="Google Shape;307;p10"/>
                <p:cNvSpPr/>
                <p:nvPr/>
              </p:nvSpPr>
              <p:spPr>
                <a:xfrm rot="-5400000">
                  <a:off x="2896" y="1458"/>
                  <a:ext cx="614" cy="511"/>
                </a:xfrm>
                <a:prstGeom prst="hexagon">
                  <a:avLst>
                    <a:gd fmla="val 25000" name="adj"/>
                    <a:gd fmla="val 115470" name="vf"/>
                  </a:avLst>
                </a:prstGeom>
                <a:gradFill>
                  <a:gsLst>
                    <a:gs pos="0">
                      <a:srgbClr val="9933FF"/>
                    </a:gs>
                    <a:gs pos="100000">
                      <a:srgbClr val="6B23B3"/>
                    </a:gs>
                  </a:gsLst>
                  <a:lin ang="5400000" scaled="0"/>
                </a:gra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sp>
          <p:nvSpPr>
            <p:cNvPr id="308" name="Google Shape;308;p10"/>
            <p:cNvSpPr/>
            <p:nvPr/>
          </p:nvSpPr>
          <p:spPr>
            <a:xfrm rot="-5400000">
              <a:off x="3649" y="2814"/>
              <a:ext cx="614" cy="511"/>
            </a:xfrm>
            <a:prstGeom prst="hexagon">
              <a:avLst>
                <a:gd fmla="val 25000" name="adj"/>
                <a:gd fmla="val 115470" name="vf"/>
              </a:avLst>
            </a:prstGeom>
            <a:gradFill>
              <a:gsLst>
                <a:gs pos="0">
                  <a:srgbClr val="9933FF"/>
                </a:gs>
                <a:gs pos="100000">
                  <a:srgbClr val="6B23B3"/>
                </a:gs>
              </a:gsLst>
              <a:lin ang="5400000" scaled="0"/>
            </a:gra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sp>
        <p:nvSpPr>
          <p:cNvPr id="309" name="Google Shape;309;p10"/>
          <p:cNvSpPr txBox="1"/>
          <p:nvPr/>
        </p:nvSpPr>
        <p:spPr>
          <a:xfrm>
            <a:off x="5105400" y="1524000"/>
            <a:ext cx="3810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310" name="Google Shape;310;p10"/>
          <p:cNvGrpSpPr/>
          <p:nvPr/>
        </p:nvGrpSpPr>
        <p:grpSpPr>
          <a:xfrm>
            <a:off x="2590800" y="533400"/>
            <a:ext cx="5029200" cy="1066800"/>
            <a:chOff x="1680" y="384"/>
            <a:chExt cx="3168" cy="672"/>
          </a:xfrm>
        </p:grpSpPr>
        <p:sp>
          <p:nvSpPr>
            <p:cNvPr id="311" name="Google Shape;311;p10"/>
            <p:cNvSpPr/>
            <p:nvPr/>
          </p:nvSpPr>
          <p:spPr>
            <a:xfrm rot="-5400000">
              <a:off x="1608" y="456"/>
              <a:ext cx="672" cy="528"/>
            </a:xfrm>
            <a:prstGeom prst="flowChartPreparation">
              <a:avLst/>
            </a:prstGeom>
            <a:solidFill>
              <a:srgbClr val="FF00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2" name="Google Shape;312;p10"/>
            <p:cNvSpPr/>
            <p:nvPr/>
          </p:nvSpPr>
          <p:spPr>
            <a:xfrm rot="-5400000">
              <a:off x="2136" y="456"/>
              <a:ext cx="672" cy="528"/>
            </a:xfrm>
            <a:prstGeom prst="flowChartPreparation">
              <a:avLst/>
            </a:prstGeom>
            <a:solidFill>
              <a:srgbClr val="FF00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3" name="Google Shape;313;p10"/>
            <p:cNvSpPr/>
            <p:nvPr/>
          </p:nvSpPr>
          <p:spPr>
            <a:xfrm rot="-5400000">
              <a:off x="2664" y="456"/>
              <a:ext cx="672" cy="528"/>
            </a:xfrm>
            <a:prstGeom prst="flowChartPreparation">
              <a:avLst/>
            </a:prstGeom>
            <a:solidFill>
              <a:srgbClr val="FF00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4" name="Google Shape;314;p10"/>
            <p:cNvSpPr/>
            <p:nvPr/>
          </p:nvSpPr>
          <p:spPr>
            <a:xfrm rot="-5400000">
              <a:off x="3192" y="456"/>
              <a:ext cx="672" cy="528"/>
            </a:xfrm>
            <a:prstGeom prst="flowChartPreparation">
              <a:avLst/>
            </a:prstGeom>
            <a:solidFill>
              <a:srgbClr val="FF00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5" name="Google Shape;315;p10"/>
            <p:cNvSpPr/>
            <p:nvPr/>
          </p:nvSpPr>
          <p:spPr>
            <a:xfrm rot="-5400000">
              <a:off x="3720" y="456"/>
              <a:ext cx="672" cy="528"/>
            </a:xfrm>
            <a:prstGeom prst="flowChartPreparation">
              <a:avLst/>
            </a:prstGeom>
            <a:solidFill>
              <a:srgbClr val="FF00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6" name="Google Shape;316;p10"/>
            <p:cNvSpPr/>
            <p:nvPr/>
          </p:nvSpPr>
          <p:spPr>
            <a:xfrm rot="-5400000">
              <a:off x="4248" y="456"/>
              <a:ext cx="672" cy="528"/>
            </a:xfrm>
            <a:prstGeom prst="flowChartPreparation">
              <a:avLst/>
            </a:prstGeom>
            <a:solidFill>
              <a:srgbClr val="FF00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317" name="Google Shape;317;p10"/>
          <p:cNvGrpSpPr/>
          <p:nvPr/>
        </p:nvGrpSpPr>
        <p:grpSpPr>
          <a:xfrm>
            <a:off x="3048000" y="1371600"/>
            <a:ext cx="5029200" cy="1066800"/>
            <a:chOff x="1680" y="384"/>
            <a:chExt cx="3168" cy="672"/>
          </a:xfrm>
        </p:grpSpPr>
        <p:sp>
          <p:nvSpPr>
            <p:cNvPr id="318" name="Google Shape;318;p10"/>
            <p:cNvSpPr/>
            <p:nvPr/>
          </p:nvSpPr>
          <p:spPr>
            <a:xfrm rot="-5400000">
              <a:off x="1608" y="456"/>
              <a:ext cx="672" cy="528"/>
            </a:xfrm>
            <a:prstGeom prst="flowChartPreparation">
              <a:avLst/>
            </a:prstGeom>
            <a:solidFill>
              <a:srgbClr val="000066"/>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9" name="Google Shape;319;p10"/>
            <p:cNvSpPr/>
            <p:nvPr/>
          </p:nvSpPr>
          <p:spPr>
            <a:xfrm rot="-5400000">
              <a:off x="2136" y="456"/>
              <a:ext cx="672" cy="528"/>
            </a:xfrm>
            <a:prstGeom prst="flowChartPreparation">
              <a:avLst/>
            </a:prstGeom>
            <a:solidFill>
              <a:srgbClr val="000066"/>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0" name="Google Shape;320;p10"/>
            <p:cNvSpPr/>
            <p:nvPr/>
          </p:nvSpPr>
          <p:spPr>
            <a:xfrm rot="-5400000">
              <a:off x="2664" y="456"/>
              <a:ext cx="672" cy="528"/>
            </a:xfrm>
            <a:prstGeom prst="flowChartPreparation">
              <a:avLst/>
            </a:prstGeom>
            <a:solidFill>
              <a:srgbClr val="000066"/>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1" name="Google Shape;321;p10"/>
            <p:cNvSpPr/>
            <p:nvPr/>
          </p:nvSpPr>
          <p:spPr>
            <a:xfrm rot="-5400000">
              <a:off x="3192" y="456"/>
              <a:ext cx="672" cy="528"/>
            </a:xfrm>
            <a:prstGeom prst="flowChartPreparation">
              <a:avLst/>
            </a:prstGeom>
            <a:solidFill>
              <a:srgbClr val="000066"/>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2" name="Google Shape;322;p10"/>
            <p:cNvSpPr/>
            <p:nvPr/>
          </p:nvSpPr>
          <p:spPr>
            <a:xfrm rot="-5400000">
              <a:off x="3720" y="456"/>
              <a:ext cx="672" cy="528"/>
            </a:xfrm>
            <a:prstGeom prst="flowChartPreparation">
              <a:avLst/>
            </a:prstGeom>
            <a:solidFill>
              <a:srgbClr val="000066"/>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3" name="Google Shape;323;p10"/>
            <p:cNvSpPr/>
            <p:nvPr/>
          </p:nvSpPr>
          <p:spPr>
            <a:xfrm rot="-5400000">
              <a:off x="4248" y="456"/>
              <a:ext cx="672" cy="528"/>
            </a:xfrm>
            <a:prstGeom prst="flowChartPreparation">
              <a:avLst/>
            </a:prstGeom>
            <a:solidFill>
              <a:srgbClr val="000066"/>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324" name="Google Shape;324;p10"/>
          <p:cNvGrpSpPr/>
          <p:nvPr/>
        </p:nvGrpSpPr>
        <p:grpSpPr>
          <a:xfrm>
            <a:off x="609600" y="2133600"/>
            <a:ext cx="974725" cy="811212"/>
            <a:chOff x="375" y="1345"/>
            <a:chExt cx="614" cy="511"/>
          </a:xfrm>
        </p:grpSpPr>
        <p:sp>
          <p:nvSpPr>
            <p:cNvPr id="325" name="Google Shape;325;p10"/>
            <p:cNvSpPr/>
            <p:nvPr/>
          </p:nvSpPr>
          <p:spPr>
            <a:xfrm>
              <a:off x="375" y="1345"/>
              <a:ext cx="614" cy="511"/>
            </a:xfrm>
            <a:prstGeom prst="hexagon">
              <a:avLst>
                <a:gd fmla="val 25000" name="adj"/>
                <a:gd fmla="val 115470" name="vf"/>
              </a:avLst>
            </a:prstGeom>
            <a:gradFill>
              <a:gsLst>
                <a:gs pos="0">
                  <a:schemeClr val="accent1"/>
                </a:gs>
                <a:gs pos="100000">
                  <a:srgbClr val="839D9F"/>
                </a:gs>
              </a:gsLst>
              <a:lin ang="5400000" scaled="0"/>
            </a:gra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6" name="Google Shape;326;p10"/>
            <p:cNvSpPr txBox="1"/>
            <p:nvPr/>
          </p:nvSpPr>
          <p:spPr>
            <a:xfrm>
              <a:off x="506" y="1446"/>
              <a:ext cx="372" cy="28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0000"/>
                </a:buClr>
                <a:buSzPts val="2400"/>
                <a:buFont typeface="Times New Roman"/>
                <a:buNone/>
              </a:pPr>
              <a:r>
                <a:rPr b="1" i="0" lang="en-US" sz="2400" u="none">
                  <a:solidFill>
                    <a:srgbClr val="FF0000"/>
                  </a:solidFill>
                  <a:latin typeface="Times New Roman"/>
                  <a:ea typeface="Times New Roman"/>
                  <a:cs typeface="Times New Roman"/>
                  <a:sym typeface="Times New Roman"/>
                </a:rPr>
                <a:t>3</a:t>
              </a:r>
              <a:endParaRPr/>
            </a:p>
          </p:txBody>
        </p:sp>
      </p:grpSp>
      <p:grpSp>
        <p:nvGrpSpPr>
          <p:cNvPr id="327" name="Google Shape;327;p10"/>
          <p:cNvGrpSpPr/>
          <p:nvPr/>
        </p:nvGrpSpPr>
        <p:grpSpPr>
          <a:xfrm>
            <a:off x="2590800" y="2209800"/>
            <a:ext cx="4191000" cy="1066800"/>
            <a:chOff x="1584" y="1392"/>
            <a:chExt cx="2640" cy="672"/>
          </a:xfrm>
        </p:grpSpPr>
        <p:sp>
          <p:nvSpPr>
            <p:cNvPr id="328" name="Google Shape;328;p10"/>
            <p:cNvSpPr/>
            <p:nvPr/>
          </p:nvSpPr>
          <p:spPr>
            <a:xfrm rot="-5400000">
              <a:off x="1536" y="1440"/>
              <a:ext cx="672" cy="576"/>
            </a:xfrm>
            <a:prstGeom prst="hexagon">
              <a:avLst>
                <a:gd fmla="val 25000" name="adj"/>
                <a:gd fmla="val 115470" name="vf"/>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9" name="Google Shape;329;p10"/>
            <p:cNvSpPr/>
            <p:nvPr/>
          </p:nvSpPr>
          <p:spPr>
            <a:xfrm rot="-5400000">
              <a:off x="2064" y="1440"/>
              <a:ext cx="672" cy="576"/>
            </a:xfrm>
            <a:prstGeom prst="hexagon">
              <a:avLst>
                <a:gd fmla="val 25000" name="adj"/>
                <a:gd fmla="val 115470" name="vf"/>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0" name="Google Shape;330;p10"/>
            <p:cNvSpPr/>
            <p:nvPr/>
          </p:nvSpPr>
          <p:spPr>
            <a:xfrm rot="-5400000">
              <a:off x="2592" y="1440"/>
              <a:ext cx="672" cy="576"/>
            </a:xfrm>
            <a:prstGeom prst="hexagon">
              <a:avLst>
                <a:gd fmla="val 25000" name="adj"/>
                <a:gd fmla="val 115470" name="vf"/>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1" name="Google Shape;331;p10"/>
            <p:cNvSpPr/>
            <p:nvPr/>
          </p:nvSpPr>
          <p:spPr>
            <a:xfrm rot="-5400000">
              <a:off x="3120" y="1440"/>
              <a:ext cx="672" cy="576"/>
            </a:xfrm>
            <a:prstGeom prst="hexagon">
              <a:avLst>
                <a:gd fmla="val 25000" name="adj"/>
                <a:gd fmla="val 115470" name="vf"/>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2" name="Google Shape;332;p10"/>
            <p:cNvSpPr/>
            <p:nvPr/>
          </p:nvSpPr>
          <p:spPr>
            <a:xfrm rot="-5400000">
              <a:off x="3624" y="1464"/>
              <a:ext cx="672" cy="528"/>
            </a:xfrm>
            <a:prstGeom prst="hexagon">
              <a:avLst>
                <a:gd fmla="val 25000" name="adj"/>
                <a:gd fmla="val 115470" name="vf"/>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333" name="Google Shape;333;p10"/>
          <p:cNvGrpSpPr/>
          <p:nvPr/>
        </p:nvGrpSpPr>
        <p:grpSpPr>
          <a:xfrm>
            <a:off x="2971800" y="3048000"/>
            <a:ext cx="5867400" cy="914400"/>
            <a:chOff x="1824" y="1920"/>
            <a:chExt cx="3696" cy="576"/>
          </a:xfrm>
        </p:grpSpPr>
        <p:sp>
          <p:nvSpPr>
            <p:cNvPr id="334" name="Google Shape;334;p10"/>
            <p:cNvSpPr/>
            <p:nvPr/>
          </p:nvSpPr>
          <p:spPr>
            <a:xfrm rot="-5400000">
              <a:off x="1824" y="1920"/>
              <a:ext cx="576" cy="576"/>
            </a:xfrm>
            <a:prstGeom prst="hexagon">
              <a:avLst>
                <a:gd fmla="val 25000" name="adj"/>
                <a:gd fmla="val 115470" name="vf"/>
              </a:avLst>
            </a:prstGeom>
            <a:solidFill>
              <a:srgbClr val="FFFF99"/>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5" name="Google Shape;335;p10"/>
            <p:cNvSpPr/>
            <p:nvPr/>
          </p:nvSpPr>
          <p:spPr>
            <a:xfrm rot="-5400000">
              <a:off x="2376" y="1944"/>
              <a:ext cx="576" cy="528"/>
            </a:xfrm>
            <a:prstGeom prst="hexagon">
              <a:avLst>
                <a:gd fmla="val 25000" name="adj"/>
                <a:gd fmla="val 115470" name="vf"/>
              </a:avLst>
            </a:prstGeom>
            <a:solidFill>
              <a:srgbClr val="FFFF99"/>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6" name="Google Shape;336;p10"/>
            <p:cNvSpPr/>
            <p:nvPr/>
          </p:nvSpPr>
          <p:spPr>
            <a:xfrm rot="-5400000">
              <a:off x="2904" y="1944"/>
              <a:ext cx="576" cy="528"/>
            </a:xfrm>
            <a:prstGeom prst="hexagon">
              <a:avLst>
                <a:gd fmla="val 25000" name="adj"/>
                <a:gd fmla="val 115470" name="vf"/>
              </a:avLst>
            </a:prstGeom>
            <a:solidFill>
              <a:srgbClr val="FFFF99"/>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7" name="Google Shape;337;p10"/>
            <p:cNvSpPr/>
            <p:nvPr/>
          </p:nvSpPr>
          <p:spPr>
            <a:xfrm rot="-5400000">
              <a:off x="3432" y="1944"/>
              <a:ext cx="576" cy="528"/>
            </a:xfrm>
            <a:prstGeom prst="hexagon">
              <a:avLst>
                <a:gd fmla="val 25000" name="adj"/>
                <a:gd fmla="val 115470" name="vf"/>
              </a:avLst>
            </a:prstGeom>
            <a:solidFill>
              <a:srgbClr val="FFFF99"/>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8" name="Google Shape;338;p10"/>
            <p:cNvSpPr/>
            <p:nvPr/>
          </p:nvSpPr>
          <p:spPr>
            <a:xfrm rot="-5400000">
              <a:off x="3912" y="1944"/>
              <a:ext cx="576" cy="528"/>
            </a:xfrm>
            <a:prstGeom prst="hexagon">
              <a:avLst>
                <a:gd fmla="val 25000" name="adj"/>
                <a:gd fmla="val 115470" name="vf"/>
              </a:avLst>
            </a:prstGeom>
            <a:solidFill>
              <a:srgbClr val="FFFF99"/>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9" name="Google Shape;339;p10"/>
            <p:cNvSpPr/>
            <p:nvPr/>
          </p:nvSpPr>
          <p:spPr>
            <a:xfrm rot="-5400000">
              <a:off x="4440" y="1944"/>
              <a:ext cx="576" cy="528"/>
            </a:xfrm>
            <a:prstGeom prst="hexagon">
              <a:avLst>
                <a:gd fmla="val 25000" name="adj"/>
                <a:gd fmla="val 115470" name="vf"/>
              </a:avLst>
            </a:prstGeom>
            <a:solidFill>
              <a:srgbClr val="FFFF99"/>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0" name="Google Shape;340;p10"/>
            <p:cNvSpPr/>
            <p:nvPr/>
          </p:nvSpPr>
          <p:spPr>
            <a:xfrm rot="-5400000">
              <a:off x="4968" y="1944"/>
              <a:ext cx="576" cy="528"/>
            </a:xfrm>
            <a:prstGeom prst="hexagon">
              <a:avLst>
                <a:gd fmla="val 25000" name="adj"/>
                <a:gd fmla="val 115470" name="vf"/>
              </a:avLst>
            </a:prstGeom>
            <a:solidFill>
              <a:srgbClr val="FFFF99"/>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341" name="Google Shape;341;p10"/>
          <p:cNvGrpSpPr/>
          <p:nvPr/>
        </p:nvGrpSpPr>
        <p:grpSpPr>
          <a:xfrm>
            <a:off x="2743200" y="3733800"/>
            <a:ext cx="3200400" cy="914400"/>
            <a:chOff x="1680" y="2352"/>
            <a:chExt cx="2016" cy="576"/>
          </a:xfrm>
        </p:grpSpPr>
        <p:sp>
          <p:nvSpPr>
            <p:cNvPr id="342" name="Google Shape;342;p10"/>
            <p:cNvSpPr/>
            <p:nvPr/>
          </p:nvSpPr>
          <p:spPr>
            <a:xfrm rot="-5400000">
              <a:off x="1632" y="2400"/>
              <a:ext cx="576" cy="480"/>
            </a:xfrm>
            <a:prstGeom prst="hexagon">
              <a:avLst>
                <a:gd fmla="val 25000" name="adj"/>
                <a:gd fmla="val 115470" name="vf"/>
              </a:avLst>
            </a:prstGeom>
            <a:solidFill>
              <a:srgbClr val="33CC33"/>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3" name="Google Shape;343;p10"/>
            <p:cNvSpPr/>
            <p:nvPr/>
          </p:nvSpPr>
          <p:spPr>
            <a:xfrm rot="-5400000">
              <a:off x="2136" y="2376"/>
              <a:ext cx="576" cy="528"/>
            </a:xfrm>
            <a:prstGeom prst="hexagon">
              <a:avLst>
                <a:gd fmla="val 25000" name="adj"/>
                <a:gd fmla="val 115470" name="vf"/>
              </a:avLst>
            </a:prstGeom>
            <a:solidFill>
              <a:srgbClr val="33CC33"/>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4" name="Google Shape;344;p10"/>
            <p:cNvSpPr/>
            <p:nvPr/>
          </p:nvSpPr>
          <p:spPr>
            <a:xfrm rot="-5400000">
              <a:off x="2664" y="2376"/>
              <a:ext cx="576" cy="528"/>
            </a:xfrm>
            <a:prstGeom prst="hexagon">
              <a:avLst>
                <a:gd fmla="val 25000" name="adj"/>
                <a:gd fmla="val 115470" name="vf"/>
              </a:avLst>
            </a:prstGeom>
            <a:solidFill>
              <a:srgbClr val="33CC33"/>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5" name="Google Shape;345;p10"/>
            <p:cNvSpPr/>
            <p:nvPr/>
          </p:nvSpPr>
          <p:spPr>
            <a:xfrm rot="-5400000">
              <a:off x="3168" y="2400"/>
              <a:ext cx="576" cy="480"/>
            </a:xfrm>
            <a:prstGeom prst="hexagon">
              <a:avLst>
                <a:gd fmla="val 25000" name="adj"/>
                <a:gd fmla="val 115470" name="vf"/>
              </a:avLst>
            </a:prstGeom>
            <a:solidFill>
              <a:srgbClr val="33CC33"/>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346" name="Google Shape;346;p10"/>
          <p:cNvGrpSpPr/>
          <p:nvPr/>
        </p:nvGrpSpPr>
        <p:grpSpPr>
          <a:xfrm>
            <a:off x="457200" y="457200"/>
            <a:ext cx="6997700" cy="879475"/>
            <a:chOff x="248" y="310"/>
            <a:chExt cx="4408" cy="554"/>
          </a:xfrm>
        </p:grpSpPr>
        <p:cxnSp>
          <p:nvCxnSpPr>
            <p:cNvPr id="347" name="Google Shape;347;p10"/>
            <p:cNvCxnSpPr/>
            <p:nvPr/>
          </p:nvCxnSpPr>
          <p:spPr>
            <a:xfrm>
              <a:off x="248" y="310"/>
              <a:ext cx="4125" cy="0"/>
            </a:xfrm>
            <a:prstGeom prst="straightConnector1">
              <a:avLst/>
            </a:prstGeom>
            <a:noFill/>
            <a:ln cap="flat" cmpd="sng" w="38100">
              <a:solidFill>
                <a:schemeClr val="dk1"/>
              </a:solidFill>
              <a:prstDash val="solid"/>
              <a:miter lim="800000"/>
              <a:headEnd len="med" w="med" type="none"/>
              <a:tailEnd len="med" w="med" type="none"/>
            </a:ln>
          </p:spPr>
        </p:cxnSp>
        <p:sp>
          <p:nvSpPr>
            <p:cNvPr id="348" name="Google Shape;348;p10"/>
            <p:cNvSpPr txBox="1"/>
            <p:nvPr/>
          </p:nvSpPr>
          <p:spPr>
            <a:xfrm>
              <a:off x="1776" y="528"/>
              <a:ext cx="240"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33CC33"/>
                </a:buClr>
                <a:buSzPts val="2400"/>
                <a:buFont typeface="Arial"/>
                <a:buNone/>
              </a:pPr>
              <a:r>
                <a:rPr b="1" i="0" lang="en-US" sz="2400" u="none">
                  <a:solidFill>
                    <a:srgbClr val="33CC33"/>
                  </a:solidFill>
                  <a:latin typeface="Arial"/>
                  <a:ea typeface="Arial"/>
                  <a:cs typeface="Arial"/>
                  <a:sym typeface="Arial"/>
                </a:rPr>
                <a:t>C</a:t>
              </a:r>
              <a:endParaRPr/>
            </a:p>
          </p:txBody>
        </p:sp>
        <p:sp>
          <p:nvSpPr>
            <p:cNvPr id="349" name="Google Shape;349;p10"/>
            <p:cNvSpPr txBox="1"/>
            <p:nvPr/>
          </p:nvSpPr>
          <p:spPr>
            <a:xfrm>
              <a:off x="2256" y="528"/>
              <a:ext cx="240" cy="32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FF00"/>
                </a:buClr>
                <a:buSzPts val="2800"/>
                <a:buFont typeface="Arial"/>
                <a:buNone/>
              </a:pPr>
              <a:r>
                <a:rPr b="1" i="0" lang="en-US" sz="2800" u="none">
                  <a:solidFill>
                    <a:srgbClr val="00FF00"/>
                  </a:solidFill>
                  <a:latin typeface="Arial"/>
                  <a:ea typeface="Arial"/>
                  <a:cs typeface="Arial"/>
                  <a:sym typeface="Arial"/>
                </a:rPr>
                <a:t>Ô</a:t>
              </a:r>
              <a:endParaRPr/>
            </a:p>
          </p:txBody>
        </p:sp>
        <p:sp>
          <p:nvSpPr>
            <p:cNvPr id="350" name="Google Shape;350;p10"/>
            <p:cNvSpPr txBox="1"/>
            <p:nvPr/>
          </p:nvSpPr>
          <p:spPr>
            <a:xfrm>
              <a:off x="2784" y="528"/>
              <a:ext cx="240"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33CC33"/>
                </a:buClr>
                <a:buSzPts val="2400"/>
                <a:buFont typeface="Arial"/>
                <a:buNone/>
              </a:pPr>
              <a:r>
                <a:rPr b="1" i="0" lang="en-US" sz="2400" u="none">
                  <a:solidFill>
                    <a:srgbClr val="33CC33"/>
                  </a:solidFill>
                  <a:latin typeface="Arial"/>
                  <a:ea typeface="Arial"/>
                  <a:cs typeface="Arial"/>
                  <a:sym typeface="Arial"/>
                </a:rPr>
                <a:t>N</a:t>
              </a:r>
              <a:endParaRPr/>
            </a:p>
          </p:txBody>
        </p:sp>
        <p:sp>
          <p:nvSpPr>
            <p:cNvPr id="351" name="Google Shape;351;p10"/>
            <p:cNvSpPr txBox="1"/>
            <p:nvPr/>
          </p:nvSpPr>
          <p:spPr>
            <a:xfrm>
              <a:off x="3312" y="528"/>
              <a:ext cx="240"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FF00"/>
                </a:buClr>
                <a:buSzPts val="2400"/>
                <a:buFont typeface="Arial"/>
                <a:buNone/>
              </a:pPr>
              <a:r>
                <a:rPr b="1" i="0" lang="en-US" sz="2400" u="none">
                  <a:solidFill>
                    <a:srgbClr val="00FF00"/>
                  </a:solidFill>
                  <a:latin typeface="Arial"/>
                  <a:ea typeface="Arial"/>
                  <a:cs typeface="Arial"/>
                  <a:sym typeface="Arial"/>
                </a:rPr>
                <a:t>Đ</a:t>
              </a:r>
              <a:endParaRPr/>
            </a:p>
          </p:txBody>
        </p:sp>
        <p:sp>
          <p:nvSpPr>
            <p:cNvPr id="352" name="Google Shape;352;p10"/>
            <p:cNvSpPr txBox="1"/>
            <p:nvPr/>
          </p:nvSpPr>
          <p:spPr>
            <a:xfrm>
              <a:off x="3888" y="576"/>
              <a:ext cx="240"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FF00"/>
                </a:buClr>
                <a:buSzPts val="2400"/>
                <a:buFont typeface="Arial"/>
                <a:buNone/>
              </a:pPr>
              <a:r>
                <a:rPr b="1" i="0" lang="en-US" sz="2400" u="none">
                  <a:solidFill>
                    <a:srgbClr val="00FF00"/>
                  </a:solidFill>
                  <a:latin typeface="Arial"/>
                  <a:ea typeface="Arial"/>
                  <a:cs typeface="Arial"/>
                  <a:sym typeface="Arial"/>
                </a:rPr>
                <a:t>Ả</a:t>
              </a:r>
              <a:endParaRPr/>
            </a:p>
          </p:txBody>
        </p:sp>
        <p:sp>
          <p:nvSpPr>
            <p:cNvPr id="353" name="Google Shape;353;p10"/>
            <p:cNvSpPr txBox="1"/>
            <p:nvPr/>
          </p:nvSpPr>
          <p:spPr>
            <a:xfrm>
              <a:off x="4416" y="528"/>
              <a:ext cx="240"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33CC33"/>
                </a:buClr>
                <a:buSzPts val="2400"/>
                <a:buFont typeface="Arial"/>
                <a:buNone/>
              </a:pPr>
              <a:r>
                <a:rPr b="1" i="0" lang="en-US" sz="2400" u="none">
                  <a:solidFill>
                    <a:srgbClr val="33CC33"/>
                  </a:solidFill>
                  <a:latin typeface="Arial"/>
                  <a:ea typeface="Arial"/>
                  <a:cs typeface="Arial"/>
                  <a:sym typeface="Arial"/>
                </a:rPr>
                <a:t>O</a:t>
              </a:r>
              <a:endParaRPr/>
            </a:p>
          </p:txBody>
        </p:sp>
      </p:grpSp>
      <p:sp>
        <p:nvSpPr>
          <p:cNvPr id="354" name="Google Shape;354;p10"/>
          <p:cNvSpPr txBox="1"/>
          <p:nvPr/>
        </p:nvSpPr>
        <p:spPr>
          <a:xfrm>
            <a:off x="1905000" y="5562600"/>
            <a:ext cx="6172200" cy="57943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3200"/>
              <a:buFont typeface="Arial"/>
              <a:buNone/>
            </a:pPr>
            <a:r>
              <a:rPr b="1" i="0" lang="en-US" sz="3200" u="none">
                <a:solidFill>
                  <a:schemeClr val="dk1"/>
                </a:solidFill>
                <a:latin typeface="Arial"/>
                <a:ea typeface="Arial"/>
                <a:cs typeface="Arial"/>
                <a:sym typeface="Arial"/>
              </a:rPr>
              <a:t>T</a:t>
            </a:r>
            <a:r>
              <a:rPr b="1" i="0" lang="en-US" sz="2400" u="none">
                <a:solidFill>
                  <a:schemeClr val="dk1"/>
                </a:solidFill>
                <a:latin typeface="Arial"/>
                <a:ea typeface="Arial"/>
                <a:cs typeface="Arial"/>
                <a:sym typeface="Arial"/>
              </a:rPr>
              <a:t>ên gọi khác của </a:t>
            </a:r>
            <a:r>
              <a:rPr b="1" i="0" lang="en-US" sz="3200" u="none">
                <a:solidFill>
                  <a:schemeClr val="dk1"/>
                </a:solidFill>
                <a:latin typeface="Arial"/>
                <a:ea typeface="Arial"/>
                <a:cs typeface="Arial"/>
                <a:sym typeface="Arial"/>
              </a:rPr>
              <a:t> </a:t>
            </a:r>
            <a:r>
              <a:rPr b="1" i="0" lang="en-US" sz="2400" u="none">
                <a:solidFill>
                  <a:schemeClr val="dk1"/>
                </a:solidFill>
                <a:latin typeface="Arial"/>
                <a:ea typeface="Arial"/>
                <a:cs typeface="Arial"/>
                <a:sym typeface="Arial"/>
              </a:rPr>
              <a:t>đảo Côn Lôn</a:t>
            </a:r>
            <a:endParaRPr/>
          </a:p>
        </p:txBody>
      </p:sp>
      <p:sp>
        <p:nvSpPr>
          <p:cNvPr id="355" name="Google Shape;355;p10"/>
          <p:cNvSpPr txBox="1"/>
          <p:nvPr/>
        </p:nvSpPr>
        <p:spPr>
          <a:xfrm>
            <a:off x="2514600" y="4648200"/>
            <a:ext cx="3810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FF00"/>
              </a:buClr>
              <a:buSzPts val="2400"/>
              <a:buFont typeface="Arial"/>
              <a:buNone/>
            </a:pPr>
            <a:r>
              <a:rPr b="1" i="0" lang="en-US" sz="2400" u="none">
                <a:solidFill>
                  <a:srgbClr val="00FF00"/>
                </a:solidFill>
                <a:latin typeface="Arial"/>
                <a:ea typeface="Arial"/>
                <a:cs typeface="Arial"/>
                <a:sym typeface="Arial"/>
              </a:rPr>
              <a:t>Ô</a:t>
            </a:r>
            <a:endParaRPr/>
          </a:p>
        </p:txBody>
      </p:sp>
      <p:sp>
        <p:nvSpPr>
          <p:cNvPr id="356" name="Google Shape;356;p10"/>
          <p:cNvSpPr txBox="1"/>
          <p:nvPr/>
        </p:nvSpPr>
        <p:spPr>
          <a:xfrm>
            <a:off x="2057400" y="5334000"/>
            <a:ext cx="5791200"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800"/>
              <a:buFont typeface="Arial"/>
              <a:buNone/>
            </a:pPr>
            <a:r>
              <a:rPr b="1" i="0" lang="en-US" sz="2800" u="none">
                <a:solidFill>
                  <a:schemeClr val="dk1"/>
                </a:solidFill>
                <a:latin typeface="Arial"/>
                <a:ea typeface="Arial"/>
                <a:cs typeface="Arial"/>
                <a:sym typeface="Arial"/>
              </a:rPr>
              <a:t>H</a:t>
            </a:r>
            <a:r>
              <a:rPr b="1" i="0" lang="en-US" sz="2000" u="none">
                <a:solidFill>
                  <a:schemeClr val="dk1"/>
                </a:solidFill>
                <a:latin typeface="Arial"/>
                <a:ea typeface="Arial"/>
                <a:cs typeface="Arial"/>
                <a:sym typeface="Arial"/>
              </a:rPr>
              <a:t>òn đảo mang tên một loài động vật </a:t>
            </a:r>
            <a:endParaRPr/>
          </a:p>
        </p:txBody>
      </p:sp>
      <p:grpSp>
        <p:nvGrpSpPr>
          <p:cNvPr id="357" name="Google Shape;357;p10"/>
          <p:cNvGrpSpPr/>
          <p:nvPr/>
        </p:nvGrpSpPr>
        <p:grpSpPr>
          <a:xfrm>
            <a:off x="3200400" y="1676400"/>
            <a:ext cx="4648200" cy="457200"/>
            <a:chOff x="2016" y="1104"/>
            <a:chExt cx="2928" cy="288"/>
          </a:xfrm>
        </p:grpSpPr>
        <p:sp>
          <p:nvSpPr>
            <p:cNvPr id="358" name="Google Shape;358;p10"/>
            <p:cNvSpPr txBox="1"/>
            <p:nvPr/>
          </p:nvSpPr>
          <p:spPr>
            <a:xfrm>
              <a:off x="2016" y="1104"/>
              <a:ext cx="288"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400"/>
                <a:buFont typeface="Arial"/>
                <a:buNone/>
              </a:pPr>
              <a:r>
                <a:rPr b="1" i="0" lang="en-US" sz="2400" u="none">
                  <a:solidFill>
                    <a:srgbClr val="FF0000"/>
                  </a:solidFill>
                  <a:latin typeface="Arial"/>
                  <a:ea typeface="Arial"/>
                  <a:cs typeface="Arial"/>
                  <a:sym typeface="Arial"/>
                </a:rPr>
                <a:t>H</a:t>
              </a:r>
              <a:endParaRPr/>
            </a:p>
          </p:txBody>
        </p:sp>
        <p:sp>
          <p:nvSpPr>
            <p:cNvPr id="359" name="Google Shape;359;p10"/>
            <p:cNvSpPr txBox="1"/>
            <p:nvPr/>
          </p:nvSpPr>
          <p:spPr>
            <a:xfrm>
              <a:off x="2496" y="1104"/>
              <a:ext cx="288"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400"/>
                <a:buFont typeface="Arial"/>
                <a:buNone/>
              </a:pPr>
              <a:r>
                <a:rPr b="1" i="0" lang="en-US" sz="2400" u="none">
                  <a:solidFill>
                    <a:srgbClr val="FF0000"/>
                  </a:solidFill>
                  <a:latin typeface="Arial"/>
                  <a:ea typeface="Arial"/>
                  <a:cs typeface="Arial"/>
                  <a:sym typeface="Arial"/>
                </a:rPr>
                <a:t>Ò</a:t>
              </a:r>
              <a:endParaRPr/>
            </a:p>
          </p:txBody>
        </p:sp>
        <p:sp>
          <p:nvSpPr>
            <p:cNvPr id="360" name="Google Shape;360;p10"/>
            <p:cNvSpPr txBox="1"/>
            <p:nvPr/>
          </p:nvSpPr>
          <p:spPr>
            <a:xfrm>
              <a:off x="3024" y="1104"/>
              <a:ext cx="288"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400"/>
                <a:buFont typeface="Arial"/>
                <a:buNone/>
              </a:pPr>
              <a:r>
                <a:rPr b="1" i="0" lang="en-US" sz="2400" u="none">
                  <a:solidFill>
                    <a:srgbClr val="FF0000"/>
                  </a:solidFill>
                  <a:latin typeface="Arial"/>
                  <a:ea typeface="Arial"/>
                  <a:cs typeface="Arial"/>
                  <a:sym typeface="Arial"/>
                </a:rPr>
                <a:t>N</a:t>
              </a:r>
              <a:endParaRPr/>
            </a:p>
          </p:txBody>
        </p:sp>
        <p:sp>
          <p:nvSpPr>
            <p:cNvPr id="361" name="Google Shape;361;p10"/>
            <p:cNvSpPr txBox="1"/>
            <p:nvPr/>
          </p:nvSpPr>
          <p:spPr>
            <a:xfrm>
              <a:off x="3600" y="1104"/>
              <a:ext cx="288"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400"/>
                <a:buFont typeface="Arial"/>
                <a:buNone/>
              </a:pPr>
              <a:r>
                <a:rPr b="1" i="0" lang="en-US" sz="2400" u="none">
                  <a:solidFill>
                    <a:srgbClr val="FF0000"/>
                  </a:solidFill>
                  <a:latin typeface="Arial"/>
                  <a:ea typeface="Arial"/>
                  <a:cs typeface="Arial"/>
                  <a:sym typeface="Arial"/>
                </a:rPr>
                <a:t>R</a:t>
              </a:r>
              <a:endParaRPr/>
            </a:p>
          </p:txBody>
        </p:sp>
        <p:sp>
          <p:nvSpPr>
            <p:cNvPr id="362" name="Google Shape;362;p10"/>
            <p:cNvSpPr txBox="1"/>
            <p:nvPr/>
          </p:nvSpPr>
          <p:spPr>
            <a:xfrm>
              <a:off x="4128" y="1104"/>
              <a:ext cx="288"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400"/>
                <a:buFont typeface="Arial"/>
                <a:buNone/>
              </a:pPr>
              <a:r>
                <a:rPr b="1" i="0" lang="en-US" sz="2400" u="none">
                  <a:solidFill>
                    <a:srgbClr val="FF0000"/>
                  </a:solidFill>
                  <a:latin typeface="Arial"/>
                  <a:ea typeface="Arial"/>
                  <a:cs typeface="Arial"/>
                  <a:sym typeface="Arial"/>
                </a:rPr>
                <a:t>Ấ</a:t>
              </a:r>
              <a:endParaRPr/>
            </a:p>
          </p:txBody>
        </p:sp>
        <p:sp>
          <p:nvSpPr>
            <p:cNvPr id="363" name="Google Shape;363;p10"/>
            <p:cNvSpPr txBox="1"/>
            <p:nvPr/>
          </p:nvSpPr>
          <p:spPr>
            <a:xfrm>
              <a:off x="4656" y="1104"/>
              <a:ext cx="288"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400"/>
                <a:buFont typeface="Arial"/>
                <a:buNone/>
              </a:pPr>
              <a:r>
                <a:rPr b="1" i="0" lang="en-US" sz="2400" u="none">
                  <a:solidFill>
                    <a:srgbClr val="FF0000"/>
                  </a:solidFill>
                  <a:latin typeface="Arial"/>
                  <a:ea typeface="Arial"/>
                  <a:cs typeface="Arial"/>
                  <a:sym typeface="Arial"/>
                </a:rPr>
                <a:t>I</a:t>
              </a:r>
              <a:endParaRPr/>
            </a:p>
          </p:txBody>
        </p:sp>
      </p:grpSp>
      <p:sp>
        <p:nvSpPr>
          <p:cNvPr id="364" name="Google Shape;364;p10"/>
          <p:cNvSpPr txBox="1"/>
          <p:nvPr/>
        </p:nvSpPr>
        <p:spPr>
          <a:xfrm>
            <a:off x="3276600" y="4648200"/>
            <a:ext cx="533400"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800"/>
              <a:buFont typeface="Arial"/>
              <a:buNone/>
            </a:pPr>
            <a:r>
              <a:rPr b="1" i="0" lang="en-US" sz="2800" u="none">
                <a:solidFill>
                  <a:srgbClr val="FF0000"/>
                </a:solidFill>
                <a:latin typeface="Arial"/>
                <a:ea typeface="Arial"/>
                <a:cs typeface="Arial"/>
                <a:sym typeface="Arial"/>
              </a:rPr>
              <a:t>R</a:t>
            </a:r>
            <a:endParaRPr/>
          </a:p>
        </p:txBody>
      </p:sp>
      <p:sp>
        <p:nvSpPr>
          <p:cNvPr id="365" name="Google Shape;365;p10"/>
          <p:cNvSpPr txBox="1"/>
          <p:nvPr/>
        </p:nvSpPr>
        <p:spPr>
          <a:xfrm>
            <a:off x="5791200" y="4648200"/>
            <a:ext cx="457200"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FF99"/>
              </a:buClr>
              <a:buSzPts val="2800"/>
              <a:buFont typeface="Arial"/>
              <a:buNone/>
            </a:pPr>
            <a:r>
              <a:rPr b="1" i="0" lang="en-US" sz="2800" u="none">
                <a:solidFill>
                  <a:srgbClr val="FFFF99"/>
                </a:solidFill>
                <a:latin typeface="Arial"/>
                <a:ea typeface="Arial"/>
                <a:cs typeface="Arial"/>
                <a:sym typeface="Arial"/>
              </a:rPr>
              <a:t>N</a:t>
            </a:r>
            <a:endParaRPr/>
          </a:p>
        </p:txBody>
      </p:sp>
      <p:sp>
        <p:nvSpPr>
          <p:cNvPr id="366" name="Google Shape;366;p10"/>
          <p:cNvSpPr txBox="1"/>
          <p:nvPr/>
        </p:nvSpPr>
        <p:spPr>
          <a:xfrm>
            <a:off x="4114800" y="4648200"/>
            <a:ext cx="381000"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FF99"/>
              </a:buClr>
              <a:buSzPts val="2800"/>
              <a:buFont typeface="Arial"/>
              <a:buNone/>
            </a:pPr>
            <a:r>
              <a:rPr b="1" i="0" lang="en-US" sz="2800" u="none">
                <a:solidFill>
                  <a:srgbClr val="FFFF99"/>
                </a:solidFill>
                <a:latin typeface="Arial"/>
                <a:ea typeface="Arial"/>
                <a:cs typeface="Arial"/>
                <a:sym typeface="Arial"/>
              </a:rPr>
              <a:t>V</a:t>
            </a:r>
            <a:endParaRPr/>
          </a:p>
        </p:txBody>
      </p:sp>
      <p:sp>
        <p:nvSpPr>
          <p:cNvPr id="367" name="Google Shape;367;p10"/>
          <p:cNvSpPr txBox="1"/>
          <p:nvPr/>
        </p:nvSpPr>
        <p:spPr>
          <a:xfrm>
            <a:off x="4953000" y="4648200"/>
            <a:ext cx="381000"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FF99"/>
              </a:buClr>
              <a:buSzPts val="2800"/>
              <a:buFont typeface="Arial"/>
              <a:buNone/>
            </a:pPr>
            <a:r>
              <a:rPr b="1" i="0" lang="en-US" sz="2800" u="none">
                <a:solidFill>
                  <a:srgbClr val="FFFF99"/>
                </a:solidFill>
                <a:latin typeface="Arial"/>
                <a:ea typeface="Arial"/>
                <a:cs typeface="Arial"/>
                <a:sym typeface="Arial"/>
              </a:rPr>
              <a:t>G</a:t>
            </a:r>
            <a:endParaRPr/>
          </a:p>
        </p:txBody>
      </p:sp>
      <p:sp>
        <p:nvSpPr>
          <p:cNvPr id="368" name="Google Shape;368;p10"/>
          <p:cNvSpPr txBox="1"/>
          <p:nvPr/>
        </p:nvSpPr>
        <p:spPr>
          <a:xfrm>
            <a:off x="6629400" y="4648200"/>
            <a:ext cx="457200"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FF99"/>
              </a:buClr>
              <a:buSzPts val="2800"/>
              <a:buFont typeface="Arial"/>
              <a:buNone/>
            </a:pPr>
            <a:r>
              <a:rPr b="1" i="0" lang="en-US" sz="2800" u="none">
                <a:solidFill>
                  <a:srgbClr val="FFFF99"/>
                </a:solidFill>
                <a:latin typeface="Arial"/>
                <a:ea typeface="Arial"/>
                <a:cs typeface="Arial"/>
                <a:sym typeface="Arial"/>
              </a:rPr>
              <a:t>U</a:t>
            </a:r>
            <a:endParaRPr/>
          </a:p>
        </p:txBody>
      </p:sp>
      <p:grpSp>
        <p:nvGrpSpPr>
          <p:cNvPr id="369" name="Google Shape;369;p10"/>
          <p:cNvGrpSpPr/>
          <p:nvPr/>
        </p:nvGrpSpPr>
        <p:grpSpPr>
          <a:xfrm>
            <a:off x="3200400" y="3200400"/>
            <a:ext cx="5410200" cy="595312"/>
            <a:chOff x="2016" y="2016"/>
            <a:chExt cx="3408" cy="375"/>
          </a:xfrm>
        </p:grpSpPr>
        <p:sp>
          <p:nvSpPr>
            <p:cNvPr id="370" name="Google Shape;370;p10"/>
            <p:cNvSpPr txBox="1"/>
            <p:nvPr/>
          </p:nvSpPr>
          <p:spPr>
            <a:xfrm>
              <a:off x="2016" y="2016"/>
              <a:ext cx="288" cy="32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CC"/>
                </a:buClr>
                <a:buSzPts val="2800"/>
                <a:buFont typeface="Arial"/>
                <a:buNone/>
              </a:pPr>
              <a:r>
                <a:rPr b="1" i="0" lang="en-US" sz="2800" u="none">
                  <a:solidFill>
                    <a:srgbClr val="0000CC"/>
                  </a:solidFill>
                  <a:latin typeface="Arial"/>
                  <a:ea typeface="Arial"/>
                  <a:cs typeface="Arial"/>
                  <a:sym typeface="Arial"/>
                </a:rPr>
                <a:t>P</a:t>
              </a:r>
              <a:endParaRPr/>
            </a:p>
          </p:txBody>
        </p:sp>
        <p:sp>
          <p:nvSpPr>
            <p:cNvPr id="371" name="Google Shape;371;p10"/>
            <p:cNvSpPr txBox="1"/>
            <p:nvPr/>
          </p:nvSpPr>
          <p:spPr>
            <a:xfrm>
              <a:off x="2592" y="2016"/>
              <a:ext cx="288" cy="32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CC"/>
                </a:buClr>
                <a:buSzPts val="2800"/>
                <a:buFont typeface="Arial"/>
                <a:buNone/>
              </a:pPr>
              <a:r>
                <a:rPr b="1" i="0" lang="en-US" sz="2800" u="none">
                  <a:solidFill>
                    <a:srgbClr val="0000CC"/>
                  </a:solidFill>
                  <a:latin typeface="Arial"/>
                  <a:ea typeface="Arial"/>
                  <a:cs typeface="Arial"/>
                  <a:sym typeface="Arial"/>
                </a:rPr>
                <a:t>H</a:t>
              </a:r>
              <a:endParaRPr/>
            </a:p>
          </p:txBody>
        </p:sp>
        <p:sp>
          <p:nvSpPr>
            <p:cNvPr id="372" name="Google Shape;372;p10"/>
            <p:cNvSpPr txBox="1"/>
            <p:nvPr/>
          </p:nvSpPr>
          <p:spPr>
            <a:xfrm>
              <a:off x="3120" y="2016"/>
              <a:ext cx="288" cy="32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accent2"/>
                </a:buClr>
                <a:buSzPts val="2800"/>
                <a:buFont typeface="Arial"/>
                <a:buNone/>
              </a:pPr>
              <a:r>
                <a:rPr b="1" i="0" lang="en-US" sz="2800" u="none">
                  <a:solidFill>
                    <a:schemeClr val="accent2"/>
                  </a:solidFill>
                  <a:latin typeface="Arial"/>
                  <a:ea typeface="Arial"/>
                  <a:cs typeface="Arial"/>
                  <a:sym typeface="Arial"/>
                </a:rPr>
                <a:t>Ú</a:t>
              </a:r>
              <a:endParaRPr/>
            </a:p>
          </p:txBody>
        </p:sp>
        <p:sp>
          <p:nvSpPr>
            <p:cNvPr id="373" name="Google Shape;373;p10"/>
            <p:cNvSpPr txBox="1"/>
            <p:nvPr/>
          </p:nvSpPr>
          <p:spPr>
            <a:xfrm>
              <a:off x="3600" y="2064"/>
              <a:ext cx="288" cy="32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CC"/>
                </a:buClr>
                <a:buSzPts val="2800"/>
                <a:buFont typeface="Arial"/>
                <a:buNone/>
              </a:pPr>
              <a:r>
                <a:rPr b="1" i="0" lang="en-US" sz="2800" u="none">
                  <a:solidFill>
                    <a:srgbClr val="0000CC"/>
                  </a:solidFill>
                  <a:latin typeface="Arial"/>
                  <a:ea typeface="Arial"/>
                  <a:cs typeface="Arial"/>
                  <a:sym typeface="Arial"/>
                </a:rPr>
                <a:t>Q</a:t>
              </a:r>
              <a:endParaRPr/>
            </a:p>
          </p:txBody>
        </p:sp>
        <p:sp>
          <p:nvSpPr>
            <p:cNvPr id="374" name="Google Shape;374;p10"/>
            <p:cNvSpPr txBox="1"/>
            <p:nvPr/>
          </p:nvSpPr>
          <p:spPr>
            <a:xfrm>
              <a:off x="4128" y="2064"/>
              <a:ext cx="288" cy="32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CC"/>
                </a:buClr>
                <a:buSzPts val="2800"/>
                <a:buFont typeface="Arial"/>
                <a:buNone/>
              </a:pPr>
              <a:r>
                <a:rPr b="1" i="0" lang="en-US" sz="2800" u="none">
                  <a:solidFill>
                    <a:srgbClr val="0000CC"/>
                  </a:solidFill>
                  <a:latin typeface="Arial"/>
                  <a:ea typeface="Arial"/>
                  <a:cs typeface="Arial"/>
                  <a:sym typeface="Arial"/>
                </a:rPr>
                <a:t>U</a:t>
              </a:r>
              <a:endParaRPr/>
            </a:p>
          </p:txBody>
        </p:sp>
        <p:sp>
          <p:nvSpPr>
            <p:cNvPr id="375" name="Google Shape;375;p10"/>
            <p:cNvSpPr txBox="1"/>
            <p:nvPr/>
          </p:nvSpPr>
          <p:spPr>
            <a:xfrm flipH="1">
              <a:off x="4608" y="2064"/>
              <a:ext cx="288" cy="32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accent2"/>
                </a:buClr>
                <a:buSzPts val="2800"/>
                <a:buFont typeface="Arial"/>
                <a:buNone/>
              </a:pPr>
              <a:r>
                <a:rPr b="1" i="0" lang="en-US" sz="2800" u="none">
                  <a:solidFill>
                    <a:schemeClr val="accent2"/>
                  </a:solidFill>
                  <a:latin typeface="Arial"/>
                  <a:ea typeface="Arial"/>
                  <a:cs typeface="Arial"/>
                  <a:sym typeface="Arial"/>
                </a:rPr>
                <a:t>Ố</a:t>
              </a:r>
              <a:endParaRPr/>
            </a:p>
          </p:txBody>
        </p:sp>
        <p:sp>
          <p:nvSpPr>
            <p:cNvPr id="376" name="Google Shape;376;p10"/>
            <p:cNvSpPr txBox="1"/>
            <p:nvPr/>
          </p:nvSpPr>
          <p:spPr>
            <a:xfrm flipH="1">
              <a:off x="5136" y="2064"/>
              <a:ext cx="288" cy="32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CC"/>
                </a:buClr>
                <a:buSzPts val="2800"/>
                <a:buFont typeface="Arial"/>
                <a:buNone/>
              </a:pPr>
              <a:r>
                <a:rPr b="1" i="0" lang="en-US" sz="2800" u="none">
                  <a:solidFill>
                    <a:srgbClr val="0000CC"/>
                  </a:solidFill>
                  <a:latin typeface="Arial"/>
                  <a:ea typeface="Arial"/>
                  <a:cs typeface="Arial"/>
                  <a:sym typeface="Arial"/>
                </a:rPr>
                <a:t>C</a:t>
              </a:r>
              <a:endParaRPr/>
            </a:p>
          </p:txBody>
        </p:sp>
      </p:grpSp>
      <p:grpSp>
        <p:nvGrpSpPr>
          <p:cNvPr id="377" name="Google Shape;377;p10"/>
          <p:cNvGrpSpPr/>
          <p:nvPr/>
        </p:nvGrpSpPr>
        <p:grpSpPr>
          <a:xfrm>
            <a:off x="2743200" y="2438400"/>
            <a:ext cx="3810000" cy="595312"/>
            <a:chOff x="1728" y="1536"/>
            <a:chExt cx="2400" cy="375"/>
          </a:xfrm>
        </p:grpSpPr>
        <p:sp>
          <p:nvSpPr>
            <p:cNvPr id="378" name="Google Shape;378;p10"/>
            <p:cNvSpPr txBox="1"/>
            <p:nvPr/>
          </p:nvSpPr>
          <p:spPr>
            <a:xfrm>
              <a:off x="1728" y="1536"/>
              <a:ext cx="288" cy="32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800000"/>
                </a:buClr>
                <a:buSzPts val="2800"/>
                <a:buFont typeface="Arial"/>
                <a:buNone/>
              </a:pPr>
              <a:r>
                <a:rPr b="1" i="0" lang="en-US" sz="2800" u="none">
                  <a:solidFill>
                    <a:srgbClr val="800000"/>
                  </a:solidFill>
                  <a:latin typeface="Arial"/>
                  <a:ea typeface="Arial"/>
                  <a:cs typeface="Arial"/>
                  <a:sym typeface="Arial"/>
                </a:rPr>
                <a:t>H</a:t>
              </a:r>
              <a:endParaRPr/>
            </a:p>
          </p:txBody>
        </p:sp>
        <p:sp>
          <p:nvSpPr>
            <p:cNvPr id="379" name="Google Shape;379;p10"/>
            <p:cNvSpPr txBox="1"/>
            <p:nvPr/>
          </p:nvSpPr>
          <p:spPr>
            <a:xfrm>
              <a:off x="2256" y="1536"/>
              <a:ext cx="288" cy="32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800000"/>
                </a:buClr>
                <a:buSzPts val="2800"/>
                <a:buFont typeface="Arial"/>
                <a:buNone/>
              </a:pPr>
              <a:r>
                <a:rPr b="1" i="0" lang="en-US" sz="2800" u="none">
                  <a:solidFill>
                    <a:srgbClr val="800000"/>
                  </a:solidFill>
                  <a:latin typeface="Arial"/>
                  <a:ea typeface="Arial"/>
                  <a:cs typeface="Arial"/>
                  <a:sym typeface="Arial"/>
                </a:rPr>
                <a:t>Ạ</a:t>
              </a:r>
              <a:endParaRPr/>
            </a:p>
          </p:txBody>
        </p:sp>
        <p:sp>
          <p:nvSpPr>
            <p:cNvPr id="380" name="Google Shape;380;p10"/>
            <p:cNvSpPr txBox="1"/>
            <p:nvPr/>
          </p:nvSpPr>
          <p:spPr>
            <a:xfrm>
              <a:off x="2784" y="1584"/>
              <a:ext cx="288" cy="32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800000"/>
                </a:buClr>
                <a:buSzPts val="2800"/>
                <a:buFont typeface="Arial"/>
                <a:buNone/>
              </a:pPr>
              <a:r>
                <a:rPr b="1" i="0" lang="en-US" sz="2800" u="none">
                  <a:solidFill>
                    <a:srgbClr val="800000"/>
                  </a:solidFill>
                  <a:latin typeface="Arial"/>
                  <a:ea typeface="Arial"/>
                  <a:cs typeface="Arial"/>
                  <a:sym typeface="Arial"/>
                </a:rPr>
                <a:t>L</a:t>
              </a:r>
              <a:endParaRPr/>
            </a:p>
          </p:txBody>
        </p:sp>
        <p:sp>
          <p:nvSpPr>
            <p:cNvPr id="381" name="Google Shape;381;p10"/>
            <p:cNvSpPr txBox="1"/>
            <p:nvPr/>
          </p:nvSpPr>
          <p:spPr>
            <a:xfrm>
              <a:off x="3312" y="1584"/>
              <a:ext cx="288" cy="32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800000"/>
                </a:buClr>
                <a:buSzPts val="2800"/>
                <a:buFont typeface="Arial"/>
                <a:buNone/>
              </a:pPr>
              <a:r>
                <a:rPr b="1" i="0" lang="en-US" sz="2800" u="none">
                  <a:solidFill>
                    <a:srgbClr val="800000"/>
                  </a:solidFill>
                  <a:latin typeface="Arial"/>
                  <a:ea typeface="Arial"/>
                  <a:cs typeface="Arial"/>
                  <a:sym typeface="Arial"/>
                </a:rPr>
                <a:t>O</a:t>
              </a:r>
              <a:endParaRPr/>
            </a:p>
          </p:txBody>
        </p:sp>
        <p:sp>
          <p:nvSpPr>
            <p:cNvPr id="382" name="Google Shape;382;p10"/>
            <p:cNvSpPr txBox="1"/>
            <p:nvPr/>
          </p:nvSpPr>
          <p:spPr>
            <a:xfrm>
              <a:off x="3840" y="1584"/>
              <a:ext cx="288" cy="32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800000"/>
                </a:buClr>
                <a:buSzPts val="2800"/>
                <a:buFont typeface="Arial"/>
                <a:buNone/>
              </a:pPr>
              <a:r>
                <a:rPr b="1" i="0" lang="en-US" sz="2800" u="none">
                  <a:solidFill>
                    <a:srgbClr val="800000"/>
                  </a:solidFill>
                  <a:latin typeface="Arial"/>
                  <a:ea typeface="Arial"/>
                  <a:cs typeface="Arial"/>
                  <a:sym typeface="Arial"/>
                </a:rPr>
                <a:t>N</a:t>
              </a:r>
              <a:endParaRPr/>
            </a:p>
          </p:txBody>
        </p:sp>
      </p:grpSp>
      <p:grpSp>
        <p:nvGrpSpPr>
          <p:cNvPr id="383" name="Google Shape;383;p10"/>
          <p:cNvGrpSpPr/>
          <p:nvPr/>
        </p:nvGrpSpPr>
        <p:grpSpPr>
          <a:xfrm>
            <a:off x="2895600" y="3900487"/>
            <a:ext cx="2895600" cy="595312"/>
            <a:chOff x="1824" y="2448"/>
            <a:chExt cx="1824" cy="375"/>
          </a:xfrm>
        </p:grpSpPr>
        <p:sp>
          <p:nvSpPr>
            <p:cNvPr id="384" name="Google Shape;384;p10"/>
            <p:cNvSpPr txBox="1"/>
            <p:nvPr/>
          </p:nvSpPr>
          <p:spPr>
            <a:xfrm flipH="1">
              <a:off x="1824" y="2496"/>
              <a:ext cx="288" cy="32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CC"/>
                </a:buClr>
                <a:buSzPts val="2800"/>
                <a:buFont typeface="Arial"/>
                <a:buNone/>
              </a:pPr>
              <a:r>
                <a:rPr b="1" i="0" lang="en-US" sz="2800" u="none">
                  <a:solidFill>
                    <a:srgbClr val="0000CC"/>
                  </a:solidFill>
                  <a:latin typeface="Arial"/>
                  <a:ea typeface="Arial"/>
                  <a:cs typeface="Arial"/>
                  <a:sym typeface="Arial"/>
                </a:rPr>
                <a:t>V</a:t>
              </a:r>
              <a:endParaRPr/>
            </a:p>
          </p:txBody>
        </p:sp>
        <p:sp>
          <p:nvSpPr>
            <p:cNvPr id="385" name="Google Shape;385;p10"/>
            <p:cNvSpPr txBox="1"/>
            <p:nvPr/>
          </p:nvSpPr>
          <p:spPr>
            <a:xfrm flipH="1">
              <a:off x="2304" y="2496"/>
              <a:ext cx="288"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accent2"/>
                </a:buClr>
                <a:buSzPts val="2400"/>
                <a:buFont typeface="Arial"/>
                <a:buNone/>
              </a:pPr>
              <a:r>
                <a:rPr b="1" i="0" lang="en-US" sz="2400" u="none">
                  <a:solidFill>
                    <a:schemeClr val="accent2"/>
                  </a:solidFill>
                  <a:latin typeface="Arial"/>
                  <a:ea typeface="Arial"/>
                  <a:cs typeface="Arial"/>
                  <a:sym typeface="Arial"/>
                </a:rPr>
                <a:t>Ị</a:t>
              </a:r>
              <a:endParaRPr/>
            </a:p>
          </p:txBody>
        </p:sp>
        <p:sp>
          <p:nvSpPr>
            <p:cNvPr id="386" name="Google Shape;386;p10"/>
            <p:cNvSpPr txBox="1"/>
            <p:nvPr/>
          </p:nvSpPr>
          <p:spPr>
            <a:xfrm flipH="1">
              <a:off x="2832" y="2496"/>
              <a:ext cx="288" cy="32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CC"/>
                </a:buClr>
                <a:buSzPts val="2800"/>
                <a:buFont typeface="Arial"/>
                <a:buNone/>
              </a:pPr>
              <a:r>
                <a:rPr b="1" i="0" lang="en-US" sz="2800" u="none">
                  <a:solidFill>
                    <a:srgbClr val="0000CC"/>
                  </a:solidFill>
                  <a:latin typeface="Arial"/>
                  <a:ea typeface="Arial"/>
                  <a:cs typeface="Arial"/>
                  <a:sym typeface="Arial"/>
                </a:rPr>
                <a:t>N</a:t>
              </a:r>
              <a:endParaRPr/>
            </a:p>
          </p:txBody>
        </p:sp>
        <p:sp>
          <p:nvSpPr>
            <p:cNvPr id="387" name="Google Shape;387;p10"/>
            <p:cNvSpPr txBox="1"/>
            <p:nvPr/>
          </p:nvSpPr>
          <p:spPr>
            <a:xfrm>
              <a:off x="3360" y="2448"/>
              <a:ext cx="288" cy="32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CC"/>
                </a:buClr>
                <a:buSzPts val="2800"/>
                <a:buFont typeface="Arial"/>
                <a:buNone/>
              </a:pPr>
              <a:r>
                <a:rPr b="1" i="0" lang="en-US" sz="2800" u="none">
                  <a:solidFill>
                    <a:srgbClr val="0000CC"/>
                  </a:solidFill>
                  <a:latin typeface="Arial"/>
                  <a:ea typeface="Arial"/>
                  <a:cs typeface="Arial"/>
                  <a:sym typeface="Arial"/>
                </a:rPr>
                <a:t>H</a:t>
              </a:r>
              <a:endParaRPr/>
            </a:p>
          </p:txBody>
        </p:sp>
      </p:grpSp>
      <p:sp>
        <p:nvSpPr>
          <p:cNvPr id="388" name="Google Shape;388;p10"/>
          <p:cNvSpPr txBox="1"/>
          <p:nvPr/>
        </p:nvSpPr>
        <p:spPr>
          <a:xfrm>
            <a:off x="1371600" y="5486400"/>
            <a:ext cx="7010400" cy="9461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800"/>
              <a:buFont typeface="Arial"/>
              <a:buNone/>
            </a:pPr>
            <a:r>
              <a:rPr b="1" i="0" lang="en-US" sz="2800" u="none">
                <a:solidFill>
                  <a:schemeClr val="dk1"/>
                </a:solidFill>
                <a:latin typeface="Arial"/>
                <a:ea typeface="Arial"/>
                <a:cs typeface="Arial"/>
                <a:sym typeface="Arial"/>
              </a:rPr>
              <a:t>V</a:t>
            </a:r>
            <a:r>
              <a:rPr b="1" i="0" lang="en-US" sz="2000" u="none">
                <a:solidFill>
                  <a:schemeClr val="dk1"/>
                </a:solidFill>
                <a:latin typeface="Arial"/>
                <a:ea typeface="Arial"/>
                <a:cs typeface="Arial"/>
                <a:sym typeface="Arial"/>
              </a:rPr>
              <a:t>ịnh biển được UNESCO công nhận là di sản thiên nhiên thế giới </a:t>
            </a:r>
            <a:r>
              <a:rPr b="1" i="0" lang="en-US" sz="2800" u="none">
                <a:solidFill>
                  <a:schemeClr val="dk1"/>
                </a:solidFill>
                <a:latin typeface="Arial"/>
                <a:ea typeface="Arial"/>
                <a:cs typeface="Arial"/>
                <a:sym typeface="Arial"/>
              </a:rPr>
              <a:t> </a:t>
            </a:r>
            <a:endParaRPr/>
          </a:p>
        </p:txBody>
      </p:sp>
      <p:sp>
        <p:nvSpPr>
          <p:cNvPr id="389" name="Google Shape;389;p10"/>
          <p:cNvSpPr txBox="1"/>
          <p:nvPr/>
        </p:nvSpPr>
        <p:spPr>
          <a:xfrm>
            <a:off x="1905000" y="5562600"/>
            <a:ext cx="5029200"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000"/>
              <a:buFont typeface="Arial"/>
              <a:buNone/>
            </a:pPr>
            <a:r>
              <a:rPr b="1" i="0" lang="en-US" sz="2000" u="none">
                <a:solidFill>
                  <a:schemeClr val="dk1"/>
                </a:solidFill>
                <a:latin typeface="Arial"/>
                <a:ea typeface="Arial"/>
                <a:cs typeface="Arial"/>
                <a:sym typeface="Arial"/>
              </a:rPr>
              <a:t>Đảo có diện tích lớn nhất Việt nam</a:t>
            </a:r>
            <a:endParaRPr/>
          </a:p>
        </p:txBody>
      </p:sp>
      <p:sp>
        <p:nvSpPr>
          <p:cNvPr id="390" name="Google Shape;390;p10"/>
          <p:cNvSpPr txBox="1"/>
          <p:nvPr/>
        </p:nvSpPr>
        <p:spPr>
          <a:xfrm>
            <a:off x="1981200" y="5638800"/>
            <a:ext cx="6096000"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800"/>
              <a:buFont typeface="Arial"/>
              <a:buNone/>
            </a:pPr>
            <a:r>
              <a:rPr b="1" i="0" lang="en-US" sz="2800" u="none">
                <a:solidFill>
                  <a:schemeClr val="dk1"/>
                </a:solidFill>
                <a:latin typeface="Arial"/>
                <a:ea typeface="Arial"/>
                <a:cs typeface="Arial"/>
                <a:sym typeface="Arial"/>
              </a:rPr>
              <a:t>V</a:t>
            </a:r>
            <a:r>
              <a:rPr b="1" i="0" lang="en-US" sz="2000" u="none">
                <a:solidFill>
                  <a:schemeClr val="dk1"/>
                </a:solidFill>
                <a:latin typeface="Arial"/>
                <a:ea typeface="Arial"/>
                <a:cs typeface="Arial"/>
                <a:sym typeface="Arial"/>
              </a:rPr>
              <a:t>ùng nước ở ven bờ lục địa có nhiều đảo  </a:t>
            </a:r>
            <a:endParaRPr/>
          </a:p>
        </p:txBody>
      </p:sp>
      <p:sp>
        <p:nvSpPr>
          <p:cNvPr id="391" name="Google Shape;391;p10"/>
          <p:cNvSpPr txBox="1"/>
          <p:nvPr/>
        </p:nvSpPr>
        <p:spPr>
          <a:xfrm>
            <a:off x="3352800" y="304800"/>
            <a:ext cx="5105400"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92" name="Google Shape;392;p10"/>
          <p:cNvSpPr/>
          <p:nvPr/>
        </p:nvSpPr>
        <p:spPr>
          <a:xfrm rot="5400000">
            <a:off x="6705600" y="2286000"/>
            <a:ext cx="1066800" cy="914400"/>
          </a:xfrm>
          <a:prstGeom prst="hexagon">
            <a:avLst>
              <a:gd fmla="val 25000" name="adj"/>
              <a:gd fmla="val 115470" name="vf"/>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93" name="Google Shape;393;p10"/>
          <p:cNvSpPr txBox="1"/>
          <p:nvPr/>
        </p:nvSpPr>
        <p:spPr>
          <a:xfrm>
            <a:off x="7010400" y="2590800"/>
            <a:ext cx="4572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800000"/>
              </a:buClr>
              <a:buSzPts val="2400"/>
              <a:buFont typeface="Arial"/>
              <a:buNone/>
            </a:pPr>
            <a:r>
              <a:rPr b="1" i="0" lang="en-US" sz="2400" u="none">
                <a:solidFill>
                  <a:srgbClr val="800000"/>
                </a:solidFill>
                <a:latin typeface="Arial"/>
                <a:ea typeface="Arial"/>
                <a:cs typeface="Arial"/>
                <a:sym typeface="Arial"/>
              </a:rPr>
              <a:t>G</a:t>
            </a:r>
            <a:endParaRPr/>
          </a:p>
        </p:txBody>
      </p:sp>
      <p:sp>
        <p:nvSpPr>
          <p:cNvPr id="394" name="Google Shape;394;p10"/>
          <p:cNvSpPr txBox="1"/>
          <p:nvPr/>
        </p:nvSpPr>
        <p:spPr>
          <a:xfrm>
            <a:off x="2133600" y="5562600"/>
            <a:ext cx="5334000" cy="7016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000"/>
              <a:buFont typeface="Arial"/>
              <a:buNone/>
            </a:pPr>
            <a:r>
              <a:rPr b="1" i="0" lang="en-US" sz="2000" u="none">
                <a:solidFill>
                  <a:schemeClr val="dk1"/>
                </a:solidFill>
                <a:latin typeface="Arial"/>
                <a:ea typeface="Arial"/>
                <a:cs typeface="Arial"/>
                <a:sym typeface="Arial"/>
              </a:rPr>
              <a:t>Địa phương có dự án xây dựng nhà máy lọc dầu thứ hai ở nước ta </a:t>
            </a:r>
            <a:endParaRPr/>
          </a:p>
        </p:txBody>
      </p:sp>
      <p:grpSp>
        <p:nvGrpSpPr>
          <p:cNvPr id="395" name="Google Shape;395;p10"/>
          <p:cNvGrpSpPr/>
          <p:nvPr/>
        </p:nvGrpSpPr>
        <p:grpSpPr>
          <a:xfrm>
            <a:off x="2383631" y="6396831"/>
            <a:ext cx="4854575" cy="993775"/>
            <a:chOff x="1439" y="3936"/>
            <a:chExt cx="3058" cy="626"/>
          </a:xfrm>
        </p:grpSpPr>
        <p:grpSp>
          <p:nvGrpSpPr>
            <p:cNvPr id="396" name="Google Shape;396;p10"/>
            <p:cNvGrpSpPr/>
            <p:nvPr/>
          </p:nvGrpSpPr>
          <p:grpSpPr>
            <a:xfrm>
              <a:off x="1439" y="3936"/>
              <a:ext cx="3058" cy="626"/>
              <a:chOff x="1153" y="2752"/>
              <a:chExt cx="3058" cy="626"/>
            </a:xfrm>
          </p:grpSpPr>
          <p:grpSp>
            <p:nvGrpSpPr>
              <p:cNvPr id="397" name="Google Shape;397;p10"/>
              <p:cNvGrpSpPr/>
              <p:nvPr/>
            </p:nvGrpSpPr>
            <p:grpSpPr>
              <a:xfrm>
                <a:off x="1153" y="2752"/>
                <a:ext cx="2546" cy="626"/>
                <a:chOff x="1412" y="2303"/>
                <a:chExt cx="2546" cy="626"/>
              </a:xfrm>
            </p:grpSpPr>
            <p:grpSp>
              <p:nvGrpSpPr>
                <p:cNvPr id="398" name="Google Shape;398;p10"/>
                <p:cNvGrpSpPr/>
                <p:nvPr/>
              </p:nvGrpSpPr>
              <p:grpSpPr>
                <a:xfrm>
                  <a:off x="2933" y="2303"/>
                  <a:ext cx="1025" cy="617"/>
                  <a:chOff x="2185" y="951"/>
                  <a:chExt cx="1025" cy="617"/>
                </a:xfrm>
              </p:grpSpPr>
              <p:sp>
                <p:nvSpPr>
                  <p:cNvPr id="399" name="Google Shape;399;p10"/>
                  <p:cNvSpPr/>
                  <p:nvPr/>
                </p:nvSpPr>
                <p:spPr>
                  <a:xfrm rot="-5400000">
                    <a:off x="2134" y="1002"/>
                    <a:ext cx="614" cy="511"/>
                  </a:xfrm>
                  <a:prstGeom prst="hexagon">
                    <a:avLst>
                      <a:gd fmla="val 25000" name="adj"/>
                      <a:gd fmla="val 115470" name="vf"/>
                    </a:avLst>
                  </a:prstGeom>
                  <a:gradFill>
                    <a:gsLst>
                      <a:gs pos="0">
                        <a:srgbClr val="9933FF"/>
                      </a:gs>
                      <a:gs pos="100000">
                        <a:srgbClr val="6B23B3"/>
                      </a:gs>
                    </a:gsLst>
                    <a:lin ang="5400000" scaled="0"/>
                  </a:gra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00" name="Google Shape;400;p10"/>
                  <p:cNvSpPr/>
                  <p:nvPr/>
                </p:nvSpPr>
                <p:spPr>
                  <a:xfrm rot="-5400000">
                    <a:off x="2648" y="1005"/>
                    <a:ext cx="614" cy="511"/>
                  </a:xfrm>
                  <a:prstGeom prst="hexagon">
                    <a:avLst>
                      <a:gd fmla="val 25000" name="adj"/>
                      <a:gd fmla="val 115470" name="vf"/>
                    </a:avLst>
                  </a:prstGeom>
                  <a:gradFill>
                    <a:gsLst>
                      <a:gs pos="0">
                        <a:srgbClr val="9933FF"/>
                      </a:gs>
                      <a:gs pos="100000">
                        <a:srgbClr val="6B23B3"/>
                      </a:gs>
                    </a:gsLst>
                    <a:lin ang="5400000" scaled="0"/>
                  </a:gra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401" name="Google Shape;401;p10"/>
                <p:cNvGrpSpPr/>
                <p:nvPr/>
              </p:nvGrpSpPr>
              <p:grpSpPr>
                <a:xfrm>
                  <a:off x="1412" y="2312"/>
                  <a:ext cx="1528" cy="617"/>
                  <a:chOff x="1930" y="1407"/>
                  <a:chExt cx="1528" cy="617"/>
                </a:xfrm>
              </p:grpSpPr>
              <p:grpSp>
                <p:nvGrpSpPr>
                  <p:cNvPr id="402" name="Google Shape;402;p10"/>
                  <p:cNvGrpSpPr/>
                  <p:nvPr/>
                </p:nvGrpSpPr>
                <p:grpSpPr>
                  <a:xfrm>
                    <a:off x="1930" y="1407"/>
                    <a:ext cx="1025" cy="617"/>
                    <a:chOff x="2185" y="951"/>
                    <a:chExt cx="1025" cy="617"/>
                  </a:xfrm>
                </p:grpSpPr>
                <p:sp>
                  <p:nvSpPr>
                    <p:cNvPr id="403" name="Google Shape;403;p10"/>
                    <p:cNvSpPr/>
                    <p:nvPr/>
                  </p:nvSpPr>
                  <p:spPr>
                    <a:xfrm rot="-5400000">
                      <a:off x="2134" y="1002"/>
                      <a:ext cx="614" cy="511"/>
                    </a:xfrm>
                    <a:prstGeom prst="hexagon">
                      <a:avLst>
                        <a:gd fmla="val 25000" name="adj"/>
                        <a:gd fmla="val 115470" name="vf"/>
                      </a:avLst>
                    </a:prstGeom>
                    <a:gradFill>
                      <a:gsLst>
                        <a:gs pos="0">
                          <a:srgbClr val="9933FF"/>
                        </a:gs>
                        <a:gs pos="100000">
                          <a:srgbClr val="6B23B3"/>
                        </a:gs>
                      </a:gsLst>
                      <a:lin ang="5400000" scaled="0"/>
                    </a:gra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04" name="Google Shape;404;p10"/>
                    <p:cNvSpPr/>
                    <p:nvPr/>
                  </p:nvSpPr>
                  <p:spPr>
                    <a:xfrm rot="-5400000">
                      <a:off x="2648" y="1005"/>
                      <a:ext cx="614" cy="511"/>
                    </a:xfrm>
                    <a:prstGeom prst="hexagon">
                      <a:avLst>
                        <a:gd fmla="val 25000" name="adj"/>
                        <a:gd fmla="val 115470" name="vf"/>
                      </a:avLst>
                    </a:prstGeom>
                    <a:gradFill>
                      <a:gsLst>
                        <a:gs pos="0">
                          <a:srgbClr val="9933FF"/>
                        </a:gs>
                        <a:gs pos="100000">
                          <a:srgbClr val="6B23B3"/>
                        </a:gs>
                      </a:gsLst>
                      <a:lin ang="5400000" scaled="0"/>
                    </a:gra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sp>
                <p:nvSpPr>
                  <p:cNvPr id="405" name="Google Shape;405;p10"/>
                  <p:cNvSpPr/>
                  <p:nvPr/>
                </p:nvSpPr>
                <p:spPr>
                  <a:xfrm rot="-5400000">
                    <a:off x="2896" y="1458"/>
                    <a:ext cx="614" cy="511"/>
                  </a:xfrm>
                  <a:prstGeom prst="hexagon">
                    <a:avLst>
                      <a:gd fmla="val 25000" name="adj"/>
                      <a:gd fmla="val 115470" name="vf"/>
                    </a:avLst>
                  </a:prstGeom>
                  <a:gradFill>
                    <a:gsLst>
                      <a:gs pos="0">
                        <a:srgbClr val="9933FF"/>
                      </a:gs>
                      <a:gs pos="100000">
                        <a:srgbClr val="6B23B3"/>
                      </a:gs>
                    </a:gsLst>
                    <a:lin ang="5400000" scaled="0"/>
                  </a:gra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sp>
            <p:nvSpPr>
              <p:cNvPr id="406" name="Google Shape;406;p10"/>
              <p:cNvSpPr/>
              <p:nvPr/>
            </p:nvSpPr>
            <p:spPr>
              <a:xfrm rot="-5400000">
                <a:off x="3649" y="2814"/>
                <a:ext cx="614" cy="511"/>
              </a:xfrm>
              <a:prstGeom prst="hexagon">
                <a:avLst>
                  <a:gd fmla="val 25000" name="adj"/>
                  <a:gd fmla="val 115470" name="vf"/>
                </a:avLst>
              </a:prstGeom>
              <a:gradFill>
                <a:gsLst>
                  <a:gs pos="0">
                    <a:srgbClr val="9933FF"/>
                  </a:gs>
                  <a:gs pos="100000">
                    <a:srgbClr val="6B23B3"/>
                  </a:gs>
                </a:gsLst>
                <a:lin ang="5400000" scaled="0"/>
              </a:gra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407" name="Google Shape;407;p10"/>
            <p:cNvGrpSpPr/>
            <p:nvPr/>
          </p:nvGrpSpPr>
          <p:grpSpPr>
            <a:xfrm>
              <a:off x="1584" y="4152"/>
              <a:ext cx="2736" cy="336"/>
              <a:chOff x="2304" y="192"/>
              <a:chExt cx="2736" cy="336"/>
            </a:xfrm>
          </p:grpSpPr>
          <p:sp>
            <p:nvSpPr>
              <p:cNvPr id="408" name="Google Shape;408;p10"/>
              <p:cNvSpPr txBox="1"/>
              <p:nvPr/>
            </p:nvSpPr>
            <p:spPr>
              <a:xfrm>
                <a:off x="2304" y="240"/>
                <a:ext cx="240"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V</a:t>
                </a:r>
                <a:endParaRPr/>
              </a:p>
            </p:txBody>
          </p:sp>
          <p:sp>
            <p:nvSpPr>
              <p:cNvPr id="409" name="Google Shape;409;p10"/>
              <p:cNvSpPr txBox="1"/>
              <p:nvPr/>
            </p:nvSpPr>
            <p:spPr>
              <a:xfrm>
                <a:off x="2832" y="240"/>
                <a:ext cx="240"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Ũ</a:t>
                </a:r>
                <a:endParaRPr/>
              </a:p>
            </p:txBody>
          </p:sp>
          <p:sp>
            <p:nvSpPr>
              <p:cNvPr id="410" name="Google Shape;410;p10"/>
              <p:cNvSpPr txBox="1"/>
              <p:nvPr/>
            </p:nvSpPr>
            <p:spPr>
              <a:xfrm>
                <a:off x="3264" y="192"/>
                <a:ext cx="240"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N</a:t>
                </a:r>
                <a:endParaRPr/>
              </a:p>
            </p:txBody>
          </p:sp>
          <p:sp>
            <p:nvSpPr>
              <p:cNvPr id="411" name="Google Shape;411;p10"/>
              <p:cNvSpPr txBox="1"/>
              <p:nvPr/>
            </p:nvSpPr>
            <p:spPr>
              <a:xfrm>
                <a:off x="3792" y="240"/>
                <a:ext cx="240"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G</a:t>
                </a:r>
                <a:endParaRPr/>
              </a:p>
            </p:txBody>
          </p:sp>
          <p:sp>
            <p:nvSpPr>
              <p:cNvPr id="412" name="Google Shape;412;p10"/>
              <p:cNvSpPr txBox="1"/>
              <p:nvPr/>
            </p:nvSpPr>
            <p:spPr>
              <a:xfrm>
                <a:off x="4272" y="192"/>
                <a:ext cx="240"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R</a:t>
                </a:r>
                <a:endParaRPr/>
              </a:p>
            </p:txBody>
          </p:sp>
          <p:sp>
            <p:nvSpPr>
              <p:cNvPr id="413" name="Google Shape;413;p10"/>
              <p:cNvSpPr txBox="1"/>
              <p:nvPr/>
            </p:nvSpPr>
            <p:spPr>
              <a:xfrm>
                <a:off x="4800" y="192"/>
                <a:ext cx="240"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Ô</a:t>
                </a:r>
                <a:endParaRPr/>
              </a:p>
            </p:txBody>
          </p:sp>
        </p:grpSp>
      </p:gr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77"/>
                                        </p:tgtEl>
                                        <p:attrNameLst>
                                          <p:attrName>style.visibility</p:attrName>
                                        </p:attrNameLst>
                                      </p:cBhvr>
                                      <p:to>
                                        <p:strVal val="visible"/>
                                      </p:to>
                                    </p:set>
                                    <p:animEffect filter="fade" transition="in">
                                      <p:cBhvr>
                                        <p:cTn dur="1000"/>
                                        <p:tgtEl>
                                          <p:spTgt spid="277"/>
                                        </p:tgtEl>
                                      </p:cBhvr>
                                    </p:animEffect>
                                  </p:childTnLst>
                                </p:cTn>
                              </p:par>
                              <p:par>
                                <p:cTn fill="hold" nodeType="withEffect" presetClass="entr" presetID="10" presetSubtype="0">
                                  <p:stCondLst>
                                    <p:cond delay="0"/>
                                  </p:stCondLst>
                                  <p:childTnLst>
                                    <p:set>
                                      <p:cBhvr>
                                        <p:cTn dur="1" fill="hold">
                                          <p:stCondLst>
                                            <p:cond delay="0"/>
                                          </p:stCondLst>
                                        </p:cTn>
                                        <p:tgtEl>
                                          <p:spTgt spid="278"/>
                                        </p:tgtEl>
                                        <p:attrNameLst>
                                          <p:attrName>style.visibility</p:attrName>
                                        </p:attrNameLst>
                                      </p:cBhvr>
                                      <p:to>
                                        <p:strVal val="visible"/>
                                      </p:to>
                                    </p:set>
                                    <p:animEffect filter="fade" transition="in">
                                      <p:cBhvr>
                                        <p:cTn dur="1000"/>
                                        <p:tgtEl>
                                          <p:spTgt spid="278"/>
                                        </p:tgtEl>
                                      </p:cBhvr>
                                    </p:animEffect>
                                  </p:childTnLst>
                                </p:cTn>
                              </p:par>
                              <p:par>
                                <p:cTn fill="hold" nodeType="withEffect" presetClass="entr" presetID="10" presetSubtype="0">
                                  <p:stCondLst>
                                    <p:cond delay="0"/>
                                  </p:stCondLst>
                                  <p:childTnLst>
                                    <p:set>
                                      <p:cBhvr>
                                        <p:cTn dur="1" fill="hold">
                                          <p:stCondLst>
                                            <p:cond delay="0"/>
                                          </p:stCondLst>
                                        </p:cTn>
                                        <p:tgtEl>
                                          <p:spTgt spid="279"/>
                                        </p:tgtEl>
                                        <p:attrNameLst>
                                          <p:attrName>style.visibility</p:attrName>
                                        </p:attrNameLst>
                                      </p:cBhvr>
                                      <p:to>
                                        <p:strVal val="visible"/>
                                      </p:to>
                                    </p:set>
                                    <p:animEffect filter="fade" transition="in">
                                      <p:cBhvr>
                                        <p:cTn dur="1000"/>
                                        <p:tgtEl>
                                          <p:spTgt spid="27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392"/>
                                        </p:tgtEl>
                                        <p:attrNameLst>
                                          <p:attrName>style.visibility</p:attrName>
                                        </p:attrNameLst>
                                      </p:cBhvr>
                                      <p:to>
                                        <p:strVal val="visible"/>
                                      </p:to>
                                    </p:set>
                                    <p:animEffect filter="fade" transition="in">
                                      <p:cBhvr>
                                        <p:cTn dur="1000"/>
                                        <p:tgtEl>
                                          <p:spTgt spid="39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4"/>
                                        </p:tgtEl>
                                        <p:attrNameLst>
                                          <p:attrName>style.visibility</p:attrName>
                                        </p:attrNameLst>
                                      </p:cBhvr>
                                      <p:to>
                                        <p:strVal val="visible"/>
                                      </p:to>
                                    </p:set>
                                    <p:animEffect filter="fade" transition="in">
                                      <p:cBhvr>
                                        <p:cTn dur="1000"/>
                                        <p:tgtEl>
                                          <p:spTgt spid="35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xit" presetID="10" presetSubtype="0">
                                  <p:stCondLst>
                                    <p:cond delay="0"/>
                                  </p:stCondLst>
                                  <p:childTnLst>
                                    <p:animEffect filter="fade" transition="out">
                                      <p:cBhvr>
                                        <p:cTn dur="500"/>
                                        <p:tgtEl>
                                          <p:spTgt spid="354"/>
                                        </p:tgtEl>
                                      </p:cBhvr>
                                    </p:animEffect>
                                    <p:set>
                                      <p:cBhvr>
                                        <p:cTn dur="1" fill="hold">
                                          <p:stCondLst>
                                            <p:cond delay="500"/>
                                          </p:stCondLst>
                                        </p:cTn>
                                        <p:tgtEl>
                                          <p:spTgt spid="354"/>
                                        </p:tgtEl>
                                        <p:attrNameLst>
                                          <p:attrName>style.visibility</p:attrName>
                                        </p:attrNameLst>
                                      </p:cBhvr>
                                      <p:to>
                                        <p:strVal val="hidden"/>
                                      </p:to>
                                    </p:set>
                                  </p:childTnLst>
                                </p:cTn>
                              </p:par>
                              <p:par>
                                <p:cTn fill="hold" nodeType="withEffect" presetClass="entr" presetID="10" presetSubtype="0">
                                  <p:stCondLst>
                                    <p:cond delay="0"/>
                                  </p:stCondLst>
                                  <p:childTnLst>
                                    <p:set>
                                      <p:cBhvr>
                                        <p:cTn dur="1" fill="hold">
                                          <p:stCondLst>
                                            <p:cond delay="0"/>
                                          </p:stCondLst>
                                        </p:cTn>
                                        <p:tgtEl>
                                          <p:spTgt spid="355"/>
                                        </p:tgtEl>
                                        <p:attrNameLst>
                                          <p:attrName>style.visibility</p:attrName>
                                        </p:attrNameLst>
                                      </p:cBhvr>
                                      <p:to>
                                        <p:strVal val="visible"/>
                                      </p:to>
                                    </p:set>
                                    <p:animEffect filter="fade" transition="in">
                                      <p:cBhvr>
                                        <p:cTn dur="1000"/>
                                        <p:tgtEl>
                                          <p:spTgt spid="35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6"/>
                                        </p:tgtEl>
                                        <p:attrNameLst>
                                          <p:attrName>style.visibility</p:attrName>
                                        </p:attrNameLst>
                                      </p:cBhvr>
                                      <p:to>
                                        <p:strVal val="visible"/>
                                      </p:to>
                                    </p:set>
                                    <p:animEffect filter="fade" transition="in">
                                      <p:cBhvr>
                                        <p:cTn dur="1000"/>
                                        <p:tgtEl>
                                          <p:spTgt spid="35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xit" presetID="10" presetSubtype="0">
                                  <p:stCondLst>
                                    <p:cond delay="0"/>
                                  </p:stCondLst>
                                  <p:childTnLst>
                                    <p:animEffect filter="fade" transition="out">
                                      <p:cBhvr>
                                        <p:cTn dur="500"/>
                                        <p:tgtEl>
                                          <p:spTgt spid="356"/>
                                        </p:tgtEl>
                                      </p:cBhvr>
                                    </p:animEffect>
                                    <p:set>
                                      <p:cBhvr>
                                        <p:cTn dur="1" fill="hold">
                                          <p:stCondLst>
                                            <p:cond delay="500"/>
                                          </p:stCondLst>
                                        </p:cTn>
                                        <p:tgtEl>
                                          <p:spTgt spid="356"/>
                                        </p:tgtEl>
                                        <p:attrNameLst>
                                          <p:attrName>style.visibility</p:attrName>
                                        </p:attrNameLst>
                                      </p:cBhvr>
                                      <p:to>
                                        <p:strVal val="hidden"/>
                                      </p:to>
                                    </p:set>
                                  </p:childTnLst>
                                </p:cTn>
                              </p:par>
                              <p:par>
                                <p:cTn fill="hold" nodeType="withEffect" presetClass="entr" presetID="10" presetSubtype="0">
                                  <p:stCondLst>
                                    <p:cond delay="0"/>
                                  </p:stCondLst>
                                  <p:childTnLst>
                                    <p:set>
                                      <p:cBhvr>
                                        <p:cTn dur="1" fill="hold">
                                          <p:stCondLst>
                                            <p:cond delay="0"/>
                                          </p:stCondLst>
                                        </p:cTn>
                                        <p:tgtEl>
                                          <p:spTgt spid="364"/>
                                        </p:tgtEl>
                                        <p:attrNameLst>
                                          <p:attrName>style.visibility</p:attrName>
                                        </p:attrNameLst>
                                      </p:cBhvr>
                                      <p:to>
                                        <p:strVal val="visible"/>
                                      </p:to>
                                    </p:set>
                                    <p:animEffect filter="fade" transition="in">
                                      <p:cBhvr>
                                        <p:cTn dur="1000"/>
                                        <p:tgtEl>
                                          <p:spTgt spid="36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8"/>
                                        </p:tgtEl>
                                        <p:attrNameLst>
                                          <p:attrName>style.visibility</p:attrName>
                                        </p:attrNameLst>
                                      </p:cBhvr>
                                      <p:to>
                                        <p:strVal val="visible"/>
                                      </p:to>
                                    </p:set>
                                    <p:animEffect filter="fade" transition="in">
                                      <p:cBhvr>
                                        <p:cTn dur="1000"/>
                                        <p:tgtEl>
                                          <p:spTgt spid="3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xit" presetID="10" presetSubtype="0">
                                  <p:stCondLst>
                                    <p:cond delay="0"/>
                                  </p:stCondLst>
                                  <p:childTnLst>
                                    <p:animEffect filter="fade" transition="out">
                                      <p:cBhvr>
                                        <p:cTn dur="500"/>
                                        <p:tgtEl>
                                          <p:spTgt spid="388"/>
                                        </p:tgtEl>
                                      </p:cBhvr>
                                    </p:animEffect>
                                    <p:set>
                                      <p:cBhvr>
                                        <p:cTn dur="1" fill="hold">
                                          <p:stCondLst>
                                            <p:cond delay="500"/>
                                          </p:stCondLst>
                                        </p:cTn>
                                        <p:tgtEl>
                                          <p:spTgt spid="388"/>
                                        </p:tgtEl>
                                        <p:attrNameLst>
                                          <p:attrName>style.visibility</p:attrName>
                                        </p:attrNameLst>
                                      </p:cBhvr>
                                      <p:to>
                                        <p:strVal val="hidden"/>
                                      </p:to>
                                    </p:set>
                                  </p:childTnLst>
                                </p:cTn>
                              </p:par>
                              <p:par>
                                <p:cTn fill="hold" nodeType="withEffect" presetClass="entr" presetID="10" presetSubtype="0">
                                  <p:stCondLst>
                                    <p:cond delay="0"/>
                                  </p:stCondLst>
                                  <p:childTnLst>
                                    <p:set>
                                      <p:cBhvr>
                                        <p:cTn dur="1" fill="hold">
                                          <p:stCondLst>
                                            <p:cond delay="0"/>
                                          </p:stCondLst>
                                        </p:cTn>
                                        <p:tgtEl>
                                          <p:spTgt spid="393"/>
                                        </p:tgtEl>
                                        <p:attrNameLst>
                                          <p:attrName>style.visibility</p:attrName>
                                        </p:attrNameLst>
                                      </p:cBhvr>
                                      <p:to>
                                        <p:strVal val="visible"/>
                                      </p:to>
                                    </p:set>
                                    <p:animEffect filter="fade" transition="in">
                                      <p:cBhvr>
                                        <p:cTn dur="1000"/>
                                        <p:tgtEl>
                                          <p:spTgt spid="393"/>
                                        </p:tgtEl>
                                      </p:cBhvr>
                                    </p:animEffect>
                                  </p:childTnLst>
                                </p:cTn>
                              </p:par>
                              <p:par>
                                <p:cTn fill="hold" nodeType="withEffect" presetClass="entr" presetID="10" presetSubtype="0">
                                  <p:stCondLst>
                                    <p:cond delay="0"/>
                                  </p:stCondLst>
                                  <p:childTnLst>
                                    <p:set>
                                      <p:cBhvr>
                                        <p:cTn dur="1" fill="hold">
                                          <p:stCondLst>
                                            <p:cond delay="0"/>
                                          </p:stCondLst>
                                        </p:cTn>
                                        <p:tgtEl>
                                          <p:spTgt spid="367"/>
                                        </p:tgtEl>
                                        <p:attrNameLst>
                                          <p:attrName>style.visibility</p:attrName>
                                        </p:attrNameLst>
                                      </p:cBhvr>
                                      <p:to>
                                        <p:strVal val="visible"/>
                                      </p:to>
                                    </p:set>
                                    <p:animEffect filter="fade" transition="in">
                                      <p:cBhvr>
                                        <p:cTn dur="1000"/>
                                        <p:tgtEl>
                                          <p:spTgt spid="367"/>
                                        </p:tgtEl>
                                      </p:cBhvr>
                                    </p:animEffect>
                                  </p:childTnLst>
                                </p:cTn>
                              </p:par>
                              <p:par>
                                <p:cTn fill="hold" nodeType="withEffect" presetClass="entr" presetID="10" presetSubtype="0">
                                  <p:stCondLst>
                                    <p:cond delay="0"/>
                                  </p:stCondLst>
                                  <p:childTnLst>
                                    <p:set>
                                      <p:cBhvr>
                                        <p:cTn dur="1" fill="hold">
                                          <p:stCondLst>
                                            <p:cond delay="0"/>
                                          </p:stCondLst>
                                        </p:cTn>
                                        <p:tgtEl>
                                          <p:spTgt spid="365"/>
                                        </p:tgtEl>
                                        <p:attrNameLst>
                                          <p:attrName>style.visibility</p:attrName>
                                        </p:attrNameLst>
                                      </p:cBhvr>
                                      <p:to>
                                        <p:strVal val="visible"/>
                                      </p:to>
                                    </p:set>
                                    <p:animEffect filter="fade" transition="in">
                                      <p:cBhvr>
                                        <p:cTn dur="1000"/>
                                        <p:tgtEl>
                                          <p:spTgt spid="36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9"/>
                                        </p:tgtEl>
                                        <p:attrNameLst>
                                          <p:attrName>style.visibility</p:attrName>
                                        </p:attrNameLst>
                                      </p:cBhvr>
                                      <p:to>
                                        <p:strVal val="visible"/>
                                      </p:to>
                                    </p:set>
                                    <p:animEffect filter="fade" transition="in">
                                      <p:cBhvr>
                                        <p:cTn dur="1000"/>
                                        <p:tgtEl>
                                          <p:spTgt spid="38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xit" presetID="10" presetSubtype="0">
                                  <p:stCondLst>
                                    <p:cond delay="0"/>
                                  </p:stCondLst>
                                  <p:childTnLst>
                                    <p:animEffect filter="fade" transition="out">
                                      <p:cBhvr>
                                        <p:cTn dur="500"/>
                                        <p:tgtEl>
                                          <p:spTgt spid="389"/>
                                        </p:tgtEl>
                                      </p:cBhvr>
                                    </p:animEffect>
                                    <p:set>
                                      <p:cBhvr>
                                        <p:cTn dur="1" fill="hold">
                                          <p:stCondLst>
                                            <p:cond delay="500"/>
                                          </p:stCondLst>
                                        </p:cTn>
                                        <p:tgtEl>
                                          <p:spTgt spid="389"/>
                                        </p:tgtEl>
                                        <p:attrNameLst>
                                          <p:attrName>style.visibility</p:attrName>
                                        </p:attrNameLst>
                                      </p:cBhvr>
                                      <p:to>
                                        <p:strVal val="hidden"/>
                                      </p:to>
                                    </p:set>
                                  </p:childTnLst>
                                </p:cTn>
                              </p:par>
                              <p:par>
                                <p:cTn fill="hold" nodeType="withEffect" presetClass="entr" presetID="10" presetSubtype="0">
                                  <p:stCondLst>
                                    <p:cond delay="0"/>
                                  </p:stCondLst>
                                  <p:childTnLst>
                                    <p:set>
                                      <p:cBhvr>
                                        <p:cTn dur="1" fill="hold">
                                          <p:stCondLst>
                                            <p:cond delay="0"/>
                                          </p:stCondLst>
                                        </p:cTn>
                                        <p:tgtEl>
                                          <p:spTgt spid="368"/>
                                        </p:tgtEl>
                                        <p:attrNameLst>
                                          <p:attrName>style.visibility</p:attrName>
                                        </p:attrNameLst>
                                      </p:cBhvr>
                                      <p:to>
                                        <p:strVal val="visible"/>
                                      </p:to>
                                    </p:set>
                                    <p:animEffect filter="fade" transition="in">
                                      <p:cBhvr>
                                        <p:cTn dur="1000"/>
                                        <p:tgtEl>
                                          <p:spTgt spid="36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0"/>
                                        </p:tgtEl>
                                        <p:attrNameLst>
                                          <p:attrName>style.visibility</p:attrName>
                                        </p:attrNameLst>
                                      </p:cBhvr>
                                      <p:to>
                                        <p:strVal val="visible"/>
                                      </p:to>
                                    </p:set>
                                    <p:animEffect filter="fade" transition="in">
                                      <p:cBhvr>
                                        <p:cTn dur="1000"/>
                                        <p:tgtEl>
                                          <p:spTgt spid="39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xit" presetID="10" presetSubtype="0">
                                  <p:stCondLst>
                                    <p:cond delay="0"/>
                                  </p:stCondLst>
                                  <p:childTnLst>
                                    <p:animEffect filter="fade" transition="out">
                                      <p:cBhvr>
                                        <p:cTn dur="500"/>
                                        <p:tgtEl>
                                          <p:spTgt spid="390"/>
                                        </p:tgtEl>
                                      </p:cBhvr>
                                    </p:animEffect>
                                    <p:set>
                                      <p:cBhvr>
                                        <p:cTn dur="1" fill="hold">
                                          <p:stCondLst>
                                            <p:cond delay="500"/>
                                          </p:stCondLst>
                                        </p:cTn>
                                        <p:tgtEl>
                                          <p:spTgt spid="390"/>
                                        </p:tgtEl>
                                        <p:attrNameLst>
                                          <p:attrName>style.visibility</p:attrName>
                                        </p:attrNameLst>
                                      </p:cBhvr>
                                      <p:to>
                                        <p:strVal val="hidden"/>
                                      </p:to>
                                    </p:set>
                                  </p:childTnLst>
                                </p:cTn>
                              </p:par>
                              <p:par>
                                <p:cTn fill="hold" nodeType="withEffect" presetClass="entr" presetID="10" presetSubtype="0">
                                  <p:stCondLst>
                                    <p:cond delay="0"/>
                                  </p:stCondLst>
                                  <p:childTnLst>
                                    <p:set>
                                      <p:cBhvr>
                                        <p:cTn dur="1" fill="hold">
                                          <p:stCondLst>
                                            <p:cond delay="0"/>
                                          </p:stCondLst>
                                        </p:cTn>
                                        <p:tgtEl>
                                          <p:spTgt spid="366"/>
                                        </p:tgtEl>
                                        <p:attrNameLst>
                                          <p:attrName>style.visibility</p:attrName>
                                        </p:attrNameLst>
                                      </p:cBhvr>
                                      <p:to>
                                        <p:strVal val="visible"/>
                                      </p:to>
                                    </p:set>
                                    <p:animEffect filter="fade" transition="in">
                                      <p:cBhvr>
                                        <p:cTn dur="1000"/>
                                        <p:tgtEl>
                                          <p:spTgt spid="36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4"/>
                                        </p:tgtEl>
                                        <p:attrNameLst>
                                          <p:attrName>style.visibility</p:attrName>
                                        </p:attrNameLst>
                                      </p:cBhvr>
                                      <p:to>
                                        <p:strVal val="visible"/>
                                      </p:to>
                                    </p:set>
                                    <p:animEffect filter="fade" transition="in">
                                      <p:cBhvr>
                                        <p:cTn dur="1000"/>
                                        <p:tgtEl>
                                          <p:spTgt spid="39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17" name="Shape 417"/>
        <p:cNvGrpSpPr/>
        <p:nvPr/>
      </p:nvGrpSpPr>
      <p:grpSpPr>
        <a:xfrm>
          <a:off x="0" y="0"/>
          <a:ext cx="0" cy="0"/>
          <a:chOff x="0" y="0"/>
          <a:chExt cx="0" cy="0"/>
        </a:xfrm>
      </p:grpSpPr>
      <p:pic>
        <p:nvPicPr>
          <p:cNvPr id="418" name="Google Shape;418;p11"/>
          <p:cNvPicPr preferRelativeResize="0"/>
          <p:nvPr/>
        </p:nvPicPr>
        <p:blipFill rotWithShape="1">
          <a:blip r:embed="rId3">
            <a:alphaModFix/>
          </a:blip>
          <a:srcRect b="0" l="0" r="0" t="0"/>
          <a:stretch/>
        </p:blipFill>
        <p:spPr>
          <a:xfrm>
            <a:off x="4191000" y="1676400"/>
            <a:ext cx="4648200" cy="4876800"/>
          </a:xfrm>
          <a:prstGeom prst="rect">
            <a:avLst/>
          </a:prstGeom>
          <a:noFill/>
          <a:ln cap="flat" cmpd="sng" w="28575">
            <a:solidFill>
              <a:srgbClr val="000000"/>
            </a:solidFill>
            <a:prstDash val="solid"/>
            <a:miter lim="800000"/>
            <a:headEnd len="sm" w="sm" type="none"/>
            <a:tailEnd len="sm" w="sm" type="none"/>
          </a:ln>
        </p:spPr>
      </p:pic>
      <p:sp>
        <p:nvSpPr>
          <p:cNvPr id="419" name="Google Shape;419;p11"/>
          <p:cNvSpPr txBox="1"/>
          <p:nvPr/>
        </p:nvSpPr>
        <p:spPr>
          <a:xfrm>
            <a:off x="304800" y="1752600"/>
            <a:ext cx="3886200" cy="7016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000"/>
              <a:buFont typeface="Arial"/>
              <a:buNone/>
            </a:pPr>
            <a:r>
              <a:rPr b="1" i="0" lang="en-US" sz="2000" u="sng">
                <a:solidFill>
                  <a:schemeClr val="dk1"/>
                </a:solidFill>
                <a:latin typeface="Arial"/>
                <a:ea typeface="Arial"/>
                <a:cs typeface="Arial"/>
                <a:sym typeface="Arial"/>
              </a:rPr>
              <a:t>I. Đánh giá tiềm năng kinh tế của các đảo ven bờ</a:t>
            </a:r>
            <a:r>
              <a:rPr b="1" i="0" lang="en-US" sz="2000" u="none">
                <a:solidFill>
                  <a:schemeClr val="dk1"/>
                </a:solidFill>
                <a:latin typeface="Arial"/>
                <a:ea typeface="Arial"/>
                <a:cs typeface="Arial"/>
                <a:sym typeface="Arial"/>
              </a:rPr>
              <a:t> </a:t>
            </a:r>
            <a:endParaRPr/>
          </a:p>
        </p:txBody>
      </p:sp>
      <p:grpSp>
        <p:nvGrpSpPr>
          <p:cNvPr id="420" name="Google Shape;420;p11"/>
          <p:cNvGrpSpPr/>
          <p:nvPr/>
        </p:nvGrpSpPr>
        <p:grpSpPr>
          <a:xfrm>
            <a:off x="6172200" y="2514600"/>
            <a:ext cx="1447800" cy="457200"/>
            <a:chOff x="3888" y="1584"/>
            <a:chExt cx="912" cy="288"/>
          </a:xfrm>
        </p:grpSpPr>
        <p:sp>
          <p:nvSpPr>
            <p:cNvPr id="421" name="Google Shape;421;p11"/>
            <p:cNvSpPr txBox="1"/>
            <p:nvPr/>
          </p:nvSpPr>
          <p:spPr>
            <a:xfrm>
              <a:off x="3888" y="1641"/>
              <a:ext cx="912" cy="23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Cát Bà </a:t>
              </a:r>
              <a:endParaRPr/>
            </a:p>
          </p:txBody>
        </p:sp>
        <p:sp>
          <p:nvSpPr>
            <p:cNvPr id="422" name="Google Shape;422;p11"/>
            <p:cNvSpPr/>
            <p:nvPr/>
          </p:nvSpPr>
          <p:spPr>
            <a:xfrm>
              <a:off x="4032" y="1584"/>
              <a:ext cx="96" cy="144"/>
            </a:xfrm>
            <a:prstGeom prst="irregularSeal1">
              <a:avLst/>
            </a:prstGeom>
            <a:solidFill>
              <a:srgbClr val="FF00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423" name="Google Shape;423;p11"/>
          <p:cNvGrpSpPr/>
          <p:nvPr/>
        </p:nvGrpSpPr>
        <p:grpSpPr>
          <a:xfrm>
            <a:off x="5867400" y="5943600"/>
            <a:ext cx="1447800" cy="381000"/>
            <a:chOff x="3696" y="3744"/>
            <a:chExt cx="912" cy="240"/>
          </a:xfrm>
        </p:grpSpPr>
        <p:sp>
          <p:nvSpPr>
            <p:cNvPr id="424" name="Google Shape;424;p11"/>
            <p:cNvSpPr txBox="1"/>
            <p:nvPr/>
          </p:nvSpPr>
          <p:spPr>
            <a:xfrm>
              <a:off x="3696" y="3753"/>
              <a:ext cx="912" cy="23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Côn Đảo   </a:t>
              </a:r>
              <a:endParaRPr/>
            </a:p>
          </p:txBody>
        </p:sp>
        <p:sp>
          <p:nvSpPr>
            <p:cNvPr id="425" name="Google Shape;425;p11"/>
            <p:cNvSpPr/>
            <p:nvPr/>
          </p:nvSpPr>
          <p:spPr>
            <a:xfrm>
              <a:off x="3984" y="3744"/>
              <a:ext cx="96" cy="144"/>
            </a:xfrm>
            <a:prstGeom prst="irregularSeal1">
              <a:avLst/>
            </a:prstGeom>
            <a:solidFill>
              <a:srgbClr val="FF00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426" name="Google Shape;426;p11"/>
          <p:cNvGrpSpPr/>
          <p:nvPr/>
        </p:nvGrpSpPr>
        <p:grpSpPr>
          <a:xfrm>
            <a:off x="4419600" y="5334000"/>
            <a:ext cx="1447800" cy="457200"/>
            <a:chOff x="2736" y="3408"/>
            <a:chExt cx="912" cy="288"/>
          </a:xfrm>
        </p:grpSpPr>
        <p:sp>
          <p:nvSpPr>
            <p:cNvPr id="427" name="Google Shape;427;p11"/>
            <p:cNvSpPr txBox="1"/>
            <p:nvPr/>
          </p:nvSpPr>
          <p:spPr>
            <a:xfrm>
              <a:off x="2736" y="3408"/>
              <a:ext cx="912" cy="23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Phú Quốc </a:t>
              </a:r>
              <a:endParaRPr/>
            </a:p>
          </p:txBody>
        </p:sp>
        <p:sp>
          <p:nvSpPr>
            <p:cNvPr id="428" name="Google Shape;428;p11"/>
            <p:cNvSpPr/>
            <p:nvPr/>
          </p:nvSpPr>
          <p:spPr>
            <a:xfrm>
              <a:off x="3072" y="3552"/>
              <a:ext cx="96" cy="144"/>
            </a:xfrm>
            <a:prstGeom prst="irregularSeal1">
              <a:avLst/>
            </a:prstGeom>
            <a:solidFill>
              <a:srgbClr val="FF00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sp>
        <p:nvSpPr>
          <p:cNvPr id="429" name="Google Shape;429;p11"/>
          <p:cNvSpPr txBox="1"/>
          <p:nvPr/>
        </p:nvSpPr>
        <p:spPr>
          <a:xfrm>
            <a:off x="3962400" y="6491287"/>
            <a:ext cx="487680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Lược đồ một số đảo và quần đảo Việt Nam </a:t>
            </a:r>
            <a:endParaRPr/>
          </a:p>
        </p:txBody>
      </p:sp>
      <p:sp>
        <p:nvSpPr>
          <p:cNvPr id="430" name="Google Shape;430;p11"/>
          <p:cNvSpPr txBox="1"/>
          <p:nvPr/>
        </p:nvSpPr>
        <p:spPr>
          <a:xfrm>
            <a:off x="0" y="304800"/>
            <a:ext cx="8991600" cy="130968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FF"/>
              </a:buClr>
              <a:buSzPts val="3200"/>
              <a:buFont typeface="Arial"/>
              <a:buNone/>
            </a:pPr>
            <a:r>
              <a:rPr b="1" i="0" lang="en-US" sz="3200" u="none">
                <a:solidFill>
                  <a:srgbClr val="0000FF"/>
                </a:solidFill>
                <a:latin typeface="Arial"/>
                <a:ea typeface="Arial"/>
                <a:cs typeface="Arial"/>
                <a:sym typeface="Arial"/>
              </a:rPr>
              <a:t>Tiết 47</a:t>
            </a:r>
            <a:r>
              <a:rPr b="1" i="0" lang="en-US" sz="2400" u="none">
                <a:solidFill>
                  <a:schemeClr val="dk2"/>
                </a:solidFill>
                <a:latin typeface="Arial"/>
                <a:ea typeface="Arial"/>
                <a:cs typeface="Arial"/>
                <a:sym typeface="Arial"/>
              </a:rPr>
              <a:t>         </a:t>
            </a:r>
            <a:r>
              <a:rPr b="1" i="0" lang="en-US" sz="3200" u="none">
                <a:solidFill>
                  <a:srgbClr val="FF0000"/>
                </a:solidFill>
                <a:latin typeface="Arial"/>
                <a:ea typeface="Arial"/>
                <a:cs typeface="Arial"/>
                <a:sym typeface="Arial"/>
              </a:rPr>
              <a:t>THỰC HÀNH</a:t>
            </a:r>
            <a:r>
              <a:rPr b="1" i="0" lang="en-US" sz="2400" u="none">
                <a:solidFill>
                  <a:srgbClr val="FF0000"/>
                </a:solidFill>
                <a:latin typeface="Arial"/>
                <a:ea typeface="Arial"/>
                <a:cs typeface="Arial"/>
                <a:sym typeface="Arial"/>
              </a:rPr>
              <a:t> </a:t>
            </a:r>
            <a:br>
              <a:rPr b="1" i="0" lang="en-US" sz="2400" u="none">
                <a:solidFill>
                  <a:srgbClr val="FF0000"/>
                </a:solidFill>
                <a:latin typeface="Arial"/>
                <a:ea typeface="Arial"/>
                <a:cs typeface="Arial"/>
                <a:sym typeface="Arial"/>
              </a:rPr>
            </a:br>
            <a:r>
              <a:rPr b="1" i="0" lang="en-US" sz="2400" u="none">
                <a:solidFill>
                  <a:srgbClr val="FF0000"/>
                </a:solidFill>
                <a:latin typeface="Arial"/>
                <a:ea typeface="Arial"/>
                <a:cs typeface="Arial"/>
                <a:sym typeface="Arial"/>
              </a:rPr>
              <a:t>  ĐÁNH GIÁ TIỀM NĂNG KINH TẾ CỦA CÁC ĐẢO VEN BỜ VÀ TÌM HIỂU VỀ NGÀNH CÔNG NGHIỆP DẦU KHÍ</a:t>
            </a:r>
            <a:r>
              <a:rPr b="0" i="0" lang="en-US" sz="2400" u="none">
                <a:solidFill>
                  <a:schemeClr val="dk1"/>
                </a:solidFill>
                <a:latin typeface="Arial"/>
                <a:ea typeface="Arial"/>
                <a:cs typeface="Arial"/>
                <a:sym typeface="Arial"/>
              </a:rPr>
              <a:t> </a:t>
            </a:r>
            <a:endParaRPr/>
          </a:p>
        </p:txBody>
      </p:sp>
      <p:sp>
        <p:nvSpPr>
          <p:cNvPr id="431" name="Google Shape;431;p11"/>
          <p:cNvSpPr txBox="1"/>
          <p:nvPr/>
        </p:nvSpPr>
        <p:spPr>
          <a:xfrm>
            <a:off x="457200" y="2438400"/>
            <a:ext cx="3505200" cy="825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1600"/>
              <a:buFont typeface="Arial"/>
              <a:buNone/>
            </a:pPr>
            <a:r>
              <a:rPr b="0" i="0" lang="en-US" sz="1600" u="none">
                <a:solidFill>
                  <a:srgbClr val="0000FF"/>
                </a:solidFill>
                <a:latin typeface="Arial"/>
                <a:ea typeface="Arial"/>
                <a:cs typeface="Arial"/>
                <a:sym typeface="Arial"/>
              </a:rPr>
              <a:t>Những đảo có tiềm năng phát triển kinh tế tổng hợp là :                             Cát Bà,CônĐảo,Phú Quốc </a:t>
            </a:r>
            <a:endParaRPr/>
          </a:p>
        </p:txBody>
      </p:sp>
      <p:sp>
        <p:nvSpPr>
          <p:cNvPr id="432" name="Google Shape;432;p11"/>
          <p:cNvSpPr txBox="1"/>
          <p:nvPr/>
        </p:nvSpPr>
        <p:spPr>
          <a:xfrm>
            <a:off x="228600" y="3200400"/>
            <a:ext cx="388620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Arial"/>
              <a:buNone/>
            </a:pPr>
            <a:r>
              <a:rPr b="1" i="0" lang="en-US" sz="1800" u="sng">
                <a:solidFill>
                  <a:schemeClr val="dk1"/>
                </a:solidFill>
                <a:latin typeface="Arial"/>
                <a:ea typeface="Arial"/>
                <a:cs typeface="Arial"/>
                <a:sym typeface="Arial"/>
              </a:rPr>
              <a:t>II.Ng</a:t>
            </a:r>
            <a:r>
              <a:rPr b="1" i="0" lang="en-US" sz="1600" u="sng">
                <a:solidFill>
                  <a:schemeClr val="dk1"/>
                </a:solidFill>
                <a:latin typeface="Arial"/>
                <a:ea typeface="Arial"/>
                <a:cs typeface="Arial"/>
                <a:sym typeface="Arial"/>
              </a:rPr>
              <a:t>ành công nghiệp dầu khí </a:t>
            </a:r>
            <a:endParaRPr/>
          </a:p>
        </p:txBody>
      </p:sp>
      <p:sp>
        <p:nvSpPr>
          <p:cNvPr id="433" name="Google Shape;433;p11"/>
          <p:cNvSpPr txBox="1"/>
          <p:nvPr/>
        </p:nvSpPr>
        <p:spPr>
          <a:xfrm>
            <a:off x="304800" y="3581400"/>
            <a:ext cx="3810000" cy="12620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1400"/>
              <a:buFont typeface="Arial"/>
              <a:buNone/>
            </a:pPr>
            <a:r>
              <a:rPr b="1" i="0" lang="en-US" sz="1400" u="none">
                <a:solidFill>
                  <a:srgbClr val="0000FF"/>
                </a:solidFill>
                <a:latin typeface="Arial"/>
                <a:ea typeface="Arial"/>
                <a:cs typeface="Arial"/>
                <a:sym typeface="Arial"/>
              </a:rPr>
              <a:t>⮚Nước ta có trử lượng dầu khí lớn và dầu mỏ là một trong những mặt hàng xuất khẩu chủ lực trong những năm qua .Sản lượng dầu  thô  tăng nhanh .</a:t>
            </a:r>
            <a:endParaRPr/>
          </a:p>
          <a:p>
            <a:pPr indent="0" lvl="0" marL="0" marR="0" rtl="0" algn="l">
              <a:lnSpc>
                <a:spcPct val="100000"/>
              </a:lnSpc>
              <a:spcBef>
                <a:spcPts val="0"/>
              </a:spcBef>
              <a:spcAft>
                <a:spcPts val="0"/>
              </a:spcAft>
              <a:buNone/>
            </a:pPr>
            <a:r>
              <a:t/>
            </a:r>
            <a:endParaRPr b="1" i="0" sz="1400" u="none">
              <a:solidFill>
                <a:srgbClr val="0000FF"/>
              </a:solidFill>
              <a:latin typeface="Arial"/>
              <a:ea typeface="Arial"/>
              <a:cs typeface="Arial"/>
              <a:sym typeface="Arial"/>
            </a:endParaRPr>
          </a:p>
        </p:txBody>
      </p:sp>
      <p:sp>
        <p:nvSpPr>
          <p:cNvPr id="434" name="Google Shape;434;p11"/>
          <p:cNvSpPr txBox="1"/>
          <p:nvPr/>
        </p:nvSpPr>
        <p:spPr>
          <a:xfrm>
            <a:off x="304800" y="4572000"/>
            <a:ext cx="3657600" cy="5175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1400"/>
              <a:buFont typeface="Arial"/>
              <a:buNone/>
            </a:pPr>
            <a:r>
              <a:rPr b="0" i="0" lang="en-US" sz="1400" u="none">
                <a:solidFill>
                  <a:srgbClr val="0000FF"/>
                </a:solidFill>
                <a:latin typeface="Arial"/>
                <a:ea typeface="Arial"/>
                <a:cs typeface="Arial"/>
                <a:sym typeface="Arial"/>
              </a:rPr>
              <a:t> </a:t>
            </a:r>
            <a:r>
              <a:rPr b="1" i="0" lang="en-US" sz="1400" u="none">
                <a:solidFill>
                  <a:srgbClr val="0000FF"/>
                </a:solidFill>
                <a:latin typeface="Arial"/>
                <a:ea typeface="Arial"/>
                <a:cs typeface="Arial"/>
                <a:sym typeface="Arial"/>
              </a:rPr>
              <a:t>⮚Toàn bộ lượng dầu khai thác được đều xuất khẩu dưới dạng dầu thô.</a:t>
            </a:r>
            <a:r>
              <a:rPr b="0" i="0" lang="en-US" sz="1400" u="none">
                <a:solidFill>
                  <a:srgbClr val="0000FF"/>
                </a:solidFill>
                <a:latin typeface="Arial"/>
                <a:ea typeface="Arial"/>
                <a:cs typeface="Arial"/>
                <a:sym typeface="Arial"/>
              </a:rPr>
              <a:t> </a:t>
            </a:r>
            <a:endParaRPr/>
          </a:p>
        </p:txBody>
      </p:sp>
      <p:sp>
        <p:nvSpPr>
          <p:cNvPr id="435" name="Google Shape;435;p11"/>
          <p:cNvSpPr txBox="1"/>
          <p:nvPr/>
        </p:nvSpPr>
        <p:spPr>
          <a:xfrm>
            <a:off x="304800" y="5181600"/>
            <a:ext cx="3505200" cy="8366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1400"/>
              <a:buFont typeface="Arial"/>
              <a:buNone/>
            </a:pPr>
            <a:r>
              <a:rPr b="1" i="0" lang="en-US" sz="1400" u="none">
                <a:solidFill>
                  <a:srgbClr val="0000FF"/>
                </a:solidFill>
                <a:latin typeface="Arial"/>
                <a:ea typeface="Arial"/>
                <a:cs typeface="Arial"/>
                <a:sym typeface="Arial"/>
              </a:rPr>
              <a:t>⮚ Lượng xăng dầu nhập khẩu đã chế biến  ngày càng lớn .</a:t>
            </a:r>
            <a:endParaRPr/>
          </a:p>
          <a:p>
            <a:pPr indent="0" lvl="0" marL="0" marR="0" rtl="0" algn="l">
              <a:lnSpc>
                <a:spcPct val="100000"/>
              </a:lnSpc>
              <a:spcBef>
                <a:spcPts val="0"/>
              </a:spcBef>
              <a:spcAft>
                <a:spcPts val="0"/>
              </a:spcAft>
              <a:buNone/>
            </a:pPr>
            <a:r>
              <a:t/>
            </a:r>
            <a:endParaRPr b="1" i="0" sz="1400" u="none">
              <a:solidFill>
                <a:srgbClr val="0000FF"/>
              </a:solidFill>
              <a:latin typeface="Arial"/>
              <a:ea typeface="Arial"/>
              <a:cs typeface="Arial"/>
              <a:sym typeface="Arial"/>
            </a:endParaRPr>
          </a:p>
        </p:txBody>
      </p:sp>
      <p:sp>
        <p:nvSpPr>
          <p:cNvPr id="436" name="Google Shape;436;p11"/>
          <p:cNvSpPr txBox="1"/>
          <p:nvPr/>
        </p:nvSpPr>
        <p:spPr>
          <a:xfrm>
            <a:off x="304800" y="5486400"/>
            <a:ext cx="3505200" cy="8366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400"/>
              <a:buFont typeface="Arial"/>
              <a:buNone/>
            </a:pPr>
            <a:r>
              <a:t/>
            </a:r>
            <a:endParaRPr b="1" i="0" sz="1400" u="none">
              <a:solidFill>
                <a:srgbClr val="0000FF"/>
              </a:solidFill>
              <a:latin typeface="Arial"/>
              <a:ea typeface="Arial"/>
              <a:cs typeface="Arial"/>
              <a:sym typeface="Arial"/>
            </a:endParaRPr>
          </a:p>
          <a:p>
            <a:pPr indent="0" lvl="0" marL="0" marR="0" rtl="0" algn="l">
              <a:lnSpc>
                <a:spcPct val="100000"/>
              </a:lnSpc>
              <a:spcBef>
                <a:spcPts val="700"/>
              </a:spcBef>
              <a:spcAft>
                <a:spcPts val="0"/>
              </a:spcAft>
              <a:buClr>
                <a:srgbClr val="0000FF"/>
              </a:buClr>
              <a:buSzPts val="1200"/>
              <a:buFont typeface="Arial"/>
              <a:buNone/>
            </a:pPr>
            <a:r>
              <a:rPr b="1" i="0" lang="en-US" sz="1200" u="none">
                <a:solidFill>
                  <a:srgbClr val="0000FF"/>
                </a:solidFill>
                <a:latin typeface="Arial"/>
                <a:ea typeface="Arial"/>
                <a:cs typeface="Arial"/>
                <a:sym typeface="Arial"/>
              </a:rPr>
              <a:t>⮚</a:t>
            </a:r>
            <a:r>
              <a:rPr b="0" i="0" lang="en-US" sz="1200" u="none">
                <a:solidFill>
                  <a:srgbClr val="0000FF"/>
                </a:solidFill>
                <a:latin typeface="Arial"/>
                <a:ea typeface="Arial"/>
                <a:cs typeface="Arial"/>
                <a:sym typeface="Arial"/>
              </a:rPr>
              <a:t> </a:t>
            </a:r>
            <a:r>
              <a:rPr b="1" i="0" lang="en-US" sz="1400" u="none">
                <a:solidFill>
                  <a:srgbClr val="0000FF"/>
                </a:solidFill>
                <a:latin typeface="Arial"/>
                <a:ea typeface="Arial"/>
                <a:cs typeface="Arial"/>
                <a:sym typeface="Arial"/>
              </a:rPr>
              <a:t>Công nghiệp chế biến dầu khí chưa               phát triển</a:t>
            </a:r>
            <a:endParaRPr/>
          </a:p>
        </p:txBody>
      </p:sp>
      <p:sp>
        <p:nvSpPr>
          <p:cNvPr id="437" name="Google Shape;437;p11"/>
          <p:cNvSpPr/>
          <p:nvPr/>
        </p:nvSpPr>
        <p:spPr>
          <a:xfrm>
            <a:off x="6934200" y="3962400"/>
            <a:ext cx="304800" cy="304800"/>
          </a:xfrm>
          <a:prstGeom prst="star5">
            <a:avLst>
              <a:gd fmla="val 19098" name="adj"/>
              <a:gd fmla="val 105146" name="hf"/>
              <a:gd fmla="val 110557" name="vf"/>
            </a:avLst>
          </a:prstGeom>
          <a:solidFill>
            <a:srgbClr val="FF00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38" name="Google Shape;438;p11"/>
          <p:cNvSpPr/>
          <p:nvPr/>
        </p:nvSpPr>
        <p:spPr>
          <a:xfrm>
            <a:off x="6934200" y="3962400"/>
            <a:ext cx="304800" cy="304800"/>
          </a:xfrm>
          <a:prstGeom prst="star5">
            <a:avLst>
              <a:gd fmla="val 19098" name="adj"/>
              <a:gd fmla="val 105146" name="hf"/>
              <a:gd fmla="val 110557" name="vf"/>
            </a:avLst>
          </a:prstGeom>
          <a:solidFill>
            <a:srgbClr val="FF00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39" name="Google Shape;439;p11"/>
          <p:cNvSpPr/>
          <p:nvPr/>
        </p:nvSpPr>
        <p:spPr>
          <a:xfrm>
            <a:off x="7086600" y="4343400"/>
            <a:ext cx="304800" cy="304800"/>
          </a:xfrm>
          <a:prstGeom prst="star5">
            <a:avLst>
              <a:gd fmla="val 19098" name="adj"/>
              <a:gd fmla="val 105146" name="hf"/>
              <a:gd fmla="val 110557" name="vf"/>
            </a:avLst>
          </a:prstGeom>
          <a:solidFill>
            <a:srgbClr val="FF00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40" name="Google Shape;440;p11"/>
          <p:cNvSpPr/>
          <p:nvPr/>
        </p:nvSpPr>
        <p:spPr>
          <a:xfrm>
            <a:off x="6324600" y="5486400"/>
            <a:ext cx="304800" cy="304800"/>
          </a:xfrm>
          <a:prstGeom prst="star5">
            <a:avLst>
              <a:gd fmla="val 19098" name="adj"/>
              <a:gd fmla="val 105146" name="hf"/>
              <a:gd fmla="val 110557" name="vf"/>
            </a:avLst>
          </a:prstGeom>
          <a:solidFill>
            <a:srgbClr val="FF00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41" name="Google Shape;441;p11"/>
          <p:cNvSpPr txBox="1"/>
          <p:nvPr/>
        </p:nvSpPr>
        <p:spPr>
          <a:xfrm>
            <a:off x="7162800" y="4038600"/>
            <a:ext cx="1981200" cy="2444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000"/>
              <a:buFont typeface="Arial"/>
              <a:buNone/>
            </a:pPr>
            <a:r>
              <a:rPr b="1" i="0" lang="en-US" sz="1000" u="none">
                <a:solidFill>
                  <a:schemeClr val="dk1"/>
                </a:solidFill>
                <a:latin typeface="Arial"/>
                <a:ea typeface="Arial"/>
                <a:cs typeface="Arial"/>
                <a:sym typeface="Arial"/>
              </a:rPr>
              <a:t>DUNG QUỐC </a:t>
            </a:r>
            <a:endParaRPr/>
          </a:p>
        </p:txBody>
      </p:sp>
      <p:sp>
        <p:nvSpPr>
          <p:cNvPr id="442" name="Google Shape;442;p11"/>
          <p:cNvSpPr txBox="1"/>
          <p:nvPr/>
        </p:nvSpPr>
        <p:spPr>
          <a:xfrm>
            <a:off x="7315200" y="4419600"/>
            <a:ext cx="1981200" cy="2444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900"/>
              <a:buFont typeface="Arial"/>
              <a:buNone/>
            </a:pPr>
            <a:r>
              <a:rPr b="1" i="0" lang="en-US" sz="900" u="none">
                <a:solidFill>
                  <a:schemeClr val="dk1"/>
                </a:solidFill>
                <a:latin typeface="Arial"/>
                <a:ea typeface="Arial"/>
                <a:cs typeface="Arial"/>
                <a:sym typeface="Arial"/>
              </a:rPr>
              <a:t> V</a:t>
            </a:r>
            <a:r>
              <a:rPr b="1" i="0" lang="en-US" sz="1000" u="none">
                <a:solidFill>
                  <a:schemeClr val="dk1"/>
                </a:solidFill>
                <a:latin typeface="Arial"/>
                <a:ea typeface="Arial"/>
                <a:cs typeface="Arial"/>
                <a:sym typeface="Arial"/>
              </a:rPr>
              <a:t>ŨNG RÔ</a:t>
            </a:r>
            <a:endParaRPr/>
          </a:p>
        </p:txBody>
      </p:sp>
      <p:sp>
        <p:nvSpPr>
          <p:cNvPr id="443" name="Google Shape;443;p11"/>
          <p:cNvSpPr txBox="1"/>
          <p:nvPr/>
        </p:nvSpPr>
        <p:spPr>
          <a:xfrm>
            <a:off x="6477000" y="5562600"/>
            <a:ext cx="1981200" cy="2444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000"/>
              <a:buFont typeface="Arial"/>
              <a:buNone/>
            </a:pPr>
            <a:r>
              <a:rPr b="1" i="0" lang="en-US" sz="1000" u="none">
                <a:solidFill>
                  <a:schemeClr val="dk1"/>
                </a:solidFill>
                <a:latin typeface="Arial"/>
                <a:ea typeface="Arial"/>
                <a:cs typeface="Arial"/>
                <a:sym typeface="Arial"/>
              </a:rPr>
              <a:t>BÀ RỊA –VŨNG TÀU</a:t>
            </a:r>
            <a:r>
              <a:rPr b="1" i="0" lang="en-US" sz="700" u="none">
                <a:solidFill>
                  <a:schemeClr val="dk1"/>
                </a:solidFill>
                <a:latin typeface="Arial"/>
                <a:ea typeface="Arial"/>
                <a:cs typeface="Arial"/>
                <a:sym typeface="Arial"/>
              </a:rPr>
              <a:t> </a:t>
            </a:r>
            <a:endParaRPr/>
          </a:p>
        </p:txBody>
      </p:sp>
    </p:spTree>
  </p:cSld>
  <p:clrMapOvr>
    <a:masterClrMapping/>
  </p:clrMapOvr>
  <p:transition spd="slow">
    <p:push/>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47" name="Shape 447"/>
        <p:cNvGrpSpPr/>
        <p:nvPr/>
      </p:nvGrpSpPr>
      <p:grpSpPr>
        <a:xfrm>
          <a:off x="0" y="0"/>
          <a:ext cx="0" cy="0"/>
          <a:chOff x="0" y="0"/>
          <a:chExt cx="0" cy="0"/>
        </a:xfrm>
      </p:grpSpPr>
      <p:sp>
        <p:nvSpPr>
          <p:cNvPr id="448" name="Google Shape;448;p13"/>
          <p:cNvSpPr/>
          <p:nvPr/>
        </p:nvSpPr>
        <p:spPr>
          <a:xfrm>
            <a:off x="8610600" y="6629400"/>
            <a:ext cx="533400" cy="228600"/>
          </a:xfrm>
          <a:custGeom>
            <a:rect b="b" l="l" r="r" t="t"/>
            <a:pathLst>
              <a:path extrusionOk="0" h="120000" w="120000">
                <a:moveTo>
                  <a:pt x="0" y="0"/>
                </a:moveTo>
                <a:lnTo>
                  <a:pt x="120000" y="0"/>
                </a:lnTo>
                <a:lnTo>
                  <a:pt x="120000" y="120000"/>
                </a:lnTo>
                <a:lnTo>
                  <a:pt x="0" y="120000"/>
                </a:lnTo>
                <a:close/>
                <a:moveTo>
                  <a:pt x="40714" y="60000"/>
                </a:moveTo>
                <a:lnTo>
                  <a:pt x="79286" y="15000"/>
                </a:lnTo>
                <a:lnTo>
                  <a:pt x="79286" y="105000"/>
                </a:lnTo>
                <a:close/>
              </a:path>
              <a:path extrusionOk="0" fill="darken" h="120000" w="120000">
                <a:moveTo>
                  <a:pt x="40714" y="60000"/>
                </a:moveTo>
                <a:lnTo>
                  <a:pt x="79286" y="15000"/>
                </a:lnTo>
                <a:lnTo>
                  <a:pt x="79286" y="105000"/>
                </a:lnTo>
                <a:close/>
              </a:path>
              <a:path extrusionOk="0" fill="none" h="120000" w="120000">
                <a:moveTo>
                  <a:pt x="40714" y="60000"/>
                </a:moveTo>
                <a:lnTo>
                  <a:pt x="79286" y="15000"/>
                </a:lnTo>
                <a:lnTo>
                  <a:pt x="79286" y="105000"/>
                </a:lnTo>
                <a:close/>
              </a:path>
              <a:path extrusionOk="0" fill="none" h="120000" w="120000">
                <a:moveTo>
                  <a:pt x="0" y="0"/>
                </a:moveTo>
                <a:lnTo>
                  <a:pt x="120000" y="0"/>
                </a:lnTo>
                <a:lnTo>
                  <a:pt x="120000" y="120000"/>
                </a:lnTo>
                <a:lnTo>
                  <a:pt x="0" y="12000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pic>
        <p:nvPicPr>
          <p:cNvPr id="449" name="Google Shape;449;p13"/>
          <p:cNvPicPr preferRelativeResize="0"/>
          <p:nvPr/>
        </p:nvPicPr>
        <p:blipFill rotWithShape="1">
          <a:blip r:embed="rId3">
            <a:alphaModFix/>
          </a:blip>
          <a:srcRect b="0" l="0" r="0" t="0"/>
          <a:stretch/>
        </p:blipFill>
        <p:spPr>
          <a:xfrm>
            <a:off x="0" y="-46037"/>
            <a:ext cx="9117012" cy="6858000"/>
          </a:xfrm>
          <a:prstGeom prst="rect">
            <a:avLst/>
          </a:prstGeom>
          <a:noFill/>
          <a:ln>
            <a:noFill/>
          </a:ln>
        </p:spPr>
      </p:pic>
      <p:sp>
        <p:nvSpPr>
          <p:cNvPr id="450" name="Google Shape;450;p13"/>
          <p:cNvSpPr/>
          <p:nvPr/>
        </p:nvSpPr>
        <p:spPr>
          <a:xfrm>
            <a:off x="8382000" y="6629400"/>
            <a:ext cx="762000" cy="228600"/>
          </a:xfrm>
          <a:custGeom>
            <a:rect b="b" l="l" r="r" t="t"/>
            <a:pathLst>
              <a:path extrusionOk="0" h="120000" w="120000">
                <a:moveTo>
                  <a:pt x="0" y="0"/>
                </a:moveTo>
                <a:lnTo>
                  <a:pt x="120000" y="0"/>
                </a:lnTo>
                <a:lnTo>
                  <a:pt x="120000" y="120000"/>
                </a:lnTo>
                <a:lnTo>
                  <a:pt x="0" y="120000"/>
                </a:lnTo>
                <a:close/>
                <a:moveTo>
                  <a:pt x="46500" y="60000"/>
                </a:moveTo>
                <a:lnTo>
                  <a:pt x="73500" y="15000"/>
                </a:lnTo>
                <a:lnTo>
                  <a:pt x="73500" y="105000"/>
                </a:lnTo>
                <a:close/>
              </a:path>
              <a:path extrusionOk="0" fill="darken" h="120000" w="120000">
                <a:moveTo>
                  <a:pt x="46500" y="60000"/>
                </a:moveTo>
                <a:lnTo>
                  <a:pt x="73500" y="15000"/>
                </a:lnTo>
                <a:lnTo>
                  <a:pt x="73500" y="105000"/>
                </a:lnTo>
                <a:close/>
              </a:path>
              <a:path extrusionOk="0" fill="none" h="120000" w="120000">
                <a:moveTo>
                  <a:pt x="46500" y="60000"/>
                </a:moveTo>
                <a:lnTo>
                  <a:pt x="73500" y="15000"/>
                </a:lnTo>
                <a:lnTo>
                  <a:pt x="73500" y="105000"/>
                </a:lnTo>
                <a:close/>
              </a:path>
              <a:path extrusionOk="0" fill="none" h="120000" w="120000">
                <a:moveTo>
                  <a:pt x="0" y="0"/>
                </a:moveTo>
                <a:lnTo>
                  <a:pt x="120000" y="0"/>
                </a:lnTo>
                <a:lnTo>
                  <a:pt x="120000" y="120000"/>
                </a:lnTo>
                <a:lnTo>
                  <a:pt x="0" y="12000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51" name="Google Shape;451;p13"/>
          <p:cNvSpPr/>
          <p:nvPr/>
        </p:nvSpPr>
        <p:spPr>
          <a:xfrm>
            <a:off x="1235075" y="2357437"/>
            <a:ext cx="6842125" cy="3052762"/>
          </a:xfrm>
          <a:prstGeom prst="rect">
            <a:avLst/>
          </a:prstGeom>
        </p:spPr>
        <p:txBody>
          <a:bodyPr>
            <a:prstTxWarp prst="textPlain"/>
          </a:bodyPr>
          <a:lstStyle/>
          <a:p>
            <a:pPr lvl="0" algn="l"/>
            <a:r>
              <a:rPr b="0" i="0">
                <a:ln cap="flat" cmpd="sng" w="9525">
                  <a:solidFill>
                    <a:srgbClr val="FF0000"/>
                  </a:solidFill>
                  <a:prstDash val="solid"/>
                  <a:miter lim="800000"/>
                  <a:headEnd len="sm" w="sm" type="none"/>
                  <a:tailEnd len="sm" w="sm" type="none"/>
                </a:ln>
                <a:solidFill>
                  <a:srgbClr val="008000"/>
                </a:solidFill>
                <a:latin typeface="Times New Roman"/>
              </a:rPr>
              <a:t>Bài học đến đây kết thúc</a:t>
            </a:r>
          </a:p>
        </p:txBody>
      </p:sp>
    </p:spTree>
  </p:cSld>
  <p:clrMapOvr>
    <a:masterClrMapping/>
  </p:clrMapOvr>
  <p:transition>
    <p:wheel spokes="8"/>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CC99FF"/>
            </a:gs>
            <a:gs pos="100000">
              <a:schemeClr val="lt1"/>
            </a:gs>
          </a:gsLst>
          <a:lin ang="13500000" scaled="0"/>
        </a:gradFill>
      </p:bgPr>
    </p:bg>
    <p:spTree>
      <p:nvGrpSpPr>
        <p:cNvPr id="42" name="Shape 42"/>
        <p:cNvGrpSpPr/>
        <p:nvPr/>
      </p:nvGrpSpPr>
      <p:grpSpPr>
        <a:xfrm>
          <a:off x="0" y="0"/>
          <a:ext cx="0" cy="0"/>
          <a:chOff x="0" y="0"/>
          <a:chExt cx="0" cy="0"/>
        </a:xfrm>
      </p:grpSpPr>
      <p:sp>
        <p:nvSpPr>
          <p:cNvPr id="43" name="Google Shape;43;p2"/>
          <p:cNvSpPr txBox="1"/>
          <p:nvPr>
            <p:ph type="title"/>
          </p:nvPr>
        </p:nvSpPr>
        <p:spPr>
          <a:xfrm>
            <a:off x="990600" y="1219200"/>
            <a:ext cx="69342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0000FF"/>
              </a:buClr>
              <a:buSzPts val="4000"/>
              <a:buFont typeface="Times New Roman"/>
              <a:buNone/>
            </a:pPr>
            <a:r>
              <a:rPr b="1" i="0" lang="en-US" sz="4000" u="none">
                <a:solidFill>
                  <a:srgbClr val="0000FF"/>
                </a:solidFill>
                <a:latin typeface="Times New Roman"/>
                <a:ea typeface="Times New Roman"/>
                <a:cs typeface="Times New Roman"/>
                <a:sym typeface="Times New Roman"/>
              </a:rPr>
              <a:t>KIỂM TRA BÀI CŨ </a:t>
            </a:r>
            <a:endParaRPr/>
          </a:p>
        </p:txBody>
      </p:sp>
      <p:sp>
        <p:nvSpPr>
          <p:cNvPr id="44" name="Google Shape;44;p2"/>
          <p:cNvSpPr txBox="1"/>
          <p:nvPr/>
        </p:nvSpPr>
        <p:spPr>
          <a:xfrm>
            <a:off x="914400" y="1143000"/>
            <a:ext cx="76962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5" name="Google Shape;45;p2"/>
          <p:cNvSpPr txBox="1"/>
          <p:nvPr/>
        </p:nvSpPr>
        <p:spPr>
          <a:xfrm>
            <a:off x="1066800" y="1295400"/>
            <a:ext cx="76962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6" name="Google Shape;46;p2"/>
          <p:cNvSpPr txBox="1"/>
          <p:nvPr/>
        </p:nvSpPr>
        <p:spPr>
          <a:xfrm>
            <a:off x="1219200" y="1447800"/>
            <a:ext cx="76962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7" name="Google Shape;47;p2"/>
          <p:cNvSpPr txBox="1"/>
          <p:nvPr/>
        </p:nvSpPr>
        <p:spPr>
          <a:xfrm>
            <a:off x="1371600" y="1600200"/>
            <a:ext cx="76962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8" name="Google Shape;48;p2"/>
          <p:cNvSpPr txBox="1"/>
          <p:nvPr/>
        </p:nvSpPr>
        <p:spPr>
          <a:xfrm>
            <a:off x="838200" y="1066800"/>
            <a:ext cx="76962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9" name="Google Shape;49;p2"/>
          <p:cNvSpPr txBox="1"/>
          <p:nvPr/>
        </p:nvSpPr>
        <p:spPr>
          <a:xfrm>
            <a:off x="685800" y="2711450"/>
            <a:ext cx="8229600" cy="9461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33CC"/>
              </a:buClr>
              <a:buSzPts val="2800"/>
              <a:buFont typeface="Times New Roman"/>
              <a:buNone/>
            </a:pPr>
            <a:r>
              <a:rPr b="1" i="0" lang="en-US" sz="2800" u="none">
                <a:solidFill>
                  <a:srgbClr val="0033CC"/>
                </a:solidFill>
                <a:latin typeface="Times New Roman"/>
                <a:ea typeface="Times New Roman"/>
                <a:cs typeface="Times New Roman"/>
                <a:sym typeface="Times New Roman"/>
              </a:rPr>
              <a:t>1. Các phương hướng chính để bảo vệ tài nguyên môi trường biển đảo ở nước ta?</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
                                        </p:tgtEl>
                                        <p:attrNameLst>
                                          <p:attrName>style.visibility</p:attrName>
                                        </p:attrNameLst>
                                      </p:cBhvr>
                                      <p:to>
                                        <p:strVal val="visible"/>
                                      </p:to>
                                    </p:set>
                                    <p:animEffect filter="fade" transition="in">
                                      <p:cBhvr>
                                        <p:cTn dur="500"/>
                                        <p:tgtEl>
                                          <p:spTgt spid="4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chemeClr val="lt1"/>
            </a:gs>
            <a:gs pos="100000">
              <a:srgbClr val="CCECFF"/>
            </a:gs>
          </a:gsLst>
          <a:lin ang="8100000" scaled="0"/>
        </a:gradFill>
      </p:bgPr>
    </p:bg>
    <p:spTree>
      <p:nvGrpSpPr>
        <p:cNvPr id="53" name="Shape 53"/>
        <p:cNvGrpSpPr/>
        <p:nvPr/>
      </p:nvGrpSpPr>
      <p:grpSpPr>
        <a:xfrm>
          <a:off x="0" y="0"/>
          <a:ext cx="0" cy="0"/>
          <a:chOff x="0" y="0"/>
          <a:chExt cx="0" cy="0"/>
        </a:xfrm>
      </p:grpSpPr>
      <p:sp>
        <p:nvSpPr>
          <p:cNvPr id="54" name="Google Shape;54;p3"/>
          <p:cNvSpPr txBox="1"/>
          <p:nvPr/>
        </p:nvSpPr>
        <p:spPr>
          <a:xfrm>
            <a:off x="0" y="304800"/>
            <a:ext cx="8991600" cy="130968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FF"/>
              </a:buClr>
              <a:buSzPts val="3200"/>
              <a:buFont typeface="Arial"/>
              <a:buNone/>
            </a:pPr>
            <a:r>
              <a:rPr b="1" i="0" lang="en-US" sz="3200" u="none">
                <a:solidFill>
                  <a:srgbClr val="0000FF"/>
                </a:solidFill>
                <a:latin typeface="Arial"/>
                <a:ea typeface="Arial"/>
                <a:cs typeface="Arial"/>
                <a:sym typeface="Arial"/>
              </a:rPr>
              <a:t>Tiết 47</a:t>
            </a:r>
            <a:r>
              <a:rPr b="1" i="0" lang="en-US" sz="2400" u="none">
                <a:solidFill>
                  <a:schemeClr val="dk2"/>
                </a:solidFill>
                <a:latin typeface="Arial"/>
                <a:ea typeface="Arial"/>
                <a:cs typeface="Arial"/>
                <a:sym typeface="Arial"/>
              </a:rPr>
              <a:t>         </a:t>
            </a:r>
            <a:r>
              <a:rPr b="1" i="0" lang="en-US" sz="3200" u="none">
                <a:solidFill>
                  <a:srgbClr val="FF0000"/>
                </a:solidFill>
                <a:latin typeface="Arial"/>
                <a:ea typeface="Arial"/>
                <a:cs typeface="Arial"/>
                <a:sym typeface="Arial"/>
              </a:rPr>
              <a:t>THỰC HÀNH</a:t>
            </a:r>
            <a:r>
              <a:rPr b="1" i="0" lang="en-US" sz="2400" u="none">
                <a:solidFill>
                  <a:srgbClr val="FF0000"/>
                </a:solidFill>
                <a:latin typeface="Arial"/>
                <a:ea typeface="Arial"/>
                <a:cs typeface="Arial"/>
                <a:sym typeface="Arial"/>
              </a:rPr>
              <a:t> </a:t>
            </a:r>
            <a:br>
              <a:rPr b="1" i="0" lang="en-US" sz="2400" u="none">
                <a:solidFill>
                  <a:srgbClr val="FF0000"/>
                </a:solidFill>
                <a:latin typeface="Arial"/>
                <a:ea typeface="Arial"/>
                <a:cs typeface="Arial"/>
                <a:sym typeface="Arial"/>
              </a:rPr>
            </a:br>
            <a:r>
              <a:rPr b="1" i="0" lang="en-US" sz="2400" u="none">
                <a:solidFill>
                  <a:srgbClr val="FF0000"/>
                </a:solidFill>
                <a:latin typeface="Arial"/>
                <a:ea typeface="Arial"/>
                <a:cs typeface="Arial"/>
                <a:sym typeface="Arial"/>
              </a:rPr>
              <a:t>  ĐÁNH GIÁ TIỀM NĂNG KINH TẾ CỦA CÁC ĐẢO VEN BỜ VÀ TÌM HIỂU VỀ NGÀNH CÔNG NGHIỆP DẦU KHÍ</a:t>
            </a:r>
            <a:r>
              <a:rPr b="0" i="0" lang="en-US" sz="2400" u="none">
                <a:solidFill>
                  <a:schemeClr val="dk1"/>
                </a:solidFill>
                <a:latin typeface="Arial"/>
                <a:ea typeface="Arial"/>
                <a:cs typeface="Arial"/>
                <a:sym typeface="Arial"/>
              </a:rPr>
              <a:t> </a:t>
            </a:r>
            <a:endParaRPr/>
          </a:p>
        </p:txBody>
      </p:sp>
      <p:sp>
        <p:nvSpPr>
          <p:cNvPr id="55" name="Google Shape;55;p3"/>
          <p:cNvSpPr/>
          <p:nvPr/>
        </p:nvSpPr>
        <p:spPr>
          <a:xfrm>
            <a:off x="152400" y="1600200"/>
            <a:ext cx="1219200" cy="457200"/>
          </a:xfrm>
          <a:prstGeom prst="horizontalScroll">
            <a:avLst>
              <a:gd fmla="val 12500" name="adj"/>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990099"/>
              </a:buClr>
              <a:buSzPts val="2000"/>
              <a:buFont typeface="Arial"/>
              <a:buNone/>
            </a:pPr>
            <a:r>
              <a:rPr b="1" i="0" lang="en-US" sz="2000" u="none">
                <a:solidFill>
                  <a:srgbClr val="990099"/>
                </a:solidFill>
                <a:latin typeface="Arial"/>
                <a:ea typeface="Arial"/>
                <a:cs typeface="Arial"/>
                <a:sym typeface="Arial"/>
              </a:rPr>
              <a:t>Bài tập 1</a:t>
            </a:r>
            <a:endParaRPr/>
          </a:p>
        </p:txBody>
      </p:sp>
      <p:grpSp>
        <p:nvGrpSpPr>
          <p:cNvPr id="56" name="Google Shape;56;p3"/>
          <p:cNvGrpSpPr/>
          <p:nvPr/>
        </p:nvGrpSpPr>
        <p:grpSpPr>
          <a:xfrm>
            <a:off x="2286000" y="2286000"/>
            <a:ext cx="5257800" cy="3352800"/>
            <a:chOff x="144" y="1296"/>
            <a:chExt cx="3312" cy="2112"/>
          </a:xfrm>
        </p:grpSpPr>
        <p:sp>
          <p:nvSpPr>
            <p:cNvPr id="57" name="Google Shape;57;p3"/>
            <p:cNvSpPr txBox="1"/>
            <p:nvPr/>
          </p:nvSpPr>
          <p:spPr>
            <a:xfrm>
              <a:off x="941" y="3024"/>
              <a:ext cx="2515" cy="38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b="1" i="0" lang="en-US" sz="1400" u="none">
                  <a:solidFill>
                    <a:schemeClr val="dk1"/>
                  </a:solidFill>
                  <a:latin typeface="Arial"/>
                  <a:ea typeface="Arial"/>
                  <a:cs typeface="Arial"/>
                  <a:sym typeface="Arial"/>
                </a:rPr>
                <a:t>Cái Bầu ,Cát Bà ,Trà Bản,Phú Quý ,Côn Đảo ,Hòn Khoai,Thổ Chu ,Phú Quốc </a:t>
              </a:r>
              <a:endParaRPr/>
            </a:p>
          </p:txBody>
        </p:sp>
        <p:sp>
          <p:nvSpPr>
            <p:cNvPr id="58" name="Google Shape;58;p3"/>
            <p:cNvSpPr txBox="1"/>
            <p:nvPr/>
          </p:nvSpPr>
          <p:spPr>
            <a:xfrm>
              <a:off x="144" y="3024"/>
              <a:ext cx="797" cy="38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b="1" i="0" lang="en-US" sz="1400" u="none">
                  <a:solidFill>
                    <a:schemeClr val="dk1"/>
                  </a:solidFill>
                  <a:latin typeface="Arial"/>
                  <a:ea typeface="Arial"/>
                  <a:cs typeface="Arial"/>
                  <a:sym typeface="Arial"/>
                </a:rPr>
                <a:t>Dịch vụ biển </a:t>
              </a:r>
              <a:endParaRPr/>
            </a:p>
          </p:txBody>
        </p:sp>
        <p:sp>
          <p:nvSpPr>
            <p:cNvPr id="59" name="Google Shape;59;p3"/>
            <p:cNvSpPr txBox="1"/>
            <p:nvPr/>
          </p:nvSpPr>
          <p:spPr>
            <a:xfrm>
              <a:off x="941" y="2640"/>
              <a:ext cx="2515" cy="38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b="1" i="0" lang="en-US" sz="1400" u="none">
                  <a:solidFill>
                    <a:schemeClr val="dk1"/>
                  </a:solidFill>
                  <a:latin typeface="Arial"/>
                  <a:ea typeface="Arial"/>
                  <a:cs typeface="Arial"/>
                  <a:sym typeface="Arial"/>
                </a:rPr>
                <a:t>Các đảo trong Vịnh Hạ Long,Vịnh Nha Trang ,Cát Bà ,Côn Đảo ,Phú Quốc </a:t>
              </a:r>
              <a:endParaRPr/>
            </a:p>
          </p:txBody>
        </p:sp>
        <p:sp>
          <p:nvSpPr>
            <p:cNvPr id="60" name="Google Shape;60;p3"/>
            <p:cNvSpPr txBox="1"/>
            <p:nvPr/>
          </p:nvSpPr>
          <p:spPr>
            <a:xfrm>
              <a:off x="144" y="2640"/>
              <a:ext cx="797" cy="38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b="1" i="0" lang="en-US" sz="1400" u="none">
                  <a:solidFill>
                    <a:schemeClr val="dk1"/>
                  </a:solidFill>
                  <a:latin typeface="Arial"/>
                  <a:ea typeface="Arial"/>
                  <a:cs typeface="Arial"/>
                  <a:sym typeface="Arial"/>
                </a:rPr>
                <a:t>Du lịch </a:t>
              </a:r>
              <a:endParaRPr/>
            </a:p>
          </p:txBody>
        </p:sp>
        <p:sp>
          <p:nvSpPr>
            <p:cNvPr id="61" name="Google Shape;61;p3"/>
            <p:cNvSpPr txBox="1"/>
            <p:nvPr/>
          </p:nvSpPr>
          <p:spPr>
            <a:xfrm>
              <a:off x="941" y="2112"/>
              <a:ext cx="2515" cy="528"/>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b="1" i="0" lang="en-US" sz="1400" u="none">
                  <a:solidFill>
                    <a:schemeClr val="dk1"/>
                  </a:solidFill>
                  <a:latin typeface="Arial"/>
                  <a:ea typeface="Arial"/>
                  <a:cs typeface="Arial"/>
                  <a:sym typeface="Arial"/>
                </a:rPr>
                <a:t>Cô Tô, Cái Bầu ,Cát Bà ,Cù lao Chàm,Phú Quý ,Côn Đảo,Hòn Khoai,Thổ Chu,Hòn Rái,Phú Quốc ,Lý Sơn</a:t>
              </a:r>
              <a:endParaRPr/>
            </a:p>
          </p:txBody>
        </p:sp>
        <p:sp>
          <p:nvSpPr>
            <p:cNvPr id="62" name="Google Shape;62;p3"/>
            <p:cNvSpPr txBox="1"/>
            <p:nvPr/>
          </p:nvSpPr>
          <p:spPr>
            <a:xfrm>
              <a:off x="144" y="2112"/>
              <a:ext cx="797" cy="528"/>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b="1" i="0" lang="en-US" sz="1400" u="none">
                  <a:solidFill>
                    <a:schemeClr val="dk1"/>
                  </a:solidFill>
                  <a:latin typeface="Arial"/>
                  <a:ea typeface="Arial"/>
                  <a:cs typeface="Arial"/>
                  <a:sym typeface="Arial"/>
                </a:rPr>
                <a:t>Ngư nghiệp </a:t>
              </a:r>
              <a:endParaRPr/>
            </a:p>
          </p:txBody>
        </p:sp>
        <p:sp>
          <p:nvSpPr>
            <p:cNvPr id="63" name="Google Shape;63;p3"/>
            <p:cNvSpPr txBox="1"/>
            <p:nvPr/>
          </p:nvSpPr>
          <p:spPr>
            <a:xfrm>
              <a:off x="941" y="1680"/>
              <a:ext cx="2515" cy="43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b="1" i="0" lang="en-US" sz="1400" u="none">
                  <a:solidFill>
                    <a:schemeClr val="dk1"/>
                  </a:solidFill>
                  <a:latin typeface="Arial"/>
                  <a:ea typeface="Arial"/>
                  <a:cs typeface="Arial"/>
                  <a:sym typeface="Arial"/>
                </a:rPr>
                <a:t>Cát Bà ,Lý Sơn ,Phú Quốc ,Côn Đảo </a:t>
              </a:r>
              <a:endParaRPr/>
            </a:p>
          </p:txBody>
        </p:sp>
        <p:sp>
          <p:nvSpPr>
            <p:cNvPr id="64" name="Google Shape;64;p3"/>
            <p:cNvSpPr txBox="1"/>
            <p:nvPr/>
          </p:nvSpPr>
          <p:spPr>
            <a:xfrm>
              <a:off x="144" y="1680"/>
              <a:ext cx="797" cy="43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rPr b="1" i="0" lang="en-US" sz="1400" u="none">
                  <a:solidFill>
                    <a:schemeClr val="dk1"/>
                  </a:solidFill>
                  <a:latin typeface="Arial"/>
                  <a:ea typeface="Arial"/>
                  <a:cs typeface="Arial"/>
                  <a:sym typeface="Arial"/>
                </a:rPr>
                <a:t>Nông ,Lâm nghiệp </a:t>
              </a:r>
              <a:endParaRPr/>
            </a:p>
          </p:txBody>
        </p:sp>
        <p:sp>
          <p:nvSpPr>
            <p:cNvPr id="65" name="Google Shape;65;p3"/>
            <p:cNvSpPr txBox="1"/>
            <p:nvPr/>
          </p:nvSpPr>
          <p:spPr>
            <a:xfrm>
              <a:off x="941" y="1296"/>
              <a:ext cx="2515" cy="384"/>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Arial"/>
                <a:buNone/>
              </a:pPr>
              <a:r>
                <a:rPr b="1" i="0" lang="en-US" sz="1600" u="none">
                  <a:solidFill>
                    <a:schemeClr val="dk1"/>
                  </a:solidFill>
                  <a:latin typeface="Arial"/>
                  <a:ea typeface="Arial"/>
                  <a:cs typeface="Arial"/>
                  <a:sym typeface="Arial"/>
                </a:rPr>
                <a:t>Các đảo có điều kiện thích hợp</a:t>
              </a:r>
              <a:endParaRPr/>
            </a:p>
          </p:txBody>
        </p:sp>
        <p:sp>
          <p:nvSpPr>
            <p:cNvPr id="66" name="Google Shape;66;p3"/>
            <p:cNvSpPr txBox="1"/>
            <p:nvPr/>
          </p:nvSpPr>
          <p:spPr>
            <a:xfrm>
              <a:off x="144" y="1296"/>
              <a:ext cx="797" cy="38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Arial"/>
                <a:buNone/>
              </a:pPr>
              <a:r>
                <a:rPr b="1" i="0" lang="en-US" sz="1600" u="none">
                  <a:solidFill>
                    <a:schemeClr val="dk1"/>
                  </a:solidFill>
                  <a:latin typeface="Arial"/>
                  <a:ea typeface="Arial"/>
                  <a:cs typeface="Arial"/>
                  <a:sym typeface="Arial"/>
                </a:rPr>
                <a:t>Các hoạt động</a:t>
              </a:r>
              <a:r>
                <a:rPr b="1" i="0" lang="en-US" sz="1400" u="none">
                  <a:solidFill>
                    <a:schemeClr val="dk1"/>
                  </a:solidFill>
                  <a:latin typeface="Arial"/>
                  <a:ea typeface="Arial"/>
                  <a:cs typeface="Arial"/>
                  <a:sym typeface="Arial"/>
                </a:rPr>
                <a:t> </a:t>
              </a:r>
              <a:endParaRPr/>
            </a:p>
          </p:txBody>
        </p:sp>
        <p:cxnSp>
          <p:nvCxnSpPr>
            <p:cNvPr id="67" name="Google Shape;67;p3"/>
            <p:cNvCxnSpPr/>
            <p:nvPr/>
          </p:nvCxnSpPr>
          <p:spPr>
            <a:xfrm>
              <a:off x="144" y="1296"/>
              <a:ext cx="3312" cy="0"/>
            </a:xfrm>
            <a:prstGeom prst="straightConnector1">
              <a:avLst/>
            </a:prstGeom>
            <a:noFill/>
            <a:ln cap="sq" cmpd="sng" w="28575">
              <a:solidFill>
                <a:schemeClr val="dk1"/>
              </a:solidFill>
              <a:prstDash val="solid"/>
              <a:miter lim="800000"/>
              <a:headEnd len="med" w="med" type="none"/>
              <a:tailEnd len="med" w="med" type="none"/>
            </a:ln>
          </p:spPr>
        </p:cxnSp>
        <p:cxnSp>
          <p:nvCxnSpPr>
            <p:cNvPr id="68" name="Google Shape;68;p3"/>
            <p:cNvCxnSpPr/>
            <p:nvPr/>
          </p:nvCxnSpPr>
          <p:spPr>
            <a:xfrm>
              <a:off x="144" y="1680"/>
              <a:ext cx="3312" cy="0"/>
            </a:xfrm>
            <a:prstGeom prst="straightConnector1">
              <a:avLst/>
            </a:prstGeom>
            <a:noFill/>
            <a:ln cap="flat" cmpd="sng" w="12700">
              <a:solidFill>
                <a:schemeClr val="dk1"/>
              </a:solidFill>
              <a:prstDash val="solid"/>
              <a:miter lim="800000"/>
              <a:headEnd len="med" w="med" type="none"/>
              <a:tailEnd len="med" w="med" type="none"/>
            </a:ln>
          </p:spPr>
        </p:cxnSp>
        <p:cxnSp>
          <p:nvCxnSpPr>
            <p:cNvPr id="69" name="Google Shape;69;p3"/>
            <p:cNvCxnSpPr/>
            <p:nvPr/>
          </p:nvCxnSpPr>
          <p:spPr>
            <a:xfrm>
              <a:off x="144" y="2112"/>
              <a:ext cx="3312" cy="0"/>
            </a:xfrm>
            <a:prstGeom prst="straightConnector1">
              <a:avLst/>
            </a:prstGeom>
            <a:noFill/>
            <a:ln cap="flat" cmpd="sng" w="12700">
              <a:solidFill>
                <a:schemeClr val="dk1"/>
              </a:solidFill>
              <a:prstDash val="solid"/>
              <a:miter lim="800000"/>
              <a:headEnd len="med" w="med" type="none"/>
              <a:tailEnd len="med" w="med" type="none"/>
            </a:ln>
          </p:spPr>
        </p:cxnSp>
        <p:cxnSp>
          <p:nvCxnSpPr>
            <p:cNvPr id="70" name="Google Shape;70;p3"/>
            <p:cNvCxnSpPr/>
            <p:nvPr/>
          </p:nvCxnSpPr>
          <p:spPr>
            <a:xfrm>
              <a:off x="144" y="2640"/>
              <a:ext cx="3312" cy="0"/>
            </a:xfrm>
            <a:prstGeom prst="straightConnector1">
              <a:avLst/>
            </a:prstGeom>
            <a:noFill/>
            <a:ln cap="flat" cmpd="sng" w="12700">
              <a:solidFill>
                <a:schemeClr val="dk1"/>
              </a:solidFill>
              <a:prstDash val="solid"/>
              <a:miter lim="800000"/>
              <a:headEnd len="med" w="med" type="none"/>
              <a:tailEnd len="med" w="med" type="none"/>
            </a:ln>
          </p:spPr>
        </p:cxnSp>
        <p:cxnSp>
          <p:nvCxnSpPr>
            <p:cNvPr id="71" name="Google Shape;71;p3"/>
            <p:cNvCxnSpPr/>
            <p:nvPr/>
          </p:nvCxnSpPr>
          <p:spPr>
            <a:xfrm>
              <a:off x="144" y="3024"/>
              <a:ext cx="3312" cy="0"/>
            </a:xfrm>
            <a:prstGeom prst="straightConnector1">
              <a:avLst/>
            </a:prstGeom>
            <a:noFill/>
            <a:ln cap="flat" cmpd="sng" w="12700">
              <a:solidFill>
                <a:schemeClr val="dk1"/>
              </a:solidFill>
              <a:prstDash val="solid"/>
              <a:miter lim="800000"/>
              <a:headEnd len="med" w="med" type="none"/>
              <a:tailEnd len="med" w="med" type="none"/>
            </a:ln>
          </p:spPr>
        </p:cxnSp>
        <p:cxnSp>
          <p:nvCxnSpPr>
            <p:cNvPr id="72" name="Google Shape;72;p3"/>
            <p:cNvCxnSpPr/>
            <p:nvPr/>
          </p:nvCxnSpPr>
          <p:spPr>
            <a:xfrm>
              <a:off x="144" y="3408"/>
              <a:ext cx="3312" cy="0"/>
            </a:xfrm>
            <a:prstGeom prst="straightConnector1">
              <a:avLst/>
            </a:prstGeom>
            <a:noFill/>
            <a:ln cap="sq" cmpd="sng" w="28575">
              <a:solidFill>
                <a:schemeClr val="dk1"/>
              </a:solidFill>
              <a:prstDash val="solid"/>
              <a:miter lim="800000"/>
              <a:headEnd len="med" w="med" type="none"/>
              <a:tailEnd len="med" w="med" type="none"/>
            </a:ln>
          </p:spPr>
        </p:cxnSp>
        <p:cxnSp>
          <p:nvCxnSpPr>
            <p:cNvPr id="73" name="Google Shape;73;p3"/>
            <p:cNvCxnSpPr/>
            <p:nvPr/>
          </p:nvCxnSpPr>
          <p:spPr>
            <a:xfrm>
              <a:off x="144" y="1296"/>
              <a:ext cx="0" cy="2112"/>
            </a:xfrm>
            <a:prstGeom prst="straightConnector1">
              <a:avLst/>
            </a:prstGeom>
            <a:noFill/>
            <a:ln cap="sq" cmpd="sng" w="28575">
              <a:solidFill>
                <a:schemeClr val="dk1"/>
              </a:solidFill>
              <a:prstDash val="solid"/>
              <a:miter lim="800000"/>
              <a:headEnd len="med" w="med" type="none"/>
              <a:tailEnd len="med" w="med" type="none"/>
            </a:ln>
          </p:spPr>
        </p:cxnSp>
        <p:cxnSp>
          <p:nvCxnSpPr>
            <p:cNvPr id="74" name="Google Shape;74;p3"/>
            <p:cNvCxnSpPr/>
            <p:nvPr/>
          </p:nvCxnSpPr>
          <p:spPr>
            <a:xfrm>
              <a:off x="941" y="1296"/>
              <a:ext cx="0" cy="2112"/>
            </a:xfrm>
            <a:prstGeom prst="straightConnector1">
              <a:avLst/>
            </a:prstGeom>
            <a:noFill/>
            <a:ln cap="flat" cmpd="sng" w="12700">
              <a:solidFill>
                <a:schemeClr val="dk1"/>
              </a:solidFill>
              <a:prstDash val="solid"/>
              <a:miter lim="800000"/>
              <a:headEnd len="med" w="med" type="none"/>
              <a:tailEnd len="med" w="med" type="none"/>
            </a:ln>
          </p:spPr>
        </p:cxnSp>
        <p:cxnSp>
          <p:nvCxnSpPr>
            <p:cNvPr id="75" name="Google Shape;75;p3"/>
            <p:cNvCxnSpPr/>
            <p:nvPr/>
          </p:nvCxnSpPr>
          <p:spPr>
            <a:xfrm>
              <a:off x="3456" y="1296"/>
              <a:ext cx="0" cy="2112"/>
            </a:xfrm>
            <a:prstGeom prst="straightConnector1">
              <a:avLst/>
            </a:prstGeom>
            <a:noFill/>
            <a:ln cap="sq" cmpd="sng" w="28575">
              <a:solidFill>
                <a:schemeClr val="dk1"/>
              </a:solidFill>
              <a:prstDash val="solid"/>
              <a:miter lim="800000"/>
              <a:headEnd len="med" w="med" type="none"/>
              <a:tailEnd len="med" w="med" type="none"/>
            </a:ln>
          </p:spPr>
        </p:cxnSp>
      </p:grpSp>
      <p:sp>
        <p:nvSpPr>
          <p:cNvPr id="76" name="Google Shape;76;p3"/>
          <p:cNvSpPr txBox="1"/>
          <p:nvPr/>
        </p:nvSpPr>
        <p:spPr>
          <a:xfrm>
            <a:off x="1600200" y="1660525"/>
            <a:ext cx="5943600"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accent2"/>
              </a:buClr>
              <a:buSzPts val="2000"/>
              <a:buFont typeface="Arial"/>
              <a:buNone/>
            </a:pPr>
            <a:r>
              <a:rPr b="1" i="0" lang="en-US" sz="2000" u="none">
                <a:solidFill>
                  <a:schemeClr val="accent2"/>
                </a:solidFill>
                <a:latin typeface="Arial"/>
                <a:ea typeface="Arial"/>
                <a:cs typeface="Arial"/>
                <a:sym typeface="Arial"/>
              </a:rPr>
              <a:t>Bảng 40.1. Đánh giá tiềm năng các đảo ven bờ </a:t>
            </a:r>
            <a:endParaRPr/>
          </a:p>
        </p:txBody>
      </p:sp>
      <p:grpSp>
        <p:nvGrpSpPr>
          <p:cNvPr id="77" name="Google Shape;77;p3"/>
          <p:cNvGrpSpPr/>
          <p:nvPr/>
        </p:nvGrpSpPr>
        <p:grpSpPr>
          <a:xfrm>
            <a:off x="533400" y="2076450"/>
            <a:ext cx="8153400" cy="4654550"/>
            <a:chOff x="336" y="1308"/>
            <a:chExt cx="5136" cy="2932"/>
          </a:xfrm>
        </p:grpSpPr>
        <p:sp>
          <p:nvSpPr>
            <p:cNvPr id="78" name="Google Shape;78;p3"/>
            <p:cNvSpPr txBox="1"/>
            <p:nvPr/>
          </p:nvSpPr>
          <p:spPr>
            <a:xfrm>
              <a:off x="4608" y="3895"/>
              <a:ext cx="864" cy="34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2800"/>
                <a:buFont typeface="Arial"/>
                <a:buNone/>
              </a:pPr>
              <a:r>
                <a:rPr b="1" i="0" lang="en-US" sz="2800" u="none">
                  <a:solidFill>
                    <a:srgbClr val="FF0000"/>
                  </a:solidFill>
                  <a:latin typeface="Arial"/>
                  <a:ea typeface="Arial"/>
                  <a:cs typeface="Arial"/>
                  <a:sym typeface="Arial"/>
                </a:rPr>
                <a:t>X</a:t>
              </a:r>
              <a:endParaRPr/>
            </a:p>
          </p:txBody>
        </p:sp>
        <p:sp>
          <p:nvSpPr>
            <p:cNvPr id="79" name="Google Shape;79;p3"/>
            <p:cNvSpPr txBox="1"/>
            <p:nvPr/>
          </p:nvSpPr>
          <p:spPr>
            <a:xfrm>
              <a:off x="3648" y="3895"/>
              <a:ext cx="960" cy="34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0" name="Google Shape;80;p3"/>
            <p:cNvSpPr txBox="1"/>
            <p:nvPr/>
          </p:nvSpPr>
          <p:spPr>
            <a:xfrm>
              <a:off x="2736" y="3895"/>
              <a:ext cx="912" cy="34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2800"/>
                <a:buFont typeface="Arial"/>
                <a:buNone/>
              </a:pPr>
              <a:r>
                <a:rPr b="1" i="0" lang="en-US" sz="2800" u="none">
                  <a:solidFill>
                    <a:srgbClr val="FF0000"/>
                  </a:solidFill>
                  <a:latin typeface="Arial"/>
                  <a:ea typeface="Arial"/>
                  <a:cs typeface="Arial"/>
                  <a:sym typeface="Arial"/>
                </a:rPr>
                <a:t>X</a:t>
              </a:r>
              <a:endParaRPr/>
            </a:p>
          </p:txBody>
        </p:sp>
        <p:sp>
          <p:nvSpPr>
            <p:cNvPr id="81" name="Google Shape;81;p3"/>
            <p:cNvSpPr txBox="1"/>
            <p:nvPr/>
          </p:nvSpPr>
          <p:spPr>
            <a:xfrm>
              <a:off x="1584" y="3895"/>
              <a:ext cx="1152" cy="34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2" name="Google Shape;82;p3"/>
            <p:cNvSpPr txBox="1"/>
            <p:nvPr/>
          </p:nvSpPr>
          <p:spPr>
            <a:xfrm>
              <a:off x="336" y="3895"/>
              <a:ext cx="1248" cy="34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400"/>
                <a:buFont typeface="Arial"/>
                <a:buNone/>
              </a:pPr>
              <a:r>
                <a:rPr b="1" i="0" lang="en-US" sz="2400" u="none">
                  <a:solidFill>
                    <a:schemeClr val="dk1"/>
                  </a:solidFill>
                  <a:latin typeface="Arial"/>
                  <a:ea typeface="Arial"/>
                  <a:cs typeface="Arial"/>
                  <a:sym typeface="Arial"/>
                </a:rPr>
                <a:t>Hòn Khoai</a:t>
              </a:r>
              <a:endParaRPr/>
            </a:p>
          </p:txBody>
        </p:sp>
        <p:sp>
          <p:nvSpPr>
            <p:cNvPr id="83" name="Google Shape;83;p3"/>
            <p:cNvSpPr txBox="1"/>
            <p:nvPr/>
          </p:nvSpPr>
          <p:spPr>
            <a:xfrm>
              <a:off x="4608" y="3550"/>
              <a:ext cx="864" cy="34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2800"/>
                <a:buFont typeface="Arial"/>
                <a:buNone/>
              </a:pPr>
              <a:r>
                <a:rPr b="1" i="0" lang="en-US" sz="2800" u="none">
                  <a:solidFill>
                    <a:srgbClr val="FF0000"/>
                  </a:solidFill>
                  <a:latin typeface="Arial"/>
                  <a:ea typeface="Arial"/>
                  <a:cs typeface="Arial"/>
                  <a:sym typeface="Arial"/>
                </a:rPr>
                <a:t>X</a:t>
              </a:r>
              <a:endParaRPr/>
            </a:p>
          </p:txBody>
        </p:sp>
        <p:sp>
          <p:nvSpPr>
            <p:cNvPr id="84" name="Google Shape;84;p3"/>
            <p:cNvSpPr txBox="1"/>
            <p:nvPr/>
          </p:nvSpPr>
          <p:spPr>
            <a:xfrm>
              <a:off x="3648" y="3550"/>
              <a:ext cx="960" cy="34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2800"/>
                <a:buFont typeface="Arial"/>
                <a:buNone/>
              </a:pPr>
              <a:r>
                <a:rPr b="1" i="0" lang="en-US" sz="2800" u="none">
                  <a:solidFill>
                    <a:srgbClr val="FF0000"/>
                  </a:solidFill>
                  <a:latin typeface="Arial"/>
                  <a:ea typeface="Arial"/>
                  <a:cs typeface="Arial"/>
                  <a:sym typeface="Arial"/>
                </a:rPr>
                <a:t>X</a:t>
              </a:r>
              <a:endParaRPr/>
            </a:p>
          </p:txBody>
        </p:sp>
        <p:sp>
          <p:nvSpPr>
            <p:cNvPr id="85" name="Google Shape;85;p3"/>
            <p:cNvSpPr txBox="1"/>
            <p:nvPr/>
          </p:nvSpPr>
          <p:spPr>
            <a:xfrm>
              <a:off x="2736" y="3550"/>
              <a:ext cx="912" cy="34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2800"/>
                <a:buFont typeface="Arial"/>
                <a:buNone/>
              </a:pPr>
              <a:r>
                <a:rPr b="1" i="0" lang="en-US" sz="2800" u="none">
                  <a:solidFill>
                    <a:srgbClr val="FF0000"/>
                  </a:solidFill>
                  <a:latin typeface="Arial"/>
                  <a:ea typeface="Arial"/>
                  <a:cs typeface="Arial"/>
                  <a:sym typeface="Arial"/>
                </a:rPr>
                <a:t>X</a:t>
              </a:r>
              <a:endParaRPr/>
            </a:p>
          </p:txBody>
        </p:sp>
        <p:sp>
          <p:nvSpPr>
            <p:cNvPr id="86" name="Google Shape;86;p3"/>
            <p:cNvSpPr txBox="1"/>
            <p:nvPr/>
          </p:nvSpPr>
          <p:spPr>
            <a:xfrm>
              <a:off x="1584" y="3550"/>
              <a:ext cx="1152" cy="34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2800"/>
                <a:buFont typeface="Arial"/>
                <a:buNone/>
              </a:pPr>
              <a:r>
                <a:rPr b="1" i="0" lang="en-US" sz="2800" u="none">
                  <a:solidFill>
                    <a:srgbClr val="FF0000"/>
                  </a:solidFill>
                  <a:latin typeface="Arial"/>
                  <a:ea typeface="Arial"/>
                  <a:cs typeface="Arial"/>
                  <a:sym typeface="Arial"/>
                </a:rPr>
                <a:t>X</a:t>
              </a:r>
              <a:endParaRPr/>
            </a:p>
          </p:txBody>
        </p:sp>
        <p:sp>
          <p:nvSpPr>
            <p:cNvPr id="87" name="Google Shape;87;p3"/>
            <p:cNvSpPr txBox="1"/>
            <p:nvPr/>
          </p:nvSpPr>
          <p:spPr>
            <a:xfrm>
              <a:off x="336" y="3550"/>
              <a:ext cx="1248" cy="34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400"/>
                <a:buFont typeface="Arial"/>
                <a:buNone/>
              </a:pPr>
              <a:r>
                <a:rPr b="1" i="0" lang="en-US" sz="2400" u="none">
                  <a:solidFill>
                    <a:schemeClr val="dk1"/>
                  </a:solidFill>
                  <a:latin typeface="Arial"/>
                  <a:ea typeface="Arial"/>
                  <a:cs typeface="Arial"/>
                  <a:sym typeface="Arial"/>
                </a:rPr>
                <a:t>Phú Quốc </a:t>
              </a:r>
              <a:endParaRPr/>
            </a:p>
          </p:txBody>
        </p:sp>
        <p:sp>
          <p:nvSpPr>
            <p:cNvPr id="88" name="Google Shape;88;p3"/>
            <p:cNvSpPr txBox="1"/>
            <p:nvPr/>
          </p:nvSpPr>
          <p:spPr>
            <a:xfrm>
              <a:off x="4608" y="3205"/>
              <a:ext cx="864" cy="34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2800"/>
                <a:buFont typeface="Arial"/>
                <a:buNone/>
              </a:pPr>
              <a:r>
                <a:rPr b="1" i="0" lang="en-US" sz="2800" u="none">
                  <a:solidFill>
                    <a:srgbClr val="FF0000"/>
                  </a:solidFill>
                  <a:latin typeface="Arial"/>
                  <a:ea typeface="Arial"/>
                  <a:cs typeface="Arial"/>
                  <a:sym typeface="Arial"/>
                </a:rPr>
                <a:t>X</a:t>
              </a:r>
              <a:endParaRPr/>
            </a:p>
          </p:txBody>
        </p:sp>
        <p:sp>
          <p:nvSpPr>
            <p:cNvPr id="89" name="Google Shape;89;p3"/>
            <p:cNvSpPr txBox="1"/>
            <p:nvPr/>
          </p:nvSpPr>
          <p:spPr>
            <a:xfrm>
              <a:off x="3648" y="3205"/>
              <a:ext cx="960" cy="34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0" name="Google Shape;90;p3"/>
            <p:cNvSpPr txBox="1"/>
            <p:nvPr/>
          </p:nvSpPr>
          <p:spPr>
            <a:xfrm>
              <a:off x="2736" y="3205"/>
              <a:ext cx="912" cy="34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1" name="Google Shape;91;p3"/>
            <p:cNvSpPr txBox="1"/>
            <p:nvPr/>
          </p:nvSpPr>
          <p:spPr>
            <a:xfrm>
              <a:off x="1584" y="3205"/>
              <a:ext cx="1152" cy="34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2800"/>
                <a:buFont typeface="Arial"/>
                <a:buNone/>
              </a:pPr>
              <a:r>
                <a:rPr b="1" i="0" lang="en-US" sz="2800" u="none">
                  <a:solidFill>
                    <a:srgbClr val="FF0000"/>
                  </a:solidFill>
                  <a:latin typeface="Arial"/>
                  <a:ea typeface="Arial"/>
                  <a:cs typeface="Arial"/>
                  <a:sym typeface="Arial"/>
                </a:rPr>
                <a:t>X</a:t>
              </a:r>
              <a:endParaRPr/>
            </a:p>
          </p:txBody>
        </p:sp>
        <p:sp>
          <p:nvSpPr>
            <p:cNvPr id="92" name="Google Shape;92;p3"/>
            <p:cNvSpPr txBox="1"/>
            <p:nvPr/>
          </p:nvSpPr>
          <p:spPr>
            <a:xfrm>
              <a:off x="336" y="3205"/>
              <a:ext cx="1248" cy="34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400"/>
                <a:buFont typeface="Arial"/>
                <a:buNone/>
              </a:pPr>
              <a:r>
                <a:rPr b="1" i="0" lang="en-US" sz="2400" u="none">
                  <a:solidFill>
                    <a:schemeClr val="dk1"/>
                  </a:solidFill>
                  <a:latin typeface="Arial"/>
                  <a:ea typeface="Arial"/>
                  <a:cs typeface="Arial"/>
                  <a:sym typeface="Arial"/>
                </a:rPr>
                <a:t>Phú Quý</a:t>
              </a:r>
              <a:endParaRPr/>
            </a:p>
          </p:txBody>
        </p:sp>
        <p:sp>
          <p:nvSpPr>
            <p:cNvPr id="93" name="Google Shape;93;p3"/>
            <p:cNvSpPr txBox="1"/>
            <p:nvPr/>
          </p:nvSpPr>
          <p:spPr>
            <a:xfrm>
              <a:off x="4608" y="2860"/>
              <a:ext cx="864" cy="34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2800"/>
                <a:buFont typeface="Arial"/>
                <a:buNone/>
              </a:pPr>
              <a:r>
                <a:rPr b="1" i="0" lang="en-US" sz="2800" u="none">
                  <a:solidFill>
                    <a:srgbClr val="FF0000"/>
                  </a:solidFill>
                  <a:latin typeface="Arial"/>
                  <a:ea typeface="Arial"/>
                  <a:cs typeface="Arial"/>
                  <a:sym typeface="Arial"/>
                </a:rPr>
                <a:t>X</a:t>
              </a:r>
              <a:endParaRPr/>
            </a:p>
          </p:txBody>
        </p:sp>
        <p:sp>
          <p:nvSpPr>
            <p:cNvPr id="94" name="Google Shape;94;p3"/>
            <p:cNvSpPr txBox="1"/>
            <p:nvPr/>
          </p:nvSpPr>
          <p:spPr>
            <a:xfrm>
              <a:off x="3648" y="2860"/>
              <a:ext cx="960" cy="34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5" name="Google Shape;95;p3"/>
            <p:cNvSpPr txBox="1"/>
            <p:nvPr/>
          </p:nvSpPr>
          <p:spPr>
            <a:xfrm>
              <a:off x="2736" y="2860"/>
              <a:ext cx="912" cy="34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2800"/>
                <a:buFont typeface="Arial"/>
                <a:buNone/>
              </a:pPr>
              <a:r>
                <a:rPr b="1" i="0" lang="en-US" sz="2800" u="none">
                  <a:solidFill>
                    <a:srgbClr val="FF0000"/>
                  </a:solidFill>
                  <a:latin typeface="Arial"/>
                  <a:ea typeface="Arial"/>
                  <a:cs typeface="Arial"/>
                  <a:sym typeface="Arial"/>
                </a:rPr>
                <a:t>X</a:t>
              </a:r>
              <a:endParaRPr/>
            </a:p>
          </p:txBody>
        </p:sp>
        <p:sp>
          <p:nvSpPr>
            <p:cNvPr id="96" name="Google Shape;96;p3"/>
            <p:cNvSpPr txBox="1"/>
            <p:nvPr/>
          </p:nvSpPr>
          <p:spPr>
            <a:xfrm>
              <a:off x="1584" y="2860"/>
              <a:ext cx="1152" cy="34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7" name="Google Shape;97;p3"/>
            <p:cNvSpPr txBox="1"/>
            <p:nvPr/>
          </p:nvSpPr>
          <p:spPr>
            <a:xfrm>
              <a:off x="336" y="2860"/>
              <a:ext cx="1248" cy="34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400"/>
                <a:buFont typeface="Arial"/>
                <a:buNone/>
              </a:pPr>
              <a:r>
                <a:rPr b="1" i="0" lang="en-US" sz="2400" u="none">
                  <a:solidFill>
                    <a:schemeClr val="dk1"/>
                  </a:solidFill>
                  <a:latin typeface="Arial"/>
                  <a:ea typeface="Arial"/>
                  <a:cs typeface="Arial"/>
                  <a:sym typeface="Arial"/>
                </a:rPr>
                <a:t>Thổ Chu</a:t>
              </a:r>
              <a:endParaRPr/>
            </a:p>
          </p:txBody>
        </p:sp>
        <p:sp>
          <p:nvSpPr>
            <p:cNvPr id="98" name="Google Shape;98;p3"/>
            <p:cNvSpPr txBox="1"/>
            <p:nvPr/>
          </p:nvSpPr>
          <p:spPr>
            <a:xfrm>
              <a:off x="4608" y="2515"/>
              <a:ext cx="864" cy="34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2800"/>
                <a:buFont typeface="Arial"/>
                <a:buNone/>
              </a:pPr>
              <a:r>
                <a:rPr b="1" i="0" lang="en-US" sz="2800" u="none">
                  <a:solidFill>
                    <a:srgbClr val="FF0000"/>
                  </a:solidFill>
                  <a:latin typeface="Arial"/>
                  <a:ea typeface="Arial"/>
                  <a:cs typeface="Arial"/>
                  <a:sym typeface="Arial"/>
                </a:rPr>
                <a:t>X</a:t>
              </a:r>
              <a:endParaRPr/>
            </a:p>
          </p:txBody>
        </p:sp>
        <p:sp>
          <p:nvSpPr>
            <p:cNvPr id="99" name="Google Shape;99;p3"/>
            <p:cNvSpPr txBox="1"/>
            <p:nvPr/>
          </p:nvSpPr>
          <p:spPr>
            <a:xfrm>
              <a:off x="3648" y="2515"/>
              <a:ext cx="960" cy="34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2800"/>
                <a:buFont typeface="Arial"/>
                <a:buNone/>
              </a:pPr>
              <a:r>
                <a:rPr b="1" i="0" lang="en-US" sz="2800" u="none">
                  <a:solidFill>
                    <a:srgbClr val="FF0000"/>
                  </a:solidFill>
                  <a:latin typeface="Arial"/>
                  <a:ea typeface="Arial"/>
                  <a:cs typeface="Arial"/>
                  <a:sym typeface="Arial"/>
                </a:rPr>
                <a:t>X</a:t>
              </a:r>
              <a:endParaRPr/>
            </a:p>
          </p:txBody>
        </p:sp>
        <p:sp>
          <p:nvSpPr>
            <p:cNvPr id="100" name="Google Shape;100;p3"/>
            <p:cNvSpPr txBox="1"/>
            <p:nvPr/>
          </p:nvSpPr>
          <p:spPr>
            <a:xfrm>
              <a:off x="2736" y="2515"/>
              <a:ext cx="912" cy="34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2800"/>
                <a:buFont typeface="Arial"/>
                <a:buNone/>
              </a:pPr>
              <a:r>
                <a:rPr b="1" i="0" lang="en-US" sz="2800" u="none">
                  <a:solidFill>
                    <a:srgbClr val="FF0000"/>
                  </a:solidFill>
                  <a:latin typeface="Arial"/>
                  <a:ea typeface="Arial"/>
                  <a:cs typeface="Arial"/>
                  <a:sym typeface="Arial"/>
                </a:rPr>
                <a:t>X</a:t>
              </a:r>
              <a:endParaRPr/>
            </a:p>
          </p:txBody>
        </p:sp>
        <p:sp>
          <p:nvSpPr>
            <p:cNvPr id="101" name="Google Shape;101;p3"/>
            <p:cNvSpPr txBox="1"/>
            <p:nvPr/>
          </p:nvSpPr>
          <p:spPr>
            <a:xfrm>
              <a:off x="1584" y="2515"/>
              <a:ext cx="1152" cy="34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2800"/>
                <a:buFont typeface="Arial"/>
                <a:buNone/>
              </a:pPr>
              <a:r>
                <a:rPr b="1" i="0" lang="en-US" sz="2800" u="none">
                  <a:solidFill>
                    <a:srgbClr val="FF0000"/>
                  </a:solidFill>
                  <a:latin typeface="Arial"/>
                  <a:ea typeface="Arial"/>
                  <a:cs typeface="Arial"/>
                  <a:sym typeface="Arial"/>
                </a:rPr>
                <a:t>X</a:t>
              </a:r>
              <a:endParaRPr/>
            </a:p>
          </p:txBody>
        </p:sp>
        <p:sp>
          <p:nvSpPr>
            <p:cNvPr id="102" name="Google Shape;102;p3"/>
            <p:cNvSpPr txBox="1"/>
            <p:nvPr/>
          </p:nvSpPr>
          <p:spPr>
            <a:xfrm>
              <a:off x="336" y="2515"/>
              <a:ext cx="1248" cy="34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400"/>
                <a:buFont typeface="Arial"/>
                <a:buNone/>
              </a:pPr>
              <a:r>
                <a:rPr b="1" i="0" lang="en-US" sz="2400" u="none">
                  <a:solidFill>
                    <a:schemeClr val="dk1"/>
                  </a:solidFill>
                  <a:latin typeface="Arial"/>
                  <a:ea typeface="Arial"/>
                  <a:cs typeface="Arial"/>
                  <a:sym typeface="Arial"/>
                </a:rPr>
                <a:t>Côn Đảo </a:t>
              </a:r>
              <a:endParaRPr/>
            </a:p>
          </p:txBody>
        </p:sp>
        <p:sp>
          <p:nvSpPr>
            <p:cNvPr id="103" name="Google Shape;103;p3"/>
            <p:cNvSpPr txBox="1"/>
            <p:nvPr/>
          </p:nvSpPr>
          <p:spPr>
            <a:xfrm>
              <a:off x="4608" y="2170"/>
              <a:ext cx="864" cy="34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4" name="Google Shape;104;p3"/>
            <p:cNvSpPr txBox="1"/>
            <p:nvPr/>
          </p:nvSpPr>
          <p:spPr>
            <a:xfrm>
              <a:off x="3648" y="2170"/>
              <a:ext cx="960" cy="34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5" name="Google Shape;105;p3"/>
            <p:cNvSpPr txBox="1"/>
            <p:nvPr/>
          </p:nvSpPr>
          <p:spPr>
            <a:xfrm>
              <a:off x="2736" y="2170"/>
              <a:ext cx="912" cy="34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2800"/>
                <a:buFont typeface="Arial"/>
                <a:buNone/>
              </a:pPr>
              <a:r>
                <a:rPr b="1" i="0" lang="en-US" sz="2800" u="none">
                  <a:solidFill>
                    <a:srgbClr val="FF0000"/>
                  </a:solidFill>
                  <a:latin typeface="Arial"/>
                  <a:ea typeface="Arial"/>
                  <a:cs typeface="Arial"/>
                  <a:sym typeface="Arial"/>
                </a:rPr>
                <a:t>X</a:t>
              </a:r>
              <a:endParaRPr/>
            </a:p>
          </p:txBody>
        </p:sp>
        <p:sp>
          <p:nvSpPr>
            <p:cNvPr id="106" name="Google Shape;106;p3"/>
            <p:cNvSpPr txBox="1"/>
            <p:nvPr/>
          </p:nvSpPr>
          <p:spPr>
            <a:xfrm>
              <a:off x="1584" y="2170"/>
              <a:ext cx="1152" cy="34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2800"/>
                <a:buFont typeface="Arial"/>
                <a:buNone/>
              </a:pPr>
              <a:r>
                <a:rPr b="1" i="0" lang="en-US" sz="2800" u="none">
                  <a:solidFill>
                    <a:srgbClr val="FF0000"/>
                  </a:solidFill>
                  <a:latin typeface="Arial"/>
                  <a:ea typeface="Arial"/>
                  <a:cs typeface="Arial"/>
                  <a:sym typeface="Arial"/>
                </a:rPr>
                <a:t>X</a:t>
              </a:r>
              <a:endParaRPr/>
            </a:p>
          </p:txBody>
        </p:sp>
        <p:sp>
          <p:nvSpPr>
            <p:cNvPr id="107" name="Google Shape;107;p3"/>
            <p:cNvSpPr txBox="1"/>
            <p:nvPr/>
          </p:nvSpPr>
          <p:spPr>
            <a:xfrm>
              <a:off x="336" y="2170"/>
              <a:ext cx="1248" cy="34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400"/>
                <a:buFont typeface="Arial"/>
                <a:buNone/>
              </a:pPr>
              <a:r>
                <a:rPr b="1" i="0" lang="en-US" sz="2400" u="none">
                  <a:solidFill>
                    <a:schemeClr val="dk1"/>
                  </a:solidFill>
                  <a:latin typeface="Arial"/>
                  <a:ea typeface="Arial"/>
                  <a:cs typeface="Arial"/>
                  <a:sym typeface="Arial"/>
                </a:rPr>
                <a:t>Lý Sơn</a:t>
              </a:r>
              <a:endParaRPr/>
            </a:p>
          </p:txBody>
        </p:sp>
        <p:sp>
          <p:nvSpPr>
            <p:cNvPr id="108" name="Google Shape;108;p3"/>
            <p:cNvSpPr txBox="1"/>
            <p:nvPr/>
          </p:nvSpPr>
          <p:spPr>
            <a:xfrm>
              <a:off x="4608" y="1825"/>
              <a:ext cx="864" cy="34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2800"/>
                <a:buFont typeface="Arial"/>
                <a:buNone/>
              </a:pPr>
              <a:r>
                <a:rPr b="1" i="0" lang="en-US" sz="2800" u="none">
                  <a:solidFill>
                    <a:srgbClr val="FF0000"/>
                  </a:solidFill>
                  <a:latin typeface="Arial"/>
                  <a:ea typeface="Arial"/>
                  <a:cs typeface="Arial"/>
                  <a:sym typeface="Arial"/>
                </a:rPr>
                <a:t>X</a:t>
              </a:r>
              <a:endParaRPr/>
            </a:p>
          </p:txBody>
        </p:sp>
        <p:sp>
          <p:nvSpPr>
            <p:cNvPr id="109" name="Google Shape;109;p3"/>
            <p:cNvSpPr txBox="1"/>
            <p:nvPr/>
          </p:nvSpPr>
          <p:spPr>
            <a:xfrm>
              <a:off x="3648" y="1825"/>
              <a:ext cx="960" cy="34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2800"/>
                <a:buFont typeface="Arial"/>
                <a:buNone/>
              </a:pPr>
              <a:r>
                <a:rPr b="1" i="0" lang="en-US" sz="2800" u="none">
                  <a:solidFill>
                    <a:srgbClr val="FF0000"/>
                  </a:solidFill>
                  <a:latin typeface="Arial"/>
                  <a:ea typeface="Arial"/>
                  <a:cs typeface="Arial"/>
                  <a:sym typeface="Arial"/>
                </a:rPr>
                <a:t>X</a:t>
              </a:r>
              <a:endParaRPr/>
            </a:p>
          </p:txBody>
        </p:sp>
        <p:sp>
          <p:nvSpPr>
            <p:cNvPr id="110" name="Google Shape;110;p3"/>
            <p:cNvSpPr txBox="1"/>
            <p:nvPr/>
          </p:nvSpPr>
          <p:spPr>
            <a:xfrm>
              <a:off x="2736" y="1825"/>
              <a:ext cx="912" cy="34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2800"/>
                <a:buFont typeface="Arial"/>
                <a:buNone/>
              </a:pPr>
              <a:r>
                <a:rPr b="1" i="0" lang="en-US" sz="2800" u="none">
                  <a:solidFill>
                    <a:srgbClr val="FF0000"/>
                  </a:solidFill>
                  <a:latin typeface="Arial"/>
                  <a:ea typeface="Arial"/>
                  <a:cs typeface="Arial"/>
                  <a:sym typeface="Arial"/>
                </a:rPr>
                <a:t>X</a:t>
              </a:r>
              <a:endParaRPr/>
            </a:p>
          </p:txBody>
        </p:sp>
        <p:sp>
          <p:nvSpPr>
            <p:cNvPr id="111" name="Google Shape;111;p3"/>
            <p:cNvSpPr txBox="1"/>
            <p:nvPr/>
          </p:nvSpPr>
          <p:spPr>
            <a:xfrm>
              <a:off x="1584" y="1825"/>
              <a:ext cx="1152" cy="34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2800"/>
                <a:buFont typeface="Arial"/>
                <a:buNone/>
              </a:pPr>
              <a:r>
                <a:rPr b="1" i="0" lang="en-US" sz="2800" u="none">
                  <a:solidFill>
                    <a:srgbClr val="FF0000"/>
                  </a:solidFill>
                  <a:latin typeface="Arial"/>
                  <a:ea typeface="Arial"/>
                  <a:cs typeface="Arial"/>
                  <a:sym typeface="Arial"/>
                </a:rPr>
                <a:t>X</a:t>
              </a:r>
              <a:endParaRPr/>
            </a:p>
          </p:txBody>
        </p:sp>
        <p:sp>
          <p:nvSpPr>
            <p:cNvPr id="112" name="Google Shape;112;p3"/>
            <p:cNvSpPr txBox="1"/>
            <p:nvPr/>
          </p:nvSpPr>
          <p:spPr>
            <a:xfrm>
              <a:off x="336" y="1825"/>
              <a:ext cx="1248" cy="34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400"/>
                <a:buFont typeface="Arial"/>
                <a:buNone/>
              </a:pPr>
              <a:r>
                <a:rPr b="1" i="0" lang="en-US" sz="2400" u="none">
                  <a:solidFill>
                    <a:schemeClr val="dk1"/>
                  </a:solidFill>
                  <a:latin typeface="Arial"/>
                  <a:ea typeface="Arial"/>
                  <a:cs typeface="Arial"/>
                  <a:sym typeface="Arial"/>
                </a:rPr>
                <a:t>Cát Bà</a:t>
              </a:r>
              <a:endParaRPr/>
            </a:p>
          </p:txBody>
        </p:sp>
        <p:sp>
          <p:nvSpPr>
            <p:cNvPr id="113" name="Google Shape;113;p3"/>
            <p:cNvSpPr txBox="1"/>
            <p:nvPr/>
          </p:nvSpPr>
          <p:spPr>
            <a:xfrm>
              <a:off x="4608" y="1308"/>
              <a:ext cx="864" cy="517"/>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Dịch vụ biển </a:t>
              </a:r>
              <a:endParaRPr/>
            </a:p>
          </p:txBody>
        </p:sp>
        <p:sp>
          <p:nvSpPr>
            <p:cNvPr id="114" name="Google Shape;114;p3"/>
            <p:cNvSpPr txBox="1"/>
            <p:nvPr/>
          </p:nvSpPr>
          <p:spPr>
            <a:xfrm>
              <a:off x="3648" y="1308"/>
              <a:ext cx="960" cy="517"/>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Du lịch </a:t>
              </a:r>
              <a:endParaRPr/>
            </a:p>
          </p:txBody>
        </p:sp>
        <p:sp>
          <p:nvSpPr>
            <p:cNvPr id="115" name="Google Shape;115;p3"/>
            <p:cNvSpPr txBox="1"/>
            <p:nvPr/>
          </p:nvSpPr>
          <p:spPr>
            <a:xfrm>
              <a:off x="2736" y="1308"/>
              <a:ext cx="912" cy="517"/>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Ngư nghiệp </a:t>
              </a:r>
              <a:endParaRPr/>
            </a:p>
          </p:txBody>
        </p:sp>
        <p:sp>
          <p:nvSpPr>
            <p:cNvPr id="116" name="Google Shape;116;p3"/>
            <p:cNvSpPr txBox="1"/>
            <p:nvPr/>
          </p:nvSpPr>
          <p:spPr>
            <a:xfrm>
              <a:off x="1584" y="1308"/>
              <a:ext cx="1152" cy="517"/>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Nông ,lâm nghiệp</a:t>
              </a:r>
              <a:endParaRPr/>
            </a:p>
          </p:txBody>
        </p:sp>
        <p:sp>
          <p:nvSpPr>
            <p:cNvPr id="117" name="Google Shape;117;p3"/>
            <p:cNvSpPr txBox="1"/>
            <p:nvPr/>
          </p:nvSpPr>
          <p:spPr>
            <a:xfrm>
              <a:off x="336" y="1308"/>
              <a:ext cx="1248" cy="517"/>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Các đảo </a:t>
              </a:r>
              <a:endParaRPr/>
            </a:p>
          </p:txBody>
        </p:sp>
        <p:cxnSp>
          <p:nvCxnSpPr>
            <p:cNvPr id="118" name="Google Shape;118;p3"/>
            <p:cNvCxnSpPr/>
            <p:nvPr/>
          </p:nvCxnSpPr>
          <p:spPr>
            <a:xfrm>
              <a:off x="336" y="1308"/>
              <a:ext cx="5136" cy="0"/>
            </a:xfrm>
            <a:prstGeom prst="straightConnector1">
              <a:avLst/>
            </a:prstGeom>
            <a:noFill/>
            <a:ln cap="sq" cmpd="sng" w="28575">
              <a:solidFill>
                <a:schemeClr val="dk1"/>
              </a:solidFill>
              <a:prstDash val="solid"/>
              <a:miter lim="800000"/>
              <a:headEnd len="med" w="med" type="none"/>
              <a:tailEnd len="med" w="med" type="none"/>
            </a:ln>
          </p:spPr>
        </p:cxnSp>
        <p:cxnSp>
          <p:nvCxnSpPr>
            <p:cNvPr id="119" name="Google Shape;119;p3"/>
            <p:cNvCxnSpPr/>
            <p:nvPr/>
          </p:nvCxnSpPr>
          <p:spPr>
            <a:xfrm>
              <a:off x="336" y="1825"/>
              <a:ext cx="5136" cy="0"/>
            </a:xfrm>
            <a:prstGeom prst="straightConnector1">
              <a:avLst/>
            </a:prstGeom>
            <a:noFill/>
            <a:ln cap="flat" cmpd="sng" w="12700">
              <a:solidFill>
                <a:schemeClr val="dk1"/>
              </a:solidFill>
              <a:prstDash val="solid"/>
              <a:miter lim="800000"/>
              <a:headEnd len="med" w="med" type="none"/>
              <a:tailEnd len="med" w="med" type="none"/>
            </a:ln>
          </p:spPr>
        </p:cxnSp>
        <p:cxnSp>
          <p:nvCxnSpPr>
            <p:cNvPr id="120" name="Google Shape;120;p3"/>
            <p:cNvCxnSpPr/>
            <p:nvPr/>
          </p:nvCxnSpPr>
          <p:spPr>
            <a:xfrm>
              <a:off x="336" y="2170"/>
              <a:ext cx="5136" cy="0"/>
            </a:xfrm>
            <a:prstGeom prst="straightConnector1">
              <a:avLst/>
            </a:prstGeom>
            <a:noFill/>
            <a:ln cap="flat" cmpd="sng" w="12700">
              <a:solidFill>
                <a:schemeClr val="dk1"/>
              </a:solidFill>
              <a:prstDash val="solid"/>
              <a:miter lim="800000"/>
              <a:headEnd len="med" w="med" type="none"/>
              <a:tailEnd len="med" w="med" type="none"/>
            </a:ln>
          </p:spPr>
        </p:cxnSp>
        <p:cxnSp>
          <p:nvCxnSpPr>
            <p:cNvPr id="121" name="Google Shape;121;p3"/>
            <p:cNvCxnSpPr/>
            <p:nvPr/>
          </p:nvCxnSpPr>
          <p:spPr>
            <a:xfrm>
              <a:off x="336" y="2515"/>
              <a:ext cx="5136" cy="0"/>
            </a:xfrm>
            <a:prstGeom prst="straightConnector1">
              <a:avLst/>
            </a:prstGeom>
            <a:noFill/>
            <a:ln cap="flat" cmpd="sng" w="12700">
              <a:solidFill>
                <a:schemeClr val="dk1"/>
              </a:solidFill>
              <a:prstDash val="solid"/>
              <a:miter lim="800000"/>
              <a:headEnd len="med" w="med" type="none"/>
              <a:tailEnd len="med" w="med" type="none"/>
            </a:ln>
          </p:spPr>
        </p:cxnSp>
        <p:cxnSp>
          <p:nvCxnSpPr>
            <p:cNvPr id="122" name="Google Shape;122;p3"/>
            <p:cNvCxnSpPr/>
            <p:nvPr/>
          </p:nvCxnSpPr>
          <p:spPr>
            <a:xfrm>
              <a:off x="336" y="2860"/>
              <a:ext cx="5136" cy="0"/>
            </a:xfrm>
            <a:prstGeom prst="straightConnector1">
              <a:avLst/>
            </a:prstGeom>
            <a:noFill/>
            <a:ln cap="flat" cmpd="sng" w="12700">
              <a:solidFill>
                <a:schemeClr val="dk1"/>
              </a:solidFill>
              <a:prstDash val="solid"/>
              <a:miter lim="800000"/>
              <a:headEnd len="med" w="med" type="none"/>
              <a:tailEnd len="med" w="med" type="none"/>
            </a:ln>
          </p:spPr>
        </p:cxnSp>
        <p:cxnSp>
          <p:nvCxnSpPr>
            <p:cNvPr id="123" name="Google Shape;123;p3"/>
            <p:cNvCxnSpPr/>
            <p:nvPr/>
          </p:nvCxnSpPr>
          <p:spPr>
            <a:xfrm>
              <a:off x="336" y="3205"/>
              <a:ext cx="5136" cy="0"/>
            </a:xfrm>
            <a:prstGeom prst="straightConnector1">
              <a:avLst/>
            </a:prstGeom>
            <a:noFill/>
            <a:ln cap="flat" cmpd="sng" w="12700">
              <a:solidFill>
                <a:schemeClr val="dk1"/>
              </a:solidFill>
              <a:prstDash val="solid"/>
              <a:miter lim="800000"/>
              <a:headEnd len="med" w="med" type="none"/>
              <a:tailEnd len="med" w="med" type="none"/>
            </a:ln>
          </p:spPr>
        </p:cxnSp>
        <p:cxnSp>
          <p:nvCxnSpPr>
            <p:cNvPr id="124" name="Google Shape;124;p3"/>
            <p:cNvCxnSpPr/>
            <p:nvPr/>
          </p:nvCxnSpPr>
          <p:spPr>
            <a:xfrm>
              <a:off x="336" y="3550"/>
              <a:ext cx="5136" cy="0"/>
            </a:xfrm>
            <a:prstGeom prst="straightConnector1">
              <a:avLst/>
            </a:prstGeom>
            <a:noFill/>
            <a:ln cap="flat" cmpd="sng" w="12700">
              <a:solidFill>
                <a:schemeClr val="dk1"/>
              </a:solidFill>
              <a:prstDash val="solid"/>
              <a:miter lim="800000"/>
              <a:headEnd len="med" w="med" type="none"/>
              <a:tailEnd len="med" w="med" type="none"/>
            </a:ln>
          </p:spPr>
        </p:cxnSp>
        <p:cxnSp>
          <p:nvCxnSpPr>
            <p:cNvPr id="125" name="Google Shape;125;p3"/>
            <p:cNvCxnSpPr/>
            <p:nvPr/>
          </p:nvCxnSpPr>
          <p:spPr>
            <a:xfrm>
              <a:off x="336" y="3895"/>
              <a:ext cx="5136" cy="0"/>
            </a:xfrm>
            <a:prstGeom prst="straightConnector1">
              <a:avLst/>
            </a:prstGeom>
            <a:noFill/>
            <a:ln cap="flat" cmpd="sng" w="12700">
              <a:solidFill>
                <a:schemeClr val="dk1"/>
              </a:solidFill>
              <a:prstDash val="solid"/>
              <a:miter lim="800000"/>
              <a:headEnd len="med" w="med" type="none"/>
              <a:tailEnd len="med" w="med" type="none"/>
            </a:ln>
          </p:spPr>
        </p:cxnSp>
        <p:cxnSp>
          <p:nvCxnSpPr>
            <p:cNvPr id="126" name="Google Shape;126;p3"/>
            <p:cNvCxnSpPr/>
            <p:nvPr/>
          </p:nvCxnSpPr>
          <p:spPr>
            <a:xfrm>
              <a:off x="336" y="4240"/>
              <a:ext cx="5136" cy="0"/>
            </a:xfrm>
            <a:prstGeom prst="straightConnector1">
              <a:avLst/>
            </a:prstGeom>
            <a:noFill/>
            <a:ln cap="sq" cmpd="sng" w="28575">
              <a:solidFill>
                <a:schemeClr val="dk1"/>
              </a:solidFill>
              <a:prstDash val="solid"/>
              <a:miter lim="800000"/>
              <a:headEnd len="med" w="med" type="none"/>
              <a:tailEnd len="med" w="med" type="none"/>
            </a:ln>
          </p:spPr>
        </p:cxnSp>
        <p:cxnSp>
          <p:nvCxnSpPr>
            <p:cNvPr id="127" name="Google Shape;127;p3"/>
            <p:cNvCxnSpPr/>
            <p:nvPr/>
          </p:nvCxnSpPr>
          <p:spPr>
            <a:xfrm>
              <a:off x="336" y="1308"/>
              <a:ext cx="0" cy="2932"/>
            </a:xfrm>
            <a:prstGeom prst="straightConnector1">
              <a:avLst/>
            </a:prstGeom>
            <a:noFill/>
            <a:ln cap="sq" cmpd="sng" w="28575">
              <a:solidFill>
                <a:schemeClr val="dk1"/>
              </a:solidFill>
              <a:prstDash val="solid"/>
              <a:miter lim="800000"/>
              <a:headEnd len="med" w="med" type="none"/>
              <a:tailEnd len="med" w="med" type="none"/>
            </a:ln>
          </p:spPr>
        </p:cxnSp>
        <p:cxnSp>
          <p:nvCxnSpPr>
            <p:cNvPr id="128" name="Google Shape;128;p3"/>
            <p:cNvCxnSpPr/>
            <p:nvPr/>
          </p:nvCxnSpPr>
          <p:spPr>
            <a:xfrm>
              <a:off x="1584" y="1308"/>
              <a:ext cx="0" cy="2932"/>
            </a:xfrm>
            <a:prstGeom prst="straightConnector1">
              <a:avLst/>
            </a:prstGeom>
            <a:noFill/>
            <a:ln cap="flat" cmpd="sng" w="12700">
              <a:solidFill>
                <a:schemeClr val="dk1"/>
              </a:solidFill>
              <a:prstDash val="solid"/>
              <a:miter lim="800000"/>
              <a:headEnd len="med" w="med" type="none"/>
              <a:tailEnd len="med" w="med" type="none"/>
            </a:ln>
          </p:spPr>
        </p:cxnSp>
        <p:cxnSp>
          <p:nvCxnSpPr>
            <p:cNvPr id="129" name="Google Shape;129;p3"/>
            <p:cNvCxnSpPr/>
            <p:nvPr/>
          </p:nvCxnSpPr>
          <p:spPr>
            <a:xfrm>
              <a:off x="2736" y="1308"/>
              <a:ext cx="0" cy="2932"/>
            </a:xfrm>
            <a:prstGeom prst="straightConnector1">
              <a:avLst/>
            </a:prstGeom>
            <a:noFill/>
            <a:ln cap="flat" cmpd="sng" w="12700">
              <a:solidFill>
                <a:schemeClr val="dk1"/>
              </a:solidFill>
              <a:prstDash val="solid"/>
              <a:miter lim="800000"/>
              <a:headEnd len="med" w="med" type="none"/>
              <a:tailEnd len="med" w="med" type="none"/>
            </a:ln>
          </p:spPr>
        </p:cxnSp>
        <p:cxnSp>
          <p:nvCxnSpPr>
            <p:cNvPr id="130" name="Google Shape;130;p3"/>
            <p:cNvCxnSpPr/>
            <p:nvPr/>
          </p:nvCxnSpPr>
          <p:spPr>
            <a:xfrm>
              <a:off x="3648" y="1308"/>
              <a:ext cx="0" cy="2932"/>
            </a:xfrm>
            <a:prstGeom prst="straightConnector1">
              <a:avLst/>
            </a:prstGeom>
            <a:noFill/>
            <a:ln cap="flat" cmpd="sng" w="12700">
              <a:solidFill>
                <a:schemeClr val="dk1"/>
              </a:solidFill>
              <a:prstDash val="solid"/>
              <a:miter lim="800000"/>
              <a:headEnd len="med" w="med" type="none"/>
              <a:tailEnd len="med" w="med" type="none"/>
            </a:ln>
          </p:spPr>
        </p:cxnSp>
        <p:cxnSp>
          <p:nvCxnSpPr>
            <p:cNvPr id="131" name="Google Shape;131;p3"/>
            <p:cNvCxnSpPr/>
            <p:nvPr/>
          </p:nvCxnSpPr>
          <p:spPr>
            <a:xfrm>
              <a:off x="4608" y="1308"/>
              <a:ext cx="0" cy="2932"/>
            </a:xfrm>
            <a:prstGeom prst="straightConnector1">
              <a:avLst/>
            </a:prstGeom>
            <a:noFill/>
            <a:ln cap="flat" cmpd="sng" w="12700">
              <a:solidFill>
                <a:schemeClr val="dk1"/>
              </a:solidFill>
              <a:prstDash val="solid"/>
              <a:miter lim="800000"/>
              <a:headEnd len="med" w="med" type="none"/>
              <a:tailEnd len="med" w="med" type="none"/>
            </a:ln>
          </p:spPr>
        </p:cxnSp>
        <p:cxnSp>
          <p:nvCxnSpPr>
            <p:cNvPr id="132" name="Google Shape;132;p3"/>
            <p:cNvCxnSpPr/>
            <p:nvPr/>
          </p:nvCxnSpPr>
          <p:spPr>
            <a:xfrm>
              <a:off x="5472" y="1308"/>
              <a:ext cx="0" cy="2932"/>
            </a:xfrm>
            <a:prstGeom prst="straightConnector1">
              <a:avLst/>
            </a:prstGeom>
            <a:noFill/>
            <a:ln cap="sq" cmpd="sng" w="28575">
              <a:solidFill>
                <a:schemeClr val="dk1"/>
              </a:solidFill>
              <a:prstDash val="solid"/>
              <a:miter lim="800000"/>
              <a:headEnd len="med" w="med" type="none"/>
              <a:tailEnd len="med" w="med" type="none"/>
            </a:ln>
          </p:spPr>
        </p:cxnSp>
      </p:grpSp>
    </p:spTree>
  </p:cSld>
  <p:clrMapOvr>
    <a:masterClrMapping/>
  </p:clrMapOvr>
  <p:transition spd="slow">
    <p:push/>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CC99FF"/>
            </a:gs>
            <a:gs pos="100000">
              <a:schemeClr val="lt1"/>
            </a:gs>
          </a:gsLst>
          <a:lin ang="13500000" scaled="0"/>
        </a:gradFill>
      </p:bgPr>
    </p:bg>
    <p:spTree>
      <p:nvGrpSpPr>
        <p:cNvPr id="136" name="Shape 136"/>
        <p:cNvGrpSpPr/>
        <p:nvPr/>
      </p:nvGrpSpPr>
      <p:grpSpPr>
        <a:xfrm>
          <a:off x="0" y="0"/>
          <a:ext cx="0" cy="0"/>
          <a:chOff x="0" y="0"/>
          <a:chExt cx="0" cy="0"/>
        </a:xfrm>
      </p:grpSpPr>
      <p:pic>
        <p:nvPicPr>
          <p:cNvPr id="137" name="Google Shape;137;p4"/>
          <p:cNvPicPr preferRelativeResize="0"/>
          <p:nvPr/>
        </p:nvPicPr>
        <p:blipFill rotWithShape="1">
          <a:blip r:embed="rId3">
            <a:alphaModFix/>
          </a:blip>
          <a:srcRect b="0" l="0" r="0" t="0"/>
          <a:stretch/>
        </p:blipFill>
        <p:spPr>
          <a:xfrm>
            <a:off x="4191000" y="1676400"/>
            <a:ext cx="4648200" cy="4876800"/>
          </a:xfrm>
          <a:prstGeom prst="rect">
            <a:avLst/>
          </a:prstGeom>
          <a:noFill/>
          <a:ln cap="flat" cmpd="sng" w="28575">
            <a:solidFill>
              <a:srgbClr val="000000"/>
            </a:solidFill>
            <a:prstDash val="solid"/>
            <a:miter lim="800000"/>
            <a:headEnd len="sm" w="sm" type="none"/>
            <a:tailEnd len="sm" w="sm" type="none"/>
          </a:ln>
        </p:spPr>
      </p:pic>
      <p:sp>
        <p:nvSpPr>
          <p:cNvPr id="138" name="Google Shape;138;p4"/>
          <p:cNvSpPr txBox="1"/>
          <p:nvPr/>
        </p:nvSpPr>
        <p:spPr>
          <a:xfrm>
            <a:off x="304800" y="1752600"/>
            <a:ext cx="3886200" cy="7016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000"/>
              <a:buFont typeface="Arial"/>
              <a:buNone/>
            </a:pPr>
            <a:r>
              <a:rPr b="1" i="0" lang="en-US" sz="2000" u="sng">
                <a:solidFill>
                  <a:schemeClr val="dk1"/>
                </a:solidFill>
                <a:latin typeface="Arial"/>
                <a:ea typeface="Arial"/>
                <a:cs typeface="Arial"/>
                <a:sym typeface="Arial"/>
              </a:rPr>
              <a:t>I. Đánh giá tiềm năng kinh tế của các đảo ven bờ</a:t>
            </a:r>
            <a:r>
              <a:rPr b="1" i="0" lang="en-US" sz="2000" u="none">
                <a:solidFill>
                  <a:schemeClr val="dk1"/>
                </a:solidFill>
                <a:latin typeface="Arial"/>
                <a:ea typeface="Arial"/>
                <a:cs typeface="Arial"/>
                <a:sym typeface="Arial"/>
              </a:rPr>
              <a:t> </a:t>
            </a:r>
            <a:endParaRPr/>
          </a:p>
        </p:txBody>
      </p:sp>
      <p:sp>
        <p:nvSpPr>
          <p:cNvPr id="139" name="Google Shape;139;p4"/>
          <p:cNvSpPr txBox="1"/>
          <p:nvPr/>
        </p:nvSpPr>
        <p:spPr>
          <a:xfrm>
            <a:off x="381000" y="2590800"/>
            <a:ext cx="3810000" cy="9159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33CC"/>
              </a:buClr>
              <a:buSzPts val="1800"/>
              <a:buFont typeface="Arial"/>
              <a:buNone/>
            </a:pPr>
            <a:r>
              <a:rPr b="0" i="0" lang="en-US" sz="1800" u="none">
                <a:solidFill>
                  <a:srgbClr val="0033CC"/>
                </a:solidFill>
                <a:latin typeface="Arial"/>
                <a:ea typeface="Arial"/>
                <a:cs typeface="Arial"/>
                <a:sym typeface="Arial"/>
              </a:rPr>
              <a:t>Xác định trên  lược đồ những  đảo ven bờ có điều kiện phát triển kinh tế t</a:t>
            </a:r>
            <a:r>
              <a:rPr b="0" i="0" lang="en-US" sz="1600" u="none">
                <a:solidFill>
                  <a:srgbClr val="0033CC"/>
                </a:solidFill>
                <a:latin typeface="Arial"/>
                <a:ea typeface="Arial"/>
                <a:cs typeface="Arial"/>
                <a:sym typeface="Arial"/>
              </a:rPr>
              <a:t>ổng hợp</a:t>
            </a:r>
            <a:r>
              <a:rPr b="0" i="0" lang="en-US" sz="1800" u="none">
                <a:solidFill>
                  <a:srgbClr val="0033CC"/>
                </a:solidFill>
                <a:latin typeface="Arial"/>
                <a:ea typeface="Arial"/>
                <a:cs typeface="Arial"/>
                <a:sym typeface="Arial"/>
              </a:rPr>
              <a:t> ?</a:t>
            </a:r>
            <a:endParaRPr/>
          </a:p>
        </p:txBody>
      </p:sp>
      <p:grpSp>
        <p:nvGrpSpPr>
          <p:cNvPr id="140" name="Google Shape;140;p4"/>
          <p:cNvGrpSpPr/>
          <p:nvPr/>
        </p:nvGrpSpPr>
        <p:grpSpPr>
          <a:xfrm>
            <a:off x="6172200" y="2514600"/>
            <a:ext cx="1447800" cy="457200"/>
            <a:chOff x="3888" y="1584"/>
            <a:chExt cx="912" cy="288"/>
          </a:xfrm>
        </p:grpSpPr>
        <p:sp>
          <p:nvSpPr>
            <p:cNvPr id="141" name="Google Shape;141;p4"/>
            <p:cNvSpPr txBox="1"/>
            <p:nvPr/>
          </p:nvSpPr>
          <p:spPr>
            <a:xfrm>
              <a:off x="3888" y="1641"/>
              <a:ext cx="912" cy="23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1800"/>
                <a:buFont typeface="Arial"/>
                <a:buNone/>
              </a:pPr>
              <a:r>
                <a:rPr b="0" i="0" lang="en-US" sz="1800" u="none">
                  <a:solidFill>
                    <a:srgbClr val="FF0000"/>
                  </a:solidFill>
                  <a:latin typeface="Arial"/>
                  <a:ea typeface="Arial"/>
                  <a:cs typeface="Arial"/>
                  <a:sym typeface="Arial"/>
                </a:rPr>
                <a:t>Cát Bà </a:t>
              </a:r>
              <a:endParaRPr/>
            </a:p>
          </p:txBody>
        </p:sp>
        <p:sp>
          <p:nvSpPr>
            <p:cNvPr id="142" name="Google Shape;142;p4"/>
            <p:cNvSpPr/>
            <p:nvPr/>
          </p:nvSpPr>
          <p:spPr>
            <a:xfrm>
              <a:off x="4032" y="1584"/>
              <a:ext cx="96" cy="144"/>
            </a:xfrm>
            <a:prstGeom prst="irregularSeal1">
              <a:avLst/>
            </a:prstGeom>
            <a:solidFill>
              <a:srgbClr val="FF00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143" name="Google Shape;143;p4"/>
          <p:cNvGrpSpPr/>
          <p:nvPr/>
        </p:nvGrpSpPr>
        <p:grpSpPr>
          <a:xfrm>
            <a:off x="5867400" y="5943600"/>
            <a:ext cx="1447800" cy="381000"/>
            <a:chOff x="3696" y="3744"/>
            <a:chExt cx="912" cy="240"/>
          </a:xfrm>
        </p:grpSpPr>
        <p:sp>
          <p:nvSpPr>
            <p:cNvPr id="144" name="Google Shape;144;p4"/>
            <p:cNvSpPr txBox="1"/>
            <p:nvPr/>
          </p:nvSpPr>
          <p:spPr>
            <a:xfrm>
              <a:off x="3696" y="3753"/>
              <a:ext cx="912" cy="23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1800"/>
                <a:buFont typeface="Arial"/>
                <a:buNone/>
              </a:pPr>
              <a:r>
                <a:rPr b="0" i="0" lang="en-US" sz="1800" u="none">
                  <a:solidFill>
                    <a:srgbClr val="FF0000"/>
                  </a:solidFill>
                  <a:latin typeface="Arial"/>
                  <a:ea typeface="Arial"/>
                  <a:cs typeface="Arial"/>
                  <a:sym typeface="Arial"/>
                </a:rPr>
                <a:t>Côn Đảo   </a:t>
              </a:r>
              <a:endParaRPr/>
            </a:p>
          </p:txBody>
        </p:sp>
        <p:sp>
          <p:nvSpPr>
            <p:cNvPr id="145" name="Google Shape;145;p4"/>
            <p:cNvSpPr/>
            <p:nvPr/>
          </p:nvSpPr>
          <p:spPr>
            <a:xfrm>
              <a:off x="3984" y="3744"/>
              <a:ext cx="96" cy="144"/>
            </a:xfrm>
            <a:prstGeom prst="irregularSeal1">
              <a:avLst/>
            </a:prstGeom>
            <a:solidFill>
              <a:srgbClr val="FF00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146" name="Google Shape;146;p4"/>
          <p:cNvGrpSpPr/>
          <p:nvPr/>
        </p:nvGrpSpPr>
        <p:grpSpPr>
          <a:xfrm>
            <a:off x="4419600" y="5334000"/>
            <a:ext cx="1447800" cy="457200"/>
            <a:chOff x="2736" y="3408"/>
            <a:chExt cx="912" cy="288"/>
          </a:xfrm>
        </p:grpSpPr>
        <p:sp>
          <p:nvSpPr>
            <p:cNvPr id="147" name="Google Shape;147;p4"/>
            <p:cNvSpPr txBox="1"/>
            <p:nvPr/>
          </p:nvSpPr>
          <p:spPr>
            <a:xfrm>
              <a:off x="2736" y="3408"/>
              <a:ext cx="912" cy="23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1800"/>
                <a:buFont typeface="Arial"/>
                <a:buNone/>
              </a:pPr>
              <a:r>
                <a:rPr b="0" i="0" lang="en-US" sz="1800" u="none">
                  <a:solidFill>
                    <a:srgbClr val="FF0000"/>
                  </a:solidFill>
                  <a:latin typeface="Arial"/>
                  <a:ea typeface="Arial"/>
                  <a:cs typeface="Arial"/>
                  <a:sym typeface="Arial"/>
                </a:rPr>
                <a:t>Phú Quốc </a:t>
              </a:r>
              <a:endParaRPr/>
            </a:p>
          </p:txBody>
        </p:sp>
        <p:sp>
          <p:nvSpPr>
            <p:cNvPr id="148" name="Google Shape;148;p4"/>
            <p:cNvSpPr/>
            <p:nvPr/>
          </p:nvSpPr>
          <p:spPr>
            <a:xfrm>
              <a:off x="3072" y="3552"/>
              <a:ext cx="96" cy="144"/>
            </a:xfrm>
            <a:prstGeom prst="irregularSeal1">
              <a:avLst/>
            </a:prstGeom>
            <a:solidFill>
              <a:srgbClr val="FF00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pic>
        <p:nvPicPr>
          <p:cNvPr id="149" name="Google Shape;149;p4"/>
          <p:cNvPicPr preferRelativeResize="0"/>
          <p:nvPr/>
        </p:nvPicPr>
        <p:blipFill rotWithShape="1">
          <a:blip r:embed="rId4">
            <a:alphaModFix/>
          </a:blip>
          <a:srcRect b="0" l="0" r="0" t="0"/>
          <a:stretch/>
        </p:blipFill>
        <p:spPr>
          <a:xfrm>
            <a:off x="304800" y="2514600"/>
            <a:ext cx="3886200" cy="3924300"/>
          </a:xfrm>
          <a:prstGeom prst="rect">
            <a:avLst/>
          </a:prstGeom>
          <a:noFill/>
          <a:ln>
            <a:noFill/>
          </a:ln>
        </p:spPr>
      </p:pic>
      <p:pic>
        <p:nvPicPr>
          <p:cNvPr id="150" name="Google Shape;150;p4"/>
          <p:cNvPicPr preferRelativeResize="0"/>
          <p:nvPr/>
        </p:nvPicPr>
        <p:blipFill rotWithShape="1">
          <a:blip r:embed="rId5">
            <a:alphaModFix/>
          </a:blip>
          <a:srcRect b="0" l="0" r="0" t="0"/>
          <a:stretch/>
        </p:blipFill>
        <p:spPr>
          <a:xfrm>
            <a:off x="0" y="2514600"/>
            <a:ext cx="4114800" cy="3886200"/>
          </a:xfrm>
          <a:prstGeom prst="rect">
            <a:avLst/>
          </a:prstGeom>
          <a:noFill/>
          <a:ln>
            <a:noFill/>
          </a:ln>
        </p:spPr>
      </p:pic>
      <p:sp>
        <p:nvSpPr>
          <p:cNvPr id="151" name="Google Shape;151;p4"/>
          <p:cNvSpPr txBox="1"/>
          <p:nvPr/>
        </p:nvSpPr>
        <p:spPr>
          <a:xfrm>
            <a:off x="4343400" y="6519862"/>
            <a:ext cx="487680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Lược đồ một số đảo và quần đảo Việt Nam </a:t>
            </a:r>
            <a:endParaRPr/>
          </a:p>
        </p:txBody>
      </p:sp>
      <p:sp>
        <p:nvSpPr>
          <p:cNvPr id="152" name="Google Shape;152;p4"/>
          <p:cNvSpPr txBox="1"/>
          <p:nvPr/>
        </p:nvSpPr>
        <p:spPr>
          <a:xfrm>
            <a:off x="0" y="304800"/>
            <a:ext cx="8991600" cy="130968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FF"/>
              </a:buClr>
              <a:buSzPts val="3200"/>
              <a:buFont typeface="Arial"/>
              <a:buNone/>
            </a:pPr>
            <a:r>
              <a:rPr b="1" i="0" lang="en-US" sz="3200" u="none">
                <a:solidFill>
                  <a:srgbClr val="0000FF"/>
                </a:solidFill>
                <a:latin typeface="Arial"/>
                <a:ea typeface="Arial"/>
                <a:cs typeface="Arial"/>
                <a:sym typeface="Arial"/>
              </a:rPr>
              <a:t>Tiết 47</a:t>
            </a:r>
            <a:r>
              <a:rPr b="1" i="0" lang="en-US" sz="2400" u="none">
                <a:solidFill>
                  <a:schemeClr val="dk2"/>
                </a:solidFill>
                <a:latin typeface="Arial"/>
                <a:ea typeface="Arial"/>
                <a:cs typeface="Arial"/>
                <a:sym typeface="Arial"/>
              </a:rPr>
              <a:t>         </a:t>
            </a:r>
            <a:r>
              <a:rPr b="1" i="0" lang="en-US" sz="3200" u="none">
                <a:solidFill>
                  <a:srgbClr val="FF0000"/>
                </a:solidFill>
                <a:latin typeface="Arial"/>
                <a:ea typeface="Arial"/>
                <a:cs typeface="Arial"/>
                <a:sym typeface="Arial"/>
              </a:rPr>
              <a:t>THỰC HÀNH</a:t>
            </a:r>
            <a:r>
              <a:rPr b="1" i="0" lang="en-US" sz="2400" u="none">
                <a:solidFill>
                  <a:srgbClr val="FF0000"/>
                </a:solidFill>
                <a:latin typeface="Arial"/>
                <a:ea typeface="Arial"/>
                <a:cs typeface="Arial"/>
                <a:sym typeface="Arial"/>
              </a:rPr>
              <a:t> </a:t>
            </a:r>
            <a:br>
              <a:rPr b="1" i="0" lang="en-US" sz="2400" u="none">
                <a:solidFill>
                  <a:srgbClr val="FF0000"/>
                </a:solidFill>
                <a:latin typeface="Arial"/>
                <a:ea typeface="Arial"/>
                <a:cs typeface="Arial"/>
                <a:sym typeface="Arial"/>
              </a:rPr>
            </a:br>
            <a:r>
              <a:rPr b="1" i="0" lang="en-US" sz="2400" u="none">
                <a:solidFill>
                  <a:srgbClr val="FF0000"/>
                </a:solidFill>
                <a:latin typeface="Arial"/>
                <a:ea typeface="Arial"/>
                <a:cs typeface="Arial"/>
                <a:sym typeface="Arial"/>
              </a:rPr>
              <a:t>  ĐÁNH GIÁ TIỀM NĂNG KINH TẾ CỦA CÁC ĐẢO VEN BỜ VÀ TÌM HIỂU VỀ NGÀNH CÔNG NGHIỆP DẦU KHÍ</a:t>
            </a:r>
            <a:r>
              <a:rPr b="0" i="0" lang="en-US" sz="2400" u="none">
                <a:solidFill>
                  <a:schemeClr val="dk1"/>
                </a:solidFill>
                <a:latin typeface="Arial"/>
                <a:ea typeface="Arial"/>
                <a:cs typeface="Arial"/>
                <a:sym typeface="Arial"/>
              </a:rPr>
              <a:t> </a:t>
            </a:r>
            <a:endParaRPr/>
          </a:p>
        </p:txBody>
      </p:sp>
      <p:pic>
        <p:nvPicPr>
          <p:cNvPr id="153" name="Google Shape;153;p4"/>
          <p:cNvPicPr preferRelativeResize="0"/>
          <p:nvPr/>
        </p:nvPicPr>
        <p:blipFill rotWithShape="1">
          <a:blip r:embed="rId6">
            <a:alphaModFix/>
          </a:blip>
          <a:srcRect b="0" l="0" r="0" t="0"/>
          <a:stretch/>
        </p:blipFill>
        <p:spPr>
          <a:xfrm>
            <a:off x="0" y="2438400"/>
            <a:ext cx="4114800" cy="4114800"/>
          </a:xfrm>
          <a:prstGeom prst="rect">
            <a:avLst/>
          </a:prstGeom>
          <a:noFill/>
          <a:ln>
            <a:noFill/>
          </a:ln>
        </p:spPr>
      </p:pic>
      <p:sp>
        <p:nvSpPr>
          <p:cNvPr id="154" name="Google Shape;154;p4"/>
          <p:cNvSpPr txBox="1"/>
          <p:nvPr/>
        </p:nvSpPr>
        <p:spPr>
          <a:xfrm>
            <a:off x="381000" y="2471737"/>
            <a:ext cx="554037" cy="579437"/>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chemeClr val="dk1"/>
              </a:buClr>
              <a:buSzPts val="3200"/>
              <a:buFont typeface="Arial"/>
              <a:buNone/>
            </a:pPr>
            <a:r>
              <a:rPr b="0" i="0" lang="en-US" sz="3200" u="none">
                <a:solidFill>
                  <a:schemeClr val="dk1"/>
                </a:solidFill>
                <a:latin typeface="Arial"/>
                <a:ea typeface="Arial"/>
                <a:cs typeface="Arial"/>
                <a:sym typeface="Arial"/>
              </a:rPr>
              <a:t>🖎</a:t>
            </a:r>
            <a:endParaRPr/>
          </a:p>
        </p:txBody>
      </p:sp>
      <p:sp>
        <p:nvSpPr>
          <p:cNvPr id="155" name="Google Shape;155;p4"/>
          <p:cNvSpPr txBox="1"/>
          <p:nvPr/>
        </p:nvSpPr>
        <p:spPr>
          <a:xfrm>
            <a:off x="457200" y="3048000"/>
            <a:ext cx="4038600" cy="10064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33CC"/>
              </a:buClr>
              <a:buSzPts val="2000"/>
              <a:buFont typeface="Arial"/>
              <a:buNone/>
            </a:pPr>
            <a:r>
              <a:rPr b="0" i="0" lang="en-US" sz="2000" u="none">
                <a:solidFill>
                  <a:srgbClr val="0033CC"/>
                </a:solidFill>
                <a:latin typeface="Arial"/>
                <a:ea typeface="Arial"/>
                <a:cs typeface="Arial"/>
                <a:sym typeface="Arial"/>
              </a:rPr>
              <a:t>Những đảo có tiềm năng phát triển kinh tế tổng hợp là :                 Cát Bà,Côn Đảo,Phú Quốc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7"/>
                                        </p:tgtEl>
                                        <p:attrNameLst>
                                          <p:attrName>style.visibility</p:attrName>
                                        </p:attrNameLst>
                                      </p:cBhvr>
                                      <p:to>
                                        <p:strVal val="visible"/>
                                      </p:to>
                                    </p:set>
                                    <p:animEffect filter="fade" transition="in">
                                      <p:cBhvr>
                                        <p:cTn dur="1000"/>
                                        <p:tgtEl>
                                          <p:spTgt spid="137"/>
                                        </p:tgtEl>
                                      </p:cBhvr>
                                    </p:animEffect>
                                  </p:childTnLst>
                                </p:cTn>
                              </p:par>
                              <p:par>
                                <p:cTn fill="hold" nodeType="withEffect" presetClass="entr" presetID="10" presetSubtype="0">
                                  <p:stCondLst>
                                    <p:cond delay="0"/>
                                  </p:stCondLst>
                                  <p:childTnLst>
                                    <p:set>
                                      <p:cBhvr>
                                        <p:cTn dur="1" fill="hold">
                                          <p:stCondLst>
                                            <p:cond delay="0"/>
                                          </p:stCondLst>
                                        </p:cTn>
                                        <p:tgtEl>
                                          <p:spTgt spid="151"/>
                                        </p:tgtEl>
                                        <p:attrNameLst>
                                          <p:attrName>style.visibility</p:attrName>
                                        </p:attrNameLst>
                                      </p:cBhvr>
                                      <p:to>
                                        <p:strVal val="visible"/>
                                      </p:to>
                                    </p:set>
                                    <p:animEffect filter="fade" transition="in">
                                      <p:cBhvr>
                                        <p:cTn dur="1000"/>
                                        <p:tgtEl>
                                          <p:spTgt spid="15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9"/>
                                        </p:tgtEl>
                                        <p:attrNameLst>
                                          <p:attrName>style.visibility</p:attrName>
                                        </p:attrNameLst>
                                      </p:cBhvr>
                                      <p:to>
                                        <p:strVal val="visible"/>
                                      </p:to>
                                    </p:set>
                                    <p:animEffect filter="fade" transition="in">
                                      <p:cBhvr>
                                        <p:cTn dur="1000"/>
                                        <p:tgtEl>
                                          <p:spTgt spid="13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xit" presetID="10" presetSubtype="0">
                                  <p:stCondLst>
                                    <p:cond delay="0"/>
                                  </p:stCondLst>
                                  <p:childTnLst>
                                    <p:animEffect filter="fade" transition="out">
                                      <p:cBhvr>
                                        <p:cTn dur="500"/>
                                        <p:tgtEl>
                                          <p:spTgt spid="139"/>
                                        </p:tgtEl>
                                      </p:cBhvr>
                                    </p:animEffect>
                                    <p:set>
                                      <p:cBhvr>
                                        <p:cTn dur="1" fill="hold">
                                          <p:stCondLst>
                                            <p:cond delay="500"/>
                                          </p:stCondLst>
                                        </p:cTn>
                                        <p:tgtEl>
                                          <p:spTgt spid="139"/>
                                        </p:tgtEl>
                                        <p:attrNameLst>
                                          <p:attrName>style.visibility</p:attrName>
                                        </p:attrNameLst>
                                      </p:cBhvr>
                                      <p:to>
                                        <p:strVal val="hidden"/>
                                      </p:to>
                                    </p:se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49"/>
                                        </p:tgtEl>
                                        <p:attrNameLst>
                                          <p:attrName>style.visibility</p:attrName>
                                        </p:attrNameLst>
                                      </p:cBhvr>
                                      <p:to>
                                        <p:strVal val="visible"/>
                                      </p:to>
                                    </p:set>
                                    <p:animEffect filter="fade" transition="in">
                                      <p:cBhvr>
                                        <p:cTn dur="1000"/>
                                        <p:tgtEl>
                                          <p:spTgt spid="14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xit" presetID="10" presetSubtype="0">
                                  <p:stCondLst>
                                    <p:cond delay="0"/>
                                  </p:stCondLst>
                                  <p:childTnLst>
                                    <p:animEffect filter="fade" transition="out">
                                      <p:cBhvr>
                                        <p:cTn dur="500"/>
                                        <p:tgtEl>
                                          <p:spTgt spid="149"/>
                                        </p:tgtEl>
                                      </p:cBhvr>
                                    </p:animEffect>
                                    <p:set>
                                      <p:cBhvr>
                                        <p:cTn dur="1" fill="hold">
                                          <p:stCondLst>
                                            <p:cond delay="500"/>
                                          </p:stCondLst>
                                        </p:cTn>
                                        <p:tgtEl>
                                          <p:spTgt spid="149"/>
                                        </p:tgtEl>
                                        <p:attrNameLst>
                                          <p:attrName>style.visibility</p:attrName>
                                        </p:attrNameLst>
                                      </p:cBhvr>
                                      <p:to>
                                        <p:strVal val="hidden"/>
                                      </p:to>
                                    </p:set>
                                  </p:childTnLst>
                                </p:cTn>
                              </p:par>
                              <p:par>
                                <p:cTn fill="hold" nodeType="withEffect" presetClass="entr" presetID="10" presetSubtype="0">
                                  <p:stCondLst>
                                    <p:cond delay="0"/>
                                  </p:stCondLst>
                                  <p:childTnLst>
                                    <p:set>
                                      <p:cBhvr>
                                        <p:cTn dur="1" fill="hold">
                                          <p:stCondLst>
                                            <p:cond delay="0"/>
                                          </p:stCondLst>
                                        </p:cTn>
                                        <p:tgtEl>
                                          <p:spTgt spid="153"/>
                                        </p:tgtEl>
                                        <p:attrNameLst>
                                          <p:attrName>style.visibility</p:attrName>
                                        </p:attrNameLst>
                                      </p:cBhvr>
                                      <p:to>
                                        <p:strVal val="visible"/>
                                      </p:to>
                                    </p:set>
                                    <p:animEffect filter="fade" transition="in">
                                      <p:cBhvr>
                                        <p:cTn dur="1000"/>
                                        <p:tgtEl>
                                          <p:spTgt spid="15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xit" presetID="10" presetSubtype="0">
                                  <p:stCondLst>
                                    <p:cond delay="0"/>
                                  </p:stCondLst>
                                  <p:childTnLst>
                                    <p:animEffect filter="fade" transition="out">
                                      <p:cBhvr>
                                        <p:cTn dur="500"/>
                                        <p:tgtEl>
                                          <p:spTgt spid="153"/>
                                        </p:tgtEl>
                                      </p:cBhvr>
                                    </p:animEffect>
                                    <p:set>
                                      <p:cBhvr>
                                        <p:cTn dur="1" fill="hold">
                                          <p:stCondLst>
                                            <p:cond delay="500"/>
                                          </p:stCondLst>
                                        </p:cTn>
                                        <p:tgtEl>
                                          <p:spTgt spid="153"/>
                                        </p:tgtEl>
                                        <p:attrNameLst>
                                          <p:attrName>style.visibility</p:attrName>
                                        </p:attrNameLst>
                                      </p:cBhvr>
                                      <p:to>
                                        <p:strVal val="hidden"/>
                                      </p:to>
                                    </p:set>
                                  </p:childTnLst>
                                </p:cTn>
                              </p:par>
                              <p:par>
                                <p:cTn fill="hold" nodeType="withEffect" presetClass="entr" presetID="10" presetSubtype="0">
                                  <p:stCondLst>
                                    <p:cond delay="0"/>
                                  </p:stCondLst>
                                  <p:childTnLst>
                                    <p:set>
                                      <p:cBhvr>
                                        <p:cTn dur="1" fill="hold">
                                          <p:stCondLst>
                                            <p:cond delay="0"/>
                                          </p:stCondLst>
                                        </p:cTn>
                                        <p:tgtEl>
                                          <p:spTgt spid="150"/>
                                        </p:tgtEl>
                                        <p:attrNameLst>
                                          <p:attrName>style.visibility</p:attrName>
                                        </p:attrNameLst>
                                      </p:cBhvr>
                                      <p:to>
                                        <p:strVal val="visible"/>
                                      </p:to>
                                    </p:set>
                                    <p:animEffect filter="fade" transition="in">
                                      <p:cBhvr>
                                        <p:cTn dur="1000"/>
                                        <p:tgtEl>
                                          <p:spTgt spid="15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xit" presetID="10" presetSubtype="0">
                                  <p:stCondLst>
                                    <p:cond delay="0"/>
                                  </p:stCondLst>
                                  <p:childTnLst>
                                    <p:animEffect filter="fade" transition="out">
                                      <p:cBhvr>
                                        <p:cTn dur="500"/>
                                        <p:tgtEl>
                                          <p:spTgt spid="150"/>
                                        </p:tgtEl>
                                      </p:cBhvr>
                                    </p:animEffect>
                                    <p:set>
                                      <p:cBhvr>
                                        <p:cTn dur="1" fill="hold">
                                          <p:stCondLst>
                                            <p:cond delay="500"/>
                                          </p:stCondLst>
                                        </p:cTn>
                                        <p:tgtEl>
                                          <p:spTgt spid="150"/>
                                        </p:tgtEl>
                                        <p:attrNameLst>
                                          <p:attrName>style.visibility</p:attrName>
                                        </p:attrNameLst>
                                      </p:cBhvr>
                                      <p:to>
                                        <p:strVal val="hidden"/>
                                      </p:to>
                                    </p:set>
                                  </p:childTnLst>
                                </p:cTn>
                              </p:par>
                              <p:par>
                                <p:cTn fill="hold" nodeType="withEffect" presetClass="entr" presetID="10" presetSubtype="0">
                                  <p:stCondLst>
                                    <p:cond delay="0"/>
                                  </p:stCondLst>
                                  <p:childTnLst>
                                    <p:set>
                                      <p:cBhvr>
                                        <p:cTn dur="1" fill="hold">
                                          <p:stCondLst>
                                            <p:cond delay="0"/>
                                          </p:stCondLst>
                                        </p:cTn>
                                        <p:tgtEl>
                                          <p:spTgt spid="154"/>
                                        </p:tgtEl>
                                        <p:attrNameLst>
                                          <p:attrName>style.visibility</p:attrName>
                                        </p:attrNameLst>
                                      </p:cBhvr>
                                      <p:to>
                                        <p:strVal val="visible"/>
                                      </p:to>
                                    </p:set>
                                    <p:animEffect filter="fade" transition="in">
                                      <p:cBhvr>
                                        <p:cTn dur="1000"/>
                                        <p:tgtEl>
                                          <p:spTgt spid="154"/>
                                        </p:tgtEl>
                                      </p:cBhvr>
                                    </p:animEffect>
                                  </p:childTnLst>
                                </p:cTn>
                              </p:par>
                              <p:par>
                                <p:cTn fill="hold" nodeType="withEffect" presetClass="entr" presetID="10" presetSubtype="0">
                                  <p:stCondLst>
                                    <p:cond delay="0"/>
                                  </p:stCondLst>
                                  <p:childTnLst>
                                    <p:set>
                                      <p:cBhvr>
                                        <p:cTn dur="1" fill="hold">
                                          <p:stCondLst>
                                            <p:cond delay="0"/>
                                          </p:stCondLst>
                                        </p:cTn>
                                        <p:tgtEl>
                                          <p:spTgt spid="155"/>
                                        </p:tgtEl>
                                        <p:attrNameLst>
                                          <p:attrName>style.visibility</p:attrName>
                                        </p:attrNameLst>
                                      </p:cBhvr>
                                      <p:to>
                                        <p:strVal val="visible"/>
                                      </p:to>
                                    </p:set>
                                    <p:animEffect filter="fade" transition="in">
                                      <p:cBhvr>
                                        <p:cTn dur="1000"/>
                                        <p:tgtEl>
                                          <p:spTgt spid="15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FFCC"/>
            </a:gs>
            <a:gs pos="100000">
              <a:schemeClr val="lt1"/>
            </a:gs>
          </a:gsLst>
          <a:path path="circle">
            <a:fillToRect b="50%" l="50%" r="50%" t="50%"/>
          </a:path>
          <a:tileRect/>
        </a:gradFill>
      </p:bgPr>
    </p:bg>
    <p:spTree>
      <p:nvGrpSpPr>
        <p:cNvPr id="159" name="Shape 159"/>
        <p:cNvGrpSpPr/>
        <p:nvPr/>
      </p:nvGrpSpPr>
      <p:grpSpPr>
        <a:xfrm>
          <a:off x="0" y="0"/>
          <a:ext cx="0" cy="0"/>
          <a:chOff x="0" y="0"/>
          <a:chExt cx="0" cy="0"/>
        </a:xfrm>
      </p:grpSpPr>
      <p:sp>
        <p:nvSpPr>
          <p:cNvPr id="160" name="Google Shape;160;p5"/>
          <p:cNvSpPr txBox="1"/>
          <p:nvPr/>
        </p:nvSpPr>
        <p:spPr>
          <a:xfrm>
            <a:off x="381000" y="1600200"/>
            <a:ext cx="8229600" cy="609600"/>
          </a:xfrm>
          <a:prstGeom prst="rect">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FF"/>
              </a:buClr>
              <a:buSzPts val="1800"/>
              <a:buFont typeface="Arial"/>
              <a:buNone/>
            </a:pPr>
            <a:r>
              <a:rPr b="1" i="1" lang="en-US" sz="1800" u="none">
                <a:solidFill>
                  <a:srgbClr val="0000FF"/>
                </a:solidFill>
                <a:latin typeface="Arial"/>
                <a:ea typeface="Arial"/>
                <a:cs typeface="Arial"/>
                <a:sym typeface="Arial"/>
              </a:rPr>
              <a:t>Dựa vào kiến thức đã học ,hãy nối tên các đảo và tỉnh cho phù hợp ?</a:t>
            </a:r>
            <a:endParaRPr/>
          </a:p>
        </p:txBody>
      </p:sp>
      <p:grpSp>
        <p:nvGrpSpPr>
          <p:cNvPr id="161" name="Google Shape;161;p5"/>
          <p:cNvGrpSpPr/>
          <p:nvPr/>
        </p:nvGrpSpPr>
        <p:grpSpPr>
          <a:xfrm>
            <a:off x="457200" y="2362200"/>
            <a:ext cx="8229600" cy="4140200"/>
            <a:chOff x="288" y="1536"/>
            <a:chExt cx="5184" cy="2608"/>
          </a:xfrm>
        </p:grpSpPr>
        <p:sp>
          <p:nvSpPr>
            <p:cNvPr id="162" name="Google Shape;162;p5"/>
            <p:cNvSpPr txBox="1"/>
            <p:nvPr/>
          </p:nvSpPr>
          <p:spPr>
            <a:xfrm>
              <a:off x="2880" y="3818"/>
              <a:ext cx="2592" cy="32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Arial"/>
                <a:buNone/>
              </a:pPr>
              <a:r>
                <a:rPr b="1" i="0" lang="en-US" sz="2800" u="none">
                  <a:solidFill>
                    <a:schemeClr val="dk1"/>
                  </a:solidFill>
                  <a:latin typeface="Arial"/>
                  <a:ea typeface="Arial"/>
                  <a:cs typeface="Arial"/>
                  <a:sym typeface="Arial"/>
                </a:rPr>
                <a:t>g. Quảng Ninh </a:t>
              </a:r>
              <a:endParaRPr/>
            </a:p>
          </p:txBody>
        </p:sp>
        <p:sp>
          <p:nvSpPr>
            <p:cNvPr id="163" name="Google Shape;163;p5"/>
            <p:cNvSpPr txBox="1"/>
            <p:nvPr/>
          </p:nvSpPr>
          <p:spPr>
            <a:xfrm>
              <a:off x="288" y="3818"/>
              <a:ext cx="2592" cy="32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Arial"/>
                <a:buNone/>
              </a:pPr>
              <a:r>
                <a:rPr b="1" i="0" lang="en-US" sz="2800" u="none">
                  <a:solidFill>
                    <a:schemeClr val="dk1"/>
                  </a:solidFill>
                  <a:latin typeface="Arial"/>
                  <a:ea typeface="Arial"/>
                  <a:cs typeface="Arial"/>
                  <a:sym typeface="Arial"/>
                </a:rPr>
                <a:t>7. Phú Quý </a:t>
              </a:r>
              <a:endParaRPr/>
            </a:p>
          </p:txBody>
        </p:sp>
        <p:sp>
          <p:nvSpPr>
            <p:cNvPr id="164" name="Google Shape;164;p5"/>
            <p:cNvSpPr txBox="1"/>
            <p:nvPr/>
          </p:nvSpPr>
          <p:spPr>
            <a:xfrm>
              <a:off x="2880" y="3492"/>
              <a:ext cx="2592" cy="32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Arial"/>
                <a:buNone/>
              </a:pPr>
              <a:r>
                <a:rPr b="1" i="0" lang="en-US" sz="2800" u="none">
                  <a:solidFill>
                    <a:schemeClr val="dk1"/>
                  </a:solidFill>
                  <a:latin typeface="Arial"/>
                  <a:ea typeface="Arial"/>
                  <a:cs typeface="Arial"/>
                  <a:sym typeface="Arial"/>
                </a:rPr>
                <a:t>e. Quảng Ngãi</a:t>
              </a:r>
              <a:endParaRPr/>
            </a:p>
          </p:txBody>
        </p:sp>
        <p:sp>
          <p:nvSpPr>
            <p:cNvPr id="165" name="Google Shape;165;p5"/>
            <p:cNvSpPr txBox="1"/>
            <p:nvPr/>
          </p:nvSpPr>
          <p:spPr>
            <a:xfrm>
              <a:off x="288" y="3492"/>
              <a:ext cx="2592" cy="32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Arial"/>
                <a:buNone/>
              </a:pPr>
              <a:r>
                <a:rPr b="1" i="0" lang="en-US" sz="2800" u="none">
                  <a:solidFill>
                    <a:schemeClr val="dk1"/>
                  </a:solidFill>
                  <a:latin typeface="Arial"/>
                  <a:ea typeface="Arial"/>
                  <a:cs typeface="Arial"/>
                  <a:sym typeface="Arial"/>
                </a:rPr>
                <a:t>6. Cái Bầu, Cô Tô</a:t>
              </a:r>
              <a:endParaRPr/>
            </a:p>
          </p:txBody>
        </p:sp>
        <p:sp>
          <p:nvSpPr>
            <p:cNvPr id="166" name="Google Shape;166;p5"/>
            <p:cNvSpPr txBox="1"/>
            <p:nvPr/>
          </p:nvSpPr>
          <p:spPr>
            <a:xfrm>
              <a:off x="2880" y="3166"/>
              <a:ext cx="2592" cy="32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Arial"/>
                <a:buNone/>
              </a:pPr>
              <a:r>
                <a:rPr b="1" i="0" lang="en-US" sz="2800" u="none">
                  <a:solidFill>
                    <a:schemeClr val="dk1"/>
                  </a:solidFill>
                  <a:latin typeface="Arial"/>
                  <a:ea typeface="Arial"/>
                  <a:cs typeface="Arial"/>
                  <a:sym typeface="Arial"/>
                </a:rPr>
                <a:t>đ. Kiên Giang </a:t>
              </a:r>
              <a:endParaRPr/>
            </a:p>
          </p:txBody>
        </p:sp>
        <p:sp>
          <p:nvSpPr>
            <p:cNvPr id="167" name="Google Shape;167;p5"/>
            <p:cNvSpPr txBox="1"/>
            <p:nvPr/>
          </p:nvSpPr>
          <p:spPr>
            <a:xfrm>
              <a:off x="288" y="3166"/>
              <a:ext cx="2592" cy="32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Arial"/>
                <a:buNone/>
              </a:pPr>
              <a:r>
                <a:rPr b="1" i="0" lang="en-US" sz="2800" u="none">
                  <a:solidFill>
                    <a:schemeClr val="dk1"/>
                  </a:solidFill>
                  <a:latin typeface="Arial"/>
                  <a:ea typeface="Arial"/>
                  <a:cs typeface="Arial"/>
                  <a:sym typeface="Arial"/>
                </a:rPr>
                <a:t>5. Thổ Chu</a:t>
              </a:r>
              <a:endParaRPr/>
            </a:p>
          </p:txBody>
        </p:sp>
        <p:sp>
          <p:nvSpPr>
            <p:cNvPr id="168" name="Google Shape;168;p5"/>
            <p:cNvSpPr txBox="1"/>
            <p:nvPr/>
          </p:nvSpPr>
          <p:spPr>
            <a:xfrm>
              <a:off x="2880" y="2840"/>
              <a:ext cx="2592" cy="32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Arial"/>
                <a:buNone/>
              </a:pPr>
              <a:r>
                <a:rPr b="1" i="0" lang="en-US" sz="2800" u="none">
                  <a:solidFill>
                    <a:schemeClr val="dk1"/>
                  </a:solidFill>
                  <a:latin typeface="Arial"/>
                  <a:ea typeface="Arial"/>
                  <a:cs typeface="Arial"/>
                  <a:sym typeface="Arial"/>
                </a:rPr>
                <a:t>d. Hải Phòng </a:t>
              </a:r>
              <a:endParaRPr/>
            </a:p>
          </p:txBody>
        </p:sp>
        <p:sp>
          <p:nvSpPr>
            <p:cNvPr id="169" name="Google Shape;169;p5"/>
            <p:cNvSpPr txBox="1"/>
            <p:nvPr/>
          </p:nvSpPr>
          <p:spPr>
            <a:xfrm>
              <a:off x="288" y="2840"/>
              <a:ext cx="2592" cy="32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Arial"/>
                <a:buNone/>
              </a:pPr>
              <a:r>
                <a:rPr b="1" i="0" lang="en-US" sz="2800" u="none">
                  <a:solidFill>
                    <a:schemeClr val="dk1"/>
                  </a:solidFill>
                  <a:latin typeface="Arial"/>
                  <a:ea typeface="Arial"/>
                  <a:cs typeface="Arial"/>
                  <a:sym typeface="Arial"/>
                </a:rPr>
                <a:t>4. Phú Quốc </a:t>
              </a:r>
              <a:endParaRPr/>
            </a:p>
          </p:txBody>
        </p:sp>
        <p:sp>
          <p:nvSpPr>
            <p:cNvPr id="170" name="Google Shape;170;p5"/>
            <p:cNvSpPr txBox="1"/>
            <p:nvPr/>
          </p:nvSpPr>
          <p:spPr>
            <a:xfrm>
              <a:off x="2880" y="2514"/>
              <a:ext cx="2592" cy="32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Arial"/>
                <a:buNone/>
              </a:pPr>
              <a:r>
                <a:rPr b="1" i="0" lang="en-US" sz="2800" u="none">
                  <a:solidFill>
                    <a:schemeClr val="dk1"/>
                  </a:solidFill>
                  <a:latin typeface="Arial"/>
                  <a:ea typeface="Arial"/>
                  <a:cs typeface="Arial"/>
                  <a:sym typeface="Arial"/>
                </a:rPr>
                <a:t>c. Cà Mau</a:t>
              </a:r>
              <a:endParaRPr/>
            </a:p>
          </p:txBody>
        </p:sp>
        <p:sp>
          <p:nvSpPr>
            <p:cNvPr id="171" name="Google Shape;171;p5"/>
            <p:cNvSpPr txBox="1"/>
            <p:nvPr/>
          </p:nvSpPr>
          <p:spPr>
            <a:xfrm>
              <a:off x="288" y="2514"/>
              <a:ext cx="2592" cy="32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Arial"/>
                <a:buNone/>
              </a:pPr>
              <a:r>
                <a:rPr b="1" i="0" lang="en-US" sz="2800" u="none">
                  <a:solidFill>
                    <a:schemeClr val="dk1"/>
                  </a:solidFill>
                  <a:latin typeface="Arial"/>
                  <a:ea typeface="Arial"/>
                  <a:cs typeface="Arial"/>
                  <a:sym typeface="Arial"/>
                </a:rPr>
                <a:t>3. Lý Sơn </a:t>
              </a:r>
              <a:endParaRPr/>
            </a:p>
          </p:txBody>
        </p:sp>
        <p:sp>
          <p:nvSpPr>
            <p:cNvPr id="172" name="Google Shape;172;p5"/>
            <p:cNvSpPr txBox="1"/>
            <p:nvPr/>
          </p:nvSpPr>
          <p:spPr>
            <a:xfrm>
              <a:off x="2880" y="2188"/>
              <a:ext cx="2592" cy="32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Arial"/>
                <a:buNone/>
              </a:pPr>
              <a:r>
                <a:rPr b="1" i="0" lang="en-US" sz="2800" u="none">
                  <a:solidFill>
                    <a:schemeClr val="dk1"/>
                  </a:solidFill>
                  <a:latin typeface="Arial"/>
                  <a:ea typeface="Arial"/>
                  <a:cs typeface="Arial"/>
                  <a:sym typeface="Arial"/>
                </a:rPr>
                <a:t>b. Bình Thuận </a:t>
              </a:r>
              <a:endParaRPr/>
            </a:p>
          </p:txBody>
        </p:sp>
        <p:sp>
          <p:nvSpPr>
            <p:cNvPr id="173" name="Google Shape;173;p5"/>
            <p:cNvSpPr txBox="1"/>
            <p:nvPr/>
          </p:nvSpPr>
          <p:spPr>
            <a:xfrm>
              <a:off x="288" y="2188"/>
              <a:ext cx="2592" cy="32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Arial"/>
                <a:buNone/>
              </a:pPr>
              <a:r>
                <a:rPr b="1" i="0" lang="en-US" sz="2800" u="none">
                  <a:solidFill>
                    <a:schemeClr val="dk1"/>
                  </a:solidFill>
                  <a:latin typeface="Arial"/>
                  <a:ea typeface="Arial"/>
                  <a:cs typeface="Arial"/>
                  <a:sym typeface="Arial"/>
                </a:rPr>
                <a:t>2. Côn Đảo </a:t>
              </a:r>
              <a:endParaRPr/>
            </a:p>
          </p:txBody>
        </p:sp>
        <p:sp>
          <p:nvSpPr>
            <p:cNvPr id="174" name="Google Shape;174;p5"/>
            <p:cNvSpPr txBox="1"/>
            <p:nvPr/>
          </p:nvSpPr>
          <p:spPr>
            <a:xfrm>
              <a:off x="2880" y="1862"/>
              <a:ext cx="2592" cy="32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Arial"/>
                <a:buNone/>
              </a:pPr>
              <a:r>
                <a:rPr b="1" i="0" lang="en-US" sz="2800" u="none">
                  <a:solidFill>
                    <a:schemeClr val="dk1"/>
                  </a:solidFill>
                  <a:latin typeface="Arial"/>
                  <a:ea typeface="Arial"/>
                  <a:cs typeface="Arial"/>
                  <a:sym typeface="Arial"/>
                </a:rPr>
                <a:t>a. Bà Rịa – Vũng Tàu</a:t>
              </a:r>
              <a:endParaRPr/>
            </a:p>
          </p:txBody>
        </p:sp>
        <p:sp>
          <p:nvSpPr>
            <p:cNvPr id="175" name="Google Shape;175;p5"/>
            <p:cNvSpPr txBox="1"/>
            <p:nvPr/>
          </p:nvSpPr>
          <p:spPr>
            <a:xfrm>
              <a:off x="288" y="1862"/>
              <a:ext cx="2592" cy="32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Arial"/>
                <a:buNone/>
              </a:pPr>
              <a:r>
                <a:rPr b="1" i="0" lang="en-US" sz="2800" u="none">
                  <a:solidFill>
                    <a:schemeClr val="dk1"/>
                  </a:solidFill>
                  <a:latin typeface="Arial"/>
                  <a:ea typeface="Arial"/>
                  <a:cs typeface="Arial"/>
                  <a:sym typeface="Arial"/>
                </a:rPr>
                <a:t>1. Cát Bà </a:t>
              </a:r>
              <a:endParaRPr/>
            </a:p>
          </p:txBody>
        </p:sp>
        <p:sp>
          <p:nvSpPr>
            <p:cNvPr id="176" name="Google Shape;176;p5"/>
            <p:cNvSpPr txBox="1"/>
            <p:nvPr/>
          </p:nvSpPr>
          <p:spPr>
            <a:xfrm>
              <a:off x="2880" y="1536"/>
              <a:ext cx="2592" cy="326"/>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800"/>
                <a:buFont typeface="Arial"/>
                <a:buNone/>
              </a:pPr>
              <a:r>
                <a:rPr b="1" i="0" lang="en-US" sz="2800" u="none">
                  <a:solidFill>
                    <a:schemeClr val="dk1"/>
                  </a:solidFill>
                  <a:latin typeface="Arial"/>
                  <a:ea typeface="Arial"/>
                  <a:cs typeface="Arial"/>
                  <a:sym typeface="Arial"/>
                </a:rPr>
                <a:t>Tỉnh </a:t>
              </a:r>
              <a:endParaRPr/>
            </a:p>
          </p:txBody>
        </p:sp>
        <p:sp>
          <p:nvSpPr>
            <p:cNvPr id="177" name="Google Shape;177;p5"/>
            <p:cNvSpPr txBox="1"/>
            <p:nvPr/>
          </p:nvSpPr>
          <p:spPr>
            <a:xfrm>
              <a:off x="288" y="1536"/>
              <a:ext cx="2592" cy="326"/>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800"/>
                <a:buFont typeface="Arial"/>
                <a:buNone/>
              </a:pPr>
              <a:r>
                <a:rPr b="1" i="0" lang="en-US" sz="2800" u="none">
                  <a:solidFill>
                    <a:schemeClr val="dk1"/>
                  </a:solidFill>
                  <a:latin typeface="Arial"/>
                  <a:ea typeface="Arial"/>
                  <a:cs typeface="Arial"/>
                  <a:sym typeface="Arial"/>
                </a:rPr>
                <a:t>Các đảo </a:t>
              </a:r>
              <a:endParaRPr/>
            </a:p>
          </p:txBody>
        </p:sp>
        <p:cxnSp>
          <p:nvCxnSpPr>
            <p:cNvPr id="178" name="Google Shape;178;p5"/>
            <p:cNvCxnSpPr/>
            <p:nvPr/>
          </p:nvCxnSpPr>
          <p:spPr>
            <a:xfrm>
              <a:off x="288" y="1536"/>
              <a:ext cx="5184" cy="0"/>
            </a:xfrm>
            <a:prstGeom prst="straightConnector1">
              <a:avLst/>
            </a:prstGeom>
            <a:noFill/>
            <a:ln cap="sq" cmpd="sng" w="28575">
              <a:solidFill>
                <a:schemeClr val="dk1"/>
              </a:solidFill>
              <a:prstDash val="solid"/>
              <a:miter lim="800000"/>
              <a:headEnd len="med" w="med" type="none"/>
              <a:tailEnd len="med" w="med" type="none"/>
            </a:ln>
          </p:spPr>
        </p:cxnSp>
        <p:cxnSp>
          <p:nvCxnSpPr>
            <p:cNvPr id="179" name="Google Shape;179;p5"/>
            <p:cNvCxnSpPr/>
            <p:nvPr/>
          </p:nvCxnSpPr>
          <p:spPr>
            <a:xfrm>
              <a:off x="288" y="1862"/>
              <a:ext cx="5184" cy="0"/>
            </a:xfrm>
            <a:prstGeom prst="straightConnector1">
              <a:avLst/>
            </a:prstGeom>
            <a:noFill/>
            <a:ln cap="flat" cmpd="sng" w="12700">
              <a:solidFill>
                <a:schemeClr val="dk1"/>
              </a:solidFill>
              <a:prstDash val="solid"/>
              <a:miter lim="800000"/>
              <a:headEnd len="med" w="med" type="none"/>
              <a:tailEnd len="med" w="med" type="none"/>
            </a:ln>
          </p:spPr>
        </p:cxnSp>
        <p:cxnSp>
          <p:nvCxnSpPr>
            <p:cNvPr id="180" name="Google Shape;180;p5"/>
            <p:cNvCxnSpPr/>
            <p:nvPr/>
          </p:nvCxnSpPr>
          <p:spPr>
            <a:xfrm>
              <a:off x="288" y="2188"/>
              <a:ext cx="5184" cy="0"/>
            </a:xfrm>
            <a:prstGeom prst="straightConnector1">
              <a:avLst/>
            </a:prstGeom>
            <a:noFill/>
            <a:ln cap="flat" cmpd="sng" w="12700">
              <a:solidFill>
                <a:schemeClr val="dk1"/>
              </a:solidFill>
              <a:prstDash val="solid"/>
              <a:miter lim="800000"/>
              <a:headEnd len="med" w="med" type="none"/>
              <a:tailEnd len="med" w="med" type="none"/>
            </a:ln>
          </p:spPr>
        </p:cxnSp>
        <p:cxnSp>
          <p:nvCxnSpPr>
            <p:cNvPr id="181" name="Google Shape;181;p5"/>
            <p:cNvCxnSpPr/>
            <p:nvPr/>
          </p:nvCxnSpPr>
          <p:spPr>
            <a:xfrm>
              <a:off x="288" y="2514"/>
              <a:ext cx="5184" cy="0"/>
            </a:xfrm>
            <a:prstGeom prst="straightConnector1">
              <a:avLst/>
            </a:prstGeom>
            <a:noFill/>
            <a:ln cap="flat" cmpd="sng" w="12700">
              <a:solidFill>
                <a:schemeClr val="dk1"/>
              </a:solidFill>
              <a:prstDash val="solid"/>
              <a:miter lim="800000"/>
              <a:headEnd len="med" w="med" type="none"/>
              <a:tailEnd len="med" w="med" type="none"/>
            </a:ln>
          </p:spPr>
        </p:cxnSp>
        <p:cxnSp>
          <p:nvCxnSpPr>
            <p:cNvPr id="182" name="Google Shape;182;p5"/>
            <p:cNvCxnSpPr/>
            <p:nvPr/>
          </p:nvCxnSpPr>
          <p:spPr>
            <a:xfrm>
              <a:off x="288" y="2840"/>
              <a:ext cx="5184" cy="0"/>
            </a:xfrm>
            <a:prstGeom prst="straightConnector1">
              <a:avLst/>
            </a:prstGeom>
            <a:noFill/>
            <a:ln cap="flat" cmpd="sng" w="12700">
              <a:solidFill>
                <a:schemeClr val="dk1"/>
              </a:solidFill>
              <a:prstDash val="solid"/>
              <a:miter lim="800000"/>
              <a:headEnd len="med" w="med" type="none"/>
              <a:tailEnd len="med" w="med" type="none"/>
            </a:ln>
          </p:spPr>
        </p:cxnSp>
        <p:cxnSp>
          <p:nvCxnSpPr>
            <p:cNvPr id="183" name="Google Shape;183;p5"/>
            <p:cNvCxnSpPr/>
            <p:nvPr/>
          </p:nvCxnSpPr>
          <p:spPr>
            <a:xfrm>
              <a:off x="288" y="3166"/>
              <a:ext cx="5184" cy="0"/>
            </a:xfrm>
            <a:prstGeom prst="straightConnector1">
              <a:avLst/>
            </a:prstGeom>
            <a:noFill/>
            <a:ln cap="flat" cmpd="sng" w="12700">
              <a:solidFill>
                <a:schemeClr val="dk1"/>
              </a:solidFill>
              <a:prstDash val="solid"/>
              <a:miter lim="800000"/>
              <a:headEnd len="med" w="med" type="none"/>
              <a:tailEnd len="med" w="med" type="none"/>
            </a:ln>
          </p:spPr>
        </p:cxnSp>
        <p:cxnSp>
          <p:nvCxnSpPr>
            <p:cNvPr id="184" name="Google Shape;184;p5"/>
            <p:cNvCxnSpPr/>
            <p:nvPr/>
          </p:nvCxnSpPr>
          <p:spPr>
            <a:xfrm>
              <a:off x="288" y="3492"/>
              <a:ext cx="5184" cy="0"/>
            </a:xfrm>
            <a:prstGeom prst="straightConnector1">
              <a:avLst/>
            </a:prstGeom>
            <a:noFill/>
            <a:ln cap="flat" cmpd="sng" w="12700">
              <a:solidFill>
                <a:schemeClr val="dk1"/>
              </a:solidFill>
              <a:prstDash val="solid"/>
              <a:miter lim="800000"/>
              <a:headEnd len="med" w="med" type="none"/>
              <a:tailEnd len="med" w="med" type="none"/>
            </a:ln>
          </p:spPr>
        </p:cxnSp>
        <p:cxnSp>
          <p:nvCxnSpPr>
            <p:cNvPr id="185" name="Google Shape;185;p5"/>
            <p:cNvCxnSpPr/>
            <p:nvPr/>
          </p:nvCxnSpPr>
          <p:spPr>
            <a:xfrm>
              <a:off x="288" y="3818"/>
              <a:ext cx="5184" cy="0"/>
            </a:xfrm>
            <a:prstGeom prst="straightConnector1">
              <a:avLst/>
            </a:prstGeom>
            <a:noFill/>
            <a:ln cap="flat" cmpd="sng" w="12700">
              <a:solidFill>
                <a:schemeClr val="dk1"/>
              </a:solidFill>
              <a:prstDash val="solid"/>
              <a:miter lim="800000"/>
              <a:headEnd len="med" w="med" type="none"/>
              <a:tailEnd len="med" w="med" type="none"/>
            </a:ln>
          </p:spPr>
        </p:cxnSp>
        <p:cxnSp>
          <p:nvCxnSpPr>
            <p:cNvPr id="186" name="Google Shape;186;p5"/>
            <p:cNvCxnSpPr/>
            <p:nvPr/>
          </p:nvCxnSpPr>
          <p:spPr>
            <a:xfrm>
              <a:off x="288" y="4144"/>
              <a:ext cx="5184" cy="0"/>
            </a:xfrm>
            <a:prstGeom prst="straightConnector1">
              <a:avLst/>
            </a:prstGeom>
            <a:noFill/>
            <a:ln cap="sq" cmpd="sng" w="28575">
              <a:solidFill>
                <a:schemeClr val="dk1"/>
              </a:solidFill>
              <a:prstDash val="solid"/>
              <a:miter lim="800000"/>
              <a:headEnd len="med" w="med" type="none"/>
              <a:tailEnd len="med" w="med" type="none"/>
            </a:ln>
          </p:spPr>
        </p:cxnSp>
        <p:cxnSp>
          <p:nvCxnSpPr>
            <p:cNvPr id="187" name="Google Shape;187;p5"/>
            <p:cNvCxnSpPr/>
            <p:nvPr/>
          </p:nvCxnSpPr>
          <p:spPr>
            <a:xfrm>
              <a:off x="288" y="1536"/>
              <a:ext cx="0" cy="2608"/>
            </a:xfrm>
            <a:prstGeom prst="straightConnector1">
              <a:avLst/>
            </a:prstGeom>
            <a:noFill/>
            <a:ln cap="sq" cmpd="sng" w="28575">
              <a:solidFill>
                <a:schemeClr val="dk1"/>
              </a:solidFill>
              <a:prstDash val="solid"/>
              <a:miter lim="800000"/>
              <a:headEnd len="med" w="med" type="none"/>
              <a:tailEnd len="med" w="med" type="none"/>
            </a:ln>
          </p:spPr>
        </p:cxnSp>
        <p:cxnSp>
          <p:nvCxnSpPr>
            <p:cNvPr id="188" name="Google Shape;188;p5"/>
            <p:cNvCxnSpPr/>
            <p:nvPr/>
          </p:nvCxnSpPr>
          <p:spPr>
            <a:xfrm>
              <a:off x="2880" y="1536"/>
              <a:ext cx="0" cy="2608"/>
            </a:xfrm>
            <a:prstGeom prst="straightConnector1">
              <a:avLst/>
            </a:prstGeom>
            <a:noFill/>
            <a:ln cap="flat" cmpd="sng" w="12700">
              <a:solidFill>
                <a:schemeClr val="dk1"/>
              </a:solidFill>
              <a:prstDash val="solid"/>
              <a:miter lim="800000"/>
              <a:headEnd len="med" w="med" type="none"/>
              <a:tailEnd len="med" w="med" type="none"/>
            </a:ln>
          </p:spPr>
        </p:cxnSp>
        <p:cxnSp>
          <p:nvCxnSpPr>
            <p:cNvPr id="189" name="Google Shape;189;p5"/>
            <p:cNvCxnSpPr/>
            <p:nvPr/>
          </p:nvCxnSpPr>
          <p:spPr>
            <a:xfrm>
              <a:off x="5472" y="1536"/>
              <a:ext cx="0" cy="2608"/>
            </a:xfrm>
            <a:prstGeom prst="straightConnector1">
              <a:avLst/>
            </a:prstGeom>
            <a:noFill/>
            <a:ln cap="sq" cmpd="sng" w="28575">
              <a:solidFill>
                <a:schemeClr val="dk1"/>
              </a:solidFill>
              <a:prstDash val="solid"/>
              <a:miter lim="800000"/>
              <a:headEnd len="med" w="med" type="none"/>
              <a:tailEnd len="med" w="med" type="none"/>
            </a:ln>
          </p:spPr>
        </p:cxnSp>
      </p:grpSp>
      <p:graphicFrame>
        <p:nvGraphicFramePr>
          <p:cNvPr id="190" name="Google Shape;190;p5"/>
          <p:cNvGraphicFramePr/>
          <p:nvPr/>
        </p:nvGraphicFramePr>
        <p:xfrm>
          <a:off x="457200" y="2362200"/>
          <a:ext cx="3000000" cy="3000000"/>
        </p:xfrm>
        <a:graphic>
          <a:graphicData uri="http://schemas.openxmlformats.org/drawingml/2006/table">
            <a:tbl>
              <a:tblPr>
                <a:noFill/>
                <a:tableStyleId>{11EA3C4F-F7FC-49BE-8582-6D09E5AF6406}</a:tableStyleId>
              </a:tblPr>
              <a:tblGrid>
                <a:gridCol w="4114800"/>
                <a:gridCol w="4114800"/>
              </a:tblGrid>
              <a:tr h="517525">
                <a:tc>
                  <a:txBody>
                    <a:bodyPr/>
                    <a:lstStyle/>
                    <a:p>
                      <a:pPr indent="0" lvl="0" marL="0" marR="0" rtl="0" algn="ctr">
                        <a:lnSpc>
                          <a:spcPct val="100000"/>
                        </a:lnSpc>
                        <a:spcBef>
                          <a:spcPts val="0"/>
                        </a:spcBef>
                        <a:spcAft>
                          <a:spcPts val="0"/>
                        </a:spcAft>
                        <a:buClr>
                          <a:srgbClr val="0000FF"/>
                        </a:buClr>
                        <a:buSzPts val="2800"/>
                        <a:buFont typeface="Arial"/>
                        <a:buNone/>
                      </a:pPr>
                      <a:r>
                        <a:rPr b="1" i="0" lang="en-US" sz="2800" u="none" cap="none" strike="noStrike">
                          <a:solidFill>
                            <a:srgbClr val="0000FF"/>
                          </a:solidFill>
                          <a:latin typeface="Arial"/>
                          <a:ea typeface="Arial"/>
                          <a:cs typeface="Arial"/>
                          <a:sym typeface="Arial"/>
                        </a:rPr>
                        <a:t>Các đảo </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FF"/>
                        </a:buClr>
                        <a:buSzPts val="2800"/>
                        <a:buFont typeface="Arial"/>
                        <a:buNone/>
                      </a:pPr>
                      <a:r>
                        <a:rPr b="1" i="0" lang="en-US" sz="2800" u="none" cap="none" strike="noStrike">
                          <a:solidFill>
                            <a:srgbClr val="0000FF"/>
                          </a:solidFill>
                          <a:latin typeface="Arial"/>
                          <a:ea typeface="Arial"/>
                          <a:cs typeface="Arial"/>
                          <a:sym typeface="Arial"/>
                        </a:rPr>
                        <a:t>Tỉnh </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517525">
                <a:tc>
                  <a:txBody>
                    <a:bodyPr/>
                    <a:lstStyle/>
                    <a:p>
                      <a:pPr indent="0" lvl="0" marL="0" marR="0" rtl="0" algn="l">
                        <a:lnSpc>
                          <a:spcPct val="100000"/>
                        </a:lnSpc>
                        <a:spcBef>
                          <a:spcPts val="0"/>
                        </a:spcBef>
                        <a:spcAft>
                          <a:spcPts val="0"/>
                        </a:spcAft>
                        <a:buClr>
                          <a:srgbClr val="0000FF"/>
                        </a:buClr>
                        <a:buSzPts val="2800"/>
                        <a:buFont typeface="Arial"/>
                        <a:buNone/>
                      </a:pPr>
                      <a:r>
                        <a:rPr b="1" i="0" lang="en-US" sz="2800" u="none" cap="none" strike="noStrike">
                          <a:solidFill>
                            <a:srgbClr val="0000FF"/>
                          </a:solidFill>
                          <a:latin typeface="Arial"/>
                          <a:ea typeface="Arial"/>
                          <a:cs typeface="Arial"/>
                          <a:sym typeface="Arial"/>
                        </a:rPr>
                        <a:t>1. Cát Bà </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FF"/>
                        </a:buClr>
                        <a:buSzPts val="2800"/>
                        <a:buFont typeface="Arial"/>
                        <a:buNone/>
                      </a:pPr>
                      <a:r>
                        <a:rPr b="1" i="0" lang="en-US" sz="2800" u="none" cap="none" strike="noStrike">
                          <a:solidFill>
                            <a:srgbClr val="0000FF"/>
                          </a:solidFill>
                          <a:latin typeface="Arial"/>
                          <a:ea typeface="Arial"/>
                          <a:cs typeface="Arial"/>
                          <a:sym typeface="Arial"/>
                        </a:rPr>
                        <a:t>a. Hải Phòng </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517525">
                <a:tc>
                  <a:txBody>
                    <a:bodyPr/>
                    <a:lstStyle/>
                    <a:p>
                      <a:pPr indent="0" lvl="0" marL="0" marR="0" rtl="0" algn="l">
                        <a:lnSpc>
                          <a:spcPct val="100000"/>
                        </a:lnSpc>
                        <a:spcBef>
                          <a:spcPts val="0"/>
                        </a:spcBef>
                        <a:spcAft>
                          <a:spcPts val="0"/>
                        </a:spcAft>
                        <a:buClr>
                          <a:srgbClr val="0000FF"/>
                        </a:buClr>
                        <a:buSzPts val="2800"/>
                        <a:buFont typeface="Arial"/>
                        <a:buNone/>
                      </a:pPr>
                      <a:r>
                        <a:rPr b="1" i="0" lang="en-US" sz="2800" u="none" cap="none" strike="noStrike">
                          <a:solidFill>
                            <a:srgbClr val="0000FF"/>
                          </a:solidFill>
                          <a:latin typeface="Arial"/>
                          <a:ea typeface="Arial"/>
                          <a:cs typeface="Arial"/>
                          <a:sym typeface="Arial"/>
                        </a:rPr>
                        <a:t>2. Côn Đảo </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FF"/>
                        </a:buClr>
                        <a:buSzPts val="2800"/>
                        <a:buFont typeface="Arial"/>
                        <a:buNone/>
                      </a:pPr>
                      <a:r>
                        <a:rPr b="1" i="0" lang="en-US" sz="2800" u="none" cap="none" strike="noStrike">
                          <a:solidFill>
                            <a:srgbClr val="0000FF"/>
                          </a:solidFill>
                          <a:latin typeface="Arial"/>
                          <a:ea typeface="Arial"/>
                          <a:cs typeface="Arial"/>
                          <a:sym typeface="Arial"/>
                        </a:rPr>
                        <a:t>b. Bà Rịa – Vũng Tàu </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517525">
                <a:tc>
                  <a:txBody>
                    <a:bodyPr/>
                    <a:lstStyle/>
                    <a:p>
                      <a:pPr indent="0" lvl="0" marL="0" marR="0" rtl="0" algn="l">
                        <a:lnSpc>
                          <a:spcPct val="100000"/>
                        </a:lnSpc>
                        <a:spcBef>
                          <a:spcPts val="0"/>
                        </a:spcBef>
                        <a:spcAft>
                          <a:spcPts val="0"/>
                        </a:spcAft>
                        <a:buClr>
                          <a:srgbClr val="0000FF"/>
                        </a:buClr>
                        <a:buSzPts val="2800"/>
                        <a:buFont typeface="Arial"/>
                        <a:buNone/>
                      </a:pPr>
                      <a:r>
                        <a:rPr b="1" i="0" lang="en-US" sz="2800" u="none" cap="none" strike="noStrike">
                          <a:solidFill>
                            <a:srgbClr val="0000FF"/>
                          </a:solidFill>
                          <a:latin typeface="Arial"/>
                          <a:ea typeface="Arial"/>
                          <a:cs typeface="Arial"/>
                          <a:sym typeface="Arial"/>
                        </a:rPr>
                        <a:t>3. Lý Sơn </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FF"/>
                        </a:buClr>
                        <a:buSzPts val="2800"/>
                        <a:buFont typeface="Arial"/>
                        <a:buNone/>
                      </a:pPr>
                      <a:r>
                        <a:rPr b="1" i="0" lang="en-US" sz="2800" u="none" cap="none" strike="noStrike">
                          <a:solidFill>
                            <a:srgbClr val="0000FF"/>
                          </a:solidFill>
                          <a:latin typeface="Arial"/>
                          <a:ea typeface="Arial"/>
                          <a:cs typeface="Arial"/>
                          <a:sym typeface="Arial"/>
                        </a:rPr>
                        <a:t>c. Quảng Ngãi</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517525">
                <a:tc>
                  <a:txBody>
                    <a:bodyPr/>
                    <a:lstStyle/>
                    <a:p>
                      <a:pPr indent="0" lvl="0" marL="0" marR="0" rtl="0" algn="l">
                        <a:lnSpc>
                          <a:spcPct val="100000"/>
                        </a:lnSpc>
                        <a:spcBef>
                          <a:spcPts val="0"/>
                        </a:spcBef>
                        <a:spcAft>
                          <a:spcPts val="0"/>
                        </a:spcAft>
                        <a:buClr>
                          <a:srgbClr val="0000FF"/>
                        </a:buClr>
                        <a:buSzPts val="2800"/>
                        <a:buFont typeface="Arial"/>
                        <a:buNone/>
                      </a:pPr>
                      <a:r>
                        <a:rPr b="1" i="0" lang="en-US" sz="2800" u="none" cap="none" strike="noStrike">
                          <a:solidFill>
                            <a:srgbClr val="0000FF"/>
                          </a:solidFill>
                          <a:latin typeface="Arial"/>
                          <a:ea typeface="Arial"/>
                          <a:cs typeface="Arial"/>
                          <a:sym typeface="Arial"/>
                        </a:rPr>
                        <a:t>4. Phú Quốc </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FF"/>
                        </a:buClr>
                        <a:buSzPts val="2800"/>
                        <a:buFont typeface="Arial"/>
                        <a:buNone/>
                      </a:pPr>
                      <a:r>
                        <a:rPr b="1" i="0" lang="en-US" sz="2800" u="none" cap="none" strike="noStrike">
                          <a:solidFill>
                            <a:srgbClr val="0000FF"/>
                          </a:solidFill>
                          <a:latin typeface="Arial"/>
                          <a:ea typeface="Arial"/>
                          <a:cs typeface="Arial"/>
                          <a:sym typeface="Arial"/>
                        </a:rPr>
                        <a:t>d.  Kiên Giang </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517525">
                <a:tc>
                  <a:txBody>
                    <a:bodyPr/>
                    <a:lstStyle/>
                    <a:p>
                      <a:pPr indent="0" lvl="0" marL="0" marR="0" rtl="0" algn="l">
                        <a:lnSpc>
                          <a:spcPct val="100000"/>
                        </a:lnSpc>
                        <a:spcBef>
                          <a:spcPts val="0"/>
                        </a:spcBef>
                        <a:spcAft>
                          <a:spcPts val="0"/>
                        </a:spcAft>
                        <a:buClr>
                          <a:srgbClr val="0000FF"/>
                        </a:buClr>
                        <a:buSzPts val="2800"/>
                        <a:buFont typeface="Arial"/>
                        <a:buNone/>
                      </a:pPr>
                      <a:r>
                        <a:rPr b="1" i="0" lang="en-US" sz="2800" u="none" cap="none" strike="noStrike">
                          <a:solidFill>
                            <a:srgbClr val="0000FF"/>
                          </a:solidFill>
                          <a:latin typeface="Arial"/>
                          <a:ea typeface="Arial"/>
                          <a:cs typeface="Arial"/>
                          <a:sym typeface="Arial"/>
                        </a:rPr>
                        <a:t>5. Thổ Chu</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FF"/>
                        </a:buClr>
                        <a:buSzPts val="2800"/>
                        <a:buFont typeface="Arial"/>
                        <a:buNone/>
                      </a:pPr>
                      <a:r>
                        <a:rPr b="1" i="0" lang="en-US" sz="2800" u="none" cap="none" strike="noStrike">
                          <a:solidFill>
                            <a:srgbClr val="0000FF"/>
                          </a:solidFill>
                          <a:latin typeface="Arial"/>
                          <a:ea typeface="Arial"/>
                          <a:cs typeface="Arial"/>
                          <a:sym typeface="Arial"/>
                        </a:rPr>
                        <a:t>đ. Kiên Giang </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517525">
                <a:tc>
                  <a:txBody>
                    <a:bodyPr/>
                    <a:lstStyle/>
                    <a:p>
                      <a:pPr indent="0" lvl="0" marL="0" marR="0" rtl="0" algn="l">
                        <a:lnSpc>
                          <a:spcPct val="100000"/>
                        </a:lnSpc>
                        <a:spcBef>
                          <a:spcPts val="0"/>
                        </a:spcBef>
                        <a:spcAft>
                          <a:spcPts val="0"/>
                        </a:spcAft>
                        <a:buClr>
                          <a:srgbClr val="0000FF"/>
                        </a:buClr>
                        <a:buSzPts val="2800"/>
                        <a:buFont typeface="Arial"/>
                        <a:buNone/>
                      </a:pPr>
                      <a:r>
                        <a:rPr b="1" i="0" lang="en-US" sz="2800" u="none" cap="none" strike="noStrike">
                          <a:solidFill>
                            <a:srgbClr val="0000FF"/>
                          </a:solidFill>
                          <a:latin typeface="Arial"/>
                          <a:ea typeface="Arial"/>
                          <a:cs typeface="Arial"/>
                          <a:sym typeface="Arial"/>
                        </a:rPr>
                        <a:t>6. Cái Bầu, Cô Tô</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FF"/>
                        </a:buClr>
                        <a:buSzPts val="2800"/>
                        <a:buFont typeface="Arial"/>
                        <a:buNone/>
                      </a:pPr>
                      <a:r>
                        <a:rPr b="1" i="0" lang="en-US" sz="2800" u="none" cap="none" strike="noStrike">
                          <a:solidFill>
                            <a:srgbClr val="0000FF"/>
                          </a:solidFill>
                          <a:latin typeface="Arial"/>
                          <a:ea typeface="Arial"/>
                          <a:cs typeface="Arial"/>
                          <a:sym typeface="Arial"/>
                        </a:rPr>
                        <a:t>e. Quảng Ninh </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517525">
                <a:tc>
                  <a:txBody>
                    <a:bodyPr/>
                    <a:lstStyle/>
                    <a:p>
                      <a:pPr indent="0" lvl="0" marL="0" marR="0" rtl="0" algn="l">
                        <a:lnSpc>
                          <a:spcPct val="100000"/>
                        </a:lnSpc>
                        <a:spcBef>
                          <a:spcPts val="0"/>
                        </a:spcBef>
                        <a:spcAft>
                          <a:spcPts val="0"/>
                        </a:spcAft>
                        <a:buClr>
                          <a:srgbClr val="0000FF"/>
                        </a:buClr>
                        <a:buSzPts val="2800"/>
                        <a:buFont typeface="Arial"/>
                        <a:buNone/>
                      </a:pPr>
                      <a:r>
                        <a:rPr b="1" i="0" lang="en-US" sz="2800" u="none" cap="none" strike="noStrike">
                          <a:solidFill>
                            <a:srgbClr val="0000FF"/>
                          </a:solidFill>
                          <a:latin typeface="Arial"/>
                          <a:ea typeface="Arial"/>
                          <a:cs typeface="Arial"/>
                          <a:sym typeface="Arial"/>
                        </a:rPr>
                        <a:t>7. Phú Quý </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FF"/>
                        </a:buClr>
                        <a:buSzPts val="2800"/>
                        <a:buFont typeface="Arial"/>
                        <a:buNone/>
                      </a:pPr>
                      <a:r>
                        <a:rPr b="1" i="0" lang="en-US" sz="2800" u="none" cap="none" strike="noStrike">
                          <a:solidFill>
                            <a:srgbClr val="0000FF"/>
                          </a:solidFill>
                          <a:latin typeface="Arial"/>
                          <a:ea typeface="Arial"/>
                          <a:cs typeface="Arial"/>
                          <a:sym typeface="Arial"/>
                        </a:rPr>
                        <a:t>g. Bình Thuận  </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r>
            </a:tbl>
          </a:graphicData>
        </a:graphic>
      </p:graphicFrame>
      <p:sp>
        <p:nvSpPr>
          <p:cNvPr id="191" name="Google Shape;191;p5"/>
          <p:cNvSpPr txBox="1"/>
          <p:nvPr/>
        </p:nvSpPr>
        <p:spPr>
          <a:xfrm>
            <a:off x="0" y="304800"/>
            <a:ext cx="8991600" cy="130968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FF"/>
              </a:buClr>
              <a:buSzPts val="3200"/>
              <a:buFont typeface="Arial"/>
              <a:buNone/>
            </a:pPr>
            <a:r>
              <a:rPr b="1" i="0" lang="en-US" sz="3200" u="none">
                <a:solidFill>
                  <a:srgbClr val="0000FF"/>
                </a:solidFill>
                <a:latin typeface="Arial"/>
                <a:ea typeface="Arial"/>
                <a:cs typeface="Arial"/>
                <a:sym typeface="Arial"/>
              </a:rPr>
              <a:t>Tiết 47</a:t>
            </a:r>
            <a:r>
              <a:rPr b="1" i="0" lang="en-US" sz="2400" u="none">
                <a:solidFill>
                  <a:schemeClr val="dk2"/>
                </a:solidFill>
                <a:latin typeface="Arial"/>
                <a:ea typeface="Arial"/>
                <a:cs typeface="Arial"/>
                <a:sym typeface="Arial"/>
              </a:rPr>
              <a:t>          </a:t>
            </a:r>
            <a:r>
              <a:rPr b="1" i="0" lang="en-US" sz="3200" u="none">
                <a:solidFill>
                  <a:srgbClr val="FF0000"/>
                </a:solidFill>
                <a:latin typeface="Arial"/>
                <a:ea typeface="Arial"/>
                <a:cs typeface="Arial"/>
                <a:sym typeface="Arial"/>
              </a:rPr>
              <a:t>THỰC HÀNH</a:t>
            </a:r>
            <a:r>
              <a:rPr b="1" i="0" lang="en-US" sz="2400" u="none">
                <a:solidFill>
                  <a:srgbClr val="FF0000"/>
                </a:solidFill>
                <a:latin typeface="Arial"/>
                <a:ea typeface="Arial"/>
                <a:cs typeface="Arial"/>
                <a:sym typeface="Arial"/>
              </a:rPr>
              <a:t> </a:t>
            </a:r>
            <a:br>
              <a:rPr b="1" i="0" lang="en-US" sz="2400" u="none">
                <a:solidFill>
                  <a:srgbClr val="FF0000"/>
                </a:solidFill>
                <a:latin typeface="Arial"/>
                <a:ea typeface="Arial"/>
                <a:cs typeface="Arial"/>
                <a:sym typeface="Arial"/>
              </a:rPr>
            </a:br>
            <a:r>
              <a:rPr b="1" i="0" lang="en-US" sz="2400" u="none">
                <a:solidFill>
                  <a:srgbClr val="FF0000"/>
                </a:solidFill>
                <a:latin typeface="Arial"/>
                <a:ea typeface="Arial"/>
                <a:cs typeface="Arial"/>
                <a:sym typeface="Arial"/>
              </a:rPr>
              <a:t>  ĐÁNH GIÁ TIỀM NĂNG KINH TẾ CỦA CÁC ĐẢO VEN BỜ VÀ TÌM HIỂU VỀ NGÀNH CÔNG NGHIỆP DẦU KHÍ</a:t>
            </a:r>
            <a:r>
              <a:rPr b="0" i="0" lang="en-US" sz="2400" u="none">
                <a:solidFill>
                  <a:schemeClr val="dk1"/>
                </a:solidFill>
                <a:latin typeface="Arial"/>
                <a:ea typeface="Arial"/>
                <a:cs typeface="Arial"/>
                <a:sym typeface="Arial"/>
              </a:rPr>
              <a:t>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60"/>
                                        </p:tgtEl>
                                        <p:attrNameLst>
                                          <p:attrName>style.visibility</p:attrName>
                                        </p:attrNameLst>
                                      </p:cBhvr>
                                      <p:to>
                                        <p:strVal val="visible"/>
                                      </p:to>
                                    </p:set>
                                    <p:animEffect filter="fade" transition="in">
                                      <p:cBhvr>
                                        <p:cTn dur="500"/>
                                        <p:tgtEl>
                                          <p:spTgt spid="16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chemeClr val="lt1"/>
            </a:gs>
            <a:gs pos="100000">
              <a:srgbClr val="CCECFF"/>
            </a:gs>
          </a:gsLst>
          <a:lin ang="8100000" scaled="0"/>
        </a:gradFill>
      </p:bgPr>
    </p:bg>
    <p:spTree>
      <p:nvGrpSpPr>
        <p:cNvPr id="195" name="Shape 195"/>
        <p:cNvGrpSpPr/>
        <p:nvPr/>
      </p:nvGrpSpPr>
      <p:grpSpPr>
        <a:xfrm>
          <a:off x="0" y="0"/>
          <a:ext cx="0" cy="0"/>
          <a:chOff x="0" y="0"/>
          <a:chExt cx="0" cy="0"/>
        </a:xfrm>
      </p:grpSpPr>
      <p:sp>
        <p:nvSpPr>
          <p:cNvPr id="196" name="Google Shape;196;p6"/>
          <p:cNvSpPr txBox="1"/>
          <p:nvPr/>
        </p:nvSpPr>
        <p:spPr>
          <a:xfrm>
            <a:off x="0" y="76200"/>
            <a:ext cx="8991600" cy="112871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FF"/>
              </a:buClr>
              <a:buSzPts val="2800"/>
              <a:buFont typeface="Arial"/>
              <a:buNone/>
            </a:pPr>
            <a:r>
              <a:rPr b="1" i="0" lang="en-US" sz="2800" u="none">
                <a:solidFill>
                  <a:srgbClr val="0000FF"/>
                </a:solidFill>
                <a:latin typeface="Arial"/>
                <a:ea typeface="Arial"/>
                <a:cs typeface="Arial"/>
                <a:sym typeface="Arial"/>
              </a:rPr>
              <a:t>Tiết 47</a:t>
            </a:r>
            <a:r>
              <a:rPr b="1" i="0" lang="en-US" sz="2000" u="none">
                <a:solidFill>
                  <a:schemeClr val="dk2"/>
                </a:solidFill>
                <a:latin typeface="Arial"/>
                <a:ea typeface="Arial"/>
                <a:cs typeface="Arial"/>
                <a:sym typeface="Arial"/>
              </a:rPr>
              <a:t>         </a:t>
            </a:r>
            <a:r>
              <a:rPr b="1" i="0" lang="en-US" sz="2800" u="none">
                <a:solidFill>
                  <a:srgbClr val="FF0000"/>
                </a:solidFill>
                <a:latin typeface="Arial"/>
                <a:ea typeface="Arial"/>
                <a:cs typeface="Arial"/>
                <a:sym typeface="Arial"/>
              </a:rPr>
              <a:t>THỰC HÀNH</a:t>
            </a:r>
            <a:r>
              <a:rPr b="1" i="0" lang="en-US" sz="2000" u="none">
                <a:solidFill>
                  <a:srgbClr val="FF0000"/>
                </a:solidFill>
                <a:latin typeface="Arial"/>
                <a:ea typeface="Arial"/>
                <a:cs typeface="Arial"/>
                <a:sym typeface="Arial"/>
              </a:rPr>
              <a:t> </a:t>
            </a:r>
            <a:br>
              <a:rPr b="1" i="0" lang="en-US" sz="2000" u="none">
                <a:solidFill>
                  <a:srgbClr val="FF0000"/>
                </a:solidFill>
                <a:latin typeface="Arial"/>
                <a:ea typeface="Arial"/>
                <a:cs typeface="Arial"/>
                <a:sym typeface="Arial"/>
              </a:rPr>
            </a:br>
            <a:r>
              <a:rPr b="1" i="0" lang="en-US" sz="2000" u="none">
                <a:solidFill>
                  <a:srgbClr val="FF0000"/>
                </a:solidFill>
                <a:latin typeface="Arial"/>
                <a:ea typeface="Arial"/>
                <a:cs typeface="Arial"/>
                <a:sym typeface="Arial"/>
              </a:rPr>
              <a:t>  ĐÁNH GIÁ TIỀM NĂNG KINH TẾ CỦA CÁC ĐẢO VEN BỜ VÀ TÌM HIỂU VỀ NGÀNH CÔNG NGHIỆP DẦU KHÍ</a:t>
            </a:r>
            <a:r>
              <a:rPr b="0" i="0" lang="en-US" sz="2000" u="none">
                <a:solidFill>
                  <a:schemeClr val="dk1"/>
                </a:solidFill>
                <a:latin typeface="Arial"/>
                <a:ea typeface="Arial"/>
                <a:cs typeface="Arial"/>
                <a:sym typeface="Arial"/>
              </a:rPr>
              <a:t> </a:t>
            </a:r>
            <a:endParaRPr/>
          </a:p>
        </p:txBody>
      </p:sp>
      <p:pic>
        <p:nvPicPr>
          <p:cNvPr id="197" name="Google Shape;197;p6"/>
          <p:cNvPicPr preferRelativeResize="0"/>
          <p:nvPr/>
        </p:nvPicPr>
        <p:blipFill rotWithShape="1">
          <a:blip r:embed="rId3">
            <a:alphaModFix/>
          </a:blip>
          <a:srcRect b="0" l="0" r="0" t="0"/>
          <a:stretch/>
        </p:blipFill>
        <p:spPr>
          <a:xfrm>
            <a:off x="76200" y="1752600"/>
            <a:ext cx="4724400" cy="3810000"/>
          </a:xfrm>
          <a:prstGeom prst="rect">
            <a:avLst/>
          </a:prstGeom>
          <a:noFill/>
          <a:ln>
            <a:noFill/>
          </a:ln>
        </p:spPr>
      </p:pic>
      <p:sp>
        <p:nvSpPr>
          <p:cNvPr id="198" name="Google Shape;198;p6"/>
          <p:cNvSpPr txBox="1"/>
          <p:nvPr/>
        </p:nvSpPr>
        <p:spPr>
          <a:xfrm>
            <a:off x="4876800" y="5883275"/>
            <a:ext cx="4267200" cy="822325"/>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FF"/>
              </a:buClr>
              <a:buSzPts val="2400"/>
              <a:buFont typeface="Times New Roman"/>
              <a:buNone/>
            </a:pPr>
            <a:r>
              <a:rPr b="1" i="0" lang="en-US" sz="2400" u="none">
                <a:solidFill>
                  <a:srgbClr val="0000FF"/>
                </a:solidFill>
                <a:latin typeface="Times New Roman"/>
                <a:ea typeface="Times New Roman"/>
                <a:cs typeface="Times New Roman"/>
                <a:sym typeface="Times New Roman"/>
              </a:rPr>
              <a:t>⮚</a:t>
            </a:r>
            <a:r>
              <a:rPr b="0" i="0" lang="en-US" sz="2400" u="none">
                <a:solidFill>
                  <a:srgbClr val="0000FF"/>
                </a:solidFill>
                <a:latin typeface="Times New Roman"/>
                <a:ea typeface="Times New Roman"/>
                <a:cs typeface="Times New Roman"/>
                <a:sym typeface="Times New Roman"/>
              </a:rPr>
              <a:t> </a:t>
            </a:r>
            <a:r>
              <a:rPr b="1" i="0" lang="en-US" sz="2400" u="none">
                <a:solidFill>
                  <a:srgbClr val="0000FF"/>
                </a:solidFill>
                <a:latin typeface="Times New Roman"/>
                <a:ea typeface="Times New Roman"/>
                <a:cs typeface="Times New Roman"/>
                <a:sym typeface="Times New Roman"/>
              </a:rPr>
              <a:t>Công nghiệp chế biến dầu khí chưa phát triển</a:t>
            </a:r>
            <a:endParaRPr/>
          </a:p>
        </p:txBody>
      </p:sp>
      <p:sp>
        <p:nvSpPr>
          <p:cNvPr id="199" name="Google Shape;199;p6"/>
          <p:cNvSpPr txBox="1"/>
          <p:nvPr/>
        </p:nvSpPr>
        <p:spPr>
          <a:xfrm>
            <a:off x="228600" y="6019800"/>
            <a:ext cx="4419600" cy="3365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6600FF"/>
              </a:buClr>
              <a:buSzPts val="1600"/>
              <a:buFont typeface="Arial"/>
              <a:buNone/>
            </a:pPr>
            <a:r>
              <a:rPr b="1" i="0" lang="en-US" sz="1600" u="none">
                <a:solidFill>
                  <a:srgbClr val="6600FF"/>
                </a:solidFill>
                <a:latin typeface="Arial"/>
                <a:ea typeface="Arial"/>
                <a:cs typeface="Arial"/>
                <a:sym typeface="Arial"/>
              </a:rPr>
              <a:t>1:Nhận xét tình hình khai thác dầu thô</a:t>
            </a:r>
            <a:endParaRPr/>
          </a:p>
        </p:txBody>
      </p:sp>
      <p:sp>
        <p:nvSpPr>
          <p:cNvPr id="200" name="Google Shape;200;p6"/>
          <p:cNvSpPr txBox="1"/>
          <p:nvPr/>
        </p:nvSpPr>
        <p:spPr>
          <a:xfrm>
            <a:off x="381000" y="1219200"/>
            <a:ext cx="510540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Arial"/>
              <a:buNone/>
            </a:pPr>
            <a:r>
              <a:rPr b="1" i="0" lang="en-US" sz="1800" u="sng">
                <a:solidFill>
                  <a:schemeClr val="dk1"/>
                </a:solidFill>
                <a:latin typeface="Arial"/>
                <a:ea typeface="Arial"/>
                <a:cs typeface="Arial"/>
                <a:sym typeface="Arial"/>
              </a:rPr>
              <a:t>II.Ng</a:t>
            </a:r>
            <a:r>
              <a:rPr b="1" i="0" lang="en-US" sz="1600" u="sng">
                <a:solidFill>
                  <a:schemeClr val="dk1"/>
                </a:solidFill>
                <a:latin typeface="Arial"/>
                <a:ea typeface="Arial"/>
                <a:cs typeface="Arial"/>
                <a:sym typeface="Arial"/>
              </a:rPr>
              <a:t>ành công nghiệp dầu khí </a:t>
            </a:r>
            <a:endParaRPr/>
          </a:p>
        </p:txBody>
      </p:sp>
      <p:sp>
        <p:nvSpPr>
          <p:cNvPr id="201" name="Google Shape;201;p6"/>
          <p:cNvSpPr txBox="1"/>
          <p:nvPr/>
        </p:nvSpPr>
        <p:spPr>
          <a:xfrm>
            <a:off x="4876800" y="1143000"/>
            <a:ext cx="727075" cy="64135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chemeClr val="dk1"/>
              </a:buClr>
              <a:buSzPts val="3600"/>
              <a:buFont typeface="Arial"/>
              <a:buNone/>
            </a:pPr>
            <a:r>
              <a:rPr b="0" i="0" lang="en-US" sz="3600" u="none">
                <a:solidFill>
                  <a:schemeClr val="dk1"/>
                </a:solidFill>
                <a:latin typeface="Arial"/>
                <a:ea typeface="Arial"/>
                <a:cs typeface="Arial"/>
                <a:sym typeface="Arial"/>
              </a:rPr>
              <a:t>✍ </a:t>
            </a:r>
            <a:endParaRPr/>
          </a:p>
        </p:txBody>
      </p:sp>
      <p:sp>
        <p:nvSpPr>
          <p:cNvPr id="202" name="Google Shape;202;p6"/>
          <p:cNvSpPr txBox="1"/>
          <p:nvPr/>
        </p:nvSpPr>
        <p:spPr>
          <a:xfrm>
            <a:off x="228600" y="6019800"/>
            <a:ext cx="4419600" cy="3365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6600FF"/>
              </a:buClr>
              <a:buSzPts val="1600"/>
              <a:buFont typeface="Arial"/>
              <a:buNone/>
            </a:pPr>
            <a:r>
              <a:rPr b="1" i="0" lang="en-US" sz="1600" u="none">
                <a:solidFill>
                  <a:srgbClr val="6600FF"/>
                </a:solidFill>
                <a:latin typeface="Arial"/>
                <a:ea typeface="Arial"/>
                <a:cs typeface="Arial"/>
                <a:sym typeface="Arial"/>
              </a:rPr>
              <a:t>2:Nhận xét tình hình xuất khẩu dầu thô</a:t>
            </a:r>
            <a:endParaRPr/>
          </a:p>
        </p:txBody>
      </p:sp>
      <p:sp>
        <p:nvSpPr>
          <p:cNvPr id="203" name="Google Shape;203;p6"/>
          <p:cNvSpPr txBox="1"/>
          <p:nvPr/>
        </p:nvSpPr>
        <p:spPr>
          <a:xfrm>
            <a:off x="4876800" y="1676400"/>
            <a:ext cx="4267200" cy="2282825"/>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FF"/>
              </a:buClr>
              <a:buSzPts val="2400"/>
              <a:buFont typeface="Times New Roman"/>
              <a:buNone/>
            </a:pPr>
            <a:r>
              <a:rPr b="1" i="0" lang="en-US" sz="2400" u="none">
                <a:solidFill>
                  <a:srgbClr val="0000FF"/>
                </a:solidFill>
                <a:latin typeface="Times New Roman"/>
                <a:ea typeface="Times New Roman"/>
                <a:cs typeface="Times New Roman"/>
                <a:sym typeface="Times New Roman"/>
              </a:rPr>
              <a:t>⮚Nước ta có trữ lượng dầu khí lớn và dầu mỏ là một trong những mặt hàng xuất khẩu chủ lực trong những năm qua .Sản lượng dầu thô tăng nhanh.</a:t>
            </a:r>
            <a:endParaRPr/>
          </a:p>
        </p:txBody>
      </p:sp>
      <p:sp>
        <p:nvSpPr>
          <p:cNvPr id="204" name="Google Shape;204;p6"/>
          <p:cNvSpPr txBox="1"/>
          <p:nvPr/>
        </p:nvSpPr>
        <p:spPr>
          <a:xfrm>
            <a:off x="4800600" y="3841750"/>
            <a:ext cx="4267200" cy="118745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FF"/>
              </a:buClr>
              <a:buSzPts val="2400"/>
              <a:buFont typeface="Times New Roman"/>
              <a:buNone/>
            </a:pPr>
            <a:r>
              <a:rPr b="0" i="0" lang="en-US" sz="2400" u="none">
                <a:solidFill>
                  <a:srgbClr val="0000FF"/>
                </a:solidFill>
                <a:latin typeface="Times New Roman"/>
                <a:ea typeface="Times New Roman"/>
                <a:cs typeface="Times New Roman"/>
                <a:sym typeface="Times New Roman"/>
              </a:rPr>
              <a:t> </a:t>
            </a:r>
            <a:r>
              <a:rPr b="1" i="0" lang="en-US" sz="2400" u="none">
                <a:solidFill>
                  <a:srgbClr val="0000FF"/>
                </a:solidFill>
                <a:latin typeface="Times New Roman"/>
                <a:ea typeface="Times New Roman"/>
                <a:cs typeface="Times New Roman"/>
                <a:sym typeface="Times New Roman"/>
              </a:rPr>
              <a:t>⮚Toàn bộ lượng dầu khai thác được đều xuất khẩu dưới dạng dầu thô.</a:t>
            </a:r>
            <a:r>
              <a:rPr b="0" i="0" lang="en-US" sz="2400" u="none">
                <a:solidFill>
                  <a:srgbClr val="0000FF"/>
                </a:solidFill>
                <a:latin typeface="Times New Roman"/>
                <a:ea typeface="Times New Roman"/>
                <a:cs typeface="Times New Roman"/>
                <a:sym typeface="Times New Roman"/>
              </a:rPr>
              <a:t> </a:t>
            </a:r>
            <a:endParaRPr/>
          </a:p>
        </p:txBody>
      </p:sp>
      <p:sp>
        <p:nvSpPr>
          <p:cNvPr id="205" name="Google Shape;205;p6"/>
          <p:cNvSpPr txBox="1"/>
          <p:nvPr/>
        </p:nvSpPr>
        <p:spPr>
          <a:xfrm>
            <a:off x="4876800" y="4968875"/>
            <a:ext cx="4191000" cy="822325"/>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FF"/>
              </a:buClr>
              <a:buSzPts val="2400"/>
              <a:buFont typeface="Times New Roman"/>
              <a:buNone/>
            </a:pPr>
            <a:r>
              <a:rPr b="1" i="0" lang="en-US" sz="2400" u="none">
                <a:solidFill>
                  <a:srgbClr val="0000FF"/>
                </a:solidFill>
                <a:latin typeface="Times New Roman"/>
                <a:ea typeface="Times New Roman"/>
                <a:cs typeface="Times New Roman"/>
                <a:sym typeface="Times New Roman"/>
              </a:rPr>
              <a:t>⮚ Lượng xăng dầu nhập khẩu đã chế biến  ngày càng lớn.</a:t>
            </a:r>
            <a:endParaRPr/>
          </a:p>
        </p:txBody>
      </p:sp>
      <p:sp>
        <p:nvSpPr>
          <p:cNvPr id="206" name="Google Shape;206;p6"/>
          <p:cNvSpPr txBox="1"/>
          <p:nvPr/>
        </p:nvSpPr>
        <p:spPr>
          <a:xfrm>
            <a:off x="152400" y="6019800"/>
            <a:ext cx="4419600" cy="3365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6600FF"/>
              </a:buClr>
              <a:buSzPts val="1600"/>
              <a:buFont typeface="Arial"/>
              <a:buNone/>
            </a:pPr>
            <a:r>
              <a:rPr b="1" i="0" lang="en-US" sz="1600" u="none">
                <a:solidFill>
                  <a:srgbClr val="6600FF"/>
                </a:solidFill>
                <a:latin typeface="Arial"/>
                <a:ea typeface="Arial"/>
                <a:cs typeface="Arial"/>
                <a:sym typeface="Arial"/>
              </a:rPr>
              <a:t> 3:Nhận xét tình hình nhập khẩu xăng dầu </a:t>
            </a:r>
            <a:endParaRPr/>
          </a:p>
        </p:txBody>
      </p:sp>
      <p:sp>
        <p:nvSpPr>
          <p:cNvPr id="207" name="Google Shape;207;p6"/>
          <p:cNvSpPr txBox="1"/>
          <p:nvPr/>
        </p:nvSpPr>
        <p:spPr>
          <a:xfrm>
            <a:off x="152400" y="6019800"/>
            <a:ext cx="4419600" cy="3365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6600FF"/>
              </a:buClr>
              <a:buSzPts val="1600"/>
              <a:buFont typeface="Arial"/>
              <a:buNone/>
            </a:pPr>
            <a:r>
              <a:rPr b="1" i="0" lang="en-US" sz="1600" u="none">
                <a:solidFill>
                  <a:srgbClr val="6600FF"/>
                </a:solidFill>
                <a:latin typeface="Arial"/>
                <a:ea typeface="Arial"/>
                <a:cs typeface="Arial"/>
                <a:sym typeface="Arial"/>
              </a:rPr>
              <a:t> 4: Nhận xét tình hình chế biến dầu khí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9"/>
                                        </p:tgtEl>
                                        <p:attrNameLst>
                                          <p:attrName>style.visibility</p:attrName>
                                        </p:attrNameLst>
                                      </p:cBhvr>
                                      <p:to>
                                        <p:strVal val="visible"/>
                                      </p:to>
                                    </p:set>
                                    <p:animEffect filter="fade" transition="in">
                                      <p:cBhvr>
                                        <p:cTn dur="1000"/>
                                        <p:tgtEl>
                                          <p:spTgt spid="1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gtEl>
                                        <p:attrNameLst>
                                          <p:attrName>style.visibility</p:attrName>
                                        </p:attrNameLst>
                                      </p:cBhvr>
                                      <p:to>
                                        <p:strVal val="visible"/>
                                      </p:to>
                                    </p:set>
                                    <p:animEffect filter="fade" transition="in">
                                      <p:cBhvr>
                                        <p:cTn dur="1000"/>
                                        <p:tgtEl>
                                          <p:spTgt spid="2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xit" presetID="10" presetSubtype="0">
                                  <p:stCondLst>
                                    <p:cond delay="0"/>
                                  </p:stCondLst>
                                  <p:childTnLst>
                                    <p:animEffect filter="fade" transition="out">
                                      <p:cBhvr>
                                        <p:cTn dur="500"/>
                                        <p:tgtEl>
                                          <p:spTgt spid="199"/>
                                        </p:tgtEl>
                                      </p:cBhvr>
                                    </p:animEffect>
                                    <p:set>
                                      <p:cBhvr>
                                        <p:cTn dur="1" fill="hold">
                                          <p:stCondLst>
                                            <p:cond delay="500"/>
                                          </p:stCondLst>
                                        </p:cTn>
                                        <p:tgtEl>
                                          <p:spTgt spid="199"/>
                                        </p:tgtEl>
                                        <p:attrNameLst>
                                          <p:attrName>style.visibility</p:attrName>
                                        </p:attrNameLst>
                                      </p:cBhvr>
                                      <p:to>
                                        <p:strVal val="hidden"/>
                                      </p:to>
                                    </p:set>
                                  </p:childTnLst>
                                </p:cTn>
                              </p:par>
                              <p:par>
                                <p:cTn fill="hold" nodeType="withEffect" presetClass="entr" presetID="10" presetSubtype="0">
                                  <p:stCondLst>
                                    <p:cond delay="0"/>
                                  </p:stCondLst>
                                  <p:childTnLst>
                                    <p:set>
                                      <p:cBhvr>
                                        <p:cTn dur="1" fill="hold">
                                          <p:stCondLst>
                                            <p:cond delay="0"/>
                                          </p:stCondLst>
                                        </p:cTn>
                                        <p:tgtEl>
                                          <p:spTgt spid="202"/>
                                        </p:tgtEl>
                                        <p:attrNameLst>
                                          <p:attrName>style.visibility</p:attrName>
                                        </p:attrNameLst>
                                      </p:cBhvr>
                                      <p:to>
                                        <p:strVal val="visible"/>
                                      </p:to>
                                    </p:set>
                                    <p:animEffect filter="fade" transition="in">
                                      <p:cBhvr>
                                        <p:cTn dur="1000"/>
                                        <p:tgtEl>
                                          <p:spTgt spid="20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4"/>
                                        </p:tgtEl>
                                        <p:attrNameLst>
                                          <p:attrName>style.visibility</p:attrName>
                                        </p:attrNameLst>
                                      </p:cBhvr>
                                      <p:to>
                                        <p:strVal val="visible"/>
                                      </p:to>
                                    </p:set>
                                    <p:animEffect filter="fade" transition="in">
                                      <p:cBhvr>
                                        <p:cTn dur="1000"/>
                                        <p:tgtEl>
                                          <p:spTgt spid="2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xit" presetID="10" presetSubtype="0">
                                  <p:stCondLst>
                                    <p:cond delay="0"/>
                                  </p:stCondLst>
                                  <p:childTnLst>
                                    <p:animEffect filter="fade" transition="out">
                                      <p:cBhvr>
                                        <p:cTn dur="500"/>
                                        <p:tgtEl>
                                          <p:spTgt spid="202"/>
                                        </p:tgtEl>
                                      </p:cBhvr>
                                    </p:animEffect>
                                    <p:set>
                                      <p:cBhvr>
                                        <p:cTn dur="1" fill="hold">
                                          <p:stCondLst>
                                            <p:cond delay="500"/>
                                          </p:stCondLst>
                                        </p:cTn>
                                        <p:tgtEl>
                                          <p:spTgt spid="202"/>
                                        </p:tgtEl>
                                        <p:attrNameLst>
                                          <p:attrName>style.visibility</p:attrName>
                                        </p:attrNameLst>
                                      </p:cBhvr>
                                      <p:to>
                                        <p:strVal val="hidden"/>
                                      </p:to>
                                    </p:set>
                                  </p:childTnLst>
                                </p:cTn>
                              </p:par>
                              <p:par>
                                <p:cTn fill="hold" nodeType="withEffect" presetClass="entr" presetID="10" presetSubtype="0">
                                  <p:stCondLst>
                                    <p:cond delay="0"/>
                                  </p:stCondLst>
                                  <p:childTnLst>
                                    <p:set>
                                      <p:cBhvr>
                                        <p:cTn dur="1" fill="hold">
                                          <p:stCondLst>
                                            <p:cond delay="0"/>
                                          </p:stCondLst>
                                        </p:cTn>
                                        <p:tgtEl>
                                          <p:spTgt spid="206"/>
                                        </p:tgtEl>
                                        <p:attrNameLst>
                                          <p:attrName>style.visibility</p:attrName>
                                        </p:attrNameLst>
                                      </p:cBhvr>
                                      <p:to>
                                        <p:strVal val="visible"/>
                                      </p:to>
                                    </p:set>
                                    <p:animEffect filter="fade" transition="in">
                                      <p:cBhvr>
                                        <p:cTn dur="1000"/>
                                        <p:tgtEl>
                                          <p:spTgt spid="20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5"/>
                                        </p:tgtEl>
                                        <p:attrNameLst>
                                          <p:attrName>style.visibility</p:attrName>
                                        </p:attrNameLst>
                                      </p:cBhvr>
                                      <p:to>
                                        <p:strVal val="visible"/>
                                      </p:to>
                                    </p:set>
                                    <p:animEffect filter="fade" transition="in">
                                      <p:cBhvr>
                                        <p:cTn dur="1000"/>
                                        <p:tgtEl>
                                          <p:spTgt spid="20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xit" presetID="10" presetSubtype="0">
                                  <p:stCondLst>
                                    <p:cond delay="0"/>
                                  </p:stCondLst>
                                  <p:childTnLst>
                                    <p:animEffect filter="fade" transition="out">
                                      <p:cBhvr>
                                        <p:cTn dur="500"/>
                                        <p:tgtEl>
                                          <p:spTgt spid="206"/>
                                        </p:tgtEl>
                                      </p:cBhvr>
                                    </p:animEffect>
                                    <p:set>
                                      <p:cBhvr>
                                        <p:cTn dur="1" fill="hold">
                                          <p:stCondLst>
                                            <p:cond delay="500"/>
                                          </p:stCondLst>
                                        </p:cTn>
                                        <p:tgtEl>
                                          <p:spTgt spid="206"/>
                                        </p:tgtEl>
                                        <p:attrNameLst>
                                          <p:attrName>style.visibility</p:attrName>
                                        </p:attrNameLst>
                                      </p:cBhvr>
                                      <p:to>
                                        <p:strVal val="hidden"/>
                                      </p:to>
                                    </p:set>
                                  </p:childTnLst>
                                </p:cTn>
                              </p:par>
                              <p:par>
                                <p:cTn fill="hold" nodeType="withEffect" presetClass="entr" presetID="10" presetSubtype="0">
                                  <p:stCondLst>
                                    <p:cond delay="0"/>
                                  </p:stCondLst>
                                  <p:childTnLst>
                                    <p:set>
                                      <p:cBhvr>
                                        <p:cTn dur="1" fill="hold">
                                          <p:stCondLst>
                                            <p:cond delay="0"/>
                                          </p:stCondLst>
                                        </p:cTn>
                                        <p:tgtEl>
                                          <p:spTgt spid="207"/>
                                        </p:tgtEl>
                                        <p:attrNameLst>
                                          <p:attrName>style.visibility</p:attrName>
                                        </p:attrNameLst>
                                      </p:cBhvr>
                                      <p:to>
                                        <p:strVal val="visible"/>
                                      </p:to>
                                    </p:set>
                                    <p:animEffect filter="fade" transition="in">
                                      <p:cBhvr>
                                        <p:cTn dur="1000"/>
                                        <p:tgtEl>
                                          <p:spTgt spid="20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8"/>
                                        </p:tgtEl>
                                        <p:attrNameLst>
                                          <p:attrName>style.visibility</p:attrName>
                                        </p:attrNameLst>
                                      </p:cBhvr>
                                      <p:to>
                                        <p:strVal val="visible"/>
                                      </p:to>
                                    </p:set>
                                    <p:animEffect filter="fade" transition="in">
                                      <p:cBhvr>
                                        <p:cTn dur="1000"/>
                                        <p:tgtEl>
                                          <p:spTgt spid="198"/>
                                        </p:tgtEl>
                                      </p:cBhvr>
                                    </p:animEffect>
                                  </p:childTnLst>
                                </p:cTn>
                              </p:par>
                              <p:par>
                                <p:cTn fill="hold" nodeType="withEffect" presetClass="exit" presetID="10" presetSubtype="0">
                                  <p:stCondLst>
                                    <p:cond delay="0"/>
                                  </p:stCondLst>
                                  <p:childTnLst>
                                    <p:animEffect filter="fade" transition="out">
                                      <p:cBhvr>
                                        <p:cTn dur="500"/>
                                        <p:tgtEl>
                                          <p:spTgt spid="207"/>
                                        </p:tgtEl>
                                      </p:cBhvr>
                                    </p:animEffect>
                                    <p:set>
                                      <p:cBhvr>
                                        <p:cTn dur="1" fill="hold">
                                          <p:stCondLst>
                                            <p:cond delay="500"/>
                                          </p:stCondLst>
                                        </p:cTn>
                                        <p:tgtEl>
                                          <p:spTgt spid="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chemeClr val="lt1"/>
            </a:gs>
            <a:gs pos="100000">
              <a:srgbClr val="CCECFF"/>
            </a:gs>
          </a:gsLst>
          <a:lin ang="8100000" scaled="0"/>
        </a:gradFill>
      </p:bgPr>
    </p:bg>
    <p:spTree>
      <p:nvGrpSpPr>
        <p:cNvPr id="211" name="Shape 211"/>
        <p:cNvGrpSpPr/>
        <p:nvPr/>
      </p:nvGrpSpPr>
      <p:grpSpPr>
        <a:xfrm>
          <a:off x="0" y="0"/>
          <a:ext cx="0" cy="0"/>
          <a:chOff x="0" y="0"/>
          <a:chExt cx="0" cy="0"/>
        </a:xfrm>
      </p:grpSpPr>
      <p:sp>
        <p:nvSpPr>
          <p:cNvPr id="212" name="Google Shape;212;p7"/>
          <p:cNvSpPr txBox="1"/>
          <p:nvPr/>
        </p:nvSpPr>
        <p:spPr>
          <a:xfrm>
            <a:off x="0" y="76200"/>
            <a:ext cx="8991600" cy="112871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FF"/>
              </a:buClr>
              <a:buSzPts val="2800"/>
              <a:buFont typeface="Arial"/>
              <a:buNone/>
            </a:pPr>
            <a:r>
              <a:rPr b="1" i="0" lang="en-US" sz="2800" u="none">
                <a:solidFill>
                  <a:srgbClr val="0000FF"/>
                </a:solidFill>
                <a:latin typeface="Arial"/>
                <a:ea typeface="Arial"/>
                <a:cs typeface="Arial"/>
                <a:sym typeface="Arial"/>
              </a:rPr>
              <a:t>Tiết 47</a:t>
            </a:r>
            <a:r>
              <a:rPr b="1" i="0" lang="en-US" sz="2000" u="none">
                <a:solidFill>
                  <a:schemeClr val="dk2"/>
                </a:solidFill>
                <a:latin typeface="Arial"/>
                <a:ea typeface="Arial"/>
                <a:cs typeface="Arial"/>
                <a:sym typeface="Arial"/>
              </a:rPr>
              <a:t>          </a:t>
            </a:r>
            <a:r>
              <a:rPr b="1" i="0" lang="en-US" sz="2800" u="none">
                <a:solidFill>
                  <a:srgbClr val="FF0000"/>
                </a:solidFill>
                <a:latin typeface="Arial"/>
                <a:ea typeface="Arial"/>
                <a:cs typeface="Arial"/>
                <a:sym typeface="Arial"/>
              </a:rPr>
              <a:t>THỰC HÀNH</a:t>
            </a:r>
            <a:r>
              <a:rPr b="1" i="0" lang="en-US" sz="2000" u="none">
                <a:solidFill>
                  <a:srgbClr val="FF0000"/>
                </a:solidFill>
                <a:latin typeface="Arial"/>
                <a:ea typeface="Arial"/>
                <a:cs typeface="Arial"/>
                <a:sym typeface="Arial"/>
              </a:rPr>
              <a:t> </a:t>
            </a:r>
            <a:br>
              <a:rPr b="1" i="0" lang="en-US" sz="2000" u="none">
                <a:solidFill>
                  <a:srgbClr val="FF0000"/>
                </a:solidFill>
                <a:latin typeface="Arial"/>
                <a:ea typeface="Arial"/>
                <a:cs typeface="Arial"/>
                <a:sym typeface="Arial"/>
              </a:rPr>
            </a:br>
            <a:r>
              <a:rPr b="1" i="0" lang="en-US" sz="2000" u="none">
                <a:solidFill>
                  <a:srgbClr val="FF0000"/>
                </a:solidFill>
                <a:latin typeface="Arial"/>
                <a:ea typeface="Arial"/>
                <a:cs typeface="Arial"/>
                <a:sym typeface="Arial"/>
              </a:rPr>
              <a:t>  ĐÁNH GIÁ TIỀM NĂNG KINH TẾ CỦA CÁC ĐẢO VEN BỜ VÀ TÌM HIỂU VỀ NGÀNH CÔNG NGHIỆP DẦU KHÍ</a:t>
            </a:r>
            <a:r>
              <a:rPr b="0" i="0" lang="en-US" sz="2000" u="none">
                <a:solidFill>
                  <a:schemeClr val="dk1"/>
                </a:solidFill>
                <a:latin typeface="Arial"/>
                <a:ea typeface="Arial"/>
                <a:cs typeface="Arial"/>
                <a:sym typeface="Arial"/>
              </a:rPr>
              <a:t> </a:t>
            </a:r>
            <a:endParaRPr/>
          </a:p>
        </p:txBody>
      </p:sp>
      <p:sp>
        <p:nvSpPr>
          <p:cNvPr id="213" name="Google Shape;213;p7"/>
          <p:cNvSpPr txBox="1"/>
          <p:nvPr/>
        </p:nvSpPr>
        <p:spPr>
          <a:xfrm>
            <a:off x="381000" y="1295400"/>
            <a:ext cx="342900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Arial"/>
              <a:buNone/>
            </a:pPr>
            <a:r>
              <a:rPr b="1" i="0" lang="en-US" sz="1800" u="sng">
                <a:solidFill>
                  <a:schemeClr val="dk1"/>
                </a:solidFill>
                <a:latin typeface="Arial"/>
                <a:ea typeface="Arial"/>
                <a:cs typeface="Arial"/>
                <a:sym typeface="Arial"/>
              </a:rPr>
              <a:t>II.Ng</a:t>
            </a:r>
            <a:r>
              <a:rPr b="1" i="0" lang="en-US" sz="1600" u="sng">
                <a:solidFill>
                  <a:schemeClr val="dk1"/>
                </a:solidFill>
                <a:latin typeface="Arial"/>
                <a:ea typeface="Arial"/>
                <a:cs typeface="Arial"/>
                <a:sym typeface="Arial"/>
              </a:rPr>
              <a:t>ành công nghiệp dầu khí </a:t>
            </a:r>
            <a:endParaRPr/>
          </a:p>
        </p:txBody>
      </p:sp>
      <p:pic>
        <p:nvPicPr>
          <p:cNvPr id="214" name="Google Shape;214;p7"/>
          <p:cNvPicPr preferRelativeResize="0"/>
          <p:nvPr/>
        </p:nvPicPr>
        <p:blipFill rotWithShape="1">
          <a:blip r:embed="rId3">
            <a:alphaModFix/>
          </a:blip>
          <a:srcRect b="0" l="0" r="0" t="0"/>
          <a:stretch/>
        </p:blipFill>
        <p:spPr>
          <a:xfrm>
            <a:off x="381000" y="1981200"/>
            <a:ext cx="4645025" cy="4343400"/>
          </a:xfrm>
          <a:prstGeom prst="rect">
            <a:avLst/>
          </a:prstGeom>
          <a:noFill/>
          <a:ln cap="flat" cmpd="sng" w="38100">
            <a:solidFill>
              <a:srgbClr val="000000"/>
            </a:solidFill>
            <a:prstDash val="solid"/>
            <a:miter lim="800000"/>
            <a:headEnd len="sm" w="sm" type="none"/>
            <a:tailEnd len="sm" w="sm" type="none"/>
          </a:ln>
        </p:spPr>
      </p:pic>
      <p:pic>
        <p:nvPicPr>
          <p:cNvPr id="215" name="Google Shape;215;p7"/>
          <p:cNvPicPr preferRelativeResize="0"/>
          <p:nvPr/>
        </p:nvPicPr>
        <p:blipFill rotWithShape="1">
          <a:blip r:embed="rId4">
            <a:alphaModFix/>
          </a:blip>
          <a:srcRect b="0" l="0" r="0" t="0"/>
          <a:stretch/>
        </p:blipFill>
        <p:spPr>
          <a:xfrm>
            <a:off x="5181600" y="1905000"/>
            <a:ext cx="3657600" cy="2133600"/>
          </a:xfrm>
          <a:prstGeom prst="rect">
            <a:avLst/>
          </a:prstGeom>
          <a:noFill/>
          <a:ln>
            <a:noFill/>
          </a:ln>
        </p:spPr>
      </p:pic>
      <p:pic>
        <p:nvPicPr>
          <p:cNvPr id="216" name="Google Shape;216;p7"/>
          <p:cNvPicPr preferRelativeResize="0"/>
          <p:nvPr/>
        </p:nvPicPr>
        <p:blipFill rotWithShape="1">
          <a:blip r:embed="rId5">
            <a:alphaModFix/>
          </a:blip>
          <a:srcRect b="0" l="0" r="0" t="0"/>
          <a:stretch/>
        </p:blipFill>
        <p:spPr>
          <a:xfrm>
            <a:off x="5181600" y="4419600"/>
            <a:ext cx="3657600" cy="2057400"/>
          </a:xfrm>
          <a:prstGeom prst="rect">
            <a:avLst/>
          </a:prstGeom>
          <a:noFill/>
          <a:ln>
            <a:noFill/>
          </a:ln>
        </p:spPr>
      </p:pic>
      <p:sp>
        <p:nvSpPr>
          <p:cNvPr id="217" name="Google Shape;217;p7"/>
          <p:cNvSpPr txBox="1"/>
          <p:nvPr/>
        </p:nvSpPr>
        <p:spPr>
          <a:xfrm>
            <a:off x="5334000" y="1447800"/>
            <a:ext cx="30480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2400"/>
              <a:buFont typeface="Arial"/>
              <a:buNone/>
            </a:pPr>
            <a:r>
              <a:rPr b="1" i="1" lang="en-US" sz="2400" u="none">
                <a:solidFill>
                  <a:srgbClr val="0000FF"/>
                </a:solidFill>
                <a:latin typeface="Arial"/>
                <a:ea typeface="Arial"/>
                <a:cs typeface="Arial"/>
                <a:sym typeface="Arial"/>
              </a:rPr>
              <a:t>Khai thác dầu</a:t>
            </a:r>
            <a:r>
              <a:rPr b="1" i="1" lang="en-US" sz="1800" u="none">
                <a:solidFill>
                  <a:srgbClr val="0000FF"/>
                </a:solidFill>
                <a:latin typeface="Arial"/>
                <a:ea typeface="Arial"/>
                <a:cs typeface="Arial"/>
                <a:sym typeface="Arial"/>
              </a:rPr>
              <a:t> </a:t>
            </a:r>
            <a:r>
              <a:rPr b="1" i="1" lang="en-US" sz="2400" u="none">
                <a:solidFill>
                  <a:srgbClr val="0000FF"/>
                </a:solidFill>
                <a:latin typeface="Arial"/>
                <a:ea typeface="Arial"/>
                <a:cs typeface="Arial"/>
                <a:sym typeface="Arial"/>
              </a:rPr>
              <a:t> </a:t>
            </a:r>
            <a:endParaRPr/>
          </a:p>
        </p:txBody>
      </p:sp>
      <p:sp>
        <p:nvSpPr>
          <p:cNvPr id="218" name="Google Shape;218;p7"/>
          <p:cNvSpPr/>
          <p:nvPr/>
        </p:nvSpPr>
        <p:spPr>
          <a:xfrm>
            <a:off x="3276600" y="5867400"/>
            <a:ext cx="304800" cy="304800"/>
          </a:xfrm>
          <a:prstGeom prst="star5">
            <a:avLst>
              <a:gd fmla="val 19098" name="adj"/>
              <a:gd fmla="val 105146" name="hf"/>
              <a:gd fmla="val 110557" name="vf"/>
            </a:avLst>
          </a:prstGeom>
          <a:solidFill>
            <a:srgbClr val="FF00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19" name="Google Shape;219;p7"/>
          <p:cNvSpPr/>
          <p:nvPr/>
        </p:nvSpPr>
        <p:spPr>
          <a:xfrm>
            <a:off x="3200400" y="5410200"/>
            <a:ext cx="304800" cy="304800"/>
          </a:xfrm>
          <a:prstGeom prst="star5">
            <a:avLst>
              <a:gd fmla="val 19098" name="adj"/>
              <a:gd fmla="val 105146" name="hf"/>
              <a:gd fmla="val 110557" name="vf"/>
            </a:avLst>
          </a:prstGeom>
          <a:solidFill>
            <a:srgbClr val="FF00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20" name="Google Shape;220;p7"/>
          <p:cNvSpPr/>
          <p:nvPr/>
        </p:nvSpPr>
        <p:spPr>
          <a:xfrm>
            <a:off x="2895600" y="5943600"/>
            <a:ext cx="304800" cy="304800"/>
          </a:xfrm>
          <a:prstGeom prst="star5">
            <a:avLst>
              <a:gd fmla="val 19098" name="adj"/>
              <a:gd fmla="val 105146" name="hf"/>
              <a:gd fmla="val 110557" name="vf"/>
            </a:avLst>
          </a:prstGeom>
          <a:solidFill>
            <a:srgbClr val="FF00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21" name="Google Shape;221;p7"/>
          <p:cNvSpPr/>
          <p:nvPr/>
        </p:nvSpPr>
        <p:spPr>
          <a:xfrm>
            <a:off x="2743200" y="5867400"/>
            <a:ext cx="304800" cy="304800"/>
          </a:xfrm>
          <a:prstGeom prst="star5">
            <a:avLst>
              <a:gd fmla="val 19098" name="adj"/>
              <a:gd fmla="val 105146" name="hf"/>
              <a:gd fmla="val 110557" name="vf"/>
            </a:avLst>
          </a:prstGeom>
          <a:solidFill>
            <a:srgbClr val="FF00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22" name="Google Shape;222;p7"/>
          <p:cNvSpPr/>
          <p:nvPr/>
        </p:nvSpPr>
        <p:spPr>
          <a:xfrm>
            <a:off x="3352800" y="5715000"/>
            <a:ext cx="304800" cy="304800"/>
          </a:xfrm>
          <a:prstGeom prst="star5">
            <a:avLst>
              <a:gd fmla="val 19098" name="adj"/>
              <a:gd fmla="val 105146" name="hf"/>
              <a:gd fmla="val 110557" name="vf"/>
            </a:avLst>
          </a:prstGeom>
          <a:solidFill>
            <a:srgbClr val="FF00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23" name="Google Shape;223;p7"/>
          <p:cNvSpPr txBox="1"/>
          <p:nvPr/>
        </p:nvSpPr>
        <p:spPr>
          <a:xfrm>
            <a:off x="381000" y="6324600"/>
            <a:ext cx="4495800" cy="3365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600"/>
              <a:buFont typeface="Arial"/>
              <a:buNone/>
            </a:pPr>
            <a:r>
              <a:rPr b="0" i="0" lang="en-US" sz="1600" u="none">
                <a:solidFill>
                  <a:schemeClr val="dk1"/>
                </a:solidFill>
                <a:latin typeface="Arial"/>
                <a:ea typeface="Arial"/>
                <a:cs typeface="Arial"/>
                <a:sym typeface="Arial"/>
              </a:rPr>
              <a:t>Lược đồ tiềm năng một số ngành kinh tế biển </a:t>
            </a:r>
            <a:endParaRPr/>
          </a:p>
        </p:txBody>
      </p:sp>
      <p:sp>
        <p:nvSpPr>
          <p:cNvPr id="224" name="Google Shape;224;p7"/>
          <p:cNvSpPr txBox="1"/>
          <p:nvPr/>
        </p:nvSpPr>
        <p:spPr>
          <a:xfrm>
            <a:off x="6324600" y="3657600"/>
            <a:ext cx="281940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1800"/>
              <a:buFont typeface="Arial"/>
              <a:buNone/>
            </a:pPr>
            <a:r>
              <a:rPr b="1" i="1" lang="en-US" sz="1800" u="none">
                <a:solidFill>
                  <a:srgbClr val="FF0000"/>
                </a:solidFill>
                <a:latin typeface="Arial"/>
                <a:ea typeface="Arial"/>
                <a:cs typeface="Arial"/>
                <a:sym typeface="Arial"/>
              </a:rPr>
              <a:t>Mỏ Bạch Hổ </a:t>
            </a:r>
            <a:endParaRPr/>
          </a:p>
        </p:txBody>
      </p:sp>
      <p:sp>
        <p:nvSpPr>
          <p:cNvPr id="225" name="Google Shape;225;p7"/>
          <p:cNvSpPr txBox="1"/>
          <p:nvPr/>
        </p:nvSpPr>
        <p:spPr>
          <a:xfrm>
            <a:off x="6324600" y="6019800"/>
            <a:ext cx="281940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1800"/>
              <a:buFont typeface="Arial"/>
              <a:buNone/>
            </a:pPr>
            <a:r>
              <a:rPr b="1" i="1" lang="en-US" sz="1800" u="none">
                <a:solidFill>
                  <a:srgbClr val="FF0000"/>
                </a:solidFill>
                <a:latin typeface="Arial"/>
                <a:ea typeface="Arial"/>
                <a:cs typeface="Arial"/>
                <a:sym typeface="Arial"/>
              </a:rPr>
              <a:t>Mỏ Rồng</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4"/>
                                        </p:tgtEl>
                                        <p:attrNameLst>
                                          <p:attrName>style.visibility</p:attrName>
                                        </p:attrNameLst>
                                      </p:cBhvr>
                                      <p:to>
                                        <p:strVal val="visible"/>
                                      </p:to>
                                    </p:set>
                                    <p:animEffect filter="fade" transition="in">
                                      <p:cBhvr>
                                        <p:cTn dur="2000"/>
                                        <p:tgtEl>
                                          <p:spTgt spid="214"/>
                                        </p:tgtEl>
                                      </p:cBhvr>
                                    </p:animEffect>
                                  </p:childTnLst>
                                </p:cTn>
                              </p:par>
                              <p:par>
                                <p:cTn fill="hold" nodeType="withEffect" presetClass="entr" presetID="10" presetSubtype="0">
                                  <p:stCondLst>
                                    <p:cond delay="0"/>
                                  </p:stCondLst>
                                  <p:childTnLst>
                                    <p:set>
                                      <p:cBhvr>
                                        <p:cTn dur="1" fill="hold">
                                          <p:stCondLst>
                                            <p:cond delay="0"/>
                                          </p:stCondLst>
                                        </p:cTn>
                                        <p:tgtEl>
                                          <p:spTgt spid="223"/>
                                        </p:tgtEl>
                                        <p:attrNameLst>
                                          <p:attrName>style.visibility</p:attrName>
                                        </p:attrNameLst>
                                      </p:cBhvr>
                                      <p:to>
                                        <p:strVal val="visible"/>
                                      </p:to>
                                    </p:set>
                                    <p:animEffect filter="fade" transition="in">
                                      <p:cBhvr>
                                        <p:cTn dur="1000"/>
                                        <p:tgtEl>
                                          <p:spTgt spid="22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7"/>
                                        </p:tgtEl>
                                        <p:attrNameLst>
                                          <p:attrName>style.visibility</p:attrName>
                                        </p:attrNameLst>
                                      </p:cBhvr>
                                      <p:to>
                                        <p:strVal val="visible"/>
                                      </p:to>
                                    </p:set>
                                    <p:animEffect filter="fade" transition="in">
                                      <p:cBhvr>
                                        <p:cTn dur="1000"/>
                                        <p:tgtEl>
                                          <p:spTgt spid="217"/>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218"/>
                                        </p:tgtEl>
                                        <p:attrNameLst>
                                          <p:attrName>style.visibility</p:attrName>
                                        </p:attrNameLst>
                                      </p:cBhvr>
                                      <p:to>
                                        <p:strVal val="visible"/>
                                      </p:to>
                                    </p:set>
                                    <p:animEffect filter="fade" transition="in">
                                      <p:cBhvr>
                                        <p:cTn dur="1000"/>
                                        <p:tgtEl>
                                          <p:spTgt spid="218"/>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219"/>
                                        </p:tgtEl>
                                        <p:attrNameLst>
                                          <p:attrName>style.visibility</p:attrName>
                                        </p:attrNameLst>
                                      </p:cBhvr>
                                      <p:to>
                                        <p:strVal val="visible"/>
                                      </p:to>
                                    </p:set>
                                    <p:animEffect filter="fade" transition="in">
                                      <p:cBhvr>
                                        <p:cTn dur="1000"/>
                                        <p:tgtEl>
                                          <p:spTgt spid="219"/>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220"/>
                                        </p:tgtEl>
                                        <p:attrNameLst>
                                          <p:attrName>style.visibility</p:attrName>
                                        </p:attrNameLst>
                                      </p:cBhvr>
                                      <p:to>
                                        <p:strVal val="visible"/>
                                      </p:to>
                                    </p:set>
                                    <p:animEffect filter="fade" transition="in">
                                      <p:cBhvr>
                                        <p:cTn dur="1000"/>
                                        <p:tgtEl>
                                          <p:spTgt spid="220"/>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221"/>
                                        </p:tgtEl>
                                        <p:attrNameLst>
                                          <p:attrName>style.visibility</p:attrName>
                                        </p:attrNameLst>
                                      </p:cBhvr>
                                      <p:to>
                                        <p:strVal val="visible"/>
                                      </p:to>
                                    </p:set>
                                    <p:animEffect filter="fade" transition="in">
                                      <p:cBhvr>
                                        <p:cTn dur="1000"/>
                                        <p:tgtEl>
                                          <p:spTgt spid="221"/>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222"/>
                                        </p:tgtEl>
                                        <p:attrNameLst>
                                          <p:attrName>style.visibility</p:attrName>
                                        </p:attrNameLst>
                                      </p:cBhvr>
                                      <p:to>
                                        <p:strVal val="visible"/>
                                      </p:to>
                                    </p:set>
                                    <p:animEffect filter="fade" transition="in">
                                      <p:cBhvr>
                                        <p:cTn dur="1000"/>
                                        <p:tgtEl>
                                          <p:spTgt spid="22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5"/>
                                        </p:tgtEl>
                                        <p:attrNameLst>
                                          <p:attrName>style.visibility</p:attrName>
                                        </p:attrNameLst>
                                      </p:cBhvr>
                                      <p:to>
                                        <p:strVal val="visible"/>
                                      </p:to>
                                    </p:set>
                                    <p:animEffect filter="fade" transition="in">
                                      <p:cBhvr>
                                        <p:cTn dur="2000"/>
                                        <p:tgtEl>
                                          <p:spTgt spid="215"/>
                                        </p:tgtEl>
                                      </p:cBhvr>
                                    </p:animEffect>
                                  </p:childTnLst>
                                </p:cTn>
                              </p:par>
                              <p:par>
                                <p:cTn fill="hold" nodeType="withEffect" presetClass="entr" presetID="10" presetSubtype="0">
                                  <p:stCondLst>
                                    <p:cond delay="0"/>
                                  </p:stCondLst>
                                  <p:childTnLst>
                                    <p:set>
                                      <p:cBhvr>
                                        <p:cTn dur="1" fill="hold">
                                          <p:stCondLst>
                                            <p:cond delay="0"/>
                                          </p:stCondLst>
                                        </p:cTn>
                                        <p:tgtEl>
                                          <p:spTgt spid="224"/>
                                        </p:tgtEl>
                                        <p:attrNameLst>
                                          <p:attrName>style.visibility</p:attrName>
                                        </p:attrNameLst>
                                      </p:cBhvr>
                                      <p:to>
                                        <p:strVal val="visible"/>
                                      </p:to>
                                    </p:set>
                                    <p:animEffect filter="fade" transition="in">
                                      <p:cBhvr>
                                        <p:cTn dur="1000"/>
                                        <p:tgtEl>
                                          <p:spTgt spid="2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6"/>
                                        </p:tgtEl>
                                        <p:attrNameLst>
                                          <p:attrName>style.visibility</p:attrName>
                                        </p:attrNameLst>
                                      </p:cBhvr>
                                      <p:to>
                                        <p:strVal val="visible"/>
                                      </p:to>
                                    </p:set>
                                    <p:animEffect filter="fade" transition="in">
                                      <p:cBhvr>
                                        <p:cTn dur="1000"/>
                                        <p:tgtEl>
                                          <p:spTgt spid="216"/>
                                        </p:tgtEl>
                                      </p:cBhvr>
                                    </p:animEffect>
                                  </p:childTnLst>
                                </p:cTn>
                              </p:par>
                              <p:par>
                                <p:cTn fill="hold" nodeType="withEffect" presetClass="entr" presetID="10" presetSubtype="0">
                                  <p:stCondLst>
                                    <p:cond delay="0"/>
                                  </p:stCondLst>
                                  <p:childTnLst>
                                    <p:set>
                                      <p:cBhvr>
                                        <p:cTn dur="1" fill="hold">
                                          <p:stCondLst>
                                            <p:cond delay="0"/>
                                          </p:stCondLst>
                                        </p:cTn>
                                        <p:tgtEl>
                                          <p:spTgt spid="225"/>
                                        </p:tgtEl>
                                        <p:attrNameLst>
                                          <p:attrName>style.visibility</p:attrName>
                                        </p:attrNameLst>
                                      </p:cBhvr>
                                      <p:to>
                                        <p:strVal val="visible"/>
                                      </p:to>
                                    </p:set>
                                    <p:animEffect filter="fade" transition="in">
                                      <p:cBhvr>
                                        <p:cTn dur="1000"/>
                                        <p:tgtEl>
                                          <p:spTgt spid="2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chemeClr val="lt1"/>
            </a:gs>
            <a:gs pos="100000">
              <a:srgbClr val="CCECFF"/>
            </a:gs>
          </a:gsLst>
          <a:lin ang="8100000" scaled="0"/>
        </a:gradFill>
      </p:bgPr>
    </p:bg>
    <p:spTree>
      <p:nvGrpSpPr>
        <p:cNvPr id="229" name="Shape 229"/>
        <p:cNvGrpSpPr/>
        <p:nvPr/>
      </p:nvGrpSpPr>
      <p:grpSpPr>
        <a:xfrm>
          <a:off x="0" y="0"/>
          <a:ext cx="0" cy="0"/>
          <a:chOff x="0" y="0"/>
          <a:chExt cx="0" cy="0"/>
        </a:xfrm>
      </p:grpSpPr>
      <p:sp>
        <p:nvSpPr>
          <p:cNvPr id="230" name="Google Shape;230;p8"/>
          <p:cNvSpPr txBox="1"/>
          <p:nvPr/>
        </p:nvSpPr>
        <p:spPr>
          <a:xfrm>
            <a:off x="0" y="76200"/>
            <a:ext cx="8991600" cy="112871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FF"/>
              </a:buClr>
              <a:buSzPts val="2800"/>
              <a:buFont typeface="Arial"/>
              <a:buNone/>
            </a:pPr>
            <a:r>
              <a:rPr b="1" i="0" lang="en-US" sz="2800" u="none">
                <a:solidFill>
                  <a:srgbClr val="0000FF"/>
                </a:solidFill>
                <a:latin typeface="Arial"/>
                <a:ea typeface="Arial"/>
                <a:cs typeface="Arial"/>
                <a:sym typeface="Arial"/>
              </a:rPr>
              <a:t>Tiết 47</a:t>
            </a:r>
            <a:r>
              <a:rPr b="1" i="0" lang="en-US" sz="2000" u="none">
                <a:solidFill>
                  <a:schemeClr val="dk2"/>
                </a:solidFill>
                <a:latin typeface="Arial"/>
                <a:ea typeface="Arial"/>
                <a:cs typeface="Arial"/>
                <a:sym typeface="Arial"/>
              </a:rPr>
              <a:t>          </a:t>
            </a:r>
            <a:r>
              <a:rPr b="1" i="0" lang="en-US" sz="2800" u="none">
                <a:solidFill>
                  <a:srgbClr val="FF0000"/>
                </a:solidFill>
                <a:latin typeface="Arial"/>
                <a:ea typeface="Arial"/>
                <a:cs typeface="Arial"/>
                <a:sym typeface="Arial"/>
              </a:rPr>
              <a:t>THỰC HÀNH</a:t>
            </a:r>
            <a:r>
              <a:rPr b="1" i="0" lang="en-US" sz="2000" u="none">
                <a:solidFill>
                  <a:srgbClr val="FF0000"/>
                </a:solidFill>
                <a:latin typeface="Arial"/>
                <a:ea typeface="Arial"/>
                <a:cs typeface="Arial"/>
                <a:sym typeface="Arial"/>
              </a:rPr>
              <a:t> </a:t>
            </a:r>
            <a:br>
              <a:rPr b="1" i="0" lang="en-US" sz="2000" u="none">
                <a:solidFill>
                  <a:srgbClr val="FF0000"/>
                </a:solidFill>
                <a:latin typeface="Arial"/>
                <a:ea typeface="Arial"/>
                <a:cs typeface="Arial"/>
                <a:sym typeface="Arial"/>
              </a:rPr>
            </a:br>
            <a:r>
              <a:rPr b="1" i="0" lang="en-US" sz="2000" u="none">
                <a:solidFill>
                  <a:srgbClr val="FF0000"/>
                </a:solidFill>
                <a:latin typeface="Arial"/>
                <a:ea typeface="Arial"/>
                <a:cs typeface="Arial"/>
                <a:sym typeface="Arial"/>
              </a:rPr>
              <a:t>  ĐÁNH GIÁ TIỀM NĂNG KINH TẾ CỦA CÁC ĐẢO VEN BỜ VÀ TÌM HIỂU VỀ NGÀNH CÔNG NGHIỆP DẦU KHÍ</a:t>
            </a:r>
            <a:r>
              <a:rPr b="0" i="0" lang="en-US" sz="2000" u="none">
                <a:solidFill>
                  <a:schemeClr val="dk1"/>
                </a:solidFill>
                <a:latin typeface="Arial"/>
                <a:ea typeface="Arial"/>
                <a:cs typeface="Arial"/>
                <a:sym typeface="Arial"/>
              </a:rPr>
              <a:t> </a:t>
            </a:r>
            <a:endParaRPr/>
          </a:p>
        </p:txBody>
      </p:sp>
      <p:pic>
        <p:nvPicPr>
          <p:cNvPr id="231" name="Google Shape;231;p8"/>
          <p:cNvPicPr preferRelativeResize="0"/>
          <p:nvPr/>
        </p:nvPicPr>
        <p:blipFill rotWithShape="1">
          <a:blip r:embed="rId3">
            <a:alphaModFix/>
          </a:blip>
          <a:srcRect b="0" l="0" r="0" t="0"/>
          <a:stretch/>
        </p:blipFill>
        <p:spPr>
          <a:xfrm>
            <a:off x="381000" y="2057400"/>
            <a:ext cx="4645025" cy="4267200"/>
          </a:xfrm>
          <a:prstGeom prst="rect">
            <a:avLst/>
          </a:prstGeom>
          <a:noFill/>
          <a:ln cap="flat" cmpd="sng" w="38100">
            <a:solidFill>
              <a:srgbClr val="000000"/>
            </a:solidFill>
            <a:prstDash val="solid"/>
            <a:miter lim="800000"/>
            <a:headEnd len="sm" w="sm" type="none"/>
            <a:tailEnd len="sm" w="sm" type="none"/>
          </a:ln>
        </p:spPr>
      </p:pic>
      <p:sp>
        <p:nvSpPr>
          <p:cNvPr id="232" name="Google Shape;232;p8"/>
          <p:cNvSpPr txBox="1"/>
          <p:nvPr/>
        </p:nvSpPr>
        <p:spPr>
          <a:xfrm>
            <a:off x="5334000" y="1295400"/>
            <a:ext cx="3048000"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2800"/>
              <a:buFont typeface="Arial"/>
              <a:buNone/>
            </a:pPr>
            <a:r>
              <a:rPr b="1" i="1" lang="en-US" sz="2800" u="none">
                <a:solidFill>
                  <a:srgbClr val="0000FF"/>
                </a:solidFill>
                <a:latin typeface="Arial"/>
                <a:ea typeface="Arial"/>
                <a:cs typeface="Arial"/>
                <a:sym typeface="Arial"/>
              </a:rPr>
              <a:t>Chế</a:t>
            </a:r>
            <a:r>
              <a:rPr b="1" i="1" lang="en-US" sz="2000" u="none">
                <a:solidFill>
                  <a:srgbClr val="0000FF"/>
                </a:solidFill>
                <a:latin typeface="Arial"/>
                <a:ea typeface="Arial"/>
                <a:cs typeface="Arial"/>
                <a:sym typeface="Arial"/>
              </a:rPr>
              <a:t> </a:t>
            </a:r>
            <a:r>
              <a:rPr b="1" i="1" lang="en-US" sz="2800" u="none">
                <a:solidFill>
                  <a:srgbClr val="0000FF"/>
                </a:solidFill>
                <a:latin typeface="Arial"/>
                <a:ea typeface="Arial"/>
                <a:cs typeface="Arial"/>
                <a:sym typeface="Arial"/>
              </a:rPr>
              <a:t>biến dầu khí</a:t>
            </a:r>
            <a:r>
              <a:rPr b="1" i="1" lang="en-US" sz="2000" u="none">
                <a:solidFill>
                  <a:srgbClr val="0000FF"/>
                </a:solidFill>
                <a:latin typeface="Arial"/>
                <a:ea typeface="Arial"/>
                <a:cs typeface="Arial"/>
                <a:sym typeface="Arial"/>
              </a:rPr>
              <a:t> </a:t>
            </a:r>
            <a:r>
              <a:rPr b="1" i="1" lang="en-US" sz="2800" u="none">
                <a:solidFill>
                  <a:srgbClr val="0000FF"/>
                </a:solidFill>
                <a:latin typeface="Arial"/>
                <a:ea typeface="Arial"/>
                <a:cs typeface="Arial"/>
                <a:sym typeface="Arial"/>
              </a:rPr>
              <a:t> </a:t>
            </a:r>
            <a:endParaRPr/>
          </a:p>
        </p:txBody>
      </p:sp>
      <p:sp>
        <p:nvSpPr>
          <p:cNvPr id="233" name="Google Shape;233;p8"/>
          <p:cNvSpPr/>
          <p:nvPr/>
        </p:nvSpPr>
        <p:spPr>
          <a:xfrm>
            <a:off x="3429000" y="4724400"/>
            <a:ext cx="304800" cy="304800"/>
          </a:xfrm>
          <a:prstGeom prst="star5">
            <a:avLst>
              <a:gd fmla="val 19098" name="adj"/>
              <a:gd fmla="val 105146" name="hf"/>
              <a:gd fmla="val 110557" name="vf"/>
            </a:avLst>
          </a:prstGeom>
          <a:solidFill>
            <a:srgbClr val="FF00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34" name="Google Shape;234;p8"/>
          <p:cNvSpPr/>
          <p:nvPr/>
        </p:nvSpPr>
        <p:spPr>
          <a:xfrm>
            <a:off x="2514600" y="5562600"/>
            <a:ext cx="304800" cy="304800"/>
          </a:xfrm>
          <a:prstGeom prst="star5">
            <a:avLst>
              <a:gd fmla="val 19098" name="adj"/>
              <a:gd fmla="val 105146" name="hf"/>
              <a:gd fmla="val 110557" name="vf"/>
            </a:avLst>
          </a:prstGeom>
          <a:solidFill>
            <a:srgbClr val="FF00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35" name="Google Shape;235;p8"/>
          <p:cNvSpPr/>
          <p:nvPr/>
        </p:nvSpPr>
        <p:spPr>
          <a:xfrm>
            <a:off x="3200400" y="4267200"/>
            <a:ext cx="304800" cy="304800"/>
          </a:xfrm>
          <a:prstGeom prst="star5">
            <a:avLst>
              <a:gd fmla="val 19098" name="adj"/>
              <a:gd fmla="val 105146" name="hf"/>
              <a:gd fmla="val 110557" name="vf"/>
            </a:avLst>
          </a:prstGeom>
          <a:solidFill>
            <a:srgbClr val="FF00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36" name="Google Shape;236;p8"/>
          <p:cNvSpPr txBox="1"/>
          <p:nvPr/>
        </p:nvSpPr>
        <p:spPr>
          <a:xfrm>
            <a:off x="381000" y="6324600"/>
            <a:ext cx="4495800" cy="3365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600"/>
              <a:buFont typeface="Arial"/>
              <a:buNone/>
            </a:pPr>
            <a:r>
              <a:rPr b="0" i="0" lang="en-US" sz="1600" u="none">
                <a:solidFill>
                  <a:schemeClr val="dk1"/>
                </a:solidFill>
                <a:latin typeface="Arial"/>
                <a:ea typeface="Arial"/>
                <a:cs typeface="Arial"/>
                <a:sym typeface="Arial"/>
              </a:rPr>
              <a:t>Lược đồ tiềm năng một số ngành kinh tế biển </a:t>
            </a:r>
            <a:endParaRPr/>
          </a:p>
        </p:txBody>
      </p:sp>
      <p:grpSp>
        <p:nvGrpSpPr>
          <p:cNvPr id="237" name="Google Shape;237;p8"/>
          <p:cNvGrpSpPr/>
          <p:nvPr/>
        </p:nvGrpSpPr>
        <p:grpSpPr>
          <a:xfrm>
            <a:off x="5257800" y="1828800"/>
            <a:ext cx="3886200" cy="4664075"/>
            <a:chOff x="3264" y="1248"/>
            <a:chExt cx="2448" cy="2938"/>
          </a:xfrm>
        </p:grpSpPr>
        <p:sp>
          <p:nvSpPr>
            <p:cNvPr id="238" name="Google Shape;238;p8"/>
            <p:cNvSpPr txBox="1"/>
            <p:nvPr/>
          </p:nvSpPr>
          <p:spPr>
            <a:xfrm>
              <a:off x="3408" y="3974"/>
              <a:ext cx="1776" cy="2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1600"/>
                <a:buFont typeface="Arial"/>
                <a:buNone/>
              </a:pPr>
              <a:r>
                <a:rPr b="1" i="1" lang="en-US" sz="1600" u="none">
                  <a:solidFill>
                    <a:srgbClr val="FF0000"/>
                  </a:solidFill>
                  <a:latin typeface="Arial"/>
                  <a:ea typeface="Arial"/>
                  <a:cs typeface="Arial"/>
                  <a:sym typeface="Arial"/>
                </a:rPr>
                <a:t>Dung Quất ( Quảng Ngãi)</a:t>
              </a:r>
              <a:endParaRPr/>
            </a:p>
          </p:txBody>
        </p:sp>
        <p:pic>
          <p:nvPicPr>
            <p:cNvPr id="239" name="Google Shape;239;p8"/>
            <p:cNvPicPr preferRelativeResize="0"/>
            <p:nvPr/>
          </p:nvPicPr>
          <p:blipFill rotWithShape="1">
            <a:blip r:embed="rId4">
              <a:alphaModFix/>
            </a:blip>
            <a:srcRect b="0" l="0" r="0" t="0"/>
            <a:stretch/>
          </p:blipFill>
          <p:spPr>
            <a:xfrm>
              <a:off x="3264" y="1248"/>
              <a:ext cx="2448" cy="2736"/>
            </a:xfrm>
            <a:prstGeom prst="rect">
              <a:avLst/>
            </a:prstGeom>
            <a:noFill/>
            <a:ln>
              <a:noFill/>
            </a:ln>
          </p:spPr>
        </p:pic>
      </p:grpSp>
      <p:grpSp>
        <p:nvGrpSpPr>
          <p:cNvPr id="240" name="Google Shape;240;p8"/>
          <p:cNvGrpSpPr/>
          <p:nvPr/>
        </p:nvGrpSpPr>
        <p:grpSpPr>
          <a:xfrm>
            <a:off x="5181600" y="1981200"/>
            <a:ext cx="3962400" cy="4267200"/>
            <a:chOff x="3264" y="1248"/>
            <a:chExt cx="2496" cy="2688"/>
          </a:xfrm>
        </p:grpSpPr>
        <p:pic>
          <p:nvPicPr>
            <p:cNvPr id="241" name="Google Shape;241;p8"/>
            <p:cNvPicPr preferRelativeResize="0"/>
            <p:nvPr/>
          </p:nvPicPr>
          <p:blipFill rotWithShape="1">
            <a:blip r:embed="rId5">
              <a:alphaModFix/>
            </a:blip>
            <a:srcRect b="0" l="0" r="0" t="0"/>
            <a:stretch/>
          </p:blipFill>
          <p:spPr>
            <a:xfrm>
              <a:off x="3264" y="1248"/>
              <a:ext cx="2496" cy="2688"/>
            </a:xfrm>
            <a:prstGeom prst="rect">
              <a:avLst/>
            </a:prstGeom>
            <a:noFill/>
            <a:ln>
              <a:noFill/>
            </a:ln>
          </p:spPr>
        </p:pic>
        <p:sp>
          <p:nvSpPr>
            <p:cNvPr id="242" name="Google Shape;242;p8"/>
            <p:cNvSpPr txBox="1"/>
            <p:nvPr/>
          </p:nvSpPr>
          <p:spPr>
            <a:xfrm>
              <a:off x="3504" y="3552"/>
              <a:ext cx="1104" cy="2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000"/>
                <a:buFont typeface="Arial"/>
                <a:buNone/>
              </a:pPr>
              <a:r>
                <a:rPr b="1" i="1" lang="en-US" sz="2000" u="none">
                  <a:solidFill>
                    <a:srgbClr val="FF0000"/>
                  </a:solidFill>
                  <a:latin typeface="Arial"/>
                  <a:ea typeface="Arial"/>
                  <a:cs typeface="Arial"/>
                  <a:sym typeface="Arial"/>
                </a:rPr>
                <a:t>Phú Mỹ</a:t>
              </a:r>
              <a:endParaRPr/>
            </a:p>
          </p:txBody>
        </p:sp>
      </p:grpSp>
      <p:grpSp>
        <p:nvGrpSpPr>
          <p:cNvPr id="243" name="Google Shape;243;p8"/>
          <p:cNvGrpSpPr/>
          <p:nvPr/>
        </p:nvGrpSpPr>
        <p:grpSpPr>
          <a:xfrm>
            <a:off x="5181600" y="1905000"/>
            <a:ext cx="3962400" cy="4343400"/>
            <a:chOff x="3264" y="1248"/>
            <a:chExt cx="2496" cy="2736"/>
          </a:xfrm>
        </p:grpSpPr>
        <p:pic>
          <p:nvPicPr>
            <p:cNvPr id="244" name="Google Shape;244;p8"/>
            <p:cNvPicPr preferRelativeResize="0"/>
            <p:nvPr/>
          </p:nvPicPr>
          <p:blipFill rotWithShape="1">
            <a:blip r:embed="rId6">
              <a:alphaModFix/>
            </a:blip>
            <a:srcRect b="0" l="0" r="0" t="0"/>
            <a:stretch/>
          </p:blipFill>
          <p:spPr>
            <a:xfrm>
              <a:off x="3264" y="1248"/>
              <a:ext cx="2496" cy="2736"/>
            </a:xfrm>
            <a:prstGeom prst="rect">
              <a:avLst/>
            </a:prstGeom>
            <a:noFill/>
            <a:ln>
              <a:noFill/>
            </a:ln>
          </p:spPr>
        </p:pic>
        <p:sp>
          <p:nvSpPr>
            <p:cNvPr id="245" name="Google Shape;245;p8"/>
            <p:cNvSpPr txBox="1"/>
            <p:nvPr/>
          </p:nvSpPr>
          <p:spPr>
            <a:xfrm>
              <a:off x="3552" y="3504"/>
              <a:ext cx="1008" cy="17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1200"/>
                <a:buFont typeface="Arial"/>
                <a:buNone/>
              </a:pPr>
              <a:r>
                <a:rPr b="1" i="1" lang="en-US" sz="1200" u="none">
                  <a:solidFill>
                    <a:srgbClr val="FF0000"/>
                  </a:solidFill>
                  <a:latin typeface="Arial"/>
                  <a:ea typeface="Arial"/>
                  <a:cs typeface="Arial"/>
                  <a:sym typeface="Arial"/>
                </a:rPr>
                <a:t>Vũng Rô (Phú</a:t>
              </a:r>
              <a:r>
                <a:rPr b="1" i="1" lang="en-US" sz="1200" u="none">
                  <a:solidFill>
                    <a:schemeClr val="dk1"/>
                  </a:solidFill>
                  <a:latin typeface="Arial"/>
                  <a:ea typeface="Arial"/>
                  <a:cs typeface="Arial"/>
                  <a:sym typeface="Arial"/>
                </a:rPr>
                <a:t> </a:t>
              </a:r>
              <a:r>
                <a:rPr b="1" i="1" lang="en-US" sz="1200" u="none">
                  <a:solidFill>
                    <a:srgbClr val="FF0000"/>
                  </a:solidFill>
                  <a:latin typeface="Arial"/>
                  <a:ea typeface="Arial"/>
                  <a:cs typeface="Arial"/>
                  <a:sym typeface="Arial"/>
                </a:rPr>
                <a:t>Yên)</a:t>
              </a:r>
              <a:endParaRPr/>
            </a:p>
          </p:txBody>
        </p:sp>
      </p:grpSp>
      <p:sp>
        <p:nvSpPr>
          <p:cNvPr id="246" name="Google Shape;246;p8"/>
          <p:cNvSpPr txBox="1"/>
          <p:nvPr/>
        </p:nvSpPr>
        <p:spPr>
          <a:xfrm>
            <a:off x="457200" y="1371600"/>
            <a:ext cx="350520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Arial"/>
              <a:buNone/>
            </a:pPr>
            <a:r>
              <a:rPr b="1" i="0" lang="en-US" sz="1800" u="sng">
                <a:solidFill>
                  <a:schemeClr val="dk1"/>
                </a:solidFill>
                <a:latin typeface="Arial"/>
                <a:ea typeface="Arial"/>
                <a:cs typeface="Arial"/>
                <a:sym typeface="Arial"/>
              </a:rPr>
              <a:t>II.Ng</a:t>
            </a:r>
            <a:r>
              <a:rPr b="1" i="0" lang="en-US" sz="1600" u="sng">
                <a:solidFill>
                  <a:schemeClr val="dk1"/>
                </a:solidFill>
                <a:latin typeface="Arial"/>
                <a:ea typeface="Arial"/>
                <a:cs typeface="Arial"/>
                <a:sym typeface="Arial"/>
              </a:rPr>
              <a:t>ành công nghiệp dầu khí </a:t>
            </a:r>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5"/>
                                        </p:tgtEl>
                                        <p:attrNameLst>
                                          <p:attrName>style.visibility</p:attrName>
                                        </p:attrNameLst>
                                      </p:cBhvr>
                                      <p:to>
                                        <p:strVal val="visible"/>
                                      </p:to>
                                    </p:set>
                                    <p:animEffect filter="fade" transition="in">
                                      <p:cBhvr>
                                        <p:cTn dur="1000"/>
                                        <p:tgtEl>
                                          <p:spTgt spid="235"/>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234"/>
                                        </p:tgtEl>
                                        <p:attrNameLst>
                                          <p:attrName>style.visibility</p:attrName>
                                        </p:attrNameLst>
                                      </p:cBhvr>
                                      <p:to>
                                        <p:strVal val="visible"/>
                                      </p:to>
                                    </p:set>
                                    <p:animEffect filter="fade" transition="in">
                                      <p:cBhvr>
                                        <p:cTn dur="1000"/>
                                        <p:tgtEl>
                                          <p:spTgt spid="234"/>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233"/>
                                        </p:tgtEl>
                                        <p:attrNameLst>
                                          <p:attrName>style.visibility</p:attrName>
                                        </p:attrNameLst>
                                      </p:cBhvr>
                                      <p:to>
                                        <p:strVal val="visible"/>
                                      </p:to>
                                    </p:set>
                                    <p:animEffect filter="fade" transition="in">
                                      <p:cBhvr>
                                        <p:cTn dur="1000"/>
                                        <p:tgtEl>
                                          <p:spTgt spid="23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chemeClr val="lt1"/>
            </a:gs>
            <a:gs pos="100000">
              <a:srgbClr val="CCECFF"/>
            </a:gs>
          </a:gsLst>
          <a:lin ang="8100000" scaled="0"/>
        </a:gradFill>
      </p:bgPr>
    </p:bg>
    <p:spTree>
      <p:nvGrpSpPr>
        <p:cNvPr id="250" name="Shape 250"/>
        <p:cNvGrpSpPr/>
        <p:nvPr/>
      </p:nvGrpSpPr>
      <p:grpSpPr>
        <a:xfrm>
          <a:off x="0" y="0"/>
          <a:ext cx="0" cy="0"/>
          <a:chOff x="0" y="0"/>
          <a:chExt cx="0" cy="0"/>
        </a:xfrm>
      </p:grpSpPr>
      <p:sp>
        <p:nvSpPr>
          <p:cNvPr id="251" name="Google Shape;251;p9"/>
          <p:cNvSpPr txBox="1"/>
          <p:nvPr/>
        </p:nvSpPr>
        <p:spPr>
          <a:xfrm>
            <a:off x="0" y="76200"/>
            <a:ext cx="8991600" cy="11874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0000"/>
              </a:buClr>
              <a:buSzPts val="2400"/>
              <a:buFont typeface="Times New Roman"/>
              <a:buNone/>
            </a:pPr>
            <a:r>
              <a:rPr b="1" i="0" lang="en-US" sz="2400" u="none">
                <a:solidFill>
                  <a:srgbClr val="FF0000"/>
                </a:solidFill>
                <a:latin typeface="Times New Roman"/>
                <a:ea typeface="Times New Roman"/>
                <a:cs typeface="Times New Roman"/>
                <a:sym typeface="Times New Roman"/>
              </a:rPr>
              <a:t>Tiết 47 THỰC HÀNH </a:t>
            </a:r>
            <a:br>
              <a:rPr b="1" i="0" lang="en-US" sz="2400" u="none">
                <a:solidFill>
                  <a:srgbClr val="FF0000"/>
                </a:solidFill>
                <a:latin typeface="Times New Roman"/>
                <a:ea typeface="Times New Roman"/>
                <a:cs typeface="Times New Roman"/>
                <a:sym typeface="Times New Roman"/>
              </a:rPr>
            </a:br>
            <a:r>
              <a:rPr b="1" i="0" lang="en-US" sz="2400" u="none">
                <a:solidFill>
                  <a:srgbClr val="FF0000"/>
                </a:solidFill>
                <a:latin typeface="Times New Roman"/>
                <a:ea typeface="Times New Roman"/>
                <a:cs typeface="Times New Roman"/>
                <a:sym typeface="Times New Roman"/>
              </a:rPr>
              <a:t>  ĐÁNH GIÁ TIỀM NĂNG KINH TẾ CỦA CÁC ĐẢO VEN BỜ VÀ TÌM HIỂU VỀ NGÀNH CÔNG NGHIỆP DẦU KHÍ </a:t>
            </a:r>
            <a:endParaRPr/>
          </a:p>
        </p:txBody>
      </p:sp>
      <p:sp>
        <p:nvSpPr>
          <p:cNvPr id="252" name="Google Shape;252;p9"/>
          <p:cNvSpPr txBox="1"/>
          <p:nvPr/>
        </p:nvSpPr>
        <p:spPr>
          <a:xfrm>
            <a:off x="533400" y="1524000"/>
            <a:ext cx="2895600" cy="27463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990099"/>
              </a:buClr>
              <a:buSzPts val="1200"/>
              <a:buFont typeface="Arial"/>
              <a:buNone/>
            </a:pPr>
            <a:r>
              <a:rPr b="1" i="0" lang="en-US" sz="1200" u="none">
                <a:solidFill>
                  <a:srgbClr val="990099"/>
                </a:solidFill>
                <a:latin typeface="Arial"/>
                <a:ea typeface="Arial"/>
                <a:cs typeface="Arial"/>
                <a:sym typeface="Arial"/>
              </a:rPr>
              <a:t>II. NGÀNH CÔNG NGHIỆP DẦU KHÍ </a:t>
            </a:r>
            <a:endParaRPr/>
          </a:p>
        </p:txBody>
      </p:sp>
      <p:sp>
        <p:nvSpPr>
          <p:cNvPr id="253" name="Google Shape;253;p9"/>
          <p:cNvSpPr txBox="1"/>
          <p:nvPr/>
        </p:nvSpPr>
        <p:spPr>
          <a:xfrm>
            <a:off x="3657600" y="1447800"/>
            <a:ext cx="2667000" cy="381000"/>
          </a:xfrm>
          <a:prstGeom prst="rect">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Khai thác dầu khí </a:t>
            </a:r>
            <a:endParaRPr/>
          </a:p>
        </p:txBody>
      </p:sp>
      <p:sp>
        <p:nvSpPr>
          <p:cNvPr id="254" name="Google Shape;254;p9"/>
          <p:cNvSpPr txBox="1"/>
          <p:nvPr/>
        </p:nvSpPr>
        <p:spPr>
          <a:xfrm>
            <a:off x="838200" y="2209800"/>
            <a:ext cx="2667000" cy="381000"/>
          </a:xfrm>
          <a:prstGeom prst="rect">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Công nghiệp hóa dầu </a:t>
            </a:r>
            <a:endParaRPr/>
          </a:p>
        </p:txBody>
      </p:sp>
      <p:sp>
        <p:nvSpPr>
          <p:cNvPr id="255" name="Google Shape;255;p9"/>
          <p:cNvSpPr txBox="1"/>
          <p:nvPr/>
        </p:nvSpPr>
        <p:spPr>
          <a:xfrm>
            <a:off x="5410200" y="2286000"/>
            <a:ext cx="2667000" cy="381000"/>
          </a:xfrm>
          <a:prstGeom prst="rect">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Công nghiệp chế biến khí </a:t>
            </a:r>
            <a:endParaRPr/>
          </a:p>
        </p:txBody>
      </p:sp>
      <p:sp>
        <p:nvSpPr>
          <p:cNvPr id="256" name="Google Shape;256;p9"/>
          <p:cNvSpPr txBox="1"/>
          <p:nvPr/>
        </p:nvSpPr>
        <p:spPr>
          <a:xfrm>
            <a:off x="457200" y="3200400"/>
            <a:ext cx="762000" cy="1752600"/>
          </a:xfrm>
          <a:prstGeom prst="rect">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Lọc dầu </a:t>
            </a:r>
            <a:endParaRPr/>
          </a:p>
        </p:txBody>
      </p:sp>
      <p:sp>
        <p:nvSpPr>
          <p:cNvPr id="257" name="Google Shape;257;p9"/>
          <p:cNvSpPr txBox="1"/>
          <p:nvPr/>
        </p:nvSpPr>
        <p:spPr>
          <a:xfrm>
            <a:off x="2362200" y="3200400"/>
            <a:ext cx="762000" cy="1752600"/>
          </a:xfrm>
          <a:prstGeom prst="rect">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Hóa chất thô</a:t>
            </a:r>
            <a:endParaRPr/>
          </a:p>
        </p:txBody>
      </p:sp>
      <p:sp>
        <p:nvSpPr>
          <p:cNvPr id="258" name="Google Shape;258;p9"/>
          <p:cNvSpPr txBox="1"/>
          <p:nvPr/>
        </p:nvSpPr>
        <p:spPr>
          <a:xfrm>
            <a:off x="4343400" y="3200400"/>
            <a:ext cx="762000" cy="1752600"/>
          </a:xfrm>
          <a:prstGeom prst="rect">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Sản xuất điện </a:t>
            </a:r>
            <a:endParaRPr/>
          </a:p>
        </p:txBody>
      </p:sp>
      <p:sp>
        <p:nvSpPr>
          <p:cNvPr id="259" name="Google Shape;259;p9"/>
          <p:cNvSpPr txBox="1"/>
          <p:nvPr/>
        </p:nvSpPr>
        <p:spPr>
          <a:xfrm>
            <a:off x="7696200" y="3200400"/>
            <a:ext cx="762000" cy="1752600"/>
          </a:xfrm>
          <a:prstGeom prst="rect">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Hóa lỏng khí </a:t>
            </a:r>
            <a:endParaRPr/>
          </a:p>
        </p:txBody>
      </p:sp>
      <p:sp>
        <p:nvSpPr>
          <p:cNvPr id="260" name="Google Shape;260;p9"/>
          <p:cNvSpPr txBox="1"/>
          <p:nvPr/>
        </p:nvSpPr>
        <p:spPr>
          <a:xfrm>
            <a:off x="6019800" y="3200400"/>
            <a:ext cx="762000" cy="1752600"/>
          </a:xfrm>
          <a:prstGeom prst="rect">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Sản xuất phân đạm </a:t>
            </a:r>
            <a:endParaRPr/>
          </a:p>
        </p:txBody>
      </p:sp>
      <p:sp>
        <p:nvSpPr>
          <p:cNvPr id="261" name="Google Shape;261;p9"/>
          <p:cNvSpPr txBox="1"/>
          <p:nvPr/>
        </p:nvSpPr>
        <p:spPr>
          <a:xfrm>
            <a:off x="1066800" y="5257800"/>
            <a:ext cx="1371600" cy="1295400"/>
          </a:xfrm>
          <a:prstGeom prst="rect">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-chất dẻo </a:t>
            </a:r>
            <a:endParaRPr/>
          </a:p>
          <a:p>
            <a:pPr indent="0" lvl="0" marL="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-cao su tổng hợp </a:t>
            </a:r>
            <a:endParaRPr/>
          </a:p>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62" name="Google Shape;262;p9"/>
          <p:cNvSpPr txBox="1"/>
          <p:nvPr/>
        </p:nvSpPr>
        <p:spPr>
          <a:xfrm>
            <a:off x="2895600" y="5257800"/>
            <a:ext cx="1219200" cy="1295400"/>
          </a:xfrm>
          <a:prstGeom prst="rect">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Hóa chất cơ bản </a:t>
            </a:r>
            <a:endParaRPr/>
          </a:p>
        </p:txBody>
      </p:sp>
      <p:cxnSp>
        <p:nvCxnSpPr>
          <p:cNvPr id="263" name="Google Shape;263;p9"/>
          <p:cNvCxnSpPr/>
          <p:nvPr/>
        </p:nvCxnSpPr>
        <p:spPr>
          <a:xfrm>
            <a:off x="5029200" y="1828800"/>
            <a:ext cx="1828800" cy="457200"/>
          </a:xfrm>
          <a:prstGeom prst="straightConnector1">
            <a:avLst/>
          </a:prstGeom>
          <a:noFill/>
          <a:ln cap="flat" cmpd="sng" w="9525">
            <a:solidFill>
              <a:schemeClr val="dk1"/>
            </a:solidFill>
            <a:prstDash val="solid"/>
            <a:miter lim="800000"/>
            <a:headEnd len="med" w="med" type="none"/>
            <a:tailEnd len="med" w="med" type="triangle"/>
          </a:ln>
        </p:spPr>
      </p:cxnSp>
      <p:cxnSp>
        <p:nvCxnSpPr>
          <p:cNvPr id="264" name="Google Shape;264;p9"/>
          <p:cNvCxnSpPr/>
          <p:nvPr/>
        </p:nvCxnSpPr>
        <p:spPr>
          <a:xfrm flipH="1">
            <a:off x="2362200" y="1828800"/>
            <a:ext cx="2743200" cy="381000"/>
          </a:xfrm>
          <a:prstGeom prst="straightConnector1">
            <a:avLst/>
          </a:prstGeom>
          <a:noFill/>
          <a:ln cap="flat" cmpd="sng" w="9525">
            <a:solidFill>
              <a:schemeClr val="dk1"/>
            </a:solidFill>
            <a:prstDash val="solid"/>
            <a:miter lim="800000"/>
            <a:headEnd len="med" w="med" type="none"/>
            <a:tailEnd len="med" w="med" type="triangle"/>
          </a:ln>
        </p:spPr>
      </p:cxnSp>
      <p:cxnSp>
        <p:nvCxnSpPr>
          <p:cNvPr id="265" name="Google Shape;265;p9"/>
          <p:cNvCxnSpPr/>
          <p:nvPr/>
        </p:nvCxnSpPr>
        <p:spPr>
          <a:xfrm>
            <a:off x="1981200" y="2590800"/>
            <a:ext cx="685800" cy="609600"/>
          </a:xfrm>
          <a:prstGeom prst="straightConnector1">
            <a:avLst/>
          </a:prstGeom>
          <a:noFill/>
          <a:ln cap="flat" cmpd="sng" w="9525">
            <a:solidFill>
              <a:schemeClr val="dk1"/>
            </a:solidFill>
            <a:prstDash val="solid"/>
            <a:miter lim="800000"/>
            <a:headEnd len="med" w="med" type="none"/>
            <a:tailEnd len="med" w="med" type="triangle"/>
          </a:ln>
        </p:spPr>
      </p:cxnSp>
      <p:cxnSp>
        <p:nvCxnSpPr>
          <p:cNvPr id="266" name="Google Shape;266;p9"/>
          <p:cNvCxnSpPr/>
          <p:nvPr/>
        </p:nvCxnSpPr>
        <p:spPr>
          <a:xfrm flipH="1">
            <a:off x="762000" y="2590800"/>
            <a:ext cx="1219200" cy="609600"/>
          </a:xfrm>
          <a:prstGeom prst="straightConnector1">
            <a:avLst/>
          </a:prstGeom>
          <a:noFill/>
          <a:ln cap="flat" cmpd="sng" w="9525">
            <a:solidFill>
              <a:schemeClr val="dk1"/>
            </a:solidFill>
            <a:prstDash val="solid"/>
            <a:miter lim="800000"/>
            <a:headEnd len="med" w="med" type="none"/>
            <a:tailEnd len="med" w="med" type="triangle"/>
          </a:ln>
        </p:spPr>
      </p:cxnSp>
      <p:cxnSp>
        <p:nvCxnSpPr>
          <p:cNvPr id="267" name="Google Shape;267;p9"/>
          <p:cNvCxnSpPr/>
          <p:nvPr/>
        </p:nvCxnSpPr>
        <p:spPr>
          <a:xfrm>
            <a:off x="6705600" y="2667000"/>
            <a:ext cx="1447800" cy="533400"/>
          </a:xfrm>
          <a:prstGeom prst="straightConnector1">
            <a:avLst/>
          </a:prstGeom>
          <a:noFill/>
          <a:ln cap="flat" cmpd="sng" w="9525">
            <a:solidFill>
              <a:schemeClr val="dk1"/>
            </a:solidFill>
            <a:prstDash val="solid"/>
            <a:miter lim="800000"/>
            <a:headEnd len="med" w="med" type="none"/>
            <a:tailEnd len="med" w="med" type="triangle"/>
          </a:ln>
        </p:spPr>
      </p:cxnSp>
      <p:cxnSp>
        <p:nvCxnSpPr>
          <p:cNvPr id="268" name="Google Shape;268;p9"/>
          <p:cNvCxnSpPr/>
          <p:nvPr/>
        </p:nvCxnSpPr>
        <p:spPr>
          <a:xfrm flipH="1">
            <a:off x="6400800" y="2667000"/>
            <a:ext cx="304800" cy="533400"/>
          </a:xfrm>
          <a:prstGeom prst="straightConnector1">
            <a:avLst/>
          </a:prstGeom>
          <a:noFill/>
          <a:ln cap="flat" cmpd="sng" w="9525">
            <a:solidFill>
              <a:schemeClr val="dk1"/>
            </a:solidFill>
            <a:prstDash val="solid"/>
            <a:miter lim="800000"/>
            <a:headEnd len="med" w="med" type="none"/>
            <a:tailEnd len="med" w="med" type="triangle"/>
          </a:ln>
        </p:spPr>
      </p:cxnSp>
      <p:cxnSp>
        <p:nvCxnSpPr>
          <p:cNvPr id="269" name="Google Shape;269;p9"/>
          <p:cNvCxnSpPr/>
          <p:nvPr/>
        </p:nvCxnSpPr>
        <p:spPr>
          <a:xfrm flipH="1">
            <a:off x="4800600" y="2667000"/>
            <a:ext cx="1828800" cy="533400"/>
          </a:xfrm>
          <a:prstGeom prst="straightConnector1">
            <a:avLst/>
          </a:prstGeom>
          <a:noFill/>
          <a:ln cap="flat" cmpd="sng" w="9525">
            <a:solidFill>
              <a:schemeClr val="dk1"/>
            </a:solidFill>
            <a:prstDash val="solid"/>
            <a:miter lim="800000"/>
            <a:headEnd len="med" w="med" type="none"/>
            <a:tailEnd len="med" w="med" type="triangle"/>
          </a:ln>
        </p:spPr>
      </p:cxnSp>
      <p:cxnSp>
        <p:nvCxnSpPr>
          <p:cNvPr id="270" name="Google Shape;270;p9"/>
          <p:cNvCxnSpPr/>
          <p:nvPr/>
        </p:nvCxnSpPr>
        <p:spPr>
          <a:xfrm flipH="1">
            <a:off x="1752600" y="4953000"/>
            <a:ext cx="838200" cy="304800"/>
          </a:xfrm>
          <a:prstGeom prst="straightConnector1">
            <a:avLst/>
          </a:prstGeom>
          <a:noFill/>
          <a:ln cap="flat" cmpd="sng" w="9525">
            <a:solidFill>
              <a:schemeClr val="dk1"/>
            </a:solidFill>
            <a:prstDash val="solid"/>
            <a:miter lim="800000"/>
            <a:headEnd len="med" w="med" type="none"/>
            <a:tailEnd len="med" w="med" type="triangle"/>
          </a:ln>
        </p:spPr>
      </p:cxnSp>
      <p:cxnSp>
        <p:nvCxnSpPr>
          <p:cNvPr id="271" name="Google Shape;271;p9"/>
          <p:cNvCxnSpPr/>
          <p:nvPr/>
        </p:nvCxnSpPr>
        <p:spPr>
          <a:xfrm>
            <a:off x="2514600" y="4953000"/>
            <a:ext cx="990600" cy="304800"/>
          </a:xfrm>
          <a:prstGeom prst="straightConnector1">
            <a:avLst/>
          </a:prstGeom>
          <a:noFill/>
          <a:ln cap="flat" cmpd="sng" w="9525">
            <a:solidFill>
              <a:schemeClr val="dk1"/>
            </a:solidFill>
            <a:prstDash val="solid"/>
            <a:miter lim="800000"/>
            <a:headEnd len="med" w="med" type="none"/>
            <a:tailEnd len="med" w="med" type="triangle"/>
          </a:ln>
        </p:spPr>
      </p:cxnSp>
      <p:sp>
        <p:nvSpPr>
          <p:cNvPr id="272" name="Google Shape;272;p9"/>
          <p:cNvSpPr txBox="1"/>
          <p:nvPr/>
        </p:nvSpPr>
        <p:spPr>
          <a:xfrm>
            <a:off x="4495800" y="5881687"/>
            <a:ext cx="426720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800000"/>
              </a:buClr>
              <a:buSzPts val="1800"/>
              <a:buFont typeface="Arial"/>
              <a:buNone/>
            </a:pPr>
            <a:r>
              <a:rPr b="1" i="1" lang="en-US" sz="1800" u="none">
                <a:solidFill>
                  <a:srgbClr val="800000"/>
                </a:solidFill>
                <a:latin typeface="Arial"/>
                <a:ea typeface="Arial"/>
                <a:cs typeface="Arial"/>
                <a:sym typeface="Arial"/>
              </a:rPr>
              <a:t>Sơ đồ ngành công nghiệp dầu khí </a:t>
            </a:r>
            <a:endParaRPr/>
          </a:p>
        </p:txBody>
      </p:sp>
    </p:spTree>
  </p:cSld>
  <p:clrMapOvr>
    <a:masterClrMapping/>
  </p:clrMapOvr>
  <p:transition spd="slow">
    <p:push/>
  </p:transition>
</p:sld>
</file>

<file path=ppt/theme/theme1.xml><?xml version="1.0" encoding="utf-8"?>
<a:theme xmlns:a="http://schemas.openxmlformats.org/drawingml/2006/main" xmlns:r="http://schemas.openxmlformats.org/officeDocument/2006/relationships" name="Default Design">
  <a:themeElements>
    <a:clrScheme name="Default Design">
      <a:dk1>
        <a:srgbClr val="000000"/>
      </a:dk1>
      <a:lt1>
        <a:srgbClr val="FFFFFF"/>
      </a:lt1>
      <a:dk2>
        <a:srgbClr val="000000"/>
      </a:dk2>
      <a:lt2>
        <a:srgbClr val="808080"/>
      </a:lt2>
      <a:accent1>
        <a:srgbClr val="BBE0E3"/>
      </a:accent1>
      <a:accent2>
        <a:srgbClr val="333399"/>
      </a:accent2>
      <a:accent3>
        <a:srgbClr val="FFFFFF"/>
      </a:accent3>
      <a:accent4>
        <a:srgbClr val="BBE0E3"/>
      </a:accent4>
      <a:accent5>
        <a:srgbClr val="333399"/>
      </a:accent5>
      <a:accent6>
        <a:srgbClr val="FFFFFF"/>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2007-01-01T09:53:04Z</dcterms:created>
  <dc:creator>User</dc:creator>
</cp:coreProperties>
</file>

<file path=docProps/custom.xml><?xml version="1.0" encoding="utf-8"?>
<Properties xmlns="http://schemas.openxmlformats.org/officeDocument/2006/custom-properties" xmlns:vt="http://schemas.openxmlformats.org/officeDocument/2006/docPropsVTypes"/>
</file>