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347" r:id="rId3"/>
    <p:sldId id="321" r:id="rId4"/>
    <p:sldId id="297" r:id="rId5"/>
    <p:sldId id="307" r:id="rId6"/>
    <p:sldId id="262" r:id="rId7"/>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6600"/>
    <a:srgbClr val="FF0000"/>
    <a:srgbClr val="FCFCA2"/>
    <a:srgbClr val="0000FF"/>
    <a:srgbClr val="66FF33"/>
    <a:srgbClr val="BAE4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50"/>
    <p:restoredTop sz="94660"/>
  </p:normalViewPr>
  <p:slideViewPr>
    <p:cSldViewPr showGuides="1">
      <p:cViewPr varScale="1">
        <p:scale>
          <a:sx n="69" d="100"/>
          <a:sy n="69" d="100"/>
        </p:scale>
        <p:origin x="14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42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42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052"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42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Second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Third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Fourth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rPr>
              <a:t>Fifth level</a:t>
            </a:r>
            <a:endParaRPr kumimoji="0" 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42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42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BBAECB7-4E06-48E6-8A7D-F12FD39893F2}" type="slidenum">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en-US" altLang="vi-VN" dirty="0"/>
              <a:t>Click to edit Master title style</a:t>
            </a:r>
            <a:endParaRPr lang="en-US" altLang="vi-VN"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en-US" altLang="vi-VN" dirty="0"/>
              <a:t>Click to edit Master text styles</a:t>
            </a:r>
            <a:endParaRPr lang="en-US" altLang="vi-VN" dirty="0"/>
          </a:p>
          <a:p>
            <a:pPr lvl="1"/>
            <a:r>
              <a:rPr lang="en-US" altLang="vi-VN" dirty="0"/>
              <a:t>Second level</a:t>
            </a:r>
            <a:endParaRPr lang="en-US" altLang="vi-VN" dirty="0"/>
          </a:p>
          <a:p>
            <a:pPr lvl="2"/>
            <a:r>
              <a:rPr lang="en-US" altLang="vi-VN" dirty="0"/>
              <a:t>Third level</a:t>
            </a:r>
            <a:endParaRPr lang="en-US" altLang="vi-VN" dirty="0"/>
          </a:p>
          <a:p>
            <a:pPr lvl="3"/>
            <a:r>
              <a:rPr lang="en-US" altLang="vi-VN" dirty="0"/>
              <a:t>Fourth level</a:t>
            </a:r>
            <a:endParaRPr lang="en-US" altLang="vi-VN" dirty="0"/>
          </a:p>
          <a:p>
            <a:pPr lvl="4"/>
            <a:r>
              <a:rPr lang="en-US" altLang="vi-VN" dirty="0"/>
              <a:t>Fifth level</a:t>
            </a:r>
            <a:endParaRPr lang="en-US" altLang="vi-VN"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a:latin typeface="+mn-lt"/>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35BD28A-F056-4990-BD67-125FFFEC21A4}" type="slidenum">
              <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rPr>
            </a:fld>
            <a:endParaRPr kumimoji="0" lang="en-US" sz="1400" b="0" i="0" u="none" strike="noStrike" kern="1200" cap="none" spc="0" normalizeH="0" baseline="0" noProof="0">
              <a:ln>
                <a:noFill/>
              </a:ln>
              <a:solidFill>
                <a:schemeClr val="tx1"/>
              </a:solidFill>
              <a:effectLst/>
              <a:uLnTx/>
              <a:uFillTx/>
              <a:latin typeface="+mn-lt"/>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7"/>
          <p:cNvSpPr/>
          <p:nvPr/>
        </p:nvSpPr>
        <p:spPr>
          <a:xfrm>
            <a:off x="169863" y="76200"/>
            <a:ext cx="8669337" cy="4302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2200" b="1" dirty="0">
                <a:solidFill>
                  <a:srgbClr val="0000FF"/>
                </a:solidFill>
                <a:latin typeface="Times New Roman" panose="02020603050405020304" pitchFamily="18" charset="0"/>
                <a:cs typeface="Times New Roman" panose="02020603050405020304" pitchFamily="18" charset="0"/>
              </a:rPr>
              <a:t>CHƯƠNG II: XÃ HỘI VIỆT NAM TỪ NĂM 1897 ĐẾN NĂM 1918</a:t>
            </a:r>
            <a:endParaRPr lang="en-US" altLang="vi-VN" sz="2200" b="1" dirty="0">
              <a:solidFill>
                <a:srgbClr val="0000FF"/>
              </a:solidFill>
              <a:latin typeface="Times New Roman" panose="02020603050405020304" pitchFamily="18" charset="0"/>
              <a:ea typeface="Times New Roman" panose="02020603050405020304" pitchFamily="18" charset="0"/>
            </a:endParaRPr>
          </a:p>
        </p:txBody>
      </p:sp>
      <p:sp>
        <p:nvSpPr>
          <p:cNvPr id="3075" name="Text Box 8"/>
          <p:cNvSpPr txBox="1"/>
          <p:nvPr/>
        </p:nvSpPr>
        <p:spPr>
          <a:xfrm>
            <a:off x="80963" y="447675"/>
            <a:ext cx="8847137" cy="731838"/>
          </a:xfrm>
          <a:prstGeom prst="rect">
            <a:avLst/>
          </a:prstGeom>
          <a:solidFill>
            <a:srgbClr val="FFFF00"/>
          </a:solidFill>
          <a:ln w="28575" cap="flat" cmpd="sng">
            <a:solidFill>
              <a:srgbClr val="DDDDDD"/>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vi-VN" sz="2000" b="1" dirty="0">
                <a:solidFill>
                  <a:srgbClr val="0000FF"/>
                </a:solidFill>
                <a:latin typeface="Times New Roman" panose="02020603050405020304" pitchFamily="18" charset="0"/>
              </a:rPr>
              <a:t>BÀI 29: CHÍNH SÁCH KHAI THÁC THUỘC ĐỊA CỦA THỰC DÂN PHÁP VÀ NHỮNG CHUYỂN BIẾN VỀ KINH TÊ, XÃ HỘI VIỆT NAM</a:t>
            </a:r>
            <a:endParaRPr lang="en-US" altLang="vi-VN" sz="2000" b="1" dirty="0">
              <a:solidFill>
                <a:srgbClr val="0000FF"/>
              </a:solidFill>
              <a:latin typeface="Times New Roman" panose="02020603050405020304" pitchFamily="18" charset="0"/>
            </a:endParaRPr>
          </a:p>
        </p:txBody>
      </p:sp>
      <p:sp>
        <p:nvSpPr>
          <p:cNvPr id="11" name="Text Box 28"/>
          <p:cNvSpPr txBox="1"/>
          <p:nvPr/>
        </p:nvSpPr>
        <p:spPr>
          <a:xfrm>
            <a:off x="-38100" y="1704975"/>
            <a:ext cx="4800600" cy="4413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lnSpc>
                <a:spcPct val="125000"/>
              </a:lnSpc>
              <a:spcBef>
                <a:spcPct val="0"/>
              </a:spcBef>
              <a:buNone/>
            </a:pPr>
            <a:r>
              <a:rPr lang="pt-BR" altLang="vi-VN" sz="2000" dirty="0">
                <a:solidFill>
                  <a:srgbClr val="0000FF"/>
                </a:solidFill>
                <a:latin typeface="Times New Roman" panose="02020603050405020304" pitchFamily="18" charset="0"/>
                <a:sym typeface="Wingdings" panose="05000000000000000000" pitchFamily="2" charset="2"/>
              </a:rPr>
              <a:t></a:t>
            </a:r>
            <a:r>
              <a:rPr lang="en-US" altLang="vi-VN" sz="2000" dirty="0">
                <a:latin typeface="Times New Roman" panose="02020603050405020304" pitchFamily="18" charset="0"/>
              </a:rPr>
              <a:t> </a:t>
            </a:r>
            <a:r>
              <a:rPr lang="en-US" altLang="vi-VN" sz="2000" b="1" dirty="0">
                <a:solidFill>
                  <a:srgbClr val="0000FF"/>
                </a:solidFill>
                <a:latin typeface="Times New Roman" panose="02020603050405020304" pitchFamily="18" charset="0"/>
                <a:cs typeface="Times New Roman" panose="02020603050405020304" pitchFamily="18" charset="0"/>
              </a:rPr>
              <a:t>1. Tổ chức bộ máy Nh</a:t>
            </a:r>
            <a:r>
              <a:rPr lang="en-US" altLang="vi-VN" sz="2000" b="1" dirty="0">
                <a:solidFill>
                  <a:srgbClr val="0000FF"/>
                </a:solidFill>
                <a:latin typeface="Times New Roman" panose="02020603050405020304" pitchFamily="18" charset="0"/>
                <a:ea typeface="Times New Roman" panose="02020603050405020304" pitchFamily="18" charset="0"/>
              </a:rPr>
              <a:t>à</a:t>
            </a:r>
            <a:r>
              <a:rPr lang="en-US" altLang="vi-VN" sz="2000" b="1" dirty="0">
                <a:solidFill>
                  <a:srgbClr val="0000FF"/>
                </a:solidFill>
                <a:latin typeface="Times New Roman" panose="02020603050405020304" pitchFamily="18" charset="0"/>
                <a:cs typeface="Times New Roman" panose="02020603050405020304" pitchFamily="18" charset="0"/>
              </a:rPr>
              <a:t> nước</a:t>
            </a:r>
            <a:endParaRPr lang="en-US" altLang="vi-VN" sz="2000" b="1" dirty="0">
              <a:solidFill>
                <a:srgbClr val="0000FF"/>
              </a:solidFill>
              <a:latin typeface="Times New Roman" panose="02020603050405020304" pitchFamily="18" charset="0"/>
              <a:ea typeface="Times New Roman" panose="02020603050405020304" pitchFamily="18" charset="0"/>
            </a:endParaRPr>
          </a:p>
        </p:txBody>
      </p:sp>
      <p:sp>
        <p:nvSpPr>
          <p:cNvPr id="3077" name="Line 7"/>
          <p:cNvSpPr/>
          <p:nvPr/>
        </p:nvSpPr>
        <p:spPr>
          <a:xfrm flipH="1">
            <a:off x="5029200" y="1371600"/>
            <a:ext cx="0" cy="5257800"/>
          </a:xfrm>
          <a:prstGeom prst="line">
            <a:avLst/>
          </a:prstGeom>
          <a:ln w="38100" cap="flat" cmpd="sng">
            <a:solidFill>
              <a:schemeClr val="bg1"/>
            </a:solidFill>
            <a:prstDash val="solid"/>
            <a:headEnd type="none" w="med" len="med"/>
            <a:tailEnd type="none" w="med" len="med"/>
          </a:ln>
        </p:spPr>
      </p:sp>
      <p:sp>
        <p:nvSpPr>
          <p:cNvPr id="3078" name="Line 7"/>
          <p:cNvSpPr/>
          <p:nvPr/>
        </p:nvSpPr>
        <p:spPr>
          <a:xfrm flipH="1">
            <a:off x="5181600" y="1524000"/>
            <a:ext cx="0" cy="5257800"/>
          </a:xfrm>
          <a:prstGeom prst="line">
            <a:avLst/>
          </a:prstGeom>
          <a:ln w="38100" cap="flat" cmpd="sng">
            <a:solidFill>
              <a:schemeClr val="bg1"/>
            </a:solidFill>
            <a:prstDash val="solid"/>
            <a:headEnd type="none" w="med" len="med"/>
            <a:tailEnd type="none" w="med" len="med"/>
          </a:ln>
        </p:spPr>
      </p:sp>
      <p:sp>
        <p:nvSpPr>
          <p:cNvPr id="3079" name="Line 7"/>
          <p:cNvSpPr/>
          <p:nvPr/>
        </p:nvSpPr>
        <p:spPr>
          <a:xfrm flipH="1">
            <a:off x="4791075" y="1524000"/>
            <a:ext cx="9525" cy="5105400"/>
          </a:xfrm>
          <a:prstGeom prst="line">
            <a:avLst/>
          </a:prstGeom>
          <a:ln w="38100" cap="flat" cmpd="sng">
            <a:solidFill>
              <a:srgbClr val="0000FF"/>
            </a:solidFill>
            <a:prstDash val="solid"/>
            <a:headEnd type="none" w="med" len="med"/>
            <a:tailEnd type="none" w="med" len="med"/>
          </a:ln>
        </p:spPr>
      </p:sp>
      <p:pic>
        <p:nvPicPr>
          <p:cNvPr id="16" name="Picture 6" descr="vietnam_pol01"/>
          <p:cNvPicPr>
            <a:picLocks noChangeAspect="1"/>
          </p:cNvPicPr>
          <p:nvPr/>
        </p:nvPicPr>
        <p:blipFill>
          <a:blip r:embed="rId1"/>
          <a:stretch>
            <a:fillRect/>
          </a:stretch>
        </p:blipFill>
        <p:spPr>
          <a:xfrm>
            <a:off x="4919663" y="1492250"/>
            <a:ext cx="4224337" cy="5365750"/>
          </a:xfrm>
          <a:prstGeom prst="rect">
            <a:avLst/>
          </a:prstGeom>
          <a:solidFill>
            <a:srgbClr val="00FF00"/>
          </a:solidFill>
          <a:ln w="9525">
            <a:noFill/>
          </a:ln>
        </p:spPr>
      </p:pic>
      <p:sp>
        <p:nvSpPr>
          <p:cNvPr id="17" name="Freeform 8"/>
          <p:cNvSpPr/>
          <p:nvPr/>
        </p:nvSpPr>
        <p:spPr>
          <a:xfrm>
            <a:off x="5715000" y="4519613"/>
            <a:ext cx="2057400" cy="1423987"/>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pathLst>
              <a:path w="1498" h="1097">
                <a:moveTo>
                  <a:pt x="796" y="106"/>
                </a:moveTo>
                <a:cubicBezTo>
                  <a:pt x="728" y="102"/>
                  <a:pt x="660" y="103"/>
                  <a:pt x="592" y="94"/>
                </a:cubicBezTo>
                <a:cubicBezTo>
                  <a:pt x="567" y="91"/>
                  <a:pt x="520" y="70"/>
                  <a:pt x="520" y="70"/>
                </a:cubicBezTo>
                <a:cubicBezTo>
                  <a:pt x="397" y="88"/>
                  <a:pt x="270" y="70"/>
                  <a:pt x="148" y="94"/>
                </a:cubicBezTo>
                <a:cubicBezTo>
                  <a:pt x="132" y="97"/>
                  <a:pt x="139" y="126"/>
                  <a:pt x="136" y="142"/>
                </a:cubicBezTo>
                <a:cubicBezTo>
                  <a:pt x="121" y="223"/>
                  <a:pt x="130" y="242"/>
                  <a:pt x="64" y="286"/>
                </a:cubicBezTo>
                <a:cubicBezTo>
                  <a:pt x="29" y="392"/>
                  <a:pt x="0" y="532"/>
                  <a:pt x="100" y="598"/>
                </a:cubicBezTo>
                <a:cubicBezTo>
                  <a:pt x="112" y="633"/>
                  <a:pt x="103" y="676"/>
                  <a:pt x="124" y="706"/>
                </a:cubicBezTo>
                <a:cubicBezTo>
                  <a:pt x="134" y="719"/>
                  <a:pt x="156" y="714"/>
                  <a:pt x="172" y="718"/>
                </a:cubicBezTo>
                <a:cubicBezTo>
                  <a:pt x="190" y="771"/>
                  <a:pt x="167" y="908"/>
                  <a:pt x="244" y="922"/>
                </a:cubicBezTo>
                <a:cubicBezTo>
                  <a:pt x="295" y="932"/>
                  <a:pt x="348" y="930"/>
                  <a:pt x="400" y="934"/>
                </a:cubicBezTo>
                <a:cubicBezTo>
                  <a:pt x="346" y="1097"/>
                  <a:pt x="351" y="1007"/>
                  <a:pt x="664" y="994"/>
                </a:cubicBezTo>
                <a:cubicBezTo>
                  <a:pt x="748" y="985"/>
                  <a:pt x="780" y="989"/>
                  <a:pt x="844" y="946"/>
                </a:cubicBezTo>
                <a:cubicBezTo>
                  <a:pt x="887" y="882"/>
                  <a:pt x="942" y="886"/>
                  <a:pt x="1012" y="874"/>
                </a:cubicBezTo>
                <a:cubicBezTo>
                  <a:pt x="952" y="814"/>
                  <a:pt x="941" y="750"/>
                  <a:pt x="1036" y="718"/>
                </a:cubicBezTo>
                <a:cubicBezTo>
                  <a:pt x="1112" y="603"/>
                  <a:pt x="1164" y="632"/>
                  <a:pt x="1300" y="622"/>
                </a:cubicBezTo>
                <a:cubicBezTo>
                  <a:pt x="1366" y="606"/>
                  <a:pt x="1363" y="600"/>
                  <a:pt x="1384" y="538"/>
                </a:cubicBezTo>
                <a:cubicBezTo>
                  <a:pt x="1371" y="81"/>
                  <a:pt x="1498" y="109"/>
                  <a:pt x="1204" y="82"/>
                </a:cubicBezTo>
                <a:cubicBezTo>
                  <a:pt x="1180" y="74"/>
                  <a:pt x="1156" y="66"/>
                  <a:pt x="1132" y="58"/>
                </a:cubicBezTo>
                <a:cubicBezTo>
                  <a:pt x="1120" y="54"/>
                  <a:pt x="1096" y="46"/>
                  <a:pt x="1096" y="46"/>
                </a:cubicBezTo>
                <a:cubicBezTo>
                  <a:pt x="1080" y="50"/>
                  <a:pt x="1062" y="49"/>
                  <a:pt x="1048" y="58"/>
                </a:cubicBezTo>
                <a:cubicBezTo>
                  <a:pt x="965" y="113"/>
                  <a:pt x="1092" y="78"/>
                  <a:pt x="988" y="130"/>
                </a:cubicBezTo>
                <a:cubicBezTo>
                  <a:pt x="970" y="139"/>
                  <a:pt x="948" y="138"/>
                  <a:pt x="928" y="142"/>
                </a:cubicBezTo>
                <a:cubicBezTo>
                  <a:pt x="820" y="138"/>
                  <a:pt x="712" y="137"/>
                  <a:pt x="604" y="130"/>
                </a:cubicBezTo>
                <a:cubicBezTo>
                  <a:pt x="565" y="127"/>
                  <a:pt x="566" y="109"/>
                  <a:pt x="532" y="94"/>
                </a:cubicBezTo>
                <a:cubicBezTo>
                  <a:pt x="509" y="84"/>
                  <a:pt x="460" y="70"/>
                  <a:pt x="460" y="70"/>
                </a:cubicBezTo>
                <a:cubicBezTo>
                  <a:pt x="97" y="85"/>
                  <a:pt x="219" y="0"/>
                  <a:pt x="148" y="142"/>
                </a:cubicBezTo>
              </a:path>
            </a:pathLst>
          </a:custGeom>
          <a:noFill/>
          <a:ln w="38100" cap="flat" cmpd="sng">
            <a:solidFill>
              <a:srgbClr val="FF0000">
                <a:alpha val="100000"/>
              </a:srgbClr>
            </a:solidFill>
            <a:prstDash val="solid"/>
            <a:round/>
            <a:headEnd type="none" w="med" len="med"/>
            <a:tailEnd type="none" w="med" len="med"/>
          </a:ln>
        </p:spPr>
        <p:txBody>
          <a:bodyPr/>
          <a:p>
            <a:endParaRPr lang="en-US"/>
          </a:p>
        </p:txBody>
      </p:sp>
      <p:sp>
        <p:nvSpPr>
          <p:cNvPr id="18" name="Freeform 7"/>
          <p:cNvSpPr/>
          <p:nvPr/>
        </p:nvSpPr>
        <p:spPr>
          <a:xfrm>
            <a:off x="4919663" y="2003425"/>
            <a:ext cx="2852737" cy="2644775"/>
          </a:xfrm>
          <a:custGeom>
            <a:avLst/>
            <a:gdLst/>
            <a:ahLst/>
            <a:cxnLst>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 ang="0">
                <a:pos x="2147483646" y="2147483646"/>
              </a:cxn>
            </a:cxnLst>
            <a:pathLst>
              <a:path w="2019" h="2062">
                <a:moveTo>
                  <a:pt x="565" y="29"/>
                </a:moveTo>
                <a:cubicBezTo>
                  <a:pt x="517" y="33"/>
                  <a:pt x="446" y="0"/>
                  <a:pt x="421" y="41"/>
                </a:cubicBezTo>
                <a:cubicBezTo>
                  <a:pt x="385" y="99"/>
                  <a:pt x="433" y="177"/>
                  <a:pt x="433" y="245"/>
                </a:cubicBezTo>
                <a:cubicBezTo>
                  <a:pt x="433" y="277"/>
                  <a:pt x="425" y="309"/>
                  <a:pt x="421" y="341"/>
                </a:cubicBezTo>
                <a:cubicBezTo>
                  <a:pt x="389" y="337"/>
                  <a:pt x="355" y="341"/>
                  <a:pt x="325" y="329"/>
                </a:cubicBezTo>
                <a:cubicBezTo>
                  <a:pt x="312" y="324"/>
                  <a:pt x="311" y="303"/>
                  <a:pt x="301" y="293"/>
                </a:cubicBezTo>
                <a:cubicBezTo>
                  <a:pt x="291" y="283"/>
                  <a:pt x="277" y="277"/>
                  <a:pt x="265" y="269"/>
                </a:cubicBezTo>
                <a:cubicBezTo>
                  <a:pt x="223" y="283"/>
                  <a:pt x="224" y="277"/>
                  <a:pt x="193" y="317"/>
                </a:cubicBezTo>
                <a:cubicBezTo>
                  <a:pt x="175" y="340"/>
                  <a:pt x="169" y="373"/>
                  <a:pt x="145" y="389"/>
                </a:cubicBezTo>
                <a:cubicBezTo>
                  <a:pt x="62" y="444"/>
                  <a:pt x="100" y="428"/>
                  <a:pt x="37" y="449"/>
                </a:cubicBezTo>
                <a:cubicBezTo>
                  <a:pt x="0" y="505"/>
                  <a:pt x="7" y="509"/>
                  <a:pt x="61" y="545"/>
                </a:cubicBezTo>
                <a:cubicBezTo>
                  <a:pt x="101" y="605"/>
                  <a:pt x="68" y="689"/>
                  <a:pt x="133" y="701"/>
                </a:cubicBezTo>
                <a:cubicBezTo>
                  <a:pt x="184" y="711"/>
                  <a:pt x="237" y="709"/>
                  <a:pt x="289" y="713"/>
                </a:cubicBezTo>
                <a:cubicBezTo>
                  <a:pt x="311" y="866"/>
                  <a:pt x="314" y="994"/>
                  <a:pt x="229" y="1121"/>
                </a:cubicBezTo>
                <a:cubicBezTo>
                  <a:pt x="241" y="1207"/>
                  <a:pt x="226" y="1234"/>
                  <a:pt x="313" y="1205"/>
                </a:cubicBezTo>
                <a:cubicBezTo>
                  <a:pt x="350" y="1095"/>
                  <a:pt x="338" y="1113"/>
                  <a:pt x="469" y="1097"/>
                </a:cubicBezTo>
                <a:cubicBezTo>
                  <a:pt x="552" y="1069"/>
                  <a:pt x="648" y="1098"/>
                  <a:pt x="733" y="1109"/>
                </a:cubicBezTo>
                <a:cubicBezTo>
                  <a:pt x="829" y="1077"/>
                  <a:pt x="717" y="1125"/>
                  <a:pt x="781" y="1061"/>
                </a:cubicBezTo>
                <a:cubicBezTo>
                  <a:pt x="790" y="1052"/>
                  <a:pt x="805" y="1053"/>
                  <a:pt x="817" y="1049"/>
                </a:cubicBezTo>
                <a:cubicBezTo>
                  <a:pt x="889" y="1053"/>
                  <a:pt x="965" y="1037"/>
                  <a:pt x="1033" y="1061"/>
                </a:cubicBezTo>
                <a:cubicBezTo>
                  <a:pt x="1057" y="1069"/>
                  <a:pt x="1049" y="1109"/>
                  <a:pt x="1057" y="1133"/>
                </a:cubicBezTo>
                <a:cubicBezTo>
                  <a:pt x="1061" y="1145"/>
                  <a:pt x="1081" y="1143"/>
                  <a:pt x="1093" y="1145"/>
                </a:cubicBezTo>
                <a:cubicBezTo>
                  <a:pt x="1121" y="1151"/>
                  <a:pt x="1149" y="1153"/>
                  <a:pt x="1177" y="1157"/>
                </a:cubicBezTo>
                <a:cubicBezTo>
                  <a:pt x="1185" y="1233"/>
                  <a:pt x="1201" y="1299"/>
                  <a:pt x="1213" y="1373"/>
                </a:cubicBezTo>
                <a:cubicBezTo>
                  <a:pt x="1219" y="1411"/>
                  <a:pt x="1213" y="1464"/>
                  <a:pt x="1249" y="1493"/>
                </a:cubicBezTo>
                <a:cubicBezTo>
                  <a:pt x="1257" y="1499"/>
                  <a:pt x="1330" y="1516"/>
                  <a:pt x="1333" y="1517"/>
                </a:cubicBezTo>
                <a:cubicBezTo>
                  <a:pt x="1349" y="1541"/>
                  <a:pt x="1377" y="1560"/>
                  <a:pt x="1381" y="1589"/>
                </a:cubicBezTo>
                <a:cubicBezTo>
                  <a:pt x="1395" y="1698"/>
                  <a:pt x="1383" y="1654"/>
                  <a:pt x="1405" y="1721"/>
                </a:cubicBezTo>
                <a:cubicBezTo>
                  <a:pt x="1395" y="1939"/>
                  <a:pt x="1321" y="1982"/>
                  <a:pt x="1477" y="2021"/>
                </a:cubicBezTo>
                <a:cubicBezTo>
                  <a:pt x="1520" y="2050"/>
                  <a:pt x="1535" y="2062"/>
                  <a:pt x="1585" y="2045"/>
                </a:cubicBezTo>
                <a:cubicBezTo>
                  <a:pt x="1589" y="2009"/>
                  <a:pt x="1585" y="1971"/>
                  <a:pt x="1597" y="1937"/>
                </a:cubicBezTo>
                <a:cubicBezTo>
                  <a:pt x="1615" y="1887"/>
                  <a:pt x="1739" y="1929"/>
                  <a:pt x="1777" y="1937"/>
                </a:cubicBezTo>
                <a:cubicBezTo>
                  <a:pt x="1825" y="1933"/>
                  <a:pt x="1899" y="1968"/>
                  <a:pt x="1921" y="1925"/>
                </a:cubicBezTo>
                <a:cubicBezTo>
                  <a:pt x="2019" y="1729"/>
                  <a:pt x="1918" y="1704"/>
                  <a:pt x="1849" y="1601"/>
                </a:cubicBezTo>
                <a:cubicBezTo>
                  <a:pt x="1848" y="1598"/>
                  <a:pt x="1831" y="1525"/>
                  <a:pt x="1825" y="1517"/>
                </a:cubicBezTo>
                <a:cubicBezTo>
                  <a:pt x="1799" y="1485"/>
                  <a:pt x="1784" y="1498"/>
                  <a:pt x="1753" y="1481"/>
                </a:cubicBezTo>
                <a:cubicBezTo>
                  <a:pt x="1728" y="1467"/>
                  <a:pt x="1681" y="1433"/>
                  <a:pt x="1681" y="1433"/>
                </a:cubicBezTo>
                <a:cubicBezTo>
                  <a:pt x="1651" y="1343"/>
                  <a:pt x="1695" y="1451"/>
                  <a:pt x="1633" y="1373"/>
                </a:cubicBezTo>
                <a:cubicBezTo>
                  <a:pt x="1625" y="1363"/>
                  <a:pt x="1630" y="1346"/>
                  <a:pt x="1621" y="1337"/>
                </a:cubicBezTo>
                <a:cubicBezTo>
                  <a:pt x="1601" y="1317"/>
                  <a:pt x="1573" y="1305"/>
                  <a:pt x="1549" y="1289"/>
                </a:cubicBezTo>
                <a:cubicBezTo>
                  <a:pt x="1537" y="1281"/>
                  <a:pt x="1513" y="1265"/>
                  <a:pt x="1513" y="1265"/>
                </a:cubicBezTo>
                <a:cubicBezTo>
                  <a:pt x="1488" y="1189"/>
                  <a:pt x="1500" y="1172"/>
                  <a:pt x="1441" y="1133"/>
                </a:cubicBezTo>
                <a:cubicBezTo>
                  <a:pt x="1437" y="1121"/>
                  <a:pt x="1439" y="1104"/>
                  <a:pt x="1429" y="1097"/>
                </a:cubicBezTo>
                <a:cubicBezTo>
                  <a:pt x="1413" y="1086"/>
                  <a:pt x="1335" y="1067"/>
                  <a:pt x="1309" y="1061"/>
                </a:cubicBezTo>
                <a:cubicBezTo>
                  <a:pt x="1271" y="1004"/>
                  <a:pt x="1290" y="1039"/>
                  <a:pt x="1261" y="953"/>
                </a:cubicBezTo>
                <a:cubicBezTo>
                  <a:pt x="1243" y="898"/>
                  <a:pt x="1105" y="886"/>
                  <a:pt x="1069" y="881"/>
                </a:cubicBezTo>
                <a:cubicBezTo>
                  <a:pt x="1037" y="833"/>
                  <a:pt x="1020" y="840"/>
                  <a:pt x="973" y="809"/>
                </a:cubicBezTo>
                <a:cubicBezTo>
                  <a:pt x="969" y="797"/>
                  <a:pt x="959" y="785"/>
                  <a:pt x="961" y="773"/>
                </a:cubicBezTo>
                <a:cubicBezTo>
                  <a:pt x="971" y="711"/>
                  <a:pt x="1109" y="660"/>
                  <a:pt x="1165" y="641"/>
                </a:cubicBezTo>
                <a:cubicBezTo>
                  <a:pt x="1192" y="632"/>
                  <a:pt x="1237" y="593"/>
                  <a:pt x="1237" y="593"/>
                </a:cubicBezTo>
                <a:cubicBezTo>
                  <a:pt x="1256" y="535"/>
                  <a:pt x="1245" y="528"/>
                  <a:pt x="1189" y="509"/>
                </a:cubicBezTo>
                <a:cubicBezTo>
                  <a:pt x="1181" y="497"/>
                  <a:pt x="1171" y="486"/>
                  <a:pt x="1165" y="473"/>
                </a:cubicBezTo>
                <a:cubicBezTo>
                  <a:pt x="1155" y="450"/>
                  <a:pt x="1165" y="409"/>
                  <a:pt x="1141" y="401"/>
                </a:cubicBezTo>
                <a:cubicBezTo>
                  <a:pt x="1117" y="393"/>
                  <a:pt x="1069" y="377"/>
                  <a:pt x="1069" y="377"/>
                </a:cubicBezTo>
                <a:cubicBezTo>
                  <a:pt x="981" y="388"/>
                  <a:pt x="959" y="381"/>
                  <a:pt x="913" y="449"/>
                </a:cubicBezTo>
                <a:cubicBezTo>
                  <a:pt x="858" y="438"/>
                  <a:pt x="827" y="431"/>
                  <a:pt x="781" y="401"/>
                </a:cubicBezTo>
                <a:cubicBezTo>
                  <a:pt x="726" y="318"/>
                  <a:pt x="724" y="356"/>
                  <a:pt x="745" y="293"/>
                </a:cubicBezTo>
                <a:cubicBezTo>
                  <a:pt x="722" y="223"/>
                  <a:pt x="751" y="287"/>
                  <a:pt x="697" y="233"/>
                </a:cubicBezTo>
                <a:cubicBezTo>
                  <a:pt x="675" y="211"/>
                  <a:pt x="659" y="183"/>
                  <a:pt x="637" y="161"/>
                </a:cubicBezTo>
                <a:cubicBezTo>
                  <a:pt x="617" y="100"/>
                  <a:pt x="610" y="74"/>
                  <a:pt x="565" y="29"/>
                </a:cubicBezTo>
                <a:close/>
              </a:path>
            </a:pathLst>
          </a:custGeom>
          <a:noFill/>
          <a:ln w="38100" cap="flat" cmpd="sng">
            <a:solidFill>
              <a:srgbClr val="0000FF">
                <a:alpha val="100000"/>
              </a:srgbClr>
            </a:solidFill>
            <a:prstDash val="solid"/>
            <a:round/>
            <a:headEnd type="none" w="med" len="med"/>
            <a:tailEnd type="none" w="med" len="med"/>
          </a:ln>
        </p:spPr>
        <p:txBody>
          <a:bodyPr/>
          <a:p>
            <a:endParaRPr lang="en-US"/>
          </a:p>
        </p:txBody>
      </p:sp>
      <p:sp>
        <p:nvSpPr>
          <p:cNvPr id="19" name="AutoShape 11"/>
          <p:cNvSpPr/>
          <p:nvPr/>
        </p:nvSpPr>
        <p:spPr>
          <a:xfrm>
            <a:off x="-14287" y="4000500"/>
            <a:ext cx="4267200" cy="1890713"/>
          </a:xfrm>
          <a:prstGeom prst="cloudCallout">
            <a:avLst>
              <a:gd name="adj1" fmla="val 65329"/>
              <a:gd name="adj2" fmla="val -47718"/>
            </a:avLst>
          </a:prstGeom>
          <a:solidFill>
            <a:schemeClr val="accent1"/>
          </a:solidFill>
          <a:ln w="9525" cap="flat" cmpd="sng">
            <a:solidFill>
              <a:schemeClr val="tx1"/>
            </a:solidFill>
            <a:prstDash val="solid"/>
            <a:headEnd type="none" w="med" len="med"/>
            <a:tailEnd type="none" w="med" len="med"/>
          </a:ln>
        </p:spPr>
        <p:txBody>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vi-VN" sz="2400" dirty="0">
                <a:solidFill>
                  <a:srgbClr val="FF0000"/>
                </a:solidFill>
                <a:latin typeface="Times New Roman" panose="02020603050405020304" pitchFamily="18" charset="0"/>
              </a:rPr>
              <a:t>Pháp đã tổ chức bộ máy nhà nước ở Đông Dương như thế nào?</a:t>
            </a:r>
            <a:endParaRPr lang="en-US" altLang="vi-VN" sz="2400" dirty="0">
              <a:solidFill>
                <a:srgbClr val="FF0000"/>
              </a:solidFill>
              <a:latin typeface="Times New Roman" panose="02020603050405020304" pitchFamily="18" charset="0"/>
            </a:endParaRPr>
          </a:p>
        </p:txBody>
      </p:sp>
      <p:sp>
        <p:nvSpPr>
          <p:cNvPr id="20" name="AutoShape 12"/>
          <p:cNvSpPr/>
          <p:nvPr/>
        </p:nvSpPr>
        <p:spPr>
          <a:xfrm>
            <a:off x="152083" y="3123883"/>
            <a:ext cx="4267200" cy="2057400"/>
          </a:xfrm>
          <a:prstGeom prst="cloudCallout">
            <a:avLst>
              <a:gd name="adj1" fmla="val 62560"/>
              <a:gd name="adj2" fmla="val -59704"/>
            </a:avLst>
          </a:prstGeom>
          <a:solidFill>
            <a:srgbClr val="CCFFFF"/>
          </a:solidFill>
          <a:ln w="9525" cap="flat" cmpd="sng">
            <a:solidFill>
              <a:schemeClr val="tx1"/>
            </a:solidFill>
            <a:prstDash val="solid"/>
            <a:headEnd type="none" w="med" len="med"/>
            <a:tailEnd type="none" w="med" len="med"/>
          </a:ln>
        </p:spPr>
        <p:txBody>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vi-VN" sz="2400" dirty="0">
                <a:solidFill>
                  <a:srgbClr val="FF0000"/>
                </a:solidFill>
                <a:latin typeface="Times New Roman" panose="02020603050405020304" pitchFamily="18" charset="0"/>
              </a:rPr>
              <a:t>Thực dân Pháp đã tổ chức bộ máy nhà nước ở Việt Nam như thế nào?</a:t>
            </a:r>
            <a:endParaRPr lang="en-US" altLang="vi-VN" sz="2400" dirty="0">
              <a:solidFill>
                <a:srgbClr val="FF0000"/>
              </a:solidFill>
              <a:latin typeface="Times New Roman" panose="02020603050405020304" pitchFamily="18" charset="0"/>
            </a:endParaRPr>
          </a:p>
        </p:txBody>
      </p:sp>
      <p:sp>
        <p:nvSpPr>
          <p:cNvPr id="21" name="Text Box 10"/>
          <p:cNvSpPr txBox="1"/>
          <p:nvPr/>
        </p:nvSpPr>
        <p:spPr>
          <a:xfrm>
            <a:off x="11113" y="1093788"/>
            <a:ext cx="4737100" cy="738187"/>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pt-BR" altLang="vi-VN" sz="2400" dirty="0">
                <a:solidFill>
                  <a:srgbClr val="0000FF"/>
                </a:solidFill>
                <a:latin typeface="Times New Roman" panose="02020603050405020304" pitchFamily="18" charset="0"/>
                <a:sym typeface="Wingdings" panose="05000000000000000000" pitchFamily="2" charset="2"/>
              </a:rPr>
              <a:t></a:t>
            </a:r>
            <a:r>
              <a:rPr lang="en-US" altLang="vi-VN" sz="2400" dirty="0">
                <a:solidFill>
                  <a:srgbClr val="0000FF"/>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I. Công cuộc khai thác thuộc địa lần thứ nhất của thực dân Pháp (1897-1914)</a:t>
            </a:r>
            <a:endParaRPr lang="en-US" altLang="vi-VN" sz="1800" b="1" dirty="0">
              <a:solidFill>
                <a:srgbClr val="0000FF"/>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par>
                                <p:cTn id="13" presetID="10"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ntr" presetSubtype="0" fill="hold"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box(in)">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xit" presetSubtype="16" fill="hold" grpId="1" nodeType="clickEffect">
                                  <p:stCondLst>
                                    <p:cond delay="0"/>
                                  </p:stCondLst>
                                  <p:childTnLst>
                                    <p:animEffect transition="out" filter="box(in)">
                                      <p:cBhvr>
                                        <p:cTn id="27" dur="500"/>
                                        <p:tgtEl>
                                          <p:spTgt spid="19"/>
                                        </p:tgtEl>
                                      </p:cBhvr>
                                    </p:animEffect>
                                    <p:set>
                                      <p:cBhvr>
                                        <p:cTn id="28" dur="1" fill="hold">
                                          <p:stCondLst>
                                            <p:cond delay="499"/>
                                          </p:stCondLst>
                                        </p:cTn>
                                        <p:tgtEl>
                                          <p:spTgt spid="1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checkerboard(across)">
                                      <p:cBhvr>
                                        <p:cTn id="33" dur="1000"/>
                                        <p:tgtEl>
                                          <p:spTgt spid="2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xit" presetSubtype="16" fill="hold" grpId="1" nodeType="clickEffect">
                                  <p:stCondLst>
                                    <p:cond delay="0"/>
                                  </p:stCondLst>
                                  <p:childTnLst>
                                    <p:animEffect transition="out" filter="box(in)">
                                      <p:cBhvr>
                                        <p:cTn id="37" dur="1000"/>
                                        <p:tgtEl>
                                          <p:spTgt spid="20"/>
                                        </p:tgtEl>
                                      </p:cBhvr>
                                    </p:animEffect>
                                    <p:set>
                                      <p:cBhvr>
                                        <p:cTn id="38" dur="1" fill="hold">
                                          <p:stCondLst>
                                            <p:cond delay="999"/>
                                          </p:stCondLst>
                                        </p:cTn>
                                        <p:tgtEl>
                                          <p:spTgt spid="2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9" grpId="0" animBg="1"/>
      <p:bldP spid="19" grpId="1" animBg="1"/>
      <p:bldP spid="20" grpId="0" bldLvl="0" animBg="1"/>
      <p:bldP spid="20" grpId="1" bldLvl="0" animBg="1"/>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7828" name="Picture 4"/>
          <p:cNvPicPr>
            <a:picLocks noChangeAspect="1"/>
          </p:cNvPicPr>
          <p:nvPr/>
        </p:nvPicPr>
        <p:blipFill>
          <a:blip r:embed="rId1"/>
          <a:stretch>
            <a:fillRect/>
          </a:stretch>
        </p:blipFill>
        <p:spPr>
          <a:xfrm>
            <a:off x="4845050" y="1060450"/>
            <a:ext cx="4054475" cy="5568950"/>
          </a:xfrm>
          <a:prstGeom prst="rect">
            <a:avLst/>
          </a:prstGeom>
          <a:noFill/>
          <a:ln w="9525" cap="flat" cmpd="sng">
            <a:solidFill>
              <a:schemeClr val="bg2"/>
            </a:solidFill>
            <a:prstDash val="solid"/>
            <a:miter/>
            <a:headEnd type="none" w="med" len="med"/>
            <a:tailEnd type="none" w="med" len="med"/>
          </a:ln>
        </p:spPr>
      </p:pic>
      <p:sp>
        <p:nvSpPr>
          <p:cNvPr id="77829" name="Text Box 5"/>
          <p:cNvSpPr txBox="1"/>
          <p:nvPr/>
        </p:nvSpPr>
        <p:spPr>
          <a:xfrm rot="-696645">
            <a:off x="6426200" y="2513013"/>
            <a:ext cx="1549400" cy="1600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vi-VN" sz="1400" b="1" dirty="0">
                <a:solidFill>
                  <a:schemeClr val="tx2"/>
                </a:solidFill>
                <a:latin typeface="Times New Roman" panose="02020603050405020304" pitchFamily="18" charset="0"/>
                <a:cs typeface="Times New Roman" panose="02020603050405020304" pitchFamily="18" charset="0"/>
              </a:rPr>
              <a:t>ĐẤT </a:t>
            </a:r>
            <a:endParaRPr lang="en-US" altLang="vi-VN" sz="1400" b="1" dirty="0">
              <a:solidFill>
                <a:schemeClr val="tx2"/>
              </a:solidFill>
              <a:latin typeface="Times New Roman" panose="02020603050405020304" pitchFamily="18" charset="0"/>
              <a:cs typeface="Times New Roman" panose="02020603050405020304" pitchFamily="18" charset="0"/>
            </a:endParaRPr>
          </a:p>
          <a:p>
            <a:pPr marL="0" lvl="0" indent="0" eaLnBrk="1" hangingPunct="1">
              <a:spcBef>
                <a:spcPct val="50000"/>
              </a:spcBef>
              <a:buNone/>
            </a:pPr>
            <a:endParaRPr lang="en-US" altLang="vi-VN" sz="1400" b="1" dirty="0">
              <a:solidFill>
                <a:schemeClr val="tx2"/>
              </a:solidFill>
              <a:latin typeface="Times New Roman" panose="02020603050405020304" pitchFamily="18" charset="0"/>
              <a:cs typeface="Times New Roman" panose="02020603050405020304" pitchFamily="18" charset="0"/>
            </a:endParaRPr>
          </a:p>
          <a:p>
            <a:pPr marL="0" lvl="0" indent="0" eaLnBrk="1" hangingPunct="1">
              <a:spcBef>
                <a:spcPct val="50000"/>
              </a:spcBef>
              <a:buNone/>
            </a:pPr>
            <a:r>
              <a:rPr lang="en-US" altLang="vi-VN" sz="1400" b="1" dirty="0">
                <a:solidFill>
                  <a:schemeClr val="tx2"/>
                </a:solidFill>
                <a:latin typeface="Times New Roman" panose="02020603050405020304" pitchFamily="18" charset="0"/>
                <a:cs typeface="Times New Roman" panose="02020603050405020304" pitchFamily="18" charset="0"/>
              </a:rPr>
              <a:t>            BẢO</a:t>
            </a:r>
            <a:endParaRPr lang="en-US" altLang="vi-VN" sz="1400" b="1" dirty="0">
              <a:solidFill>
                <a:schemeClr val="tx2"/>
              </a:solidFill>
              <a:latin typeface="Times New Roman" panose="02020603050405020304" pitchFamily="18" charset="0"/>
              <a:cs typeface="Times New Roman" panose="02020603050405020304" pitchFamily="18" charset="0"/>
            </a:endParaRPr>
          </a:p>
          <a:p>
            <a:pPr marL="0" lvl="0" indent="0" eaLnBrk="1" hangingPunct="1">
              <a:spcBef>
                <a:spcPct val="50000"/>
              </a:spcBef>
              <a:buNone/>
            </a:pPr>
            <a:endParaRPr lang="en-US" altLang="vi-VN" sz="1400" b="1" dirty="0">
              <a:solidFill>
                <a:schemeClr val="tx2"/>
              </a:solidFill>
              <a:latin typeface="Times New Roman" panose="02020603050405020304" pitchFamily="18" charset="0"/>
              <a:cs typeface="Times New Roman" panose="02020603050405020304" pitchFamily="18" charset="0"/>
            </a:endParaRPr>
          </a:p>
          <a:p>
            <a:pPr marL="0" lvl="0" indent="0" eaLnBrk="1" hangingPunct="1">
              <a:spcBef>
                <a:spcPct val="50000"/>
              </a:spcBef>
              <a:buNone/>
            </a:pPr>
            <a:r>
              <a:rPr lang="en-US" altLang="vi-VN" sz="1400" b="1" dirty="0">
                <a:solidFill>
                  <a:schemeClr val="tx2"/>
                </a:solidFill>
                <a:latin typeface="Times New Roman" panose="02020603050405020304" pitchFamily="18" charset="0"/>
                <a:cs typeface="Times New Roman" panose="02020603050405020304" pitchFamily="18" charset="0"/>
              </a:rPr>
              <a:t>                   HỘ</a:t>
            </a:r>
            <a:endParaRPr lang="en-US" altLang="vi-VN" sz="1400" b="1" dirty="0">
              <a:solidFill>
                <a:schemeClr val="tx2"/>
              </a:solidFill>
              <a:latin typeface="Times New Roman" panose="02020603050405020304" pitchFamily="18" charset="0"/>
              <a:ea typeface="Times New Roman" panose="02020603050405020304" pitchFamily="18" charset="0"/>
            </a:endParaRPr>
          </a:p>
        </p:txBody>
      </p:sp>
      <p:sp>
        <p:nvSpPr>
          <p:cNvPr id="77830" name="Text Box 6"/>
          <p:cNvSpPr txBox="1"/>
          <p:nvPr/>
        </p:nvSpPr>
        <p:spPr>
          <a:xfrm>
            <a:off x="5676900" y="1457325"/>
            <a:ext cx="15240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400" b="1" dirty="0">
                <a:solidFill>
                  <a:srgbClr val="0000FF"/>
                </a:solidFill>
                <a:latin typeface="Times New Roman" panose="02020603050405020304" pitchFamily="18" charset="0"/>
                <a:cs typeface="Times New Roman" panose="02020603050405020304" pitchFamily="18" charset="0"/>
              </a:rPr>
              <a:t>ĐẤT NỬA BẢO HỘ</a:t>
            </a:r>
            <a:endParaRPr lang="en-US" altLang="vi-VN" sz="1400" b="1" dirty="0">
              <a:solidFill>
                <a:srgbClr val="0000FF"/>
              </a:solidFill>
              <a:latin typeface="Times New Roman" panose="02020603050405020304" pitchFamily="18" charset="0"/>
              <a:ea typeface="Times New Roman" panose="02020603050405020304" pitchFamily="18" charset="0"/>
            </a:endParaRPr>
          </a:p>
        </p:txBody>
      </p:sp>
      <p:sp>
        <p:nvSpPr>
          <p:cNvPr id="77831" name="Text Box 7"/>
          <p:cNvSpPr txBox="1"/>
          <p:nvPr/>
        </p:nvSpPr>
        <p:spPr>
          <a:xfrm>
            <a:off x="6553200" y="5575300"/>
            <a:ext cx="1143000" cy="8461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400" b="1" dirty="0">
                <a:solidFill>
                  <a:srgbClr val="00CC00"/>
                </a:solidFill>
                <a:latin typeface="Times New Roman" panose="02020603050405020304" pitchFamily="18" charset="0"/>
                <a:cs typeface="Times New Roman" panose="02020603050405020304" pitchFamily="18" charset="0"/>
              </a:rPr>
              <a:t>    ĐẤT </a:t>
            </a:r>
            <a:endParaRPr lang="en-US" altLang="vi-VN" sz="1400" b="1" dirty="0">
              <a:solidFill>
                <a:srgbClr val="00CC00"/>
              </a:solidFill>
              <a:latin typeface="Times New Roman" panose="02020603050405020304" pitchFamily="18" charset="0"/>
              <a:cs typeface="Times New Roman" panose="02020603050405020304" pitchFamily="18" charset="0"/>
            </a:endParaRPr>
          </a:p>
          <a:p>
            <a:pPr marL="0" lvl="0" indent="0" eaLnBrk="1" hangingPunct="1">
              <a:spcBef>
                <a:spcPct val="50000"/>
              </a:spcBef>
              <a:buNone/>
            </a:pPr>
            <a:r>
              <a:rPr lang="en-US" altLang="vi-VN" sz="1400" b="1" dirty="0">
                <a:solidFill>
                  <a:srgbClr val="00CC00"/>
                </a:solidFill>
                <a:latin typeface="Times New Roman" panose="02020603050405020304" pitchFamily="18" charset="0"/>
                <a:cs typeface="Times New Roman" panose="02020603050405020304" pitchFamily="18" charset="0"/>
              </a:rPr>
              <a:t>   THUỘC  PHÁP</a:t>
            </a:r>
            <a:endParaRPr lang="en-US" altLang="vi-VN" sz="1400" b="1" dirty="0">
              <a:solidFill>
                <a:srgbClr val="00CC00"/>
              </a:solidFill>
              <a:latin typeface="Times New Roman" panose="02020603050405020304" pitchFamily="18" charset="0"/>
              <a:ea typeface="Times New Roman" panose="02020603050405020304" pitchFamily="18" charset="0"/>
            </a:endParaRPr>
          </a:p>
        </p:txBody>
      </p:sp>
      <p:sp>
        <p:nvSpPr>
          <p:cNvPr id="77832" name="AutoShape 8"/>
          <p:cNvSpPr/>
          <p:nvPr/>
        </p:nvSpPr>
        <p:spPr>
          <a:xfrm>
            <a:off x="457200" y="4106863"/>
            <a:ext cx="3162300" cy="1189037"/>
          </a:xfrm>
          <a:prstGeom prst="flowChartAlternateProcess">
            <a:avLst/>
          </a:prstGeom>
          <a:solidFill>
            <a:srgbClr val="F1F5BD"/>
          </a:solidFill>
          <a:ln w="57150" cap="rnd" cmpd="sng">
            <a:solidFill>
              <a:srgbClr val="0A9020"/>
            </a:solidFill>
            <a:prstDash val="sysDot"/>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a:spcBef>
                <a:spcPct val="0"/>
              </a:spcBef>
              <a:buNone/>
            </a:pPr>
            <a:endParaRPr lang="en-US" altLang="vi-VN" sz="2000" b="1" dirty="0">
              <a:latin typeface="Times New Roman" panose="02020603050405020304" pitchFamily="18" charset="0"/>
            </a:endParaRPr>
          </a:p>
          <a:p>
            <a:pPr marL="0" lvl="0" indent="0" algn="ctr">
              <a:spcBef>
                <a:spcPct val="0"/>
              </a:spcBef>
              <a:buNone/>
            </a:pPr>
            <a:endParaRPr lang="en-US" altLang="vi-VN" sz="2000" b="1" dirty="0">
              <a:latin typeface="Times New Roman" panose="02020603050405020304" pitchFamily="18" charset="0"/>
            </a:endParaRPr>
          </a:p>
        </p:txBody>
      </p:sp>
      <p:sp>
        <p:nvSpPr>
          <p:cNvPr id="77834" name="Text Box 10"/>
          <p:cNvSpPr txBox="1"/>
          <p:nvPr/>
        </p:nvSpPr>
        <p:spPr>
          <a:xfrm>
            <a:off x="684213" y="4252913"/>
            <a:ext cx="2359025" cy="369887"/>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en-US" altLang="vi-VN" sz="1800" b="1" dirty="0">
                <a:latin typeface="Times New Roman" panose="02020603050405020304" pitchFamily="18" charset="0"/>
              </a:rPr>
              <a:t>+ Bắc Kì: Nửa bảo hộ</a:t>
            </a:r>
            <a:endParaRPr lang="en-US" altLang="vi-VN" sz="1800" b="1" dirty="0">
              <a:latin typeface="Times New Roman" panose="02020603050405020304" pitchFamily="18" charset="0"/>
            </a:endParaRPr>
          </a:p>
        </p:txBody>
      </p:sp>
      <p:sp>
        <p:nvSpPr>
          <p:cNvPr id="77835" name="Text Box 11"/>
          <p:cNvSpPr txBox="1"/>
          <p:nvPr/>
        </p:nvSpPr>
        <p:spPr>
          <a:xfrm>
            <a:off x="698500" y="4597400"/>
            <a:ext cx="2363788" cy="369888"/>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en-US" altLang="vi-VN" sz="1800" b="1" dirty="0">
                <a:solidFill>
                  <a:srgbClr val="D60093"/>
                </a:solidFill>
                <a:latin typeface="Times New Roman" panose="02020603050405020304" pitchFamily="18" charset="0"/>
              </a:rPr>
              <a:t>+ Trung Kì</a:t>
            </a:r>
            <a:r>
              <a:rPr lang="en-US" altLang="vi-VN" sz="1800" b="1" dirty="0">
                <a:solidFill>
                  <a:schemeClr val="accent2"/>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Bảo hộ</a:t>
            </a:r>
            <a:endParaRPr lang="en-US" altLang="vi-VN" sz="1800" b="1" dirty="0">
              <a:solidFill>
                <a:srgbClr val="0000FF"/>
              </a:solidFill>
              <a:latin typeface="Times New Roman" panose="02020603050405020304" pitchFamily="18" charset="0"/>
            </a:endParaRPr>
          </a:p>
        </p:txBody>
      </p:sp>
      <p:sp>
        <p:nvSpPr>
          <p:cNvPr id="77836" name="Text Box 12"/>
          <p:cNvSpPr txBox="1"/>
          <p:nvPr/>
        </p:nvSpPr>
        <p:spPr>
          <a:xfrm>
            <a:off x="684213" y="4892675"/>
            <a:ext cx="2619375" cy="368300"/>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US" altLang="vi-VN" sz="1800" b="1" dirty="0">
                <a:solidFill>
                  <a:srgbClr val="D60093"/>
                </a:solidFill>
                <a:latin typeface="Times New Roman" panose="02020603050405020304" pitchFamily="18" charset="0"/>
              </a:rPr>
              <a:t>+ Nam Kì:</a:t>
            </a:r>
            <a:r>
              <a:rPr lang="en-US" altLang="vi-VN" sz="1800" b="1" dirty="0">
                <a:solidFill>
                  <a:schemeClr val="accent2"/>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Thuộc địa</a:t>
            </a:r>
            <a:endParaRPr lang="en-US" altLang="vi-VN" sz="1800" b="1" dirty="0">
              <a:solidFill>
                <a:srgbClr val="0000FF"/>
              </a:solidFill>
              <a:latin typeface="Times New Roman" panose="02020603050405020304" pitchFamily="18" charset="0"/>
            </a:endParaRPr>
          </a:p>
        </p:txBody>
      </p:sp>
      <p:sp>
        <p:nvSpPr>
          <p:cNvPr id="4106" name="Text Box 8"/>
          <p:cNvSpPr txBox="1"/>
          <p:nvPr/>
        </p:nvSpPr>
        <p:spPr>
          <a:xfrm>
            <a:off x="149225" y="60325"/>
            <a:ext cx="8845550" cy="733425"/>
          </a:xfrm>
          <a:prstGeom prst="rect">
            <a:avLst/>
          </a:prstGeom>
          <a:solidFill>
            <a:srgbClr val="FFFF00"/>
          </a:solidFill>
          <a:ln w="28575" cap="flat" cmpd="sng">
            <a:solidFill>
              <a:srgbClr val="DDDDDD"/>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vi-VN" sz="2000" b="1" dirty="0">
                <a:solidFill>
                  <a:srgbClr val="0000FF"/>
                </a:solidFill>
                <a:latin typeface="Times New Roman" panose="02020603050405020304" pitchFamily="18" charset="0"/>
              </a:rPr>
              <a:t>BÀI 29: CHÍNH SÁCH KHAI THÁC THUỘC ĐỊA CỦA THỰC DÂN PHÁP VÀ NHỮNG CHUYỂN BIẾN VỀ KINH TÊ, XÃ HỘI VIỆT NAM</a:t>
            </a:r>
            <a:endParaRPr lang="en-US" altLang="vi-VN" sz="2000" b="1" dirty="0">
              <a:solidFill>
                <a:srgbClr val="0000FF"/>
              </a:solidFill>
              <a:latin typeface="Times New Roman" panose="02020603050405020304" pitchFamily="18" charset="0"/>
            </a:endParaRPr>
          </a:p>
        </p:txBody>
      </p:sp>
      <p:sp>
        <p:nvSpPr>
          <p:cNvPr id="4107" name="Text Box 28"/>
          <p:cNvSpPr txBox="1"/>
          <p:nvPr/>
        </p:nvSpPr>
        <p:spPr>
          <a:xfrm>
            <a:off x="-31750" y="1393825"/>
            <a:ext cx="4800600" cy="4397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lnSpc>
                <a:spcPct val="125000"/>
              </a:lnSpc>
              <a:spcBef>
                <a:spcPct val="0"/>
              </a:spcBef>
              <a:buNone/>
            </a:pPr>
            <a:r>
              <a:rPr lang="pt-BR" altLang="vi-VN" sz="2000" dirty="0">
                <a:solidFill>
                  <a:srgbClr val="0000FF"/>
                </a:solidFill>
                <a:latin typeface="Times New Roman" panose="02020603050405020304" pitchFamily="18" charset="0"/>
                <a:sym typeface="Wingdings" panose="05000000000000000000" pitchFamily="2" charset="2"/>
              </a:rPr>
              <a:t></a:t>
            </a:r>
            <a:r>
              <a:rPr lang="en-US" altLang="vi-VN" sz="2000" dirty="0">
                <a:latin typeface="Times New Roman" panose="02020603050405020304" pitchFamily="18" charset="0"/>
              </a:rPr>
              <a:t> </a:t>
            </a:r>
            <a:r>
              <a:rPr lang="en-US" altLang="vi-VN" sz="2000" b="1" dirty="0">
                <a:solidFill>
                  <a:srgbClr val="0000FF"/>
                </a:solidFill>
                <a:latin typeface="Times New Roman" panose="02020603050405020304" pitchFamily="18" charset="0"/>
                <a:cs typeface="Times New Roman" panose="02020603050405020304" pitchFamily="18" charset="0"/>
              </a:rPr>
              <a:t>1. Tổ chức bộ máy Nh</a:t>
            </a:r>
            <a:r>
              <a:rPr lang="en-US" altLang="vi-VN" sz="2000" b="1" dirty="0">
                <a:solidFill>
                  <a:srgbClr val="0000FF"/>
                </a:solidFill>
                <a:latin typeface="Times New Roman" panose="02020603050405020304" pitchFamily="18" charset="0"/>
                <a:ea typeface="Times New Roman" panose="02020603050405020304" pitchFamily="18" charset="0"/>
              </a:rPr>
              <a:t>à</a:t>
            </a:r>
            <a:r>
              <a:rPr lang="en-US" altLang="vi-VN" sz="2000" b="1" dirty="0">
                <a:solidFill>
                  <a:srgbClr val="0000FF"/>
                </a:solidFill>
                <a:latin typeface="Times New Roman" panose="02020603050405020304" pitchFamily="18" charset="0"/>
                <a:cs typeface="Times New Roman" panose="02020603050405020304" pitchFamily="18" charset="0"/>
              </a:rPr>
              <a:t> nước</a:t>
            </a:r>
            <a:endParaRPr lang="en-US" altLang="vi-VN" sz="2000" b="1" dirty="0">
              <a:solidFill>
                <a:srgbClr val="0000FF"/>
              </a:solidFill>
              <a:latin typeface="Times New Roman" panose="02020603050405020304" pitchFamily="18" charset="0"/>
              <a:ea typeface="Times New Roman" panose="02020603050405020304" pitchFamily="18" charset="0"/>
            </a:endParaRPr>
          </a:p>
        </p:txBody>
      </p:sp>
      <p:sp>
        <p:nvSpPr>
          <p:cNvPr id="4110" name="Line 7"/>
          <p:cNvSpPr/>
          <p:nvPr/>
        </p:nvSpPr>
        <p:spPr>
          <a:xfrm flipH="1">
            <a:off x="4705350" y="944563"/>
            <a:ext cx="77788" cy="5608637"/>
          </a:xfrm>
          <a:prstGeom prst="line">
            <a:avLst/>
          </a:prstGeom>
          <a:ln w="38100" cap="flat" cmpd="sng">
            <a:solidFill>
              <a:srgbClr val="0000FF"/>
            </a:solidFill>
            <a:prstDash val="solid"/>
            <a:headEnd type="none" w="med" len="med"/>
            <a:tailEnd type="none" w="med" len="med"/>
          </a:ln>
        </p:spPr>
      </p:sp>
      <p:sp>
        <p:nvSpPr>
          <p:cNvPr id="16" name="Text Box 10"/>
          <p:cNvSpPr txBox="1"/>
          <p:nvPr/>
        </p:nvSpPr>
        <p:spPr>
          <a:xfrm>
            <a:off x="0" y="719138"/>
            <a:ext cx="4737100" cy="739775"/>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pt-BR" altLang="vi-VN" sz="2400" dirty="0">
                <a:solidFill>
                  <a:srgbClr val="0000FF"/>
                </a:solidFill>
                <a:latin typeface="Times New Roman" panose="02020603050405020304" pitchFamily="18" charset="0"/>
                <a:sym typeface="Wingdings" panose="05000000000000000000" pitchFamily="2" charset="2"/>
              </a:rPr>
              <a:t></a:t>
            </a:r>
            <a:r>
              <a:rPr lang="en-US" altLang="vi-VN" sz="2400" dirty="0">
                <a:solidFill>
                  <a:srgbClr val="0000FF"/>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I. Công cuộc khai thác thuộc địa lần thứ nhất của thực dân Pháp (1897-1914)</a:t>
            </a:r>
            <a:endParaRPr lang="en-US" altLang="vi-VN" sz="1800" b="1" dirty="0">
              <a:solidFill>
                <a:srgbClr val="0000FF"/>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7828"/>
                                        </p:tgtEl>
                                        <p:attrNameLst>
                                          <p:attrName>style.visibility</p:attrName>
                                        </p:attrNameLst>
                                      </p:cBhvr>
                                      <p:to>
                                        <p:strVal val="visible"/>
                                      </p:to>
                                    </p:set>
                                    <p:animEffect transition="in" filter="fade">
                                      <p:cBhvr>
                                        <p:cTn id="7" dur="500"/>
                                        <p:tgtEl>
                                          <p:spTgt spid="778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7830"/>
                                        </p:tgtEl>
                                        <p:attrNameLst>
                                          <p:attrName>style.visibility</p:attrName>
                                        </p:attrNameLst>
                                      </p:cBhvr>
                                      <p:to>
                                        <p:strVal val="visible"/>
                                      </p:to>
                                    </p:set>
                                    <p:animEffect transition="in" filter="fade">
                                      <p:cBhvr>
                                        <p:cTn id="12" dur="500"/>
                                        <p:tgtEl>
                                          <p:spTgt spid="778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7829"/>
                                        </p:tgtEl>
                                        <p:attrNameLst>
                                          <p:attrName>style.visibility</p:attrName>
                                        </p:attrNameLst>
                                      </p:cBhvr>
                                      <p:to>
                                        <p:strVal val="visible"/>
                                      </p:to>
                                    </p:set>
                                    <p:animEffect transition="in" filter="fade">
                                      <p:cBhvr>
                                        <p:cTn id="17" dur="500"/>
                                        <p:tgtEl>
                                          <p:spTgt spid="7782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7831"/>
                                        </p:tgtEl>
                                        <p:attrNameLst>
                                          <p:attrName>style.visibility</p:attrName>
                                        </p:attrNameLst>
                                      </p:cBhvr>
                                      <p:to>
                                        <p:strVal val="visible"/>
                                      </p:to>
                                    </p:set>
                                    <p:animEffect transition="in" filter="fade">
                                      <p:cBhvr>
                                        <p:cTn id="22" dur="500"/>
                                        <p:tgtEl>
                                          <p:spTgt spid="7783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7832"/>
                                        </p:tgtEl>
                                        <p:attrNameLst>
                                          <p:attrName>style.visibility</p:attrName>
                                        </p:attrNameLst>
                                      </p:cBhvr>
                                      <p:to>
                                        <p:strVal val="visible"/>
                                      </p:to>
                                    </p:set>
                                    <p:animEffect transition="in" filter="fade">
                                      <p:cBhvr>
                                        <p:cTn id="25" dur="500"/>
                                        <p:tgtEl>
                                          <p:spTgt spid="7783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7834"/>
                                        </p:tgtEl>
                                        <p:attrNameLst>
                                          <p:attrName>style.visibility</p:attrName>
                                        </p:attrNameLst>
                                      </p:cBhvr>
                                      <p:to>
                                        <p:strVal val="visible"/>
                                      </p:to>
                                    </p:set>
                                    <p:animEffect transition="in" filter="fade">
                                      <p:cBhvr>
                                        <p:cTn id="28" dur="500"/>
                                        <p:tgtEl>
                                          <p:spTgt spid="7783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7835"/>
                                        </p:tgtEl>
                                        <p:attrNameLst>
                                          <p:attrName>style.visibility</p:attrName>
                                        </p:attrNameLst>
                                      </p:cBhvr>
                                      <p:to>
                                        <p:strVal val="visible"/>
                                      </p:to>
                                    </p:set>
                                    <p:animEffect transition="in" filter="fade">
                                      <p:cBhvr>
                                        <p:cTn id="31" dur="500"/>
                                        <p:tgtEl>
                                          <p:spTgt spid="7783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77836"/>
                                        </p:tgtEl>
                                        <p:attrNameLst>
                                          <p:attrName>style.visibility</p:attrName>
                                        </p:attrNameLst>
                                      </p:cBhvr>
                                      <p:to>
                                        <p:strVal val="visible"/>
                                      </p:to>
                                    </p:set>
                                    <p:animEffect transition="in" filter="fade">
                                      <p:cBhvr>
                                        <p:cTn id="34" dur="500"/>
                                        <p:tgtEl>
                                          <p:spTgt spid="7783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p:bldP spid="77830" grpId="0"/>
      <p:bldP spid="77831" grpId="0"/>
      <p:bldP spid="77832" grpId="0" animBg="1"/>
      <p:bldP spid="77834" grpId="0"/>
      <p:bldP spid="77835" grpId="0"/>
      <p:bldP spid="77836"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7116" name="Group 12"/>
          <p:cNvGrpSpPr/>
          <p:nvPr/>
        </p:nvGrpSpPr>
        <p:grpSpPr>
          <a:xfrm>
            <a:off x="168275" y="1627188"/>
            <a:ext cx="8747125" cy="4597400"/>
            <a:chOff x="288" y="755"/>
            <a:chExt cx="5184" cy="3094"/>
          </a:xfrm>
        </p:grpSpPr>
        <p:sp>
          <p:nvSpPr>
            <p:cNvPr id="5126" name="Rectangle 13"/>
            <p:cNvSpPr>
              <a:spLocks noRot="1"/>
            </p:cNvSpPr>
            <p:nvPr/>
          </p:nvSpPr>
          <p:spPr>
            <a:xfrm>
              <a:off x="288" y="755"/>
              <a:ext cx="5184" cy="177"/>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vi-VN" sz="1800" b="1" dirty="0">
                  <a:solidFill>
                    <a:srgbClr val="0000FF"/>
                  </a:solidFill>
                  <a:latin typeface="Times New Roman" panose="02020603050405020304" pitchFamily="18" charset="0"/>
                  <a:cs typeface="Times New Roman" panose="02020603050405020304" pitchFamily="18" charset="0"/>
                </a:rPr>
                <a:t> </a:t>
              </a:r>
              <a:r>
                <a:rPr lang="en-US" altLang="vi-VN" sz="1800" b="1" dirty="0">
                  <a:solidFill>
                    <a:srgbClr val="CC3300"/>
                  </a:solidFill>
                  <a:latin typeface="Times New Roman" panose="02020603050405020304" pitchFamily="18" charset="0"/>
                  <a:cs typeface="Times New Roman" panose="02020603050405020304" pitchFamily="18" charset="0"/>
                </a:rPr>
                <a:t>SƠ ĐỒ BỘ MÁY THỐNG TRỊ CỦA PHÁP Ở ĐÔNG DƯƠNG</a:t>
              </a:r>
              <a:endParaRPr lang="en-US" altLang="vi-VN" sz="1800" b="1" dirty="0">
                <a:solidFill>
                  <a:srgbClr val="CC3300"/>
                </a:solidFill>
                <a:latin typeface="Times New Roman" panose="02020603050405020304" pitchFamily="18" charset="0"/>
                <a:ea typeface="Times New Roman" panose="02020603050405020304" pitchFamily="18" charset="0"/>
              </a:endParaRPr>
            </a:p>
          </p:txBody>
        </p:sp>
        <p:grpSp>
          <p:nvGrpSpPr>
            <p:cNvPr id="5127" name="Group 14"/>
            <p:cNvGrpSpPr/>
            <p:nvPr/>
          </p:nvGrpSpPr>
          <p:grpSpPr>
            <a:xfrm>
              <a:off x="480" y="1008"/>
              <a:ext cx="4956" cy="2841"/>
              <a:chOff x="240" y="1152"/>
              <a:chExt cx="4956" cy="2841"/>
            </a:xfrm>
          </p:grpSpPr>
          <p:sp>
            <p:nvSpPr>
              <p:cNvPr id="5128" name="Line 15"/>
              <p:cNvSpPr/>
              <p:nvPr/>
            </p:nvSpPr>
            <p:spPr>
              <a:xfrm>
                <a:off x="2163" y="1564"/>
                <a:ext cx="0" cy="1001"/>
              </a:xfrm>
              <a:prstGeom prst="line">
                <a:avLst/>
              </a:prstGeom>
              <a:ln w="19050" cap="flat" cmpd="sng">
                <a:solidFill>
                  <a:schemeClr val="tx1"/>
                </a:solidFill>
                <a:prstDash val="solid"/>
                <a:headEnd type="none" w="med" len="med"/>
                <a:tailEnd type="triangle" w="med" len="med"/>
              </a:ln>
            </p:spPr>
          </p:sp>
          <p:sp>
            <p:nvSpPr>
              <p:cNvPr id="5129" name="Line 16"/>
              <p:cNvSpPr/>
              <p:nvPr/>
            </p:nvSpPr>
            <p:spPr>
              <a:xfrm>
                <a:off x="3792" y="1581"/>
                <a:ext cx="0" cy="339"/>
              </a:xfrm>
              <a:prstGeom prst="line">
                <a:avLst/>
              </a:prstGeom>
              <a:ln w="19050" cap="flat" cmpd="sng">
                <a:solidFill>
                  <a:schemeClr val="tx1"/>
                </a:solidFill>
                <a:prstDash val="solid"/>
                <a:headEnd type="none" w="med" len="med"/>
                <a:tailEnd type="triangle" w="med" len="med"/>
              </a:ln>
            </p:spPr>
          </p:sp>
          <p:sp>
            <p:nvSpPr>
              <p:cNvPr id="5130" name="Text Box 17"/>
              <p:cNvSpPr txBox="1"/>
              <p:nvPr/>
            </p:nvSpPr>
            <p:spPr>
              <a:xfrm>
                <a:off x="1533" y="1152"/>
                <a:ext cx="2371" cy="445"/>
              </a:xfrm>
              <a:prstGeom prst="rect">
                <a:avLst/>
              </a:prstGeom>
              <a:solidFill>
                <a:srgbClr val="99FFCC"/>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LIÊN BANG ĐÔNG DƯƠNG</a:t>
                </a:r>
                <a:r>
                  <a:rPr lang="en-US" altLang="vi-VN" sz="1800" b="1" dirty="0">
                    <a:solidFill>
                      <a:srgbClr val="0000FF"/>
                    </a:solidFill>
                    <a:latin typeface="Times New Roman" panose="02020603050405020304" pitchFamily="18" charset="0"/>
                    <a:cs typeface="Times New Roman" panose="02020603050405020304" pitchFamily="18" charset="0"/>
                  </a:rPr>
                  <a:t> (To</a:t>
                </a:r>
                <a:r>
                  <a:rPr lang="en-US" altLang="vi-VN" sz="1800" b="1" dirty="0">
                    <a:solidFill>
                      <a:srgbClr val="0000FF"/>
                    </a:solidFill>
                    <a:latin typeface="Times New Roman" panose="02020603050405020304" pitchFamily="18" charset="0"/>
                    <a:ea typeface="Times New Roman" panose="02020603050405020304" pitchFamily="18" charset="0"/>
                  </a:rPr>
                  <a:t>à</a:t>
                </a:r>
                <a:r>
                  <a:rPr lang="en-US" altLang="vi-VN" sz="1800" b="1" dirty="0">
                    <a:solidFill>
                      <a:srgbClr val="0000FF"/>
                    </a:solidFill>
                    <a:latin typeface="Times New Roman" panose="02020603050405020304" pitchFamily="18" charset="0"/>
                    <a:cs typeface="Times New Roman" panose="02020603050405020304" pitchFamily="18" charset="0"/>
                  </a:rPr>
                  <a:t>n quyền Đông Dương – Người Pháp)</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1" name="Text Box 18"/>
              <p:cNvSpPr txBox="1"/>
              <p:nvPr/>
            </p:nvSpPr>
            <p:spPr>
              <a:xfrm>
                <a:off x="240" y="1887"/>
                <a:ext cx="908" cy="445"/>
              </a:xfrm>
              <a:prstGeom prst="rect">
                <a:avLst/>
              </a:prstGeom>
              <a:solidFill>
                <a:srgbClr val="FFFFCC"/>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BẮC KÌ</a:t>
                </a:r>
                <a:r>
                  <a:rPr lang="en-US" altLang="vi-VN" sz="1800" b="1" dirty="0">
                    <a:solidFill>
                      <a:srgbClr val="0000FF"/>
                    </a:solidFill>
                    <a:latin typeface="Times New Roman" panose="02020603050405020304" pitchFamily="18" charset="0"/>
                    <a:cs typeface="Times New Roman" panose="02020603050405020304" pitchFamily="18" charset="0"/>
                  </a:rPr>
                  <a:t> (Thống sứ)</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2" name="Text Box 19"/>
              <p:cNvSpPr txBox="1"/>
              <p:nvPr/>
            </p:nvSpPr>
            <p:spPr>
              <a:xfrm>
                <a:off x="1264" y="1884"/>
                <a:ext cx="839" cy="444"/>
              </a:xfrm>
              <a:prstGeom prst="rect">
                <a:avLst/>
              </a:prstGeom>
              <a:solidFill>
                <a:srgbClr val="FFFFCC"/>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TRUNG KÌ</a:t>
                </a:r>
                <a:r>
                  <a:rPr lang="en-US" altLang="vi-VN" sz="1800" b="1" dirty="0">
                    <a:solidFill>
                      <a:srgbClr val="0000FF"/>
                    </a:solidFill>
                    <a:latin typeface="Times New Roman" panose="02020603050405020304" pitchFamily="18" charset="0"/>
                    <a:cs typeface="Times New Roman" panose="02020603050405020304" pitchFamily="18" charset="0"/>
                  </a:rPr>
                  <a:t> (Khâm sứ)</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3" name="Text Box 20"/>
              <p:cNvSpPr txBox="1"/>
              <p:nvPr/>
            </p:nvSpPr>
            <p:spPr>
              <a:xfrm>
                <a:off x="2228" y="1884"/>
                <a:ext cx="970" cy="444"/>
              </a:xfrm>
              <a:prstGeom prst="rect">
                <a:avLst/>
              </a:prstGeom>
              <a:solidFill>
                <a:srgbClr val="FFFFCC"/>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NAM KÌ</a:t>
                </a:r>
                <a:r>
                  <a:rPr lang="en-US" altLang="vi-VN" sz="1800" b="1" dirty="0">
                    <a:solidFill>
                      <a:srgbClr val="0000FF"/>
                    </a:solidFill>
                    <a:latin typeface="Times New Roman" panose="02020603050405020304" pitchFamily="18" charset="0"/>
                    <a:cs typeface="Times New Roman" panose="02020603050405020304" pitchFamily="18" charset="0"/>
                  </a:rPr>
                  <a:t> (Thống đốc)</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4" name="Text Box 21"/>
              <p:cNvSpPr txBox="1"/>
              <p:nvPr/>
            </p:nvSpPr>
            <p:spPr>
              <a:xfrm>
                <a:off x="3335" y="1897"/>
                <a:ext cx="1022" cy="537"/>
              </a:xfrm>
              <a:prstGeom prst="rect">
                <a:avLst/>
              </a:prstGeom>
              <a:solidFill>
                <a:srgbClr val="FFFFCC"/>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CAMPUCHIA</a:t>
                </a:r>
                <a:endParaRPr lang="en-US" altLang="vi-VN" sz="1800" b="1" dirty="0">
                  <a:solidFill>
                    <a:srgbClr val="FF3300"/>
                  </a:solidFill>
                  <a:latin typeface="Times New Roman" panose="02020603050405020304" pitchFamily="18" charset="0"/>
                  <a:cs typeface="Times New Roman" panose="02020603050405020304" pitchFamily="18" charset="0"/>
                </a:endParaRPr>
              </a:p>
              <a:p>
                <a:pPr marL="0" lvl="0" indent="0" algn="ctr" eaLnBrk="1" hangingPunct="1">
                  <a:spcBef>
                    <a:spcPct val="50000"/>
                  </a:spcBef>
                  <a:buNone/>
                </a:pPr>
                <a:r>
                  <a:rPr lang="en-US" altLang="vi-VN" sz="1800" b="1" dirty="0">
                    <a:solidFill>
                      <a:srgbClr val="0000FF"/>
                    </a:solidFill>
                    <a:latin typeface="Times New Roman" panose="02020603050405020304" pitchFamily="18" charset="0"/>
                    <a:cs typeface="Times New Roman" panose="02020603050405020304" pitchFamily="18" charset="0"/>
                  </a:rPr>
                  <a:t>(Khâm sứ)</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5" name="Text Box 22"/>
              <p:cNvSpPr txBox="1"/>
              <p:nvPr/>
            </p:nvSpPr>
            <p:spPr>
              <a:xfrm>
                <a:off x="4412" y="1897"/>
                <a:ext cx="784" cy="537"/>
              </a:xfrm>
              <a:prstGeom prst="rect">
                <a:avLst/>
              </a:prstGeom>
              <a:solidFill>
                <a:srgbClr val="FFFFCC"/>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LÀO </a:t>
                </a:r>
                <a:endParaRPr lang="en-US" altLang="vi-VN" sz="1800" b="1" dirty="0">
                  <a:solidFill>
                    <a:srgbClr val="FF3300"/>
                  </a:solidFill>
                  <a:latin typeface="Times New Roman" panose="02020603050405020304" pitchFamily="18" charset="0"/>
                  <a:cs typeface="Times New Roman" panose="02020603050405020304" pitchFamily="18" charset="0"/>
                </a:endParaRPr>
              </a:p>
              <a:p>
                <a:pPr marL="0" lvl="0" indent="0" algn="ctr" eaLnBrk="1" hangingPunct="1">
                  <a:spcBef>
                    <a:spcPct val="50000"/>
                  </a:spcBef>
                  <a:buNone/>
                </a:pPr>
                <a:r>
                  <a:rPr lang="en-US" altLang="vi-VN" sz="1800" b="1" dirty="0">
                    <a:solidFill>
                      <a:srgbClr val="0000FF"/>
                    </a:solidFill>
                    <a:latin typeface="Times New Roman" panose="02020603050405020304" pitchFamily="18" charset="0"/>
                    <a:cs typeface="Times New Roman" panose="02020603050405020304" pitchFamily="18" charset="0"/>
                  </a:rPr>
                  <a:t>(Khâm sứ)</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6" name="Text Box 23"/>
              <p:cNvSpPr txBox="1"/>
              <p:nvPr/>
            </p:nvSpPr>
            <p:spPr>
              <a:xfrm>
                <a:off x="482" y="2581"/>
                <a:ext cx="4606" cy="249"/>
              </a:xfrm>
              <a:prstGeom prst="rect">
                <a:avLst/>
              </a:prstGeom>
              <a:solidFill>
                <a:srgbClr val="FFCCFF"/>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BỘ MÁY CHÍNH QUYỀN CẤP KÌ</a:t>
                </a:r>
                <a:r>
                  <a:rPr lang="en-US" altLang="vi-VN" sz="1800" b="1" dirty="0">
                    <a:solidFill>
                      <a:srgbClr val="0000FF"/>
                    </a:solidFill>
                    <a:latin typeface="Times New Roman" panose="02020603050405020304" pitchFamily="18" charset="0"/>
                    <a:cs typeface="Times New Roman" panose="02020603050405020304" pitchFamily="18" charset="0"/>
                  </a:rPr>
                  <a:t> (Người Pháp)</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7" name="Text Box 24"/>
              <p:cNvSpPr txBox="1"/>
              <p:nvPr/>
            </p:nvSpPr>
            <p:spPr>
              <a:xfrm>
                <a:off x="482" y="3176"/>
                <a:ext cx="4606" cy="249"/>
              </a:xfrm>
              <a:prstGeom prst="rect">
                <a:avLst/>
              </a:prstGeom>
              <a:solidFill>
                <a:srgbClr val="FFCCFF"/>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BỘ MÁY CHÍNH QUYỀN CẤP TỈNH, HUYỆN</a:t>
                </a:r>
                <a:r>
                  <a:rPr lang="en-US" altLang="vi-VN" sz="1800" b="1" dirty="0">
                    <a:solidFill>
                      <a:srgbClr val="0000FF"/>
                    </a:solidFill>
                    <a:latin typeface="Times New Roman" panose="02020603050405020304" pitchFamily="18" charset="0"/>
                    <a:cs typeface="Times New Roman" panose="02020603050405020304" pitchFamily="18" charset="0"/>
                  </a:rPr>
                  <a:t> (Người Pháp + bản xứ)</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8" name="Text Box 25"/>
              <p:cNvSpPr txBox="1"/>
              <p:nvPr/>
            </p:nvSpPr>
            <p:spPr>
              <a:xfrm>
                <a:off x="482" y="3744"/>
                <a:ext cx="4606" cy="249"/>
              </a:xfrm>
              <a:prstGeom prst="rect">
                <a:avLst/>
              </a:prstGeom>
              <a:solidFill>
                <a:srgbClr val="FFCCFF"/>
              </a:solid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vi-VN" sz="1800" b="1" dirty="0">
                    <a:solidFill>
                      <a:srgbClr val="FF3300"/>
                    </a:solidFill>
                    <a:latin typeface="Times New Roman" panose="02020603050405020304" pitchFamily="18" charset="0"/>
                    <a:cs typeface="Times New Roman" panose="02020603050405020304" pitchFamily="18" charset="0"/>
                  </a:rPr>
                  <a:t>BỘ MÁY CHÍNH QUYỀN CẤP PHỦ,XÃ, THÔN</a:t>
                </a:r>
                <a:r>
                  <a:rPr lang="en-US" altLang="vi-VN" sz="1800" b="1" dirty="0">
                    <a:solidFill>
                      <a:srgbClr val="0000FF"/>
                    </a:solidFill>
                    <a:latin typeface="Times New Roman" panose="02020603050405020304" pitchFamily="18" charset="0"/>
                    <a:cs typeface="Times New Roman" panose="02020603050405020304" pitchFamily="18" charset="0"/>
                  </a:rPr>
                  <a:t> (Người bản xứ)</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5139" name="Line 26"/>
              <p:cNvSpPr/>
              <p:nvPr/>
            </p:nvSpPr>
            <p:spPr>
              <a:xfrm>
                <a:off x="3864" y="1564"/>
                <a:ext cx="860" cy="312"/>
              </a:xfrm>
              <a:prstGeom prst="line">
                <a:avLst/>
              </a:prstGeom>
              <a:ln w="19050" cap="flat" cmpd="sng">
                <a:solidFill>
                  <a:schemeClr val="tx1"/>
                </a:solidFill>
                <a:prstDash val="solid"/>
                <a:headEnd type="none" w="med" len="med"/>
                <a:tailEnd type="triangle" w="med" len="med"/>
              </a:ln>
            </p:spPr>
          </p:sp>
          <p:sp>
            <p:nvSpPr>
              <p:cNvPr id="5140" name="Line 27"/>
              <p:cNvSpPr/>
              <p:nvPr/>
            </p:nvSpPr>
            <p:spPr>
              <a:xfrm flipH="1">
                <a:off x="714" y="1564"/>
                <a:ext cx="873" cy="294"/>
              </a:xfrm>
              <a:prstGeom prst="line">
                <a:avLst/>
              </a:prstGeom>
              <a:ln w="19050" cap="flat" cmpd="sng">
                <a:solidFill>
                  <a:schemeClr val="tx1"/>
                </a:solidFill>
                <a:prstDash val="solid"/>
                <a:headEnd type="none" w="med" len="med"/>
                <a:tailEnd type="triangle" w="med" len="med"/>
              </a:ln>
            </p:spPr>
          </p:sp>
          <p:sp>
            <p:nvSpPr>
              <p:cNvPr id="5141" name="Line 28"/>
              <p:cNvSpPr/>
              <p:nvPr/>
            </p:nvSpPr>
            <p:spPr>
              <a:xfrm>
                <a:off x="1632" y="1564"/>
                <a:ext cx="0" cy="326"/>
              </a:xfrm>
              <a:prstGeom prst="line">
                <a:avLst/>
              </a:prstGeom>
              <a:ln w="19050" cap="flat" cmpd="sng">
                <a:solidFill>
                  <a:schemeClr val="tx1"/>
                </a:solidFill>
                <a:prstDash val="solid"/>
                <a:headEnd type="none" w="med" len="med"/>
                <a:tailEnd type="triangle" w="med" len="med"/>
              </a:ln>
            </p:spPr>
          </p:sp>
          <p:sp>
            <p:nvSpPr>
              <p:cNvPr id="5142" name="Line 29"/>
              <p:cNvSpPr/>
              <p:nvPr/>
            </p:nvSpPr>
            <p:spPr>
              <a:xfrm>
                <a:off x="3270" y="1564"/>
                <a:ext cx="0" cy="1001"/>
              </a:xfrm>
              <a:prstGeom prst="line">
                <a:avLst/>
              </a:prstGeom>
              <a:ln w="19050" cap="flat" cmpd="sng">
                <a:solidFill>
                  <a:schemeClr val="tx1"/>
                </a:solidFill>
                <a:prstDash val="solid"/>
                <a:headEnd type="none" w="med" len="med"/>
                <a:tailEnd type="triangle" w="med" len="med"/>
              </a:ln>
            </p:spPr>
          </p:sp>
          <p:sp>
            <p:nvSpPr>
              <p:cNvPr id="5143" name="Line 30"/>
              <p:cNvSpPr/>
              <p:nvPr/>
            </p:nvSpPr>
            <p:spPr>
              <a:xfrm>
                <a:off x="2753" y="1562"/>
                <a:ext cx="0" cy="326"/>
              </a:xfrm>
              <a:prstGeom prst="line">
                <a:avLst/>
              </a:prstGeom>
              <a:ln w="19050" cap="flat" cmpd="sng">
                <a:solidFill>
                  <a:schemeClr val="tx1"/>
                </a:solidFill>
                <a:prstDash val="solid"/>
                <a:headEnd type="none" w="med" len="med"/>
                <a:tailEnd type="triangle" w="med" len="med"/>
              </a:ln>
            </p:spPr>
          </p:sp>
          <p:sp>
            <p:nvSpPr>
              <p:cNvPr id="5144" name="Line 31"/>
              <p:cNvSpPr/>
              <p:nvPr/>
            </p:nvSpPr>
            <p:spPr>
              <a:xfrm>
                <a:off x="1632" y="2835"/>
                <a:ext cx="0" cy="326"/>
              </a:xfrm>
              <a:prstGeom prst="line">
                <a:avLst/>
              </a:prstGeom>
              <a:ln w="19050" cap="flat" cmpd="sng">
                <a:solidFill>
                  <a:schemeClr val="tx1"/>
                </a:solidFill>
                <a:prstDash val="solid"/>
                <a:headEnd type="none" w="med" len="med"/>
                <a:tailEnd type="triangle" w="med" len="med"/>
              </a:ln>
            </p:spPr>
          </p:sp>
          <p:sp>
            <p:nvSpPr>
              <p:cNvPr id="5145" name="Line 32"/>
              <p:cNvSpPr/>
              <p:nvPr/>
            </p:nvSpPr>
            <p:spPr>
              <a:xfrm>
                <a:off x="1632" y="3431"/>
                <a:ext cx="0" cy="326"/>
              </a:xfrm>
              <a:prstGeom prst="line">
                <a:avLst/>
              </a:prstGeom>
              <a:ln w="19050" cap="flat" cmpd="sng">
                <a:solidFill>
                  <a:schemeClr val="tx1"/>
                </a:solidFill>
                <a:prstDash val="solid"/>
                <a:headEnd type="none" w="med" len="med"/>
                <a:tailEnd type="triangle" w="med" len="med"/>
              </a:ln>
            </p:spPr>
          </p:sp>
          <p:sp>
            <p:nvSpPr>
              <p:cNvPr id="5146" name="Line 33"/>
              <p:cNvSpPr/>
              <p:nvPr/>
            </p:nvSpPr>
            <p:spPr>
              <a:xfrm>
                <a:off x="3792" y="2842"/>
                <a:ext cx="0" cy="326"/>
              </a:xfrm>
              <a:prstGeom prst="line">
                <a:avLst/>
              </a:prstGeom>
              <a:ln w="19050" cap="flat" cmpd="sng">
                <a:solidFill>
                  <a:schemeClr val="tx1"/>
                </a:solidFill>
                <a:prstDash val="solid"/>
                <a:headEnd type="none" w="med" len="med"/>
                <a:tailEnd type="triangle" w="med" len="med"/>
              </a:ln>
            </p:spPr>
          </p:sp>
          <p:sp>
            <p:nvSpPr>
              <p:cNvPr id="5147" name="Line 34"/>
              <p:cNvSpPr/>
              <p:nvPr/>
            </p:nvSpPr>
            <p:spPr>
              <a:xfrm>
                <a:off x="3792" y="3431"/>
                <a:ext cx="0" cy="326"/>
              </a:xfrm>
              <a:prstGeom prst="line">
                <a:avLst/>
              </a:prstGeom>
              <a:ln w="19050" cap="flat" cmpd="sng">
                <a:solidFill>
                  <a:schemeClr val="tx1"/>
                </a:solidFill>
                <a:prstDash val="solid"/>
                <a:headEnd type="none" w="med" len="med"/>
                <a:tailEnd type="triangle" w="med" len="med"/>
              </a:ln>
            </p:spPr>
          </p:sp>
          <p:sp>
            <p:nvSpPr>
              <p:cNvPr id="5148" name="Line 35"/>
              <p:cNvSpPr/>
              <p:nvPr/>
            </p:nvSpPr>
            <p:spPr>
              <a:xfrm>
                <a:off x="2736" y="2343"/>
                <a:ext cx="0" cy="297"/>
              </a:xfrm>
              <a:prstGeom prst="line">
                <a:avLst/>
              </a:prstGeom>
              <a:ln w="9525" cap="flat" cmpd="sng">
                <a:solidFill>
                  <a:schemeClr val="tx1"/>
                </a:solidFill>
                <a:prstDash val="solid"/>
                <a:headEnd type="none" w="med" len="med"/>
                <a:tailEnd type="triangle" w="med" len="med"/>
              </a:ln>
            </p:spPr>
          </p:sp>
          <p:sp>
            <p:nvSpPr>
              <p:cNvPr id="5149" name="Line 36"/>
              <p:cNvSpPr/>
              <p:nvPr/>
            </p:nvSpPr>
            <p:spPr>
              <a:xfrm>
                <a:off x="2736" y="2832"/>
                <a:ext cx="0" cy="336"/>
              </a:xfrm>
              <a:prstGeom prst="line">
                <a:avLst/>
              </a:prstGeom>
              <a:ln w="9525" cap="flat" cmpd="sng">
                <a:solidFill>
                  <a:schemeClr val="tx1"/>
                </a:solidFill>
                <a:prstDash val="solid"/>
                <a:headEnd type="none" w="med" len="med"/>
                <a:tailEnd type="triangle" w="med" len="med"/>
              </a:ln>
            </p:spPr>
          </p:sp>
          <p:sp>
            <p:nvSpPr>
              <p:cNvPr id="5150" name="Line 37"/>
              <p:cNvSpPr/>
              <p:nvPr/>
            </p:nvSpPr>
            <p:spPr>
              <a:xfrm>
                <a:off x="2736" y="3408"/>
                <a:ext cx="0" cy="336"/>
              </a:xfrm>
              <a:prstGeom prst="line">
                <a:avLst/>
              </a:prstGeom>
              <a:ln w="9525" cap="flat" cmpd="sng">
                <a:solidFill>
                  <a:schemeClr val="tx1"/>
                </a:solidFill>
                <a:prstDash val="solid"/>
                <a:headEnd type="none" w="med" len="med"/>
                <a:tailEnd type="triangle" w="med" len="med"/>
              </a:ln>
            </p:spPr>
          </p:sp>
        </p:grpSp>
      </p:grpSp>
      <p:sp>
        <p:nvSpPr>
          <p:cNvPr id="5123" name="Text Box 8"/>
          <p:cNvSpPr txBox="1"/>
          <p:nvPr/>
        </p:nvSpPr>
        <p:spPr>
          <a:xfrm>
            <a:off x="168275" y="84138"/>
            <a:ext cx="8847138" cy="731837"/>
          </a:xfrm>
          <a:prstGeom prst="rect">
            <a:avLst/>
          </a:prstGeom>
          <a:solidFill>
            <a:srgbClr val="FFFF00"/>
          </a:solidFill>
          <a:ln w="28575" cap="flat" cmpd="sng">
            <a:solidFill>
              <a:srgbClr val="DDDDDD"/>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vi-VN" sz="2000" b="1" dirty="0">
                <a:solidFill>
                  <a:srgbClr val="0000FF"/>
                </a:solidFill>
                <a:latin typeface="Times New Roman" panose="02020603050405020304" pitchFamily="18" charset="0"/>
              </a:rPr>
              <a:t>BÀI 29: CHÍNH SÁCH KHAI THÁC THUỘC ĐỊA CỦA THỰC DÂN PHÁP VÀ NHỮNG CHUYỂN BIẾN VỀ KINH TÊ, XÃ HỘI VIỆT NAM</a:t>
            </a:r>
            <a:endParaRPr lang="en-US" altLang="vi-VN" sz="2000" b="1" dirty="0">
              <a:solidFill>
                <a:srgbClr val="0000FF"/>
              </a:solidFill>
              <a:latin typeface="Times New Roman" panose="02020603050405020304" pitchFamily="18" charset="0"/>
            </a:endParaRPr>
          </a:p>
        </p:txBody>
      </p:sp>
      <p:sp>
        <p:nvSpPr>
          <p:cNvPr id="29" name="Text Box 10"/>
          <p:cNvSpPr txBox="1"/>
          <p:nvPr/>
        </p:nvSpPr>
        <p:spPr>
          <a:xfrm>
            <a:off x="0" y="792163"/>
            <a:ext cx="8534400" cy="461962"/>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pt-BR" altLang="vi-VN" sz="2400" dirty="0">
                <a:solidFill>
                  <a:srgbClr val="0000FF"/>
                </a:solidFill>
                <a:latin typeface="Times New Roman" panose="02020603050405020304" pitchFamily="18" charset="0"/>
                <a:sym typeface="Wingdings" panose="05000000000000000000" pitchFamily="2" charset="2"/>
              </a:rPr>
              <a:t></a:t>
            </a:r>
            <a:r>
              <a:rPr lang="en-US" altLang="vi-VN" sz="2400" dirty="0">
                <a:solidFill>
                  <a:srgbClr val="0000FF"/>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I. Công cuộc khai thác thuộc địa lần thứ nhất của thực dân Pháp (1897-1914)</a:t>
            </a:r>
            <a:endParaRPr lang="en-US" altLang="vi-VN" sz="1800" b="1" dirty="0">
              <a:solidFill>
                <a:srgbClr val="0000FF"/>
              </a:solidFill>
              <a:latin typeface="Times New Roman" panose="02020603050405020304" pitchFamily="18" charset="0"/>
            </a:endParaRPr>
          </a:p>
        </p:txBody>
      </p:sp>
      <p:sp>
        <p:nvSpPr>
          <p:cNvPr id="5125" name="Text Box 28"/>
          <p:cNvSpPr txBox="1"/>
          <p:nvPr/>
        </p:nvSpPr>
        <p:spPr>
          <a:xfrm>
            <a:off x="0" y="1143000"/>
            <a:ext cx="4800600" cy="4397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lnSpc>
                <a:spcPct val="125000"/>
              </a:lnSpc>
              <a:spcBef>
                <a:spcPct val="0"/>
              </a:spcBef>
              <a:buNone/>
            </a:pPr>
            <a:r>
              <a:rPr lang="pt-BR" altLang="vi-VN" sz="1800" dirty="0">
                <a:solidFill>
                  <a:srgbClr val="0000FF"/>
                </a:solidFill>
                <a:latin typeface="Times New Roman" panose="02020603050405020304" pitchFamily="18" charset="0"/>
                <a:sym typeface="Wingdings" panose="05000000000000000000" pitchFamily="2" charset="2"/>
              </a:rPr>
              <a:t></a:t>
            </a:r>
            <a:r>
              <a:rPr lang="en-US" altLang="vi-VN" sz="1800" dirty="0">
                <a:latin typeface="Times New Roman" panose="02020603050405020304" pitchFamily="18" charset="0"/>
              </a:rPr>
              <a:t> </a:t>
            </a:r>
            <a:r>
              <a:rPr lang="en-US" altLang="vi-VN" sz="1800" b="1" dirty="0">
                <a:solidFill>
                  <a:srgbClr val="0000FF"/>
                </a:solidFill>
                <a:latin typeface="Times New Roman" panose="02020603050405020304" pitchFamily="18" charset="0"/>
                <a:cs typeface="Times New Roman" panose="02020603050405020304" pitchFamily="18" charset="0"/>
              </a:rPr>
              <a:t>1. Tổ chức bộ máy Nh</a:t>
            </a:r>
            <a:r>
              <a:rPr lang="en-US" altLang="vi-VN" sz="1800" b="1" dirty="0">
                <a:solidFill>
                  <a:srgbClr val="0000FF"/>
                </a:solidFill>
                <a:latin typeface="Times New Roman" panose="02020603050405020304" pitchFamily="18" charset="0"/>
                <a:ea typeface="Times New Roman" panose="02020603050405020304" pitchFamily="18" charset="0"/>
              </a:rPr>
              <a:t>à</a:t>
            </a:r>
            <a:r>
              <a:rPr lang="en-US" altLang="vi-VN" sz="1800" b="1" dirty="0">
                <a:solidFill>
                  <a:srgbClr val="0000FF"/>
                </a:solidFill>
                <a:latin typeface="Times New Roman" panose="02020603050405020304" pitchFamily="18" charset="0"/>
                <a:cs typeface="Times New Roman" panose="02020603050405020304" pitchFamily="18" charset="0"/>
              </a:rPr>
              <a:t> nước</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7116"/>
                                        </p:tgtEl>
                                        <p:attrNameLst>
                                          <p:attrName>style.visibility</p:attrName>
                                        </p:attrNameLst>
                                      </p:cBhvr>
                                      <p:to>
                                        <p:strVal val="visible"/>
                                      </p:to>
                                    </p:set>
                                    <p:animEffect transition="in" filter="box(in)">
                                      <p:cBhvr>
                                        <p:cTn id="7" dur="1000"/>
                                        <p:tgtEl>
                                          <p:spTgt spid="471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Text Box 8"/>
          <p:cNvSpPr txBox="1"/>
          <p:nvPr/>
        </p:nvSpPr>
        <p:spPr>
          <a:xfrm>
            <a:off x="168275" y="84138"/>
            <a:ext cx="8847138" cy="731837"/>
          </a:xfrm>
          <a:prstGeom prst="rect">
            <a:avLst/>
          </a:prstGeom>
          <a:solidFill>
            <a:srgbClr val="FFFF00"/>
          </a:solidFill>
          <a:ln w="28575" cap="flat" cmpd="sng">
            <a:solidFill>
              <a:srgbClr val="DDDDDD"/>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vi-VN" sz="2000" b="1" dirty="0">
                <a:solidFill>
                  <a:srgbClr val="0000FF"/>
                </a:solidFill>
                <a:latin typeface="Times New Roman" panose="02020603050405020304" pitchFamily="18" charset="0"/>
              </a:rPr>
              <a:t>BÀI 29: CHÍNH SÁCH KHAI THÁC THUỘC ĐỊA CỦA THỰC DÂN PHÁP VÀ NHỮNG CHUYỂN BIẾN VỀ KINH TÊ, XÃ HỘI VIỆT NAM</a:t>
            </a:r>
            <a:endParaRPr lang="en-US" altLang="vi-VN" sz="2000" b="1" dirty="0">
              <a:solidFill>
                <a:srgbClr val="0000FF"/>
              </a:solidFill>
              <a:latin typeface="Times New Roman" panose="02020603050405020304" pitchFamily="18" charset="0"/>
            </a:endParaRPr>
          </a:p>
        </p:txBody>
      </p:sp>
      <p:sp>
        <p:nvSpPr>
          <p:cNvPr id="6147" name="Text Box 28"/>
          <p:cNvSpPr txBox="1"/>
          <p:nvPr/>
        </p:nvSpPr>
        <p:spPr>
          <a:xfrm>
            <a:off x="-57150" y="1457325"/>
            <a:ext cx="4800600" cy="4397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lnSpc>
                <a:spcPct val="125000"/>
              </a:lnSpc>
              <a:spcBef>
                <a:spcPct val="0"/>
              </a:spcBef>
              <a:buNone/>
            </a:pPr>
            <a:r>
              <a:rPr lang="pt-BR" altLang="vi-VN" sz="1800" dirty="0">
                <a:solidFill>
                  <a:srgbClr val="0000FF"/>
                </a:solidFill>
                <a:latin typeface="Times New Roman" panose="02020603050405020304" pitchFamily="18" charset="0"/>
                <a:sym typeface="Wingdings" panose="05000000000000000000" pitchFamily="2" charset="2"/>
              </a:rPr>
              <a:t></a:t>
            </a:r>
            <a:r>
              <a:rPr lang="en-US" altLang="vi-VN" sz="1800" dirty="0">
                <a:latin typeface="Times New Roman" panose="02020603050405020304" pitchFamily="18" charset="0"/>
              </a:rPr>
              <a:t> </a:t>
            </a:r>
            <a:r>
              <a:rPr lang="en-US" altLang="vi-VN" sz="1800" b="1" dirty="0">
                <a:solidFill>
                  <a:srgbClr val="0000FF"/>
                </a:solidFill>
                <a:latin typeface="Times New Roman" panose="02020603050405020304" pitchFamily="18" charset="0"/>
                <a:cs typeface="Times New Roman" panose="02020603050405020304" pitchFamily="18" charset="0"/>
              </a:rPr>
              <a:t>1. Tổ chức bộ máy Nh</a:t>
            </a:r>
            <a:r>
              <a:rPr lang="en-US" altLang="vi-VN" sz="1800" b="1" dirty="0">
                <a:solidFill>
                  <a:srgbClr val="0000FF"/>
                </a:solidFill>
                <a:latin typeface="Times New Roman" panose="02020603050405020304" pitchFamily="18" charset="0"/>
                <a:ea typeface="Times New Roman" panose="02020603050405020304" pitchFamily="18" charset="0"/>
              </a:rPr>
              <a:t>à</a:t>
            </a:r>
            <a:r>
              <a:rPr lang="en-US" altLang="vi-VN" sz="1800" b="1" dirty="0">
                <a:solidFill>
                  <a:srgbClr val="0000FF"/>
                </a:solidFill>
                <a:latin typeface="Times New Roman" panose="02020603050405020304" pitchFamily="18" charset="0"/>
                <a:cs typeface="Times New Roman" panose="02020603050405020304" pitchFamily="18" charset="0"/>
              </a:rPr>
              <a:t> nước</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sp>
        <p:nvSpPr>
          <p:cNvPr id="12" name="Text Box 10"/>
          <p:cNvSpPr txBox="1"/>
          <p:nvPr/>
        </p:nvSpPr>
        <p:spPr>
          <a:xfrm>
            <a:off x="0" y="757238"/>
            <a:ext cx="4876800" cy="739775"/>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pt-BR" altLang="vi-VN" sz="2400" dirty="0">
                <a:solidFill>
                  <a:srgbClr val="0000FF"/>
                </a:solidFill>
                <a:latin typeface="Times New Roman" panose="02020603050405020304" pitchFamily="18" charset="0"/>
                <a:sym typeface="Wingdings" panose="05000000000000000000" pitchFamily="2" charset="2"/>
              </a:rPr>
              <a:t></a:t>
            </a:r>
            <a:r>
              <a:rPr lang="en-US" altLang="vi-VN" sz="2400" dirty="0">
                <a:solidFill>
                  <a:srgbClr val="0000FF"/>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I. Công cuộc khai thác thuộc địa lần thứ nhất của thực dân Pháp (1897-1914)</a:t>
            </a:r>
            <a:endParaRPr lang="en-US" altLang="vi-VN" sz="1800" b="1" dirty="0">
              <a:solidFill>
                <a:srgbClr val="0000FF"/>
              </a:solidFill>
              <a:latin typeface="Times New Roman" panose="02020603050405020304" pitchFamily="18" charset="0"/>
            </a:endParaRPr>
          </a:p>
        </p:txBody>
      </p:sp>
      <p:sp>
        <p:nvSpPr>
          <p:cNvPr id="15" name="Text Box 10"/>
          <p:cNvSpPr txBox="1"/>
          <p:nvPr/>
        </p:nvSpPr>
        <p:spPr>
          <a:xfrm>
            <a:off x="533400" y="2362200"/>
            <a:ext cx="7667625" cy="398780"/>
          </a:xfrm>
          <a:prstGeom prst="rect">
            <a:avLst/>
          </a:prstGeom>
          <a:solidFill>
            <a:srgbClr val="FCFCA2"/>
          </a:solidFill>
          <a:ln w="9525" cap="flat" cmpd="sng">
            <a:solidFill>
              <a:srgbClr val="FF0000"/>
            </a:solidFill>
            <a:prstDash val="solid"/>
            <a:miter/>
            <a:headEnd type="none" w="med" len="med"/>
            <a:tailEnd type="none" w="med" len="med"/>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vi-VN" sz="2000" b="1" dirty="0">
                <a:solidFill>
                  <a:srgbClr val="FF0000"/>
                </a:solidFill>
                <a:latin typeface="Times New Roman" panose="02020603050405020304" pitchFamily="18" charset="0"/>
                <a:cs typeface="Times New Roman" panose="02020603050405020304" pitchFamily="18" charset="0"/>
              </a:rPr>
              <a:t>Em có nhận xét gì về tổ chức bộ máy cai trị của thực dân Pháp?</a:t>
            </a:r>
            <a:endParaRPr lang="en-US" altLang="vi-VN" sz="2000" b="1" dirty="0">
              <a:solidFill>
                <a:srgbClr val="FF0000"/>
              </a:solidFill>
              <a:latin typeface="Times New Roman" panose="02020603050405020304" pitchFamily="18" charset="0"/>
              <a:ea typeface="Times New Roman" panose="02020603050405020304" pitchFamily="18" charset="0"/>
            </a:endParaRPr>
          </a:p>
        </p:txBody>
      </p:sp>
      <p:sp>
        <p:nvSpPr>
          <p:cNvPr id="16" name="Text Box 10"/>
          <p:cNvSpPr txBox="1"/>
          <p:nvPr/>
        </p:nvSpPr>
        <p:spPr>
          <a:xfrm>
            <a:off x="381000" y="4114800"/>
            <a:ext cx="8167370" cy="1630045"/>
          </a:xfrm>
          <a:prstGeom prst="rect">
            <a:avLst/>
          </a:prstGeom>
          <a:solidFill>
            <a:srgbClr val="FCFCA2"/>
          </a:solidFill>
          <a:ln w="9525" cap="flat" cmpd="sng">
            <a:solidFill>
              <a:srgbClr val="FF0000"/>
            </a:solidFill>
            <a:prstDash val="solid"/>
            <a:miter/>
            <a:headEnd type="none" w="med" len="med"/>
            <a:tailEnd type="none" w="med" len="med"/>
          </a:ln>
        </p:spPr>
        <p:txBody>
          <a:bodyPr wrap="squar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a:spcBef>
                <a:spcPct val="0"/>
              </a:spcBef>
              <a:buNone/>
            </a:pPr>
            <a:r>
              <a:rPr lang="en-US" altLang="vi-VN" sz="2000" b="1" dirty="0">
                <a:solidFill>
                  <a:schemeClr val="tx1"/>
                </a:solidFill>
                <a:latin typeface="Times New Roman" panose="02020603050405020304" pitchFamily="18" charset="0"/>
              </a:rPr>
              <a:t>Pháp lập nên bộ máy nhà nước nhằm chia cắt đất nước, chia rẽ dân tộc, kết hợp giữa nhà nước thực dân với quan lại phong kiến để cai trị nhân dân Đông Dương một cách chặt chẽ hơn, để bóc lột làm giàu cho tư bản Pháp. Biến Đông Dương thành một tỉnh của Pháp, nhằm xóa tên Việt Nam, Lào, Cam-pu-chia trên bản đồ thế giới.</a:t>
            </a:r>
            <a:endParaRPr lang="en-US" altLang="vi-VN" sz="2000" b="1" dirty="0">
              <a:solidFill>
                <a:schemeClr val="tx1"/>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bldLvl="0" animBg="1"/>
      <p:bldP spid="16"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5"/>
          <p:cNvSpPr/>
          <p:nvPr/>
        </p:nvSpPr>
        <p:spPr>
          <a:xfrm>
            <a:off x="76200" y="1765300"/>
            <a:ext cx="3811588" cy="4000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pt-BR" altLang="vi-VN" sz="2000" b="1" dirty="0">
                <a:solidFill>
                  <a:srgbClr val="0000FF"/>
                </a:solidFill>
                <a:latin typeface="Times New Roman" panose="02020603050405020304" pitchFamily="18" charset="0"/>
                <a:sym typeface="Wingdings" panose="05000000000000000000" pitchFamily="2" charset="2"/>
              </a:rPr>
              <a:t> </a:t>
            </a:r>
            <a:r>
              <a:rPr lang="en-US" altLang="vi-VN" sz="2000" b="1" i="1" dirty="0">
                <a:solidFill>
                  <a:srgbClr val="0000FF"/>
                </a:solidFill>
                <a:latin typeface="Times New Roman" panose="02020603050405020304" pitchFamily="18" charset="0"/>
                <a:cs typeface="Times New Roman" panose="02020603050405020304" pitchFamily="18" charset="0"/>
              </a:rPr>
              <a:t>2. Chính sách kinh tế</a:t>
            </a:r>
            <a:endParaRPr lang="en-US" altLang="vi-VN" sz="2000" b="1" i="1" dirty="0">
              <a:solidFill>
                <a:srgbClr val="0000FF"/>
              </a:solidFill>
              <a:latin typeface="Times New Roman" panose="02020603050405020304" pitchFamily="18" charset="0"/>
              <a:ea typeface="Times New Roman" panose="02020603050405020304" pitchFamily="18" charset="0"/>
            </a:endParaRPr>
          </a:p>
        </p:txBody>
      </p:sp>
      <p:sp>
        <p:nvSpPr>
          <p:cNvPr id="8198" name="Text Box 6"/>
          <p:cNvSpPr txBox="1"/>
          <p:nvPr/>
        </p:nvSpPr>
        <p:spPr>
          <a:xfrm>
            <a:off x="4265613" y="1600200"/>
            <a:ext cx="4749800" cy="12001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50000"/>
              </a:spcBef>
              <a:buNone/>
            </a:pPr>
            <a:r>
              <a:rPr lang="en-US" altLang="vi-VN" sz="2400" b="1" i="1" dirty="0">
                <a:solidFill>
                  <a:srgbClr val="FF0000"/>
                </a:solidFill>
                <a:latin typeface="Times New Roman" panose="02020603050405020304" pitchFamily="18" charset="0"/>
                <a:cs typeface="Times New Roman" panose="02020603050405020304" pitchFamily="18" charset="0"/>
              </a:rPr>
              <a:t>Thực dân Pháp đã thực hiện chính sách khai thác trên những lĩnh vực kinh tế n</a:t>
            </a:r>
            <a:r>
              <a:rPr lang="en-US" altLang="vi-VN" sz="2400" b="1" i="1" dirty="0">
                <a:solidFill>
                  <a:srgbClr val="FF0000"/>
                </a:solidFill>
                <a:latin typeface="Times New Roman" panose="02020603050405020304" pitchFamily="18" charset="0"/>
                <a:ea typeface="Times New Roman" panose="02020603050405020304" pitchFamily="18" charset="0"/>
              </a:rPr>
              <a:t>à</a:t>
            </a:r>
            <a:r>
              <a:rPr lang="en-US" altLang="vi-VN" sz="2400" b="1" i="1" dirty="0">
                <a:solidFill>
                  <a:srgbClr val="FF0000"/>
                </a:solidFill>
                <a:latin typeface="Times New Roman" panose="02020603050405020304" pitchFamily="18" charset="0"/>
                <a:cs typeface="Times New Roman" panose="02020603050405020304" pitchFamily="18" charset="0"/>
              </a:rPr>
              <a:t>o?</a:t>
            </a:r>
            <a:r>
              <a:rPr lang="en-US" altLang="vi-VN" sz="2400" dirty="0">
                <a:solidFill>
                  <a:srgbClr val="FF0000"/>
                </a:solidFill>
                <a:latin typeface="Times New Roman" panose="02020603050405020304" pitchFamily="18" charset="0"/>
                <a:cs typeface="Times New Roman" panose="02020603050405020304" pitchFamily="18" charset="0"/>
              </a:rPr>
              <a:t> </a:t>
            </a:r>
            <a:endParaRPr lang="en-US" altLang="vi-VN" sz="2400" dirty="0">
              <a:solidFill>
                <a:srgbClr val="FF0000"/>
              </a:solidFill>
              <a:latin typeface="Times New Roman" panose="02020603050405020304" pitchFamily="18" charset="0"/>
              <a:ea typeface="Times New Roman" panose="02020603050405020304" pitchFamily="18" charset="0"/>
            </a:endParaRPr>
          </a:p>
        </p:txBody>
      </p:sp>
      <p:sp>
        <p:nvSpPr>
          <p:cNvPr id="8199" name="Text Box 7"/>
          <p:cNvSpPr txBox="1"/>
          <p:nvPr/>
        </p:nvSpPr>
        <p:spPr>
          <a:xfrm>
            <a:off x="4202113" y="3232150"/>
            <a:ext cx="1143000" cy="831850"/>
          </a:xfrm>
          <a:prstGeom prst="rect">
            <a:avLst/>
          </a:prstGeom>
          <a:solidFill>
            <a:srgbClr val="FCFCA2"/>
          </a:solidFill>
          <a:ln w="952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pt-BR" altLang="vi-VN" sz="2400" b="1" dirty="0">
                <a:solidFill>
                  <a:srgbClr val="000099"/>
                </a:solidFill>
                <a:latin typeface="Times New Roman" panose="02020603050405020304" pitchFamily="18" charset="0"/>
                <a:cs typeface="Times New Roman" panose="02020603050405020304" pitchFamily="18" charset="0"/>
              </a:rPr>
              <a:t>Nông nghiệp</a:t>
            </a:r>
            <a:endParaRPr lang="en-US" altLang="vi-VN" sz="2400" b="1" dirty="0">
              <a:solidFill>
                <a:srgbClr val="000099"/>
              </a:solidFill>
              <a:latin typeface="Times New Roman" panose="02020603050405020304" pitchFamily="18" charset="0"/>
              <a:ea typeface="Times New Roman" panose="02020603050405020304" pitchFamily="18" charset="0"/>
            </a:endParaRPr>
          </a:p>
        </p:txBody>
      </p:sp>
      <p:sp>
        <p:nvSpPr>
          <p:cNvPr id="8200" name="Text Box 8"/>
          <p:cNvSpPr txBox="1"/>
          <p:nvPr/>
        </p:nvSpPr>
        <p:spPr>
          <a:xfrm>
            <a:off x="5549900" y="3232150"/>
            <a:ext cx="1077913" cy="831850"/>
          </a:xfrm>
          <a:prstGeom prst="rect">
            <a:avLst/>
          </a:prstGeom>
          <a:solidFill>
            <a:srgbClr val="FCFCA2"/>
          </a:solidFill>
          <a:ln w="9525" cap="flat" cmpd="sng">
            <a:solidFill>
              <a:srgbClr val="0000FF"/>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pt-BR" altLang="vi-VN" sz="2400" b="1" i="1" dirty="0">
                <a:solidFill>
                  <a:srgbClr val="000099"/>
                </a:solidFill>
                <a:latin typeface="Times New Roman" panose="02020603050405020304" pitchFamily="18" charset="0"/>
                <a:cs typeface="Times New Roman" panose="02020603050405020304" pitchFamily="18" charset="0"/>
              </a:rPr>
              <a:t>Công nghiệp</a:t>
            </a:r>
            <a:endParaRPr lang="en-US" altLang="vi-VN" sz="2400" dirty="0">
              <a:latin typeface="Times New Roman" panose="02020603050405020304" pitchFamily="18" charset="0"/>
              <a:ea typeface="Times New Roman" panose="02020603050405020304" pitchFamily="18" charset="0"/>
            </a:endParaRPr>
          </a:p>
        </p:txBody>
      </p:sp>
      <p:sp>
        <p:nvSpPr>
          <p:cNvPr id="8201" name="Text Box 9"/>
          <p:cNvSpPr txBox="1"/>
          <p:nvPr/>
        </p:nvSpPr>
        <p:spPr>
          <a:xfrm>
            <a:off x="7802563" y="3192463"/>
            <a:ext cx="1250950" cy="1570037"/>
          </a:xfrm>
          <a:prstGeom prst="rect">
            <a:avLst/>
          </a:prstGeom>
          <a:solidFill>
            <a:srgbClr val="FCFCA2"/>
          </a:solidFill>
          <a:ln w="952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pt-BR" altLang="vi-VN" sz="2400" b="1" i="1" dirty="0">
                <a:solidFill>
                  <a:srgbClr val="000099"/>
                </a:solidFill>
                <a:latin typeface="Times New Roman" panose="02020603050405020304" pitchFamily="18" charset="0"/>
                <a:cs typeface="Times New Roman" panose="02020603050405020304" pitchFamily="18" charset="0"/>
              </a:rPr>
              <a:t>Thương nghiệp v</a:t>
            </a:r>
            <a:r>
              <a:rPr lang="pt-BR" altLang="vi-VN" sz="2400" b="1" i="1" dirty="0">
                <a:solidFill>
                  <a:srgbClr val="000099"/>
                </a:solidFill>
                <a:latin typeface="Times New Roman" panose="02020603050405020304" pitchFamily="18" charset="0"/>
                <a:ea typeface="Times New Roman" panose="02020603050405020304" pitchFamily="18" charset="0"/>
              </a:rPr>
              <a:t>à</a:t>
            </a:r>
            <a:r>
              <a:rPr lang="pt-BR" altLang="vi-VN" sz="2400" b="1" i="1" dirty="0">
                <a:solidFill>
                  <a:srgbClr val="000099"/>
                </a:solidFill>
                <a:latin typeface="Times New Roman" panose="02020603050405020304" pitchFamily="18" charset="0"/>
                <a:cs typeface="Times New Roman" panose="02020603050405020304" pitchFamily="18" charset="0"/>
              </a:rPr>
              <a:t> t</a:t>
            </a:r>
            <a:r>
              <a:rPr lang="pt-BR" altLang="vi-VN" sz="2400" b="1" i="1" dirty="0">
                <a:solidFill>
                  <a:srgbClr val="000099"/>
                </a:solidFill>
                <a:latin typeface="Times New Roman" panose="02020603050405020304" pitchFamily="18" charset="0"/>
                <a:ea typeface="Times New Roman" panose="02020603050405020304" pitchFamily="18" charset="0"/>
              </a:rPr>
              <a:t>à</a:t>
            </a:r>
            <a:r>
              <a:rPr lang="pt-BR" altLang="vi-VN" sz="2400" b="1" i="1" dirty="0">
                <a:solidFill>
                  <a:srgbClr val="000099"/>
                </a:solidFill>
                <a:latin typeface="Times New Roman" panose="02020603050405020304" pitchFamily="18" charset="0"/>
                <a:cs typeface="Times New Roman" panose="02020603050405020304" pitchFamily="18" charset="0"/>
              </a:rPr>
              <a:t>i chính</a:t>
            </a:r>
            <a:endParaRPr lang="en-US" altLang="vi-VN" sz="2400" b="1" i="1" dirty="0">
              <a:solidFill>
                <a:srgbClr val="000099"/>
              </a:solidFill>
              <a:latin typeface="Times New Roman" panose="02020603050405020304" pitchFamily="18" charset="0"/>
              <a:ea typeface="Times New Roman" panose="02020603050405020304" pitchFamily="18" charset="0"/>
            </a:endParaRPr>
          </a:p>
        </p:txBody>
      </p:sp>
      <p:sp>
        <p:nvSpPr>
          <p:cNvPr id="8202" name="Text Box 10"/>
          <p:cNvSpPr txBox="1"/>
          <p:nvPr/>
        </p:nvSpPr>
        <p:spPr>
          <a:xfrm>
            <a:off x="6704013" y="3209925"/>
            <a:ext cx="992187" cy="1570038"/>
          </a:xfrm>
          <a:prstGeom prst="rect">
            <a:avLst/>
          </a:prstGeom>
          <a:solidFill>
            <a:srgbClr val="FCFCA2"/>
          </a:solidFill>
          <a:ln w="952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pt-BR" altLang="vi-VN" sz="2400" b="1" i="1" dirty="0">
                <a:solidFill>
                  <a:srgbClr val="000099"/>
                </a:solidFill>
                <a:latin typeface="Times New Roman" panose="02020603050405020304" pitchFamily="18" charset="0"/>
                <a:cs typeface="Times New Roman" panose="02020603050405020304" pitchFamily="18" charset="0"/>
              </a:rPr>
              <a:t>Giao thông vận tải</a:t>
            </a:r>
            <a:endParaRPr lang="en-US" altLang="vi-VN" sz="2400" b="1" i="1" dirty="0">
              <a:solidFill>
                <a:srgbClr val="000099"/>
              </a:solidFill>
              <a:latin typeface="Times New Roman" panose="02020603050405020304" pitchFamily="18" charset="0"/>
              <a:ea typeface="Times New Roman" panose="02020603050405020304" pitchFamily="18" charset="0"/>
            </a:endParaRPr>
          </a:p>
        </p:txBody>
      </p:sp>
      <p:sp>
        <p:nvSpPr>
          <p:cNvPr id="7176" name="Text Box 8"/>
          <p:cNvSpPr txBox="1"/>
          <p:nvPr/>
        </p:nvSpPr>
        <p:spPr>
          <a:xfrm>
            <a:off x="168275" y="84138"/>
            <a:ext cx="8847138" cy="731837"/>
          </a:xfrm>
          <a:prstGeom prst="rect">
            <a:avLst/>
          </a:prstGeom>
          <a:solidFill>
            <a:srgbClr val="FFFF00"/>
          </a:solidFill>
          <a:ln w="28575" cap="flat" cmpd="sng">
            <a:solidFill>
              <a:srgbClr val="DDDDDD"/>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vi-VN" sz="2000" b="1" dirty="0">
                <a:solidFill>
                  <a:srgbClr val="0000FF"/>
                </a:solidFill>
                <a:latin typeface="Times New Roman" panose="02020603050405020304" pitchFamily="18" charset="0"/>
              </a:rPr>
              <a:t>BÀI 29: CHÍNH SÁCH KHAI THÁC THUỘC ĐỊA CỦA THỰC DÂN PHÁP VÀ NHỮNG CHUYỂN BIẾN VỀ KINH TÊ, XÃ HỘI VIỆT NAM</a:t>
            </a:r>
            <a:endParaRPr lang="en-US" altLang="vi-VN" sz="2000" b="1" dirty="0">
              <a:solidFill>
                <a:srgbClr val="0000FF"/>
              </a:solidFill>
              <a:latin typeface="Times New Roman" panose="02020603050405020304" pitchFamily="18" charset="0"/>
            </a:endParaRPr>
          </a:p>
        </p:txBody>
      </p:sp>
      <p:sp>
        <p:nvSpPr>
          <p:cNvPr id="7177" name="Line 7"/>
          <p:cNvSpPr/>
          <p:nvPr/>
        </p:nvSpPr>
        <p:spPr>
          <a:xfrm flipH="1">
            <a:off x="4114800" y="1066800"/>
            <a:ext cx="0" cy="5624513"/>
          </a:xfrm>
          <a:prstGeom prst="line">
            <a:avLst/>
          </a:prstGeom>
          <a:ln w="38100" cap="flat" cmpd="sng">
            <a:solidFill>
              <a:srgbClr val="0000FF"/>
            </a:solidFill>
            <a:prstDash val="solid"/>
            <a:headEnd type="none" w="med" len="med"/>
            <a:tailEnd type="none" w="med" len="med"/>
          </a:ln>
        </p:spPr>
      </p:sp>
      <p:sp>
        <p:nvSpPr>
          <p:cNvPr id="7178" name="Text Box 10"/>
          <p:cNvSpPr txBox="1"/>
          <p:nvPr/>
        </p:nvSpPr>
        <p:spPr>
          <a:xfrm>
            <a:off x="0" y="757238"/>
            <a:ext cx="4168775" cy="739775"/>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pt-BR" altLang="vi-VN" sz="2400" dirty="0">
                <a:solidFill>
                  <a:srgbClr val="0000FF"/>
                </a:solidFill>
                <a:latin typeface="Times New Roman" panose="02020603050405020304" pitchFamily="18" charset="0"/>
                <a:sym typeface="Wingdings" panose="05000000000000000000" pitchFamily="2" charset="2"/>
              </a:rPr>
              <a:t></a:t>
            </a:r>
            <a:r>
              <a:rPr lang="en-US" altLang="vi-VN" sz="2400" dirty="0">
                <a:solidFill>
                  <a:srgbClr val="0000FF"/>
                </a:solidFill>
                <a:latin typeface="Times New Roman" panose="02020603050405020304" pitchFamily="18" charset="0"/>
              </a:rPr>
              <a:t> </a:t>
            </a:r>
            <a:r>
              <a:rPr lang="en-US" altLang="vi-VN" sz="1800" b="1" dirty="0">
                <a:solidFill>
                  <a:srgbClr val="0000FF"/>
                </a:solidFill>
                <a:latin typeface="Times New Roman" panose="02020603050405020304" pitchFamily="18" charset="0"/>
              </a:rPr>
              <a:t>I. Công cuộc khai thác thuộc địa lần thứ nhất của thực dân Pháp (1897-1914)</a:t>
            </a:r>
            <a:endParaRPr lang="en-US" altLang="vi-VN" sz="1800" b="1" dirty="0">
              <a:solidFill>
                <a:srgbClr val="0000FF"/>
              </a:solidFill>
              <a:latin typeface="Times New Roman" panose="02020603050405020304" pitchFamily="18" charset="0"/>
            </a:endParaRPr>
          </a:p>
        </p:txBody>
      </p:sp>
      <p:sp>
        <p:nvSpPr>
          <p:cNvPr id="7179" name="Text Box 28"/>
          <p:cNvSpPr txBox="1"/>
          <p:nvPr/>
        </p:nvSpPr>
        <p:spPr>
          <a:xfrm>
            <a:off x="76200" y="1360488"/>
            <a:ext cx="3962400" cy="4794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lnSpc>
                <a:spcPct val="125000"/>
              </a:lnSpc>
              <a:spcBef>
                <a:spcPct val="0"/>
              </a:spcBef>
              <a:buNone/>
            </a:pPr>
            <a:r>
              <a:rPr lang="pt-BR" altLang="vi-VN" sz="2000" b="1" dirty="0">
                <a:solidFill>
                  <a:srgbClr val="0000FF"/>
                </a:solidFill>
                <a:latin typeface="Times New Roman" panose="02020603050405020304" pitchFamily="18" charset="0"/>
                <a:sym typeface="Wingdings" panose="05000000000000000000" pitchFamily="2" charset="2"/>
              </a:rPr>
              <a:t></a:t>
            </a:r>
            <a:r>
              <a:rPr lang="en-US" altLang="vi-VN" sz="1800" dirty="0">
                <a:latin typeface="Times New Roman" panose="02020603050405020304" pitchFamily="18" charset="0"/>
              </a:rPr>
              <a:t> </a:t>
            </a:r>
            <a:r>
              <a:rPr lang="en-US" altLang="vi-VN" sz="1800" b="1" dirty="0">
                <a:solidFill>
                  <a:srgbClr val="0000FF"/>
                </a:solidFill>
                <a:latin typeface="Times New Roman" panose="02020603050405020304" pitchFamily="18" charset="0"/>
                <a:cs typeface="Times New Roman" panose="02020603050405020304" pitchFamily="18" charset="0"/>
              </a:rPr>
              <a:t>1. Tổ chức bộ máy Nh</a:t>
            </a:r>
            <a:r>
              <a:rPr lang="en-US" altLang="vi-VN" sz="1800" b="1" dirty="0">
                <a:solidFill>
                  <a:srgbClr val="0000FF"/>
                </a:solidFill>
                <a:latin typeface="Times New Roman" panose="02020603050405020304" pitchFamily="18" charset="0"/>
                <a:ea typeface="Times New Roman" panose="02020603050405020304" pitchFamily="18" charset="0"/>
              </a:rPr>
              <a:t>à</a:t>
            </a:r>
            <a:r>
              <a:rPr lang="en-US" altLang="vi-VN" sz="1800" b="1" dirty="0">
                <a:solidFill>
                  <a:srgbClr val="0000FF"/>
                </a:solidFill>
                <a:latin typeface="Times New Roman" panose="02020603050405020304" pitchFamily="18" charset="0"/>
                <a:cs typeface="Times New Roman" panose="02020603050405020304" pitchFamily="18" charset="0"/>
              </a:rPr>
              <a:t> nước</a:t>
            </a:r>
            <a:endParaRPr lang="en-US" altLang="vi-VN" sz="1800" b="1" dirty="0">
              <a:solidFill>
                <a:srgbClr val="0000FF"/>
              </a:solidFill>
              <a:latin typeface="Times New Roman" panose="02020603050405020304" pitchFamily="18" charset="0"/>
              <a:ea typeface="Times New Roman" panose="02020603050405020304" pitchFamily="18" charset="0"/>
            </a:endParaRPr>
          </a:p>
        </p:txBody>
      </p:sp>
      <p:cxnSp>
        <p:nvCxnSpPr>
          <p:cNvPr id="3" name="Straight Arrow Connector 2"/>
          <p:cNvCxnSpPr/>
          <p:nvPr/>
        </p:nvCxnSpPr>
        <p:spPr>
          <a:xfrm flipH="1">
            <a:off x="5122863" y="2362200"/>
            <a:ext cx="2076450" cy="86995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8200" idx="0"/>
          </p:cNvCxnSpPr>
          <p:nvPr/>
        </p:nvCxnSpPr>
        <p:spPr>
          <a:xfrm flipH="1">
            <a:off x="6088063" y="2344738"/>
            <a:ext cx="1123950" cy="88741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7067550" y="2362200"/>
            <a:ext cx="131763" cy="83026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7199313" y="2362200"/>
            <a:ext cx="1030288" cy="83026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fade">
                                      <p:cBhvr>
                                        <p:cTn id="7" dur="500"/>
                                        <p:tgtEl>
                                          <p:spTgt spid="81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199"/>
                                        </p:tgtEl>
                                        <p:attrNameLst>
                                          <p:attrName>style.visibility</p:attrName>
                                        </p:attrNameLst>
                                      </p:cBhvr>
                                      <p:to>
                                        <p:strVal val="visible"/>
                                      </p:to>
                                    </p:set>
                                    <p:animEffect transition="in" filter="fade">
                                      <p:cBhvr>
                                        <p:cTn id="15" dur="500"/>
                                        <p:tgtEl>
                                          <p:spTgt spid="819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200"/>
                                        </p:tgtEl>
                                        <p:attrNameLst>
                                          <p:attrName>style.visibility</p:attrName>
                                        </p:attrNameLst>
                                      </p:cBhvr>
                                      <p:to>
                                        <p:strVal val="visible"/>
                                      </p:to>
                                    </p:set>
                                    <p:animEffect transition="in" filter="fade">
                                      <p:cBhvr>
                                        <p:cTn id="23" dur="500"/>
                                        <p:tgtEl>
                                          <p:spTgt spid="820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8202"/>
                                        </p:tgtEl>
                                        <p:attrNameLst>
                                          <p:attrName>style.visibility</p:attrName>
                                        </p:attrNameLst>
                                      </p:cBhvr>
                                      <p:to>
                                        <p:strVal val="visible"/>
                                      </p:to>
                                    </p:set>
                                    <p:animEffect transition="in" filter="fade">
                                      <p:cBhvr>
                                        <p:cTn id="31" dur="500"/>
                                        <p:tgtEl>
                                          <p:spTgt spid="820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8201"/>
                                        </p:tgtEl>
                                        <p:attrNameLst>
                                          <p:attrName>style.visibility</p:attrName>
                                        </p:attrNameLst>
                                      </p:cBhvr>
                                      <p:to>
                                        <p:strVal val="visible"/>
                                      </p:to>
                                    </p:set>
                                    <p:animEffect transition="in" filter="fade">
                                      <p:cBhvr>
                                        <p:cTn id="39"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8199" grpId="0" animBg="1"/>
      <p:bldP spid="8200" grpId="0" animBg="1"/>
      <p:bldP spid="8201" grpId="0" animBg="1"/>
      <p:bldP spid="8202"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2236</Words>
  <Application>WPS Presentation</Application>
  <PresentationFormat/>
  <Paragraphs>93</Paragraphs>
  <Slides>5</Slides>
  <Notes>3</Notes>
  <HiddenSlides>0</HiddenSlides>
  <MMClips>2</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5</vt:i4>
      </vt:variant>
    </vt:vector>
  </HeadingPairs>
  <TitlesOfParts>
    <vt:vector size="22" baseType="lpstr">
      <vt:lpstr>Arial</vt:lpstr>
      <vt:lpstr>SimSun</vt:lpstr>
      <vt:lpstr>Wingdings</vt:lpstr>
      <vt:lpstr>Times New Roman</vt:lpstr>
      <vt:lpstr>Calibri</vt:lpstr>
      <vt:lpstr>VNI-Times</vt:lpstr>
      <vt:lpstr>Segoe Print</vt:lpstr>
      <vt:lpstr>.VnTime</vt:lpstr>
      <vt:lpstr>VNI-Bengus</vt:lpstr>
      <vt:lpstr>Wingdings 3</vt:lpstr>
      <vt:lpstr>.VnArial</vt:lpstr>
      <vt:lpstr>Arial Black</vt:lpstr>
      <vt:lpstr>+mn-lt</vt:lpstr>
      <vt:lpstr>Microsoft YaHei</vt:lpstr>
      <vt:lpstr>Arial Unicode MS</vt:lpstr>
      <vt:lpstr>.VnTime</vt:lpstr>
      <vt:lpstr>Default Design</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XP OEM</dc:creator>
  <cp:lastModifiedBy>PC</cp:lastModifiedBy>
  <cp:revision>74</cp:revision>
  <dcterms:created xsi:type="dcterms:W3CDTF">2012-03-27T09:18:52Z</dcterms:created>
  <dcterms:modified xsi:type="dcterms:W3CDTF">2023-04-01T13:22:28Z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0026E9CE220B4730AB941910E6B7E93F</vt:lpwstr>
  </property>
  <property fmtid="{D5CDD505-2E9C-101B-9397-08002B2CF9AE}" pid="3" name="KSOProductBuildVer">
    <vt:lpwstr>1033-11.2.0.11516</vt:lpwstr>
  </property>
</Properties>
</file>