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3" r:id="rId2"/>
    <p:sldId id="274" r:id="rId3"/>
    <p:sldId id="257" r:id="rId4"/>
    <p:sldId id="259" r:id="rId5"/>
    <p:sldId id="260" r:id="rId6"/>
    <p:sldId id="292" r:id="rId7"/>
    <p:sldId id="295" r:id="rId8"/>
    <p:sldId id="266" r:id="rId9"/>
    <p:sldId id="268" r:id="rId10"/>
    <p:sldId id="267" r:id="rId11"/>
    <p:sldId id="297" r:id="rId12"/>
    <p:sldId id="269" r:id="rId13"/>
    <p:sldId id="270" r:id="rId14"/>
    <p:sldId id="291" r:id="rId15"/>
    <p:sldId id="272" r:id="rId16"/>
    <p:sldId id="294" r:id="rId17"/>
    <p:sldId id="277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5F0"/>
    <a:srgbClr val="FFF5DC"/>
    <a:srgbClr val="FEC6B9"/>
    <a:srgbClr val="1D6F59"/>
    <a:srgbClr val="116C8B"/>
    <a:srgbClr val="930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50" autoAdjust="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4F18B-3FA0-4AC5-9B56-07BFDEC73E6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C89BC-CAC7-45B3-B681-5554CB4B8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24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Tx/>
              <a:buChar char="-"/>
            </a:pPr>
            <a:r>
              <a:rPr lang="en-US" altLang="en-US" sz="1200" b="1" i="1">
                <a:solidFill>
                  <a:srgbClr val="0000FF"/>
                </a:solidFill>
                <a:latin typeface="Tahoma" panose="020B0604030504040204" pitchFamily="34" charset="0"/>
              </a:rPr>
              <a:t>Xương dài gồm những phần nào ? Cấu tạo của từng phần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i="1">
                <a:solidFill>
                  <a:schemeClr val="accent2"/>
                </a:solidFill>
                <a:latin typeface="Tahoma" panose="020B0604030504040204" pitchFamily="34" charset="0"/>
              </a:rPr>
              <a:t>Xương ngắn và xương dẹt cấu tạo gồm những thành phần nào?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>
                <a:solidFill>
                  <a:srgbClr val="0000FF"/>
                </a:solidFill>
                <a:latin typeface="Tahoma" panose="020B0604030504040204" pitchFamily="34" charset="0"/>
              </a:rPr>
              <a:t>Quan sát tranh, tìm điểm </a:t>
            </a:r>
            <a:r>
              <a:rPr lang="en-US" altLang="en-US" sz="1200" b="1" u="sng">
                <a:solidFill>
                  <a:srgbClr val="FF3300"/>
                </a:solidFill>
                <a:latin typeface="Tahoma" panose="020B0604030504040204" pitchFamily="34" charset="0"/>
              </a:rPr>
              <a:t>khác nhau cơ bản</a:t>
            </a:r>
            <a:r>
              <a:rPr lang="en-US" altLang="en-US" sz="1200" b="1">
                <a:solidFill>
                  <a:srgbClr val="0000FF"/>
                </a:solidFill>
                <a:latin typeface="Tahoma" panose="020B0604030504040204" pitchFamily="34" charset="0"/>
              </a:rPr>
              <a:t> giữa xương dài với xương ngắn và xương dẹt 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C89BC-CAC7-45B3-B681-5554CB4B8D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61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C89BC-CAC7-45B3-B681-5554CB4B8D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92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84753-E623-42A8-8718-802DE901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8D3827-EA49-48C7-9F28-BE2875AA5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C312C-548D-434C-9263-AE91C9B80DA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42321-FA80-4C99-A865-B246984CD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4FD68-8724-44D0-8D2F-6D8458BD1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4C28-6C4E-47E9-AD8D-DA371D8D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78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368D6-8F23-4B51-8008-2FB34EAF4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11790-8211-453F-B428-71FED1885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2CE83-3F02-470B-B8C5-84BD7F5593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C312C-548D-434C-9263-AE91C9B80DA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B898F-FA14-41E6-8906-6AE4A6D3E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609D0-E2E9-460A-88B9-CDA0DE4C3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14C28-6C4E-47E9-AD8D-DA371D8D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6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5B7B14-8C17-4E32-8F0B-5B386619F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ECE842-6DFF-4681-96AC-7EEE99747F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4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9A11FF-4C9A-4082-9C9C-670046D95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AF63C-1A2B-4228-B9E0-8E362B1649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9018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43A4DE-DCC9-4D34-A037-766C76285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EE64D-E14A-4BB4-B74F-3CD1E01F8BBE}"/>
              </a:ext>
            </a:extLst>
          </p:cNvPr>
          <p:cNvSpPr txBox="1"/>
          <p:nvPr/>
        </p:nvSpPr>
        <p:spPr>
          <a:xfrm>
            <a:off x="2309248" y="273722"/>
            <a:ext cx="86480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16C8B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TIẾT 8 : CHỦ ĐỀ: VẬN ĐỘNG (TIẾP THEO)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A95513-9995-468D-AC69-E2B2008BC841}"/>
              </a:ext>
            </a:extLst>
          </p:cNvPr>
          <p:cNvSpPr txBox="1"/>
          <p:nvPr/>
        </p:nvSpPr>
        <p:spPr>
          <a:xfrm>
            <a:off x="1890793" y="1642382"/>
            <a:ext cx="6602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16C8B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II. CẤU TẠO VÀ TÍNH CHẤT CỦA XƯƠNG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154F8F-C897-4E75-BD31-26474229F98F}"/>
              </a:ext>
            </a:extLst>
          </p:cNvPr>
          <p:cNvSpPr txBox="1"/>
          <p:nvPr/>
        </p:nvSpPr>
        <p:spPr>
          <a:xfrm>
            <a:off x="1373564" y="2259417"/>
            <a:ext cx="55328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116C8B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16C8B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. Sự to ra và dài ra của xương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AD7B0B-9B9D-43EB-8DBE-0A0F31D253E7}"/>
              </a:ext>
            </a:extLst>
          </p:cNvPr>
          <p:cNvSpPr txBox="1"/>
          <p:nvPr/>
        </p:nvSpPr>
        <p:spPr>
          <a:xfrm>
            <a:off x="1373564" y="2946403"/>
            <a:ext cx="9583739" cy="1535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buFont typeface="Symbol" panose="05050102010706020507" pitchFamily="18" charset="2"/>
              <a:buChar char=""/>
            </a:pPr>
            <a:r>
              <a:rPr lang="vi-VN" sz="200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Sự to ra của xương:  </a:t>
            </a:r>
            <a:r>
              <a:rPr lang="vi-VN" sz="200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 tế bào ở màng xương phân chia </a:t>
            </a:r>
            <a:r>
              <a:rPr lang="vi-VN" sz="200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</a:t>
            </a:r>
            <a:r>
              <a:rPr lang="en-US" sz="200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vi-VN" sz="200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 tế bào mới </a:t>
            </a:r>
            <a:r>
              <a:rPr lang="vi-VN" sz="200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</a:t>
            </a:r>
            <a:r>
              <a:rPr lang="vi-VN" sz="200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đẩy vào trong và hóa xương </a:t>
            </a:r>
            <a:r>
              <a:rPr lang="vi-VN" sz="200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</a:t>
            </a:r>
            <a:r>
              <a:rPr lang="vi-VN" sz="200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xương to ra về bề ngang.</a:t>
            </a:r>
            <a:endParaRPr lang="en-US" sz="200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Symbol" panose="05050102010706020507" pitchFamily="18" charset="2"/>
              <a:buChar char=""/>
            </a:pPr>
            <a:r>
              <a:rPr lang="vi-VN" sz="200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Sự dài ra của xương:</a:t>
            </a:r>
            <a:r>
              <a:rPr lang="vi-VN" sz="200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nhờ vào sự phân chia của các tế bào ở lớp sụn tăng trưởng.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oogle Shape;4882;p12">
            <a:extLst>
              <a:ext uri="{FF2B5EF4-FFF2-40B4-BE49-F238E27FC236}">
                <a16:creationId xmlns:a16="http://schemas.microsoft.com/office/drawing/2014/main" id="{160BEFFF-841D-41B6-B42B-A835A0AE5989}"/>
              </a:ext>
            </a:extLst>
          </p:cNvPr>
          <p:cNvGrpSpPr/>
          <p:nvPr/>
        </p:nvGrpSpPr>
        <p:grpSpPr>
          <a:xfrm>
            <a:off x="695325" y="764780"/>
            <a:ext cx="10801350" cy="5753100"/>
            <a:chOff x="2360612" y="1279410"/>
            <a:chExt cx="7101972" cy="3601233"/>
          </a:xfrm>
          <a:solidFill>
            <a:schemeClr val="accent1"/>
          </a:solidFill>
        </p:grpSpPr>
        <p:sp>
          <p:nvSpPr>
            <p:cNvPr id="19" name="Google Shape;4883;p12">
              <a:extLst>
                <a:ext uri="{FF2B5EF4-FFF2-40B4-BE49-F238E27FC236}">
                  <a16:creationId xmlns:a16="http://schemas.microsoft.com/office/drawing/2014/main" id="{E721271C-DFDE-46A8-B9EE-B1BA8F32122F}"/>
                </a:ext>
              </a:extLst>
            </p:cNvPr>
            <p:cNvSpPr/>
            <p:nvPr/>
          </p:nvSpPr>
          <p:spPr>
            <a:xfrm>
              <a:off x="2360612" y="1617058"/>
              <a:ext cx="7101972" cy="2900023"/>
            </a:xfrm>
            <a:custGeom>
              <a:avLst/>
              <a:gdLst/>
              <a:ahLst/>
              <a:cxnLst/>
              <a:rect l="l" t="t" r="r" b="b"/>
              <a:pathLst>
                <a:path w="8004412" h="3268525" extrusionOk="0">
                  <a:moveTo>
                    <a:pt x="0" y="565966"/>
                  </a:moveTo>
                  <a:lnTo>
                    <a:pt x="123389" y="565966"/>
                  </a:lnTo>
                  <a:lnTo>
                    <a:pt x="120769" y="591950"/>
                  </a:lnTo>
                  <a:lnTo>
                    <a:pt x="120769" y="2676576"/>
                  </a:lnTo>
                  <a:cubicBezTo>
                    <a:pt x="120769" y="2936802"/>
                    <a:pt x="331724" y="3147757"/>
                    <a:pt x="591950" y="3147757"/>
                  </a:cubicBezTo>
                  <a:lnTo>
                    <a:pt x="6707306" y="3147757"/>
                  </a:lnTo>
                  <a:lnTo>
                    <a:pt x="6707306" y="3268525"/>
                  </a:lnTo>
                  <a:lnTo>
                    <a:pt x="544765" y="3268525"/>
                  </a:lnTo>
                  <a:cubicBezTo>
                    <a:pt x="243900" y="3268525"/>
                    <a:pt x="0" y="3024625"/>
                    <a:pt x="0" y="2723760"/>
                  </a:cubicBezTo>
                  <a:close/>
                  <a:moveTo>
                    <a:pt x="1297106" y="0"/>
                  </a:moveTo>
                  <a:lnTo>
                    <a:pt x="7459647" y="0"/>
                  </a:lnTo>
                  <a:cubicBezTo>
                    <a:pt x="7760512" y="0"/>
                    <a:pt x="8004412" y="243900"/>
                    <a:pt x="8004412" y="544765"/>
                  </a:cubicBezTo>
                  <a:lnTo>
                    <a:pt x="8004412" y="2702559"/>
                  </a:lnTo>
                  <a:lnTo>
                    <a:pt x="7881024" y="2702559"/>
                  </a:lnTo>
                  <a:lnTo>
                    <a:pt x="7883643" y="2676576"/>
                  </a:lnTo>
                  <a:lnTo>
                    <a:pt x="7883643" y="591950"/>
                  </a:lnTo>
                  <a:cubicBezTo>
                    <a:pt x="7883643" y="331724"/>
                    <a:pt x="7672688" y="120769"/>
                    <a:pt x="7412462" y="120769"/>
                  </a:cubicBezTo>
                  <a:lnTo>
                    <a:pt x="1297106" y="1207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80050" tIns="457200" rIns="480050" bIns="34275" anchor="ctr" anchorCtr="0">
              <a:noAutofit/>
            </a:bodyPr>
            <a:lstStyle/>
            <a:p>
              <a:pPr marL="457200" marR="0" lvl="0" indent="-254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Corbe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4884;p12">
              <a:extLst>
                <a:ext uri="{FF2B5EF4-FFF2-40B4-BE49-F238E27FC236}">
                  <a16:creationId xmlns:a16="http://schemas.microsoft.com/office/drawing/2014/main" id="{13069800-946B-4881-9F60-EFF8CE8FD477}"/>
                </a:ext>
              </a:extLst>
            </p:cNvPr>
            <p:cNvSpPr/>
            <p:nvPr/>
          </p:nvSpPr>
          <p:spPr>
            <a:xfrm>
              <a:off x="2360612" y="1279410"/>
              <a:ext cx="891895" cy="675294"/>
            </a:xfrm>
            <a:custGeom>
              <a:avLst/>
              <a:gdLst/>
              <a:ahLst/>
              <a:cxnLst/>
              <a:rect l="l" t="t" r="r" b="b"/>
              <a:pathLst>
                <a:path w="1005227" h="761102" extrusionOk="0">
                  <a:moveTo>
                    <a:pt x="933203" y="0"/>
                  </a:moveTo>
                  <a:cubicBezTo>
                    <a:pt x="949029" y="0"/>
                    <a:pt x="962381" y="741"/>
                    <a:pt x="973261" y="2225"/>
                  </a:cubicBezTo>
                  <a:cubicBezTo>
                    <a:pt x="984141" y="3709"/>
                    <a:pt x="992054" y="6181"/>
                    <a:pt x="997000" y="9643"/>
                  </a:cubicBezTo>
                  <a:cubicBezTo>
                    <a:pt x="1001945" y="13105"/>
                    <a:pt x="1004665" y="17803"/>
                    <a:pt x="1005160" y="23738"/>
                  </a:cubicBezTo>
                  <a:cubicBezTo>
                    <a:pt x="1005654" y="29672"/>
                    <a:pt x="1003429" y="36596"/>
                    <a:pt x="998483" y="44509"/>
                  </a:cubicBezTo>
                  <a:lnTo>
                    <a:pt x="804128" y="452507"/>
                  </a:lnTo>
                  <a:lnTo>
                    <a:pt x="804128" y="639445"/>
                  </a:lnTo>
                  <a:cubicBezTo>
                    <a:pt x="804128" y="665161"/>
                    <a:pt x="801408" y="685932"/>
                    <a:pt x="795968" y="701757"/>
                  </a:cubicBezTo>
                  <a:cubicBezTo>
                    <a:pt x="790528" y="717582"/>
                    <a:pt x="782120" y="729946"/>
                    <a:pt x="770746" y="738848"/>
                  </a:cubicBezTo>
                  <a:cubicBezTo>
                    <a:pt x="759371" y="747749"/>
                    <a:pt x="745030" y="753684"/>
                    <a:pt x="727721" y="756651"/>
                  </a:cubicBezTo>
                  <a:cubicBezTo>
                    <a:pt x="710412" y="759618"/>
                    <a:pt x="689888" y="761102"/>
                    <a:pt x="666150" y="761102"/>
                  </a:cubicBezTo>
                  <a:cubicBezTo>
                    <a:pt x="642412" y="761102"/>
                    <a:pt x="622136" y="759618"/>
                    <a:pt x="605321" y="756651"/>
                  </a:cubicBezTo>
                  <a:cubicBezTo>
                    <a:pt x="588507" y="753684"/>
                    <a:pt x="574659" y="747749"/>
                    <a:pt x="563779" y="738848"/>
                  </a:cubicBezTo>
                  <a:cubicBezTo>
                    <a:pt x="552899" y="729946"/>
                    <a:pt x="544739" y="717582"/>
                    <a:pt x="539300" y="701757"/>
                  </a:cubicBezTo>
                  <a:cubicBezTo>
                    <a:pt x="533860" y="685932"/>
                    <a:pt x="531140" y="665161"/>
                    <a:pt x="531140" y="639445"/>
                  </a:cubicBezTo>
                  <a:cubicBezTo>
                    <a:pt x="531140" y="609772"/>
                    <a:pt x="532623" y="582325"/>
                    <a:pt x="535590" y="557103"/>
                  </a:cubicBezTo>
                  <a:cubicBezTo>
                    <a:pt x="538558" y="531881"/>
                    <a:pt x="543256" y="507896"/>
                    <a:pt x="549685" y="485147"/>
                  </a:cubicBezTo>
                  <a:cubicBezTo>
                    <a:pt x="556114" y="462398"/>
                    <a:pt x="565016" y="439896"/>
                    <a:pt x="576390" y="417642"/>
                  </a:cubicBezTo>
                  <a:cubicBezTo>
                    <a:pt x="587765" y="395387"/>
                    <a:pt x="601365" y="371896"/>
                    <a:pt x="617190" y="347169"/>
                  </a:cubicBezTo>
                  <a:lnTo>
                    <a:pt x="817480" y="43025"/>
                  </a:lnTo>
                  <a:cubicBezTo>
                    <a:pt x="822426" y="35112"/>
                    <a:pt x="827866" y="28683"/>
                    <a:pt x="833800" y="23738"/>
                  </a:cubicBezTo>
                  <a:cubicBezTo>
                    <a:pt x="839735" y="18792"/>
                    <a:pt x="847153" y="14589"/>
                    <a:pt x="856055" y="11127"/>
                  </a:cubicBezTo>
                  <a:cubicBezTo>
                    <a:pt x="864956" y="7665"/>
                    <a:pt x="875589" y="4945"/>
                    <a:pt x="887953" y="2967"/>
                  </a:cubicBezTo>
                  <a:cubicBezTo>
                    <a:pt x="900316" y="989"/>
                    <a:pt x="915400" y="0"/>
                    <a:pt x="933203" y="0"/>
                  </a:cubicBezTo>
                  <a:close/>
                  <a:moveTo>
                    <a:pt x="402064" y="0"/>
                  </a:moveTo>
                  <a:cubicBezTo>
                    <a:pt x="417889" y="0"/>
                    <a:pt x="430995" y="741"/>
                    <a:pt x="441380" y="2225"/>
                  </a:cubicBezTo>
                  <a:cubicBezTo>
                    <a:pt x="451765" y="3709"/>
                    <a:pt x="459678" y="6181"/>
                    <a:pt x="465118" y="9643"/>
                  </a:cubicBezTo>
                  <a:cubicBezTo>
                    <a:pt x="470558" y="13105"/>
                    <a:pt x="473278" y="17803"/>
                    <a:pt x="473278" y="23738"/>
                  </a:cubicBezTo>
                  <a:cubicBezTo>
                    <a:pt x="473278" y="29672"/>
                    <a:pt x="471300" y="36596"/>
                    <a:pt x="467343" y="44509"/>
                  </a:cubicBezTo>
                  <a:lnTo>
                    <a:pt x="272988" y="452507"/>
                  </a:lnTo>
                  <a:lnTo>
                    <a:pt x="272988" y="639445"/>
                  </a:lnTo>
                  <a:cubicBezTo>
                    <a:pt x="272988" y="665161"/>
                    <a:pt x="270268" y="685932"/>
                    <a:pt x="264828" y="701757"/>
                  </a:cubicBezTo>
                  <a:cubicBezTo>
                    <a:pt x="259388" y="717582"/>
                    <a:pt x="250981" y="729946"/>
                    <a:pt x="239606" y="738848"/>
                  </a:cubicBezTo>
                  <a:cubicBezTo>
                    <a:pt x="228232" y="747749"/>
                    <a:pt x="213890" y="753684"/>
                    <a:pt x="196581" y="756651"/>
                  </a:cubicBezTo>
                  <a:cubicBezTo>
                    <a:pt x="179272" y="759618"/>
                    <a:pt x="158748" y="761102"/>
                    <a:pt x="135010" y="761102"/>
                  </a:cubicBezTo>
                  <a:cubicBezTo>
                    <a:pt x="111272" y="761102"/>
                    <a:pt x="90996" y="759618"/>
                    <a:pt x="74181" y="756651"/>
                  </a:cubicBezTo>
                  <a:cubicBezTo>
                    <a:pt x="57367" y="753684"/>
                    <a:pt x="43520" y="747749"/>
                    <a:pt x="32640" y="738848"/>
                  </a:cubicBezTo>
                  <a:cubicBezTo>
                    <a:pt x="21760" y="729946"/>
                    <a:pt x="13600" y="717582"/>
                    <a:pt x="8160" y="701757"/>
                  </a:cubicBezTo>
                  <a:cubicBezTo>
                    <a:pt x="2720" y="685932"/>
                    <a:pt x="0" y="665161"/>
                    <a:pt x="0" y="639445"/>
                  </a:cubicBezTo>
                  <a:cubicBezTo>
                    <a:pt x="0" y="609772"/>
                    <a:pt x="1483" y="582325"/>
                    <a:pt x="4451" y="557103"/>
                  </a:cubicBezTo>
                  <a:cubicBezTo>
                    <a:pt x="7418" y="531881"/>
                    <a:pt x="12116" y="507896"/>
                    <a:pt x="18545" y="485147"/>
                  </a:cubicBezTo>
                  <a:cubicBezTo>
                    <a:pt x="24974" y="462398"/>
                    <a:pt x="33876" y="439896"/>
                    <a:pt x="45251" y="417642"/>
                  </a:cubicBezTo>
                  <a:cubicBezTo>
                    <a:pt x="56625" y="395387"/>
                    <a:pt x="70225" y="371896"/>
                    <a:pt x="86050" y="347169"/>
                  </a:cubicBezTo>
                  <a:lnTo>
                    <a:pt x="286341" y="43025"/>
                  </a:lnTo>
                  <a:cubicBezTo>
                    <a:pt x="291286" y="35112"/>
                    <a:pt x="296726" y="28683"/>
                    <a:pt x="302661" y="23738"/>
                  </a:cubicBezTo>
                  <a:cubicBezTo>
                    <a:pt x="308595" y="18792"/>
                    <a:pt x="316013" y="14589"/>
                    <a:pt x="324915" y="11127"/>
                  </a:cubicBezTo>
                  <a:cubicBezTo>
                    <a:pt x="333817" y="7665"/>
                    <a:pt x="344449" y="4945"/>
                    <a:pt x="356813" y="2967"/>
                  </a:cubicBezTo>
                  <a:cubicBezTo>
                    <a:pt x="369177" y="989"/>
                    <a:pt x="384260" y="0"/>
                    <a:pt x="40206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" name="Google Shape;4885;p12">
              <a:extLst>
                <a:ext uri="{FF2B5EF4-FFF2-40B4-BE49-F238E27FC236}">
                  <a16:creationId xmlns:a16="http://schemas.microsoft.com/office/drawing/2014/main" id="{7BD9BD9F-C802-455D-A53B-4821840C5460}"/>
                </a:ext>
              </a:extLst>
            </p:cNvPr>
            <p:cNvSpPr/>
            <p:nvPr/>
          </p:nvSpPr>
          <p:spPr>
            <a:xfrm>
              <a:off x="8570675" y="4205349"/>
              <a:ext cx="891909" cy="675294"/>
            </a:xfrm>
            <a:custGeom>
              <a:avLst/>
              <a:gdLst/>
              <a:ahLst/>
              <a:cxnLst/>
              <a:rect l="l" t="t" r="r" b="b"/>
              <a:pathLst>
                <a:path w="1005242" h="761102" extrusionOk="0">
                  <a:moveTo>
                    <a:pt x="870232" y="0"/>
                  </a:moveTo>
                  <a:cubicBezTo>
                    <a:pt x="892981" y="0"/>
                    <a:pt x="913010" y="1483"/>
                    <a:pt x="930319" y="4451"/>
                  </a:cubicBezTo>
                  <a:cubicBezTo>
                    <a:pt x="947628" y="7418"/>
                    <a:pt x="961723" y="13105"/>
                    <a:pt x="972602" y="21512"/>
                  </a:cubicBezTo>
                  <a:cubicBezTo>
                    <a:pt x="983483" y="29919"/>
                    <a:pt x="991643" y="42036"/>
                    <a:pt x="997082" y="57861"/>
                  </a:cubicBezTo>
                  <a:cubicBezTo>
                    <a:pt x="1002523" y="73687"/>
                    <a:pt x="1005242" y="94458"/>
                    <a:pt x="1005242" y="120174"/>
                  </a:cubicBezTo>
                  <a:cubicBezTo>
                    <a:pt x="1005242" y="150835"/>
                    <a:pt x="1003759" y="178777"/>
                    <a:pt x="1000792" y="203999"/>
                  </a:cubicBezTo>
                  <a:cubicBezTo>
                    <a:pt x="997824" y="229221"/>
                    <a:pt x="993126" y="253206"/>
                    <a:pt x="986697" y="275955"/>
                  </a:cubicBezTo>
                  <a:cubicBezTo>
                    <a:pt x="980268" y="298704"/>
                    <a:pt x="971366" y="321206"/>
                    <a:pt x="959992" y="343460"/>
                  </a:cubicBezTo>
                  <a:cubicBezTo>
                    <a:pt x="948618" y="365715"/>
                    <a:pt x="935018" y="388711"/>
                    <a:pt x="919192" y="412449"/>
                  </a:cubicBezTo>
                  <a:lnTo>
                    <a:pt x="717418" y="716593"/>
                  </a:lnTo>
                  <a:cubicBezTo>
                    <a:pt x="713462" y="724506"/>
                    <a:pt x="708269" y="731182"/>
                    <a:pt x="701840" y="736622"/>
                  </a:cubicBezTo>
                  <a:cubicBezTo>
                    <a:pt x="695411" y="742062"/>
                    <a:pt x="687746" y="746513"/>
                    <a:pt x="678844" y="749975"/>
                  </a:cubicBezTo>
                  <a:cubicBezTo>
                    <a:pt x="669942" y="753437"/>
                    <a:pt x="659557" y="756157"/>
                    <a:pt x="647688" y="758135"/>
                  </a:cubicBezTo>
                  <a:cubicBezTo>
                    <a:pt x="635819" y="760113"/>
                    <a:pt x="620982" y="761102"/>
                    <a:pt x="603179" y="761102"/>
                  </a:cubicBezTo>
                  <a:cubicBezTo>
                    <a:pt x="587354" y="761102"/>
                    <a:pt x="574248" y="760360"/>
                    <a:pt x="563863" y="758877"/>
                  </a:cubicBezTo>
                  <a:cubicBezTo>
                    <a:pt x="553477" y="757393"/>
                    <a:pt x="545565" y="754673"/>
                    <a:pt x="540124" y="750717"/>
                  </a:cubicBezTo>
                  <a:cubicBezTo>
                    <a:pt x="534685" y="746760"/>
                    <a:pt x="531965" y="741815"/>
                    <a:pt x="531965" y="735880"/>
                  </a:cubicBezTo>
                  <a:cubicBezTo>
                    <a:pt x="531965" y="729946"/>
                    <a:pt x="533448" y="722528"/>
                    <a:pt x="536415" y="713626"/>
                  </a:cubicBezTo>
                  <a:lnTo>
                    <a:pt x="732255" y="308595"/>
                  </a:lnTo>
                  <a:lnTo>
                    <a:pt x="732255" y="120174"/>
                  </a:lnTo>
                  <a:cubicBezTo>
                    <a:pt x="732255" y="94458"/>
                    <a:pt x="734728" y="73687"/>
                    <a:pt x="739673" y="57861"/>
                  </a:cubicBezTo>
                  <a:cubicBezTo>
                    <a:pt x="744618" y="42036"/>
                    <a:pt x="752778" y="29919"/>
                    <a:pt x="764153" y="21512"/>
                  </a:cubicBezTo>
                  <a:cubicBezTo>
                    <a:pt x="775527" y="13105"/>
                    <a:pt x="789869" y="7418"/>
                    <a:pt x="807178" y="4451"/>
                  </a:cubicBezTo>
                  <a:cubicBezTo>
                    <a:pt x="824487" y="1483"/>
                    <a:pt x="845505" y="0"/>
                    <a:pt x="870232" y="0"/>
                  </a:cubicBezTo>
                  <a:close/>
                  <a:moveTo>
                    <a:pt x="339093" y="0"/>
                  </a:moveTo>
                  <a:cubicBezTo>
                    <a:pt x="362831" y="0"/>
                    <a:pt x="383107" y="1483"/>
                    <a:pt x="399921" y="4451"/>
                  </a:cubicBezTo>
                  <a:cubicBezTo>
                    <a:pt x="416736" y="7418"/>
                    <a:pt x="430583" y="13105"/>
                    <a:pt x="441463" y="21512"/>
                  </a:cubicBezTo>
                  <a:cubicBezTo>
                    <a:pt x="452343" y="29919"/>
                    <a:pt x="460503" y="42036"/>
                    <a:pt x="465943" y="57861"/>
                  </a:cubicBezTo>
                  <a:cubicBezTo>
                    <a:pt x="471383" y="73687"/>
                    <a:pt x="474103" y="94458"/>
                    <a:pt x="474103" y="120174"/>
                  </a:cubicBezTo>
                  <a:cubicBezTo>
                    <a:pt x="474103" y="150835"/>
                    <a:pt x="472619" y="178777"/>
                    <a:pt x="469652" y="203999"/>
                  </a:cubicBezTo>
                  <a:cubicBezTo>
                    <a:pt x="466685" y="229221"/>
                    <a:pt x="461987" y="253206"/>
                    <a:pt x="455558" y="275955"/>
                  </a:cubicBezTo>
                  <a:cubicBezTo>
                    <a:pt x="449129" y="298704"/>
                    <a:pt x="440227" y="321206"/>
                    <a:pt x="428852" y="343460"/>
                  </a:cubicBezTo>
                  <a:cubicBezTo>
                    <a:pt x="417478" y="365715"/>
                    <a:pt x="403878" y="388711"/>
                    <a:pt x="388052" y="412449"/>
                  </a:cubicBezTo>
                  <a:lnTo>
                    <a:pt x="186279" y="716593"/>
                  </a:lnTo>
                  <a:cubicBezTo>
                    <a:pt x="182322" y="724506"/>
                    <a:pt x="177130" y="731182"/>
                    <a:pt x="170701" y="736622"/>
                  </a:cubicBezTo>
                  <a:cubicBezTo>
                    <a:pt x="164272" y="742062"/>
                    <a:pt x="156606" y="746513"/>
                    <a:pt x="147704" y="749975"/>
                  </a:cubicBezTo>
                  <a:cubicBezTo>
                    <a:pt x="138803" y="753437"/>
                    <a:pt x="128417" y="756157"/>
                    <a:pt x="116548" y="758135"/>
                  </a:cubicBezTo>
                  <a:cubicBezTo>
                    <a:pt x="104679" y="760113"/>
                    <a:pt x="89843" y="761102"/>
                    <a:pt x="72039" y="761102"/>
                  </a:cubicBezTo>
                  <a:cubicBezTo>
                    <a:pt x="56214" y="761102"/>
                    <a:pt x="42861" y="760360"/>
                    <a:pt x="31981" y="758877"/>
                  </a:cubicBezTo>
                  <a:cubicBezTo>
                    <a:pt x="21101" y="757393"/>
                    <a:pt x="13189" y="754673"/>
                    <a:pt x="8243" y="750717"/>
                  </a:cubicBezTo>
                  <a:cubicBezTo>
                    <a:pt x="3298" y="746760"/>
                    <a:pt x="578" y="741815"/>
                    <a:pt x="83" y="735880"/>
                  </a:cubicBezTo>
                  <a:cubicBezTo>
                    <a:pt x="-411" y="729946"/>
                    <a:pt x="1320" y="722528"/>
                    <a:pt x="5276" y="713626"/>
                  </a:cubicBezTo>
                  <a:lnTo>
                    <a:pt x="201115" y="308595"/>
                  </a:lnTo>
                  <a:lnTo>
                    <a:pt x="201115" y="120174"/>
                  </a:lnTo>
                  <a:cubicBezTo>
                    <a:pt x="201115" y="94458"/>
                    <a:pt x="203588" y="73687"/>
                    <a:pt x="208533" y="57861"/>
                  </a:cubicBezTo>
                  <a:cubicBezTo>
                    <a:pt x="213479" y="42036"/>
                    <a:pt x="221639" y="29919"/>
                    <a:pt x="233013" y="21512"/>
                  </a:cubicBezTo>
                  <a:cubicBezTo>
                    <a:pt x="244388" y="13105"/>
                    <a:pt x="258729" y="7418"/>
                    <a:pt x="276038" y="4451"/>
                  </a:cubicBezTo>
                  <a:cubicBezTo>
                    <a:pt x="293348" y="1483"/>
                    <a:pt x="314366" y="0"/>
                    <a:pt x="339093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3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0230A1-88DE-415B-B1AB-C4752DD21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21E2F1-264E-4E26-84DA-C3709F03B0B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45FD3D5-2F8A-4331-BAA7-772CA51719B0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4466A0F-D310-43BE-A55A-63033CD09BE4}"/>
                </a:ext>
              </a:extLst>
            </p:cNvPr>
            <p:cNvSpPr/>
            <p:nvPr/>
          </p:nvSpPr>
          <p:spPr>
            <a:xfrm>
              <a:off x="2898183" y="2789695"/>
              <a:ext cx="852407" cy="805912"/>
            </a:xfrm>
            <a:prstGeom prst="rect">
              <a:avLst/>
            </a:prstGeom>
            <a:solidFill>
              <a:srgbClr val="930F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3.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5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E976AA-3671-4E8D-9FDD-BC61607E1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79274-4364-4E4A-BCBB-F625C20B5D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1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40E296-74BD-459E-A005-7EA3C590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í nghiệm bai 8 sinh 8 ">
            <a:hlinkClick r:id="" action="ppaction://media"/>
            <a:extLst>
              <a:ext uri="{FF2B5EF4-FFF2-40B4-BE49-F238E27FC236}">
                <a16:creationId xmlns:a16="http://schemas.microsoft.com/office/drawing/2014/main" id="{BAA20515-2816-4BD3-8950-46E5AC0645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7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488" y="0"/>
            <a:ext cx="12083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7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43D2AE-52E0-41E1-8707-5AA2D694C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03B4F-F946-4A4D-801A-3DFC0871A5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43A4DE-DCC9-4D34-A037-766C76285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2BD98E-746A-4150-8588-5D1F29AAA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3" y="86475"/>
            <a:ext cx="11654725" cy="668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9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B4D0E8-601A-436A-95BB-5E58316F1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BFB8F-6B14-4926-9151-36DF37768E7B}"/>
              </a:ext>
            </a:extLst>
          </p:cNvPr>
          <p:cNvSpPr txBox="1"/>
          <p:nvPr/>
        </p:nvSpPr>
        <p:spPr>
          <a:xfrm>
            <a:off x="3611106" y="3308888"/>
            <a:ext cx="666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417695-5F9E-4A7F-B961-54962ACC51F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9FE872-374F-46A9-A587-C5DF22B82DA2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7295E68-B60F-4A5F-B9B3-15B3E32B1BEC}"/>
                </a:ext>
              </a:extLst>
            </p:cNvPr>
            <p:cNvSpPr/>
            <p:nvPr/>
          </p:nvSpPr>
          <p:spPr>
            <a:xfrm>
              <a:off x="4943959" y="3308888"/>
              <a:ext cx="1363851" cy="2905932"/>
            </a:xfrm>
            <a:prstGeom prst="rect">
              <a:avLst/>
            </a:prstGeom>
            <a:solidFill>
              <a:srgbClr val="DA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D5F94FF-390C-48C9-88B6-FDCCDEB72D41}"/>
              </a:ext>
            </a:extLst>
          </p:cNvPr>
          <p:cNvSpPr txBox="1"/>
          <p:nvPr/>
        </p:nvSpPr>
        <p:spPr>
          <a:xfrm>
            <a:off x="3611106" y="3324388"/>
            <a:ext cx="371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Segoe UI Black" panose="020B0A02040204020203" pitchFamily="34" charset="0"/>
                <a:ea typeface="Segoe UI Black" panose="020B0A02040204020203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25596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8BCC9C-0F98-4AB2-8A68-8228C2B13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D8453-5272-493E-A3AB-9BA7F20DAB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20DE3F-0A7C-4C3B-818A-D2FCB8767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ED77C-77EE-49BD-A188-E5F3293316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9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A74851-3AFF-408F-93CB-E6CDEE74C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DC24B-389D-4536-8789-CEA5D3D81D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087B1C-42F6-4D2F-B6A9-6D4B0CF37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B8B2E0-F0B1-48F7-8A18-27A2740054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2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4A0495-0BB3-42F2-87B4-6801796B2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809AEC-B158-47E1-9F9D-A116D54247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1EF385-860A-47D9-8B52-7A10729A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329DE-79FF-4A9E-8F12-FA9E5E17BC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1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4A165D-8D0B-4FD7-B850-CE0EF898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BE6C67-CFD4-4B8B-AB1C-FA8AA18D71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019E71-10D7-4898-8D8F-F36B71F99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D56A17-6E1F-4A54-8403-96A636247D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3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2C8781-C1A7-40F6-9FF0-406327AC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BC620-5C95-4212-9AC2-C5F16ED8D6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7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9CD05A-7DA1-4146-AF48-22488C413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98A482-BEEB-472C-A868-BB0CAA57AF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4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12FC7C-C4C3-496D-850F-F860CABA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92435-B261-4C33-A781-A7272A98A9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3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E4FF9F-E774-4F89-A3AA-DA74C243C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8AA35D-CCD9-4DAF-B00F-F33D692BC6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1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8C414F-D6A0-4CD3-A0AD-F41BCF68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6264B5-3B1C-4D21-A172-B9E85C95FE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4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649A52-584A-4093-BF0E-D77FAA35F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E98DF-1A9A-4F81-8C4A-F3759810FC36}"/>
              </a:ext>
            </a:extLst>
          </p:cNvPr>
          <p:cNvSpPr txBox="1"/>
          <p:nvPr/>
        </p:nvSpPr>
        <p:spPr>
          <a:xfrm>
            <a:off x="2284759" y="2359366"/>
            <a:ext cx="80925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II. CẤU TẠO VÀ TÍNH CHẤT CỦA XƯƠNG </a:t>
            </a:r>
            <a:r>
              <a:rPr lang="en-US" sz="540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E49AF-28C6-4EF0-BE16-4ACA1716CA77}"/>
              </a:ext>
            </a:extLst>
          </p:cNvPr>
          <p:cNvSpPr/>
          <p:nvPr/>
        </p:nvSpPr>
        <p:spPr>
          <a:xfrm>
            <a:off x="2092270" y="1139125"/>
            <a:ext cx="8477574" cy="1053885"/>
          </a:xfrm>
          <a:prstGeom prst="rect">
            <a:avLst/>
          </a:prstGeom>
          <a:solidFill>
            <a:srgbClr val="DA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116C8B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CHỦ </a:t>
            </a:r>
            <a:r>
              <a:rPr lang="en-US" sz="3600">
                <a:solidFill>
                  <a:srgbClr val="116C8B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ĐỀ: VẬN ĐỘNG </a:t>
            </a:r>
            <a:r>
              <a:rPr lang="en-US" sz="2000">
                <a:solidFill>
                  <a:srgbClr val="116C8B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(TIẾP THEO) </a:t>
            </a:r>
          </a:p>
        </p:txBody>
      </p:sp>
    </p:spTree>
    <p:extLst>
      <p:ext uri="{BB962C8B-B14F-4D97-AF65-F5344CB8AC3E}">
        <p14:creationId xmlns:p14="http://schemas.microsoft.com/office/powerpoint/2010/main" val="15590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736FBB-B178-4E24-88E2-69F65B289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95597D-E1A7-44FF-A86E-1FD871BC1B4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ACE8C06-DFBC-40EC-B7D4-242BDFCD078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2CA2CD-DD9F-4055-B9F2-5D006165D4CC}"/>
                </a:ext>
              </a:extLst>
            </p:cNvPr>
            <p:cNvSpPr/>
            <p:nvPr/>
          </p:nvSpPr>
          <p:spPr>
            <a:xfrm>
              <a:off x="7997126" y="836909"/>
              <a:ext cx="433952" cy="387457"/>
            </a:xfrm>
            <a:prstGeom prst="rect">
              <a:avLst/>
            </a:prstGeom>
            <a:solidFill>
              <a:srgbClr val="DA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8DACD5-868A-4E1B-810B-7CCF9C6EEC1C}"/>
                </a:ext>
              </a:extLst>
            </p:cNvPr>
            <p:cNvSpPr/>
            <p:nvPr/>
          </p:nvSpPr>
          <p:spPr>
            <a:xfrm>
              <a:off x="8214102" y="2836190"/>
              <a:ext cx="433952" cy="387457"/>
            </a:xfrm>
            <a:prstGeom prst="rect">
              <a:avLst/>
            </a:prstGeom>
            <a:solidFill>
              <a:srgbClr val="DA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35D879B-F183-4721-8A91-B333FA7C387F}"/>
                </a:ext>
              </a:extLst>
            </p:cNvPr>
            <p:cNvSpPr/>
            <p:nvPr/>
          </p:nvSpPr>
          <p:spPr>
            <a:xfrm>
              <a:off x="7780150" y="5021452"/>
              <a:ext cx="433952" cy="387457"/>
            </a:xfrm>
            <a:prstGeom prst="rect">
              <a:avLst/>
            </a:prstGeom>
            <a:solidFill>
              <a:srgbClr val="DA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837814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09085A-FEE4-4CC6-93F3-A4B0735F0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10D48-5832-447F-B781-0F46534AC3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2AC5AA-C5FA-4AD9-A058-A212E0847CD2}"/>
              </a:ext>
            </a:extLst>
          </p:cNvPr>
          <p:cNvSpPr/>
          <p:nvPr/>
        </p:nvSpPr>
        <p:spPr>
          <a:xfrm>
            <a:off x="2789695" y="3029918"/>
            <a:ext cx="743918" cy="798163"/>
          </a:xfrm>
          <a:prstGeom prst="rect">
            <a:avLst/>
          </a:prstGeom>
          <a:solidFill>
            <a:srgbClr val="1D6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Segoe UI Black" panose="020B0A02040204020203" pitchFamily="34" charset="0"/>
                <a:ea typeface="Segoe UI Black" panose="020B0A02040204020203" pitchFamily="34" charset="0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40640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43A4DE-DCC9-4D34-A037-766C76285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7F1391-193A-466A-AFED-9E65150BC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333" y="146236"/>
            <a:ext cx="4184542" cy="49159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18ED0D-F990-4EFF-A004-625BBC330742}"/>
              </a:ext>
            </a:extLst>
          </p:cNvPr>
          <p:cNvSpPr txBox="1"/>
          <p:nvPr/>
        </p:nvSpPr>
        <p:spPr>
          <a:xfrm>
            <a:off x="632848" y="5466067"/>
            <a:ext cx="2247255" cy="830997"/>
          </a:xfrm>
          <a:prstGeom prst="rect">
            <a:avLst/>
          </a:prstGeom>
          <a:solidFill>
            <a:srgbClr val="1D6F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Cấu tạo của xương dài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E1210-723A-491A-9629-DD52D2DBB8EC}"/>
              </a:ext>
            </a:extLst>
          </p:cNvPr>
          <p:cNvSpPr txBox="1"/>
          <p:nvPr/>
        </p:nvSpPr>
        <p:spPr>
          <a:xfrm>
            <a:off x="5315918" y="5327622"/>
            <a:ext cx="2092271" cy="830997"/>
          </a:xfrm>
          <a:prstGeom prst="rect">
            <a:avLst/>
          </a:prstGeom>
          <a:solidFill>
            <a:srgbClr val="1D6F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Cấu tạo đầu xương dài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98E459-8817-40D9-97E4-3389CBAA8ED6}"/>
              </a:ext>
            </a:extLst>
          </p:cNvPr>
          <p:cNvSpPr txBox="1"/>
          <p:nvPr/>
        </p:nvSpPr>
        <p:spPr>
          <a:xfrm>
            <a:off x="9345477" y="5263631"/>
            <a:ext cx="2092271" cy="830997"/>
          </a:xfrm>
          <a:prstGeom prst="rect">
            <a:avLst/>
          </a:prstGeom>
          <a:solidFill>
            <a:srgbClr val="1D6F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Cấu tạo của xương ngắn</a:t>
            </a:r>
          </a:p>
        </p:txBody>
      </p:sp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6309AF2-62EB-42E5-A23E-DAFD06997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0" y="-128819"/>
            <a:ext cx="4133333" cy="5466067"/>
          </a:xfrm>
          <a:prstGeom prst="rect">
            <a:avLst/>
          </a:prstGeom>
        </p:spPr>
      </p:pic>
      <p:pic>
        <p:nvPicPr>
          <p:cNvPr id="12" name="Picture 11" descr="A picture containing orange, dark, close&#10;&#10;Description automatically generated">
            <a:extLst>
              <a:ext uri="{FF2B5EF4-FFF2-40B4-BE49-F238E27FC236}">
                <a16:creationId xmlns:a16="http://schemas.microsoft.com/office/drawing/2014/main" id="{BCADA365-E059-4074-8BFB-E4E4594A9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91" y="1052190"/>
            <a:ext cx="4180952" cy="3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9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43A4DE-DCC9-4D34-A037-766C76285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EE64D-E14A-4BB4-B74F-3CD1E01F8BBE}"/>
              </a:ext>
            </a:extLst>
          </p:cNvPr>
          <p:cNvSpPr txBox="1"/>
          <p:nvPr/>
        </p:nvSpPr>
        <p:spPr>
          <a:xfrm>
            <a:off x="2309248" y="273722"/>
            <a:ext cx="86480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116C8B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TIẾT 8 : CHỦ ĐỀ: VẬN ĐỘNG (TIẾP THEO)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A95513-9995-468D-AC69-E2B2008BC841}"/>
              </a:ext>
            </a:extLst>
          </p:cNvPr>
          <p:cNvSpPr txBox="1"/>
          <p:nvPr/>
        </p:nvSpPr>
        <p:spPr>
          <a:xfrm>
            <a:off x="1890793" y="1642382"/>
            <a:ext cx="6602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116C8B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II. CẤU TẠO VÀ TÍNH CHẤT CỦA XƯƠNG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154F8F-C897-4E75-BD31-26474229F98F}"/>
              </a:ext>
            </a:extLst>
          </p:cNvPr>
          <p:cNvSpPr txBox="1"/>
          <p:nvPr/>
        </p:nvSpPr>
        <p:spPr>
          <a:xfrm>
            <a:off x="1373564" y="2259417"/>
            <a:ext cx="55328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116C8B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1. Cấu tạo và chức năng của xương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AD7B0B-9B9D-43EB-8DBE-0A0F31D253E7}"/>
              </a:ext>
            </a:extLst>
          </p:cNvPr>
          <p:cNvSpPr txBox="1"/>
          <p:nvPr/>
        </p:nvSpPr>
        <p:spPr>
          <a:xfrm>
            <a:off x="1456841" y="2780337"/>
            <a:ext cx="9500462" cy="2274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buFont typeface="Symbol" panose="05050102010706020507" pitchFamily="18" charset="2"/>
              <a:buChar char=""/>
            </a:pP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X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ươ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ng c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.VnTime" panose="020B7200000000000000" pitchFamily="34" charset="0"/>
              </a:rPr>
              <a:t>ó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c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ấ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u t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ạ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o g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ồ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 m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à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ng x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ươ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ng, m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.VnTime" panose="020B7200000000000000" pitchFamily="34" charset="0"/>
              </a:rPr>
              <a:t>ô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x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ươ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ng c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ứ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ng, m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.VnTime" panose="020B7200000000000000" pitchFamily="34" charset="0"/>
              </a:rPr>
              <a:t>ô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x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ươ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ng x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ố</a:t>
            </a: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p.</a:t>
            </a:r>
          </a:p>
          <a:p>
            <a:pPr marL="342900" lvl="0" indent="-342900" algn="just">
              <a:lnSpc>
                <a:spcPct val="120000"/>
              </a:lnSpc>
              <a:buFont typeface="Symbol" panose="05050102010706020507" pitchFamily="18" charset="2"/>
              <a:buChar char=""/>
            </a:pP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Xương dài: </a:t>
            </a:r>
          </a:p>
          <a:p>
            <a:pPr marL="342900" lvl="0" indent="-342900" algn="just">
              <a:lnSpc>
                <a:spcPct val="120000"/>
              </a:lnSpc>
              <a:buFont typeface="Times New Roman" panose="02020603050405020304" pitchFamily="18" charset="0"/>
              <a:buChar char="+"/>
            </a:pP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Cấu trúc hình ống.</a:t>
            </a:r>
          </a:p>
          <a:p>
            <a:pPr marL="342900" lvl="0" indent="-342900" algn="just">
              <a:lnSpc>
                <a:spcPct val="120000"/>
              </a:lnSpc>
              <a:buFont typeface="Times New Roman" panose="02020603050405020304" pitchFamily="18" charset="0"/>
              <a:buChar char="+"/>
            </a:pP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Mô xương xốp ở 2 đầu xương. Trong xương chứa tủy đỏ sinh ra hồng cầu.</a:t>
            </a:r>
          </a:p>
          <a:p>
            <a:pPr marL="342900" lvl="0" indent="-342900" algn="just">
              <a:lnSpc>
                <a:spcPct val="120000"/>
              </a:lnSpc>
              <a:buFont typeface="Times New Roman" panose="02020603050405020304" pitchFamily="18" charset="0"/>
              <a:buChar char="+"/>
            </a:pPr>
            <a:r>
              <a:rPr lang="en-US" sz="200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Khoang xương chứa tủy đỏ (trẻ em), tủy vàng (người lớn)</a:t>
            </a:r>
          </a:p>
        </p:txBody>
      </p:sp>
      <p:grpSp>
        <p:nvGrpSpPr>
          <p:cNvPr id="18" name="Google Shape;4882;p12">
            <a:extLst>
              <a:ext uri="{FF2B5EF4-FFF2-40B4-BE49-F238E27FC236}">
                <a16:creationId xmlns:a16="http://schemas.microsoft.com/office/drawing/2014/main" id="{160BEFFF-841D-41B6-B42B-A835A0AE5989}"/>
              </a:ext>
            </a:extLst>
          </p:cNvPr>
          <p:cNvGrpSpPr/>
          <p:nvPr/>
        </p:nvGrpSpPr>
        <p:grpSpPr>
          <a:xfrm>
            <a:off x="695325" y="764780"/>
            <a:ext cx="10801350" cy="5753100"/>
            <a:chOff x="2360612" y="1279410"/>
            <a:chExt cx="7101972" cy="3601233"/>
          </a:xfrm>
          <a:solidFill>
            <a:schemeClr val="accent1"/>
          </a:solidFill>
        </p:grpSpPr>
        <p:sp>
          <p:nvSpPr>
            <p:cNvPr id="19" name="Google Shape;4883;p12">
              <a:extLst>
                <a:ext uri="{FF2B5EF4-FFF2-40B4-BE49-F238E27FC236}">
                  <a16:creationId xmlns:a16="http://schemas.microsoft.com/office/drawing/2014/main" id="{E721271C-DFDE-46A8-B9EE-B1BA8F32122F}"/>
                </a:ext>
              </a:extLst>
            </p:cNvPr>
            <p:cNvSpPr/>
            <p:nvPr/>
          </p:nvSpPr>
          <p:spPr>
            <a:xfrm>
              <a:off x="2360612" y="1617058"/>
              <a:ext cx="7101972" cy="2900023"/>
            </a:xfrm>
            <a:custGeom>
              <a:avLst/>
              <a:gdLst/>
              <a:ahLst/>
              <a:cxnLst/>
              <a:rect l="l" t="t" r="r" b="b"/>
              <a:pathLst>
                <a:path w="8004412" h="3268525" extrusionOk="0">
                  <a:moveTo>
                    <a:pt x="0" y="565966"/>
                  </a:moveTo>
                  <a:lnTo>
                    <a:pt x="123389" y="565966"/>
                  </a:lnTo>
                  <a:lnTo>
                    <a:pt x="120769" y="591950"/>
                  </a:lnTo>
                  <a:lnTo>
                    <a:pt x="120769" y="2676576"/>
                  </a:lnTo>
                  <a:cubicBezTo>
                    <a:pt x="120769" y="2936802"/>
                    <a:pt x="331724" y="3147757"/>
                    <a:pt x="591950" y="3147757"/>
                  </a:cubicBezTo>
                  <a:lnTo>
                    <a:pt x="6707306" y="3147757"/>
                  </a:lnTo>
                  <a:lnTo>
                    <a:pt x="6707306" y="3268525"/>
                  </a:lnTo>
                  <a:lnTo>
                    <a:pt x="544765" y="3268525"/>
                  </a:lnTo>
                  <a:cubicBezTo>
                    <a:pt x="243900" y="3268525"/>
                    <a:pt x="0" y="3024625"/>
                    <a:pt x="0" y="2723760"/>
                  </a:cubicBezTo>
                  <a:close/>
                  <a:moveTo>
                    <a:pt x="1297106" y="0"/>
                  </a:moveTo>
                  <a:lnTo>
                    <a:pt x="7459647" y="0"/>
                  </a:lnTo>
                  <a:cubicBezTo>
                    <a:pt x="7760512" y="0"/>
                    <a:pt x="8004412" y="243900"/>
                    <a:pt x="8004412" y="544765"/>
                  </a:cubicBezTo>
                  <a:lnTo>
                    <a:pt x="8004412" y="2702559"/>
                  </a:lnTo>
                  <a:lnTo>
                    <a:pt x="7881024" y="2702559"/>
                  </a:lnTo>
                  <a:lnTo>
                    <a:pt x="7883643" y="2676576"/>
                  </a:lnTo>
                  <a:lnTo>
                    <a:pt x="7883643" y="591950"/>
                  </a:lnTo>
                  <a:cubicBezTo>
                    <a:pt x="7883643" y="331724"/>
                    <a:pt x="7672688" y="120769"/>
                    <a:pt x="7412462" y="120769"/>
                  </a:cubicBezTo>
                  <a:lnTo>
                    <a:pt x="1297106" y="1207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80050" tIns="457200" rIns="480050" bIns="34275" anchor="ctr" anchorCtr="0">
              <a:noAutofit/>
            </a:bodyPr>
            <a:lstStyle/>
            <a:p>
              <a:pPr marL="457200" marR="0" lvl="0" indent="-254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Corbe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4884;p12">
              <a:extLst>
                <a:ext uri="{FF2B5EF4-FFF2-40B4-BE49-F238E27FC236}">
                  <a16:creationId xmlns:a16="http://schemas.microsoft.com/office/drawing/2014/main" id="{13069800-946B-4881-9F60-EFF8CE8FD477}"/>
                </a:ext>
              </a:extLst>
            </p:cNvPr>
            <p:cNvSpPr/>
            <p:nvPr/>
          </p:nvSpPr>
          <p:spPr>
            <a:xfrm>
              <a:off x="2360612" y="1279410"/>
              <a:ext cx="891895" cy="675294"/>
            </a:xfrm>
            <a:custGeom>
              <a:avLst/>
              <a:gdLst/>
              <a:ahLst/>
              <a:cxnLst/>
              <a:rect l="l" t="t" r="r" b="b"/>
              <a:pathLst>
                <a:path w="1005227" h="761102" extrusionOk="0">
                  <a:moveTo>
                    <a:pt x="933203" y="0"/>
                  </a:moveTo>
                  <a:cubicBezTo>
                    <a:pt x="949029" y="0"/>
                    <a:pt x="962381" y="741"/>
                    <a:pt x="973261" y="2225"/>
                  </a:cubicBezTo>
                  <a:cubicBezTo>
                    <a:pt x="984141" y="3709"/>
                    <a:pt x="992054" y="6181"/>
                    <a:pt x="997000" y="9643"/>
                  </a:cubicBezTo>
                  <a:cubicBezTo>
                    <a:pt x="1001945" y="13105"/>
                    <a:pt x="1004665" y="17803"/>
                    <a:pt x="1005160" y="23738"/>
                  </a:cubicBezTo>
                  <a:cubicBezTo>
                    <a:pt x="1005654" y="29672"/>
                    <a:pt x="1003429" y="36596"/>
                    <a:pt x="998483" y="44509"/>
                  </a:cubicBezTo>
                  <a:lnTo>
                    <a:pt x="804128" y="452507"/>
                  </a:lnTo>
                  <a:lnTo>
                    <a:pt x="804128" y="639445"/>
                  </a:lnTo>
                  <a:cubicBezTo>
                    <a:pt x="804128" y="665161"/>
                    <a:pt x="801408" y="685932"/>
                    <a:pt x="795968" y="701757"/>
                  </a:cubicBezTo>
                  <a:cubicBezTo>
                    <a:pt x="790528" y="717582"/>
                    <a:pt x="782120" y="729946"/>
                    <a:pt x="770746" y="738848"/>
                  </a:cubicBezTo>
                  <a:cubicBezTo>
                    <a:pt x="759371" y="747749"/>
                    <a:pt x="745030" y="753684"/>
                    <a:pt x="727721" y="756651"/>
                  </a:cubicBezTo>
                  <a:cubicBezTo>
                    <a:pt x="710412" y="759618"/>
                    <a:pt x="689888" y="761102"/>
                    <a:pt x="666150" y="761102"/>
                  </a:cubicBezTo>
                  <a:cubicBezTo>
                    <a:pt x="642412" y="761102"/>
                    <a:pt x="622136" y="759618"/>
                    <a:pt x="605321" y="756651"/>
                  </a:cubicBezTo>
                  <a:cubicBezTo>
                    <a:pt x="588507" y="753684"/>
                    <a:pt x="574659" y="747749"/>
                    <a:pt x="563779" y="738848"/>
                  </a:cubicBezTo>
                  <a:cubicBezTo>
                    <a:pt x="552899" y="729946"/>
                    <a:pt x="544739" y="717582"/>
                    <a:pt x="539300" y="701757"/>
                  </a:cubicBezTo>
                  <a:cubicBezTo>
                    <a:pt x="533860" y="685932"/>
                    <a:pt x="531140" y="665161"/>
                    <a:pt x="531140" y="639445"/>
                  </a:cubicBezTo>
                  <a:cubicBezTo>
                    <a:pt x="531140" y="609772"/>
                    <a:pt x="532623" y="582325"/>
                    <a:pt x="535590" y="557103"/>
                  </a:cubicBezTo>
                  <a:cubicBezTo>
                    <a:pt x="538558" y="531881"/>
                    <a:pt x="543256" y="507896"/>
                    <a:pt x="549685" y="485147"/>
                  </a:cubicBezTo>
                  <a:cubicBezTo>
                    <a:pt x="556114" y="462398"/>
                    <a:pt x="565016" y="439896"/>
                    <a:pt x="576390" y="417642"/>
                  </a:cubicBezTo>
                  <a:cubicBezTo>
                    <a:pt x="587765" y="395387"/>
                    <a:pt x="601365" y="371896"/>
                    <a:pt x="617190" y="347169"/>
                  </a:cubicBezTo>
                  <a:lnTo>
                    <a:pt x="817480" y="43025"/>
                  </a:lnTo>
                  <a:cubicBezTo>
                    <a:pt x="822426" y="35112"/>
                    <a:pt x="827866" y="28683"/>
                    <a:pt x="833800" y="23738"/>
                  </a:cubicBezTo>
                  <a:cubicBezTo>
                    <a:pt x="839735" y="18792"/>
                    <a:pt x="847153" y="14589"/>
                    <a:pt x="856055" y="11127"/>
                  </a:cubicBezTo>
                  <a:cubicBezTo>
                    <a:pt x="864956" y="7665"/>
                    <a:pt x="875589" y="4945"/>
                    <a:pt x="887953" y="2967"/>
                  </a:cubicBezTo>
                  <a:cubicBezTo>
                    <a:pt x="900316" y="989"/>
                    <a:pt x="915400" y="0"/>
                    <a:pt x="933203" y="0"/>
                  </a:cubicBezTo>
                  <a:close/>
                  <a:moveTo>
                    <a:pt x="402064" y="0"/>
                  </a:moveTo>
                  <a:cubicBezTo>
                    <a:pt x="417889" y="0"/>
                    <a:pt x="430995" y="741"/>
                    <a:pt x="441380" y="2225"/>
                  </a:cubicBezTo>
                  <a:cubicBezTo>
                    <a:pt x="451765" y="3709"/>
                    <a:pt x="459678" y="6181"/>
                    <a:pt x="465118" y="9643"/>
                  </a:cubicBezTo>
                  <a:cubicBezTo>
                    <a:pt x="470558" y="13105"/>
                    <a:pt x="473278" y="17803"/>
                    <a:pt x="473278" y="23738"/>
                  </a:cubicBezTo>
                  <a:cubicBezTo>
                    <a:pt x="473278" y="29672"/>
                    <a:pt x="471300" y="36596"/>
                    <a:pt x="467343" y="44509"/>
                  </a:cubicBezTo>
                  <a:lnTo>
                    <a:pt x="272988" y="452507"/>
                  </a:lnTo>
                  <a:lnTo>
                    <a:pt x="272988" y="639445"/>
                  </a:lnTo>
                  <a:cubicBezTo>
                    <a:pt x="272988" y="665161"/>
                    <a:pt x="270268" y="685932"/>
                    <a:pt x="264828" y="701757"/>
                  </a:cubicBezTo>
                  <a:cubicBezTo>
                    <a:pt x="259388" y="717582"/>
                    <a:pt x="250981" y="729946"/>
                    <a:pt x="239606" y="738848"/>
                  </a:cubicBezTo>
                  <a:cubicBezTo>
                    <a:pt x="228232" y="747749"/>
                    <a:pt x="213890" y="753684"/>
                    <a:pt x="196581" y="756651"/>
                  </a:cubicBezTo>
                  <a:cubicBezTo>
                    <a:pt x="179272" y="759618"/>
                    <a:pt x="158748" y="761102"/>
                    <a:pt x="135010" y="761102"/>
                  </a:cubicBezTo>
                  <a:cubicBezTo>
                    <a:pt x="111272" y="761102"/>
                    <a:pt x="90996" y="759618"/>
                    <a:pt x="74181" y="756651"/>
                  </a:cubicBezTo>
                  <a:cubicBezTo>
                    <a:pt x="57367" y="753684"/>
                    <a:pt x="43520" y="747749"/>
                    <a:pt x="32640" y="738848"/>
                  </a:cubicBezTo>
                  <a:cubicBezTo>
                    <a:pt x="21760" y="729946"/>
                    <a:pt x="13600" y="717582"/>
                    <a:pt x="8160" y="701757"/>
                  </a:cubicBezTo>
                  <a:cubicBezTo>
                    <a:pt x="2720" y="685932"/>
                    <a:pt x="0" y="665161"/>
                    <a:pt x="0" y="639445"/>
                  </a:cubicBezTo>
                  <a:cubicBezTo>
                    <a:pt x="0" y="609772"/>
                    <a:pt x="1483" y="582325"/>
                    <a:pt x="4451" y="557103"/>
                  </a:cubicBezTo>
                  <a:cubicBezTo>
                    <a:pt x="7418" y="531881"/>
                    <a:pt x="12116" y="507896"/>
                    <a:pt x="18545" y="485147"/>
                  </a:cubicBezTo>
                  <a:cubicBezTo>
                    <a:pt x="24974" y="462398"/>
                    <a:pt x="33876" y="439896"/>
                    <a:pt x="45251" y="417642"/>
                  </a:cubicBezTo>
                  <a:cubicBezTo>
                    <a:pt x="56625" y="395387"/>
                    <a:pt x="70225" y="371896"/>
                    <a:pt x="86050" y="347169"/>
                  </a:cubicBezTo>
                  <a:lnTo>
                    <a:pt x="286341" y="43025"/>
                  </a:lnTo>
                  <a:cubicBezTo>
                    <a:pt x="291286" y="35112"/>
                    <a:pt x="296726" y="28683"/>
                    <a:pt x="302661" y="23738"/>
                  </a:cubicBezTo>
                  <a:cubicBezTo>
                    <a:pt x="308595" y="18792"/>
                    <a:pt x="316013" y="14589"/>
                    <a:pt x="324915" y="11127"/>
                  </a:cubicBezTo>
                  <a:cubicBezTo>
                    <a:pt x="333817" y="7665"/>
                    <a:pt x="344449" y="4945"/>
                    <a:pt x="356813" y="2967"/>
                  </a:cubicBezTo>
                  <a:cubicBezTo>
                    <a:pt x="369177" y="989"/>
                    <a:pt x="384260" y="0"/>
                    <a:pt x="40206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" name="Google Shape;4885;p12">
              <a:extLst>
                <a:ext uri="{FF2B5EF4-FFF2-40B4-BE49-F238E27FC236}">
                  <a16:creationId xmlns:a16="http://schemas.microsoft.com/office/drawing/2014/main" id="{7BD9BD9F-C802-455D-A53B-4821840C5460}"/>
                </a:ext>
              </a:extLst>
            </p:cNvPr>
            <p:cNvSpPr/>
            <p:nvPr/>
          </p:nvSpPr>
          <p:spPr>
            <a:xfrm>
              <a:off x="8570675" y="4205349"/>
              <a:ext cx="891909" cy="675294"/>
            </a:xfrm>
            <a:custGeom>
              <a:avLst/>
              <a:gdLst/>
              <a:ahLst/>
              <a:cxnLst/>
              <a:rect l="l" t="t" r="r" b="b"/>
              <a:pathLst>
                <a:path w="1005242" h="761102" extrusionOk="0">
                  <a:moveTo>
                    <a:pt x="870232" y="0"/>
                  </a:moveTo>
                  <a:cubicBezTo>
                    <a:pt x="892981" y="0"/>
                    <a:pt x="913010" y="1483"/>
                    <a:pt x="930319" y="4451"/>
                  </a:cubicBezTo>
                  <a:cubicBezTo>
                    <a:pt x="947628" y="7418"/>
                    <a:pt x="961723" y="13105"/>
                    <a:pt x="972602" y="21512"/>
                  </a:cubicBezTo>
                  <a:cubicBezTo>
                    <a:pt x="983483" y="29919"/>
                    <a:pt x="991643" y="42036"/>
                    <a:pt x="997082" y="57861"/>
                  </a:cubicBezTo>
                  <a:cubicBezTo>
                    <a:pt x="1002523" y="73687"/>
                    <a:pt x="1005242" y="94458"/>
                    <a:pt x="1005242" y="120174"/>
                  </a:cubicBezTo>
                  <a:cubicBezTo>
                    <a:pt x="1005242" y="150835"/>
                    <a:pt x="1003759" y="178777"/>
                    <a:pt x="1000792" y="203999"/>
                  </a:cubicBezTo>
                  <a:cubicBezTo>
                    <a:pt x="997824" y="229221"/>
                    <a:pt x="993126" y="253206"/>
                    <a:pt x="986697" y="275955"/>
                  </a:cubicBezTo>
                  <a:cubicBezTo>
                    <a:pt x="980268" y="298704"/>
                    <a:pt x="971366" y="321206"/>
                    <a:pt x="959992" y="343460"/>
                  </a:cubicBezTo>
                  <a:cubicBezTo>
                    <a:pt x="948618" y="365715"/>
                    <a:pt x="935018" y="388711"/>
                    <a:pt x="919192" y="412449"/>
                  </a:cubicBezTo>
                  <a:lnTo>
                    <a:pt x="717418" y="716593"/>
                  </a:lnTo>
                  <a:cubicBezTo>
                    <a:pt x="713462" y="724506"/>
                    <a:pt x="708269" y="731182"/>
                    <a:pt x="701840" y="736622"/>
                  </a:cubicBezTo>
                  <a:cubicBezTo>
                    <a:pt x="695411" y="742062"/>
                    <a:pt x="687746" y="746513"/>
                    <a:pt x="678844" y="749975"/>
                  </a:cubicBezTo>
                  <a:cubicBezTo>
                    <a:pt x="669942" y="753437"/>
                    <a:pt x="659557" y="756157"/>
                    <a:pt x="647688" y="758135"/>
                  </a:cubicBezTo>
                  <a:cubicBezTo>
                    <a:pt x="635819" y="760113"/>
                    <a:pt x="620982" y="761102"/>
                    <a:pt x="603179" y="761102"/>
                  </a:cubicBezTo>
                  <a:cubicBezTo>
                    <a:pt x="587354" y="761102"/>
                    <a:pt x="574248" y="760360"/>
                    <a:pt x="563863" y="758877"/>
                  </a:cubicBezTo>
                  <a:cubicBezTo>
                    <a:pt x="553477" y="757393"/>
                    <a:pt x="545565" y="754673"/>
                    <a:pt x="540124" y="750717"/>
                  </a:cubicBezTo>
                  <a:cubicBezTo>
                    <a:pt x="534685" y="746760"/>
                    <a:pt x="531965" y="741815"/>
                    <a:pt x="531965" y="735880"/>
                  </a:cubicBezTo>
                  <a:cubicBezTo>
                    <a:pt x="531965" y="729946"/>
                    <a:pt x="533448" y="722528"/>
                    <a:pt x="536415" y="713626"/>
                  </a:cubicBezTo>
                  <a:lnTo>
                    <a:pt x="732255" y="308595"/>
                  </a:lnTo>
                  <a:lnTo>
                    <a:pt x="732255" y="120174"/>
                  </a:lnTo>
                  <a:cubicBezTo>
                    <a:pt x="732255" y="94458"/>
                    <a:pt x="734728" y="73687"/>
                    <a:pt x="739673" y="57861"/>
                  </a:cubicBezTo>
                  <a:cubicBezTo>
                    <a:pt x="744618" y="42036"/>
                    <a:pt x="752778" y="29919"/>
                    <a:pt x="764153" y="21512"/>
                  </a:cubicBezTo>
                  <a:cubicBezTo>
                    <a:pt x="775527" y="13105"/>
                    <a:pt x="789869" y="7418"/>
                    <a:pt x="807178" y="4451"/>
                  </a:cubicBezTo>
                  <a:cubicBezTo>
                    <a:pt x="824487" y="1483"/>
                    <a:pt x="845505" y="0"/>
                    <a:pt x="870232" y="0"/>
                  </a:cubicBezTo>
                  <a:close/>
                  <a:moveTo>
                    <a:pt x="339093" y="0"/>
                  </a:moveTo>
                  <a:cubicBezTo>
                    <a:pt x="362831" y="0"/>
                    <a:pt x="383107" y="1483"/>
                    <a:pt x="399921" y="4451"/>
                  </a:cubicBezTo>
                  <a:cubicBezTo>
                    <a:pt x="416736" y="7418"/>
                    <a:pt x="430583" y="13105"/>
                    <a:pt x="441463" y="21512"/>
                  </a:cubicBezTo>
                  <a:cubicBezTo>
                    <a:pt x="452343" y="29919"/>
                    <a:pt x="460503" y="42036"/>
                    <a:pt x="465943" y="57861"/>
                  </a:cubicBezTo>
                  <a:cubicBezTo>
                    <a:pt x="471383" y="73687"/>
                    <a:pt x="474103" y="94458"/>
                    <a:pt x="474103" y="120174"/>
                  </a:cubicBezTo>
                  <a:cubicBezTo>
                    <a:pt x="474103" y="150835"/>
                    <a:pt x="472619" y="178777"/>
                    <a:pt x="469652" y="203999"/>
                  </a:cubicBezTo>
                  <a:cubicBezTo>
                    <a:pt x="466685" y="229221"/>
                    <a:pt x="461987" y="253206"/>
                    <a:pt x="455558" y="275955"/>
                  </a:cubicBezTo>
                  <a:cubicBezTo>
                    <a:pt x="449129" y="298704"/>
                    <a:pt x="440227" y="321206"/>
                    <a:pt x="428852" y="343460"/>
                  </a:cubicBezTo>
                  <a:cubicBezTo>
                    <a:pt x="417478" y="365715"/>
                    <a:pt x="403878" y="388711"/>
                    <a:pt x="388052" y="412449"/>
                  </a:cubicBezTo>
                  <a:lnTo>
                    <a:pt x="186279" y="716593"/>
                  </a:lnTo>
                  <a:cubicBezTo>
                    <a:pt x="182322" y="724506"/>
                    <a:pt x="177130" y="731182"/>
                    <a:pt x="170701" y="736622"/>
                  </a:cubicBezTo>
                  <a:cubicBezTo>
                    <a:pt x="164272" y="742062"/>
                    <a:pt x="156606" y="746513"/>
                    <a:pt x="147704" y="749975"/>
                  </a:cubicBezTo>
                  <a:cubicBezTo>
                    <a:pt x="138803" y="753437"/>
                    <a:pt x="128417" y="756157"/>
                    <a:pt x="116548" y="758135"/>
                  </a:cubicBezTo>
                  <a:cubicBezTo>
                    <a:pt x="104679" y="760113"/>
                    <a:pt x="89843" y="761102"/>
                    <a:pt x="72039" y="761102"/>
                  </a:cubicBezTo>
                  <a:cubicBezTo>
                    <a:pt x="56214" y="761102"/>
                    <a:pt x="42861" y="760360"/>
                    <a:pt x="31981" y="758877"/>
                  </a:cubicBezTo>
                  <a:cubicBezTo>
                    <a:pt x="21101" y="757393"/>
                    <a:pt x="13189" y="754673"/>
                    <a:pt x="8243" y="750717"/>
                  </a:cubicBezTo>
                  <a:cubicBezTo>
                    <a:pt x="3298" y="746760"/>
                    <a:pt x="578" y="741815"/>
                    <a:pt x="83" y="735880"/>
                  </a:cubicBezTo>
                  <a:cubicBezTo>
                    <a:pt x="-411" y="729946"/>
                    <a:pt x="1320" y="722528"/>
                    <a:pt x="5276" y="713626"/>
                  </a:cubicBezTo>
                  <a:lnTo>
                    <a:pt x="201115" y="308595"/>
                  </a:lnTo>
                  <a:lnTo>
                    <a:pt x="201115" y="120174"/>
                  </a:lnTo>
                  <a:cubicBezTo>
                    <a:pt x="201115" y="94458"/>
                    <a:pt x="203588" y="73687"/>
                    <a:pt x="208533" y="57861"/>
                  </a:cubicBezTo>
                  <a:cubicBezTo>
                    <a:pt x="213479" y="42036"/>
                    <a:pt x="221639" y="29919"/>
                    <a:pt x="233013" y="21512"/>
                  </a:cubicBezTo>
                  <a:cubicBezTo>
                    <a:pt x="244388" y="13105"/>
                    <a:pt x="258729" y="7418"/>
                    <a:pt x="276038" y="4451"/>
                  </a:cubicBezTo>
                  <a:cubicBezTo>
                    <a:pt x="293348" y="1483"/>
                    <a:pt x="314366" y="0"/>
                    <a:pt x="339093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73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5BF65E-4B1A-4F07-A734-E6C9B1D1B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D09E45-9769-4D41-9630-96B485C6362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9D9EA2-73A2-45E6-A5C3-AE9747D52333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F3BF4E7-9BF3-4C20-BB67-731CBA824BF1}"/>
                </a:ext>
              </a:extLst>
            </p:cNvPr>
            <p:cNvSpPr/>
            <p:nvPr/>
          </p:nvSpPr>
          <p:spPr>
            <a:xfrm>
              <a:off x="4602996" y="2712203"/>
              <a:ext cx="1084882" cy="898902"/>
            </a:xfrm>
            <a:prstGeom prst="rect">
              <a:avLst/>
            </a:prstGeom>
            <a:solidFill>
              <a:srgbClr val="116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atin typeface="Segoe UI Black" panose="020B0A02040204020203" pitchFamily="34" charset="0"/>
                  <a:ea typeface="Segoe UI Black" panose="020B0A02040204020203" pitchFamily="34" charset="0"/>
                </a:rPr>
                <a:t>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509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9186CF-0753-4F39-8040-B60815BCC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2B885C3-2591-42CE-9B40-E7641CA82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259" y="965535"/>
            <a:ext cx="4733333" cy="4028571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B907948-F57A-41C1-9A38-5514C59A2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16" y="965535"/>
            <a:ext cx="4114343" cy="402857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DC4EA0-5266-43B0-840B-BD8FB7C8E6B0}"/>
              </a:ext>
            </a:extLst>
          </p:cNvPr>
          <p:cNvSpPr/>
          <p:nvPr/>
        </p:nvSpPr>
        <p:spPr>
          <a:xfrm>
            <a:off x="1663700" y="5372100"/>
            <a:ext cx="3568700" cy="695327"/>
          </a:xfrm>
          <a:prstGeom prst="roundRect">
            <a:avLst/>
          </a:prstGeom>
          <a:solidFill>
            <a:srgbClr val="DA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Phim chụp sụn tăng trưởng ở xương trẻ em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7251F75-C86E-44EE-9AB9-DDF376E6FC1B}"/>
              </a:ext>
            </a:extLst>
          </p:cNvPr>
          <p:cNvSpPr/>
          <p:nvPr/>
        </p:nvSpPr>
        <p:spPr>
          <a:xfrm>
            <a:off x="6489700" y="5284618"/>
            <a:ext cx="3568700" cy="695327"/>
          </a:xfrm>
          <a:prstGeom prst="roundRect">
            <a:avLst/>
          </a:prstGeom>
          <a:solidFill>
            <a:srgbClr val="DA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Vai trò của sụn tăng trưởng trong sự dài ra của xương</a:t>
            </a:r>
          </a:p>
        </p:txBody>
      </p:sp>
    </p:spTree>
    <p:extLst>
      <p:ext uri="{BB962C8B-B14F-4D97-AF65-F5344CB8AC3E}">
        <p14:creationId xmlns:p14="http://schemas.microsoft.com/office/powerpoint/2010/main" val="6852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283</Words>
  <Application>Microsoft Office PowerPoint</Application>
  <PresentationFormat>Widescreen</PresentationFormat>
  <Paragraphs>30</Paragraphs>
  <Slides>29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.VnTime</vt:lpstr>
      <vt:lpstr>Arial</vt:lpstr>
      <vt:lpstr>Calibri</vt:lpstr>
      <vt:lpstr>Calibri Light</vt:lpstr>
      <vt:lpstr>Corbel</vt:lpstr>
      <vt:lpstr>Roboto Medium</vt:lpstr>
      <vt:lpstr>Segoe UI</vt:lpstr>
      <vt:lpstr>Segoe UI Black</vt:lpstr>
      <vt:lpstr>Symbol</vt:lpstr>
      <vt:lpstr>Tahoma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Aadmin</cp:lastModifiedBy>
  <cp:revision>9</cp:revision>
  <dcterms:created xsi:type="dcterms:W3CDTF">2021-09-05T20:28:01Z</dcterms:created>
  <dcterms:modified xsi:type="dcterms:W3CDTF">2023-03-06T02:34:43Z</dcterms:modified>
</cp:coreProperties>
</file>