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804" r:id="rId4"/>
    <p:sldMasterId id="2147483816" r:id="rId5"/>
    <p:sldMasterId id="2147483829" r:id="rId6"/>
    <p:sldMasterId id="2147483842" r:id="rId7"/>
    <p:sldMasterId id="2147483855" r:id="rId8"/>
    <p:sldMasterId id="2147483868" r:id="rId9"/>
    <p:sldMasterId id="2147483881" r:id="rId10"/>
    <p:sldMasterId id="2147483894" r:id="rId11"/>
    <p:sldMasterId id="2147483907" r:id="rId12"/>
    <p:sldMasterId id="2147483920" r:id="rId13"/>
  </p:sldMasterIdLst>
  <p:notesMasterIdLst>
    <p:notesMasterId r:id="rId27"/>
  </p:notesMasterIdLst>
  <p:sldIdLst>
    <p:sldId id="271" r:id="rId14"/>
    <p:sldId id="263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65" r:id="rId23"/>
    <p:sldId id="281" r:id="rId24"/>
    <p:sldId id="282" r:id="rId25"/>
    <p:sldId id="264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25959BEF-E700-11D2-A7AF-00C04F8062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1CD8E-EA45-4DE5-94A6-ED7D8A5A238D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93CE-CD54-47F3-9B75-A3617D6CC0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658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SG" smtClean="0">
                <a:solidFill>
                  <a:prstClr val="black"/>
                </a:solidFill>
              </a:rPr>
              <a:pPr/>
              <a:t>1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465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4062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913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20312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82922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4661"/>
      </p:ext>
    </p:extLst>
  </p:cSld>
  <p:clrMapOvr>
    <a:masterClrMapping/>
  </p:clrMapOvr>
  <p:transition spd="slow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28246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14541"/>
      </p:ext>
    </p:extLst>
  </p:cSld>
  <p:clrMapOvr>
    <a:masterClrMapping/>
  </p:clrMapOvr>
  <p:transition spd="slow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44139"/>
      </p:ext>
    </p:extLst>
  </p:cSld>
  <p:clrMapOvr>
    <a:masterClrMapping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56268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37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547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80863"/>
      </p:ext>
    </p:extLst>
  </p:cSld>
  <p:clrMapOvr>
    <a:masterClrMapping/>
  </p:clrMapOvr>
  <p:transition spd="slow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47085"/>
      </p:ext>
    </p:extLst>
  </p:cSld>
  <p:clrMapOvr>
    <a:masterClrMapping/>
  </p:clrMapOvr>
  <p:transition spd="slow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9113"/>
      </p:ext>
    </p:extLst>
  </p:cSld>
  <p:clrMapOvr>
    <a:masterClrMapping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82493"/>
      </p:ext>
    </p:extLst>
  </p:cSld>
  <p:clrMapOvr>
    <a:masterClrMapping/>
  </p:clrMapOvr>
  <p:transition spd="slow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14927"/>
      </p:ext>
    </p:extLst>
  </p:cSld>
  <p:clrMapOvr>
    <a:masterClrMapping/>
  </p:clrMapOvr>
  <p:transition spd="slow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32558"/>
      </p:ext>
    </p:extLst>
  </p:cSld>
  <p:clrMapOvr>
    <a:masterClrMapping/>
  </p:clrMapOvr>
  <p:transition spd="slow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44043"/>
      </p:ext>
    </p:extLst>
  </p:cSld>
  <p:clrMapOvr>
    <a:masterClrMapping/>
  </p:clrMapOvr>
  <p:transition spd="slow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41226"/>
      </p:ext>
    </p:extLst>
  </p:cSld>
  <p:clrMapOvr>
    <a:masterClrMapping/>
  </p:clrMapOvr>
  <p:transition spd="slow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52848"/>
      </p:ext>
    </p:extLst>
  </p:cSld>
  <p:clrMapOvr>
    <a:masterClrMapping/>
  </p:clrMapOvr>
  <p:transition spd="slow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4575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8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13310"/>
      </p:ext>
    </p:extLst>
  </p:cSld>
  <p:clrMapOvr>
    <a:masterClrMapping/>
  </p:clrMapOvr>
  <p:transition spd="slow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92511"/>
      </p:ext>
    </p:extLst>
  </p:cSld>
  <p:clrMapOvr>
    <a:masterClrMapping/>
  </p:clrMapOvr>
  <p:transition spd="slow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9154"/>
      </p:ext>
    </p:extLst>
  </p:cSld>
  <p:clrMapOvr>
    <a:masterClrMapping/>
  </p:clrMapOvr>
  <p:transition spd="slow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63563"/>
      </p:ext>
    </p:extLst>
  </p:cSld>
  <p:clrMapOvr>
    <a:masterClrMapping/>
  </p:clrMapOvr>
  <p:transition spd="slow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33733"/>
      </p:ext>
    </p:extLst>
  </p:cSld>
  <p:clrMapOvr>
    <a:masterClrMapping/>
  </p:clrMapOvr>
  <p:transition spd="slow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94414"/>
      </p:ext>
    </p:extLst>
  </p:cSld>
  <p:clrMapOvr>
    <a:masterClrMapping/>
  </p:clrMapOvr>
  <p:transition spd="slow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1357"/>
      </p:ext>
    </p:extLst>
  </p:cSld>
  <p:clrMapOvr>
    <a:masterClrMapping/>
  </p:clrMapOvr>
  <p:transition spd="slow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66676"/>
      </p:ext>
    </p:extLst>
  </p:cSld>
  <p:clrMapOvr>
    <a:masterClrMapping/>
  </p:clrMapOvr>
  <p:transition spd="slow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8735"/>
      </p:ext>
    </p:extLst>
  </p:cSld>
  <p:clrMapOvr>
    <a:masterClrMapping/>
  </p:clrMapOvr>
  <p:transition spd="slow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4756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98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27606"/>
      </p:ext>
    </p:extLst>
  </p:cSld>
  <p:clrMapOvr>
    <a:masterClrMapping/>
  </p:clrMapOvr>
  <p:transition spd="slow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58248"/>
      </p:ext>
    </p:extLst>
  </p:cSld>
  <p:clrMapOvr>
    <a:masterClrMapping/>
  </p:clrMapOvr>
  <p:transition spd="slow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66518"/>
      </p:ext>
    </p:extLst>
  </p:cSld>
  <p:clrMapOvr>
    <a:masterClrMapping/>
  </p:clrMapOvr>
  <p:transition spd="slow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59564"/>
      </p:ext>
    </p:extLst>
  </p:cSld>
  <p:clrMapOvr>
    <a:masterClrMapping/>
  </p:clrMapOvr>
  <p:transition spd="slow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28432"/>
      </p:ext>
    </p:extLst>
  </p:cSld>
  <p:clrMapOvr>
    <a:masterClrMapping/>
  </p:clrMapOvr>
  <p:transition spd="slow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32229"/>
      </p:ext>
    </p:extLst>
  </p:cSld>
  <p:clrMapOvr>
    <a:masterClrMapping/>
  </p:clrMapOvr>
  <p:transition spd="slow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56561"/>
      </p:ext>
    </p:extLst>
  </p:cSld>
  <p:clrMapOvr>
    <a:masterClrMapping/>
  </p:clrMapOvr>
  <p:transition spd="slow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5822"/>
      </p:ext>
    </p:extLst>
  </p:cSld>
  <p:clrMapOvr>
    <a:masterClrMapping/>
  </p:clrMapOvr>
  <p:transition spd="slow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64956"/>
      </p:ext>
    </p:extLst>
  </p:cSld>
  <p:clrMapOvr>
    <a:masterClrMapping/>
  </p:clrMapOvr>
  <p:transition spd="slow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32312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80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16099"/>
      </p:ext>
    </p:extLst>
  </p:cSld>
  <p:clrMapOvr>
    <a:masterClrMapping/>
  </p:clrMapOvr>
  <p:transition spd="slow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18296"/>
      </p:ext>
    </p:extLst>
  </p:cSld>
  <p:clrMapOvr>
    <a:masterClrMapping/>
  </p:clrMapOvr>
  <p:transition spd="slow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57793"/>
      </p:ext>
    </p:extLst>
  </p:cSld>
  <p:clrMapOvr>
    <a:masterClrMapping/>
  </p:clrMapOvr>
  <p:transition spd="slow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14493"/>
      </p:ext>
    </p:extLst>
  </p:cSld>
  <p:clrMapOvr>
    <a:masterClrMapping/>
  </p:clrMapOvr>
  <p:transition spd="slow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14165"/>
      </p:ext>
    </p:extLst>
  </p:cSld>
  <p:clrMapOvr>
    <a:masterClrMapping/>
  </p:clrMapOvr>
  <p:transition spd="slow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3064"/>
      </p:ext>
    </p:extLst>
  </p:cSld>
  <p:clrMapOvr>
    <a:masterClrMapping/>
  </p:clrMapOvr>
  <p:transition spd="slow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62682"/>
      </p:ext>
    </p:extLst>
  </p:cSld>
  <p:clrMapOvr>
    <a:masterClrMapping/>
  </p:clrMapOvr>
  <p:transition spd="slow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6798"/>
      </p:ext>
    </p:extLst>
  </p:cSld>
  <p:clrMapOvr>
    <a:masterClrMapping/>
  </p:clrMapOvr>
  <p:transition spd="slow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63926"/>
      </p:ext>
    </p:extLst>
  </p:cSld>
  <p:clrMapOvr>
    <a:masterClrMapping/>
  </p:clrMapOvr>
  <p:transition spd="slow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3490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82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89346"/>
      </p:ext>
    </p:extLst>
  </p:cSld>
  <p:clrMapOvr>
    <a:masterClrMapping/>
  </p:clrMapOvr>
  <p:transition spd="slow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62977"/>
      </p:ext>
    </p:extLst>
  </p:cSld>
  <p:clrMapOvr>
    <a:masterClrMapping/>
  </p:clrMapOvr>
  <p:transition spd="slow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32645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7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2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44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2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9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12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4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54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9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8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8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70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2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4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8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21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12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46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54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26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9/19/2021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9/19/2021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>
                    <a:lumMod val="75000"/>
                  </a:srgb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>
                    <a:lumMod val="75000"/>
                  </a:srgb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9/19/2021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8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9/19/2021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9/19/2021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9/19/2021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9/19/2021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9/19/2021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52465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65449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4415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92112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604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70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86599"/>
      </p:ext>
    </p:extLst>
  </p:cSld>
  <p:clrMapOvr>
    <a:masterClrMapping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01562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821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79413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71914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08769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05885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0364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83540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6889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2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25534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15441"/>
      </p:ext>
    </p:extLst>
  </p:cSld>
  <p:clrMapOvr>
    <a:masterClrMapping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6949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6348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46864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34662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41579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33585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70043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1445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44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67905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53969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50239"/>
      </p:ext>
    </p:extLst>
  </p:cSld>
  <p:clrMapOvr>
    <a:masterClrMapping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74101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6793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2450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59411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12534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25944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052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211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99598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53302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49561"/>
      </p:ext>
    </p:extLst>
  </p:cSld>
  <p:clrMapOvr>
    <a:masterClrMapping/>
  </p:clrMapOvr>
  <p:transition spd="slow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65044"/>
      </p:ext>
    </p:extLst>
  </p:cSld>
  <p:clrMapOvr>
    <a:masterClrMapping/>
  </p:clrMapOvr>
  <p:transition spd="slow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91078"/>
      </p:ext>
    </p:extLst>
  </p:cSld>
  <p:clrMapOvr>
    <a:masterClrMapping/>
  </p:clrMapOvr>
  <p:transition spd="slow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71477"/>
      </p:ext>
    </p:extLst>
  </p:cSld>
  <p:clrMapOvr>
    <a:masterClrMapping/>
  </p:clrMapOvr>
  <p:transition spd="slow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86043"/>
      </p:ext>
    </p:extLst>
  </p:cSld>
  <p:clrMapOvr>
    <a:masterClrMapping/>
  </p:clrMapOvr>
  <p:transition spd="slow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9054"/>
      </p:ext>
    </p:extLst>
  </p:cSld>
  <p:clrMapOvr>
    <a:masterClrMapping/>
  </p:clrMapOvr>
  <p:transition spd="slow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6F99-CD9B-4109-9FF6-9C476B79C1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942"/>
      </p:ext>
    </p:extLst>
  </p:cSld>
  <p:clrMapOvr>
    <a:masterClrMapping/>
  </p:clrMapOvr>
  <p:transition spd="slow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E162-81C5-4D97-8801-9E049F36B3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8026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12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53A4-0CD6-4395-8CF5-591B1C0BB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99613"/>
      </p:ext>
    </p:extLst>
  </p:cSld>
  <p:clrMapOvr>
    <a:masterClrMapping/>
  </p:clrMapOvr>
  <p:transition spd="slow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0B20-C1BB-43C0-8ACE-D82400D08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05142"/>
      </p:ext>
    </p:extLst>
  </p:cSld>
  <p:clrMapOvr>
    <a:masterClrMapping/>
  </p:clrMapOvr>
  <p:transition spd="slow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5B33-A826-4DF6-A1F5-5198FC314F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79254"/>
      </p:ext>
    </p:extLst>
  </p:cSld>
  <p:clrMapOvr>
    <a:masterClrMapping/>
  </p:clrMapOvr>
  <p:transition spd="slow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BC79F-AA71-4847-8190-494C26F3B1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92775"/>
      </p:ext>
    </p:extLst>
  </p:cSld>
  <p:clrMapOvr>
    <a:masterClrMapping/>
  </p:clrMapOvr>
  <p:transition spd="slow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296-9C5D-45A8-A9C8-28C0207EF4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68527"/>
      </p:ext>
    </p:extLst>
  </p:cSld>
  <p:clrMapOvr>
    <a:masterClrMapping/>
  </p:clrMapOvr>
  <p:transition spd="slow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3CE5-8A40-442C-B798-79B0ECF156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96195"/>
      </p:ext>
    </p:extLst>
  </p:cSld>
  <p:clrMapOvr>
    <a:masterClrMapping/>
  </p:clrMapOvr>
  <p:transition spd="slow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C780A-32F2-402E-8935-16C6C8F96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1429"/>
      </p:ext>
    </p:extLst>
  </p:cSld>
  <p:clrMapOvr>
    <a:masterClrMapping/>
  </p:clrMapOvr>
  <p:transition spd="slow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3408-EA38-482A-BA10-3BB01E5AE1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88558"/>
      </p:ext>
    </p:extLst>
  </p:cSld>
  <p:clrMapOvr>
    <a:masterClrMapping/>
  </p:clrMapOvr>
  <p:transition spd="slow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E499-8694-4F8B-9C61-544204331D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19005"/>
      </p:ext>
    </p:extLst>
  </p:cSld>
  <p:clrMapOvr>
    <a:masterClrMapping/>
  </p:clrMapOvr>
  <p:transition spd="slow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AE4E-75FA-4DAA-8B71-F80F40A56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5492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763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50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6985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539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B3A8-35B6-4A07-8E9B-D6CDC04C35D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7729-E6F4-4329-AE2C-11780877893A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9"/>
            <a:ext cx="797399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>
                <a:solidFill>
                  <a:prstClr val="black"/>
                </a:solidFill>
              </a:rPr>
              <a:pPr/>
              <a:t>9/19/2021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2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3168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615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669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6837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3973A-6A2C-4DF8-A6F5-DFBBFAB814A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FFFFFF"/>
                </a:solidFill>
              </a:endParaRPr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6090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on%20nu%20ca.av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4" Type="http://schemas.openxmlformats.org/officeDocument/2006/relationships/hyperlink" Target="Giua%20m&#7841;c%20tu%20Khoa%20nghe%20cau%20ho%20vi%20dam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142.xml"/><Relationship Id="rId7" Type="http://schemas.openxmlformats.org/officeDocument/2006/relationships/image" Target="../media/image2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hyperlink" Target="../../../USER/Desktop/Desktop/sOAN%20ENM%20CO/New%20Folder/ban%20do%204.ppt" TargetMode="Externa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6.xml"/><Relationship Id="rId1" Type="http://schemas.openxmlformats.org/officeDocument/2006/relationships/audio" Target="file:///E:\Ca%20nhac\Nhac%20Tieng\Nhac%20VN\Bai%20day\Lop%208\Khat%20vong%20MX-khong%20loi.MP3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gif"/><Relationship Id="rId5" Type="http://schemas.openxmlformats.org/officeDocument/2006/relationships/hyperlink" Target="../../../USER/Desktop/Desktop/sOAN%20ENM%20CO/New%20Folder/ban%20do%204.ppt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gif"/><Relationship Id="rId5" Type="http://schemas.openxmlformats.org/officeDocument/2006/relationships/hyperlink" Target="../../../USER/Desktop/Desktop/sOAN%20ENM%20CO/New%20Folder/ban%20do%204.ppt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5.png"/><Relationship Id="rId5" Type="http://schemas.openxmlformats.org/officeDocument/2006/relationships/image" Target="../media/image4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16632"/>
            <a:ext cx="7704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SG" sz="6600" b="1" dirty="0">
              <a:ln w="12700">
                <a:solidFill>
                  <a:srgbClr val="84491F">
                    <a:lumMod val="50000"/>
                  </a:srgbClr>
                </a:solidFill>
                <a:prstDash val="solid"/>
              </a:ln>
              <a:pattFill prst="narHorz">
                <a:fgClr>
                  <a:srgbClr val="84491F"/>
                </a:fgClr>
                <a:bgClr>
                  <a:srgbClr val="84491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84491F">
                    <a:lumMod val="50000"/>
                  </a:srgbClr>
                </a:innerShdw>
              </a:effectLst>
            </a:endParaRPr>
          </a:p>
        </p:txBody>
      </p:sp>
      <p:pic>
        <p:nvPicPr>
          <p:cNvPr id="6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471635" y="6701739"/>
            <a:ext cx="330107" cy="457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116632"/>
            <a:ext cx="7560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ỦY BAN NHÂN DÂN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PHỐ THỦ ĐỨC</a:t>
            </a:r>
            <a:r>
              <a:rPr lang="en-US" alt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PHÒNG GIÁO DỤC VÀ ĐÀO TẠO</a:t>
            </a:r>
            <a:r>
              <a:rPr lang="en-US" altLang="en-US" sz="2400" dirty="0" smtClean="0">
                <a:solidFill>
                  <a:srgbClr val="0000FF"/>
                </a:solidFill>
                <a:latin typeface="Verdana"/>
              </a:rPr>
              <a:t/>
            </a:r>
            <a:br>
              <a:rPr lang="en-US" altLang="en-US" sz="2400" dirty="0" smtClean="0">
                <a:solidFill>
                  <a:srgbClr val="0000FF"/>
                </a:solidFill>
                <a:latin typeface="Verdana"/>
              </a:rPr>
            </a:b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TỔ BỘ MÔN ÂM NHẠC KHU VỰC 3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MÔN ÂM NHẠC 8</a:t>
            </a:r>
            <a:endParaRPr lang="vi-VN" sz="4000" b="1" dirty="0" smtClean="0">
              <a:solidFill>
                <a:srgbClr val="FF0000"/>
              </a:solidFill>
            </a:endParaRPr>
          </a:p>
          <a:p>
            <a:pPr algn="ctr"/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8318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TÁC PHẨM TIÊU BIỂU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7920880" cy="3168352"/>
          </a:xfrm>
        </p:spPr>
        <p:txBody>
          <a:bodyPr>
            <a:normAutofit/>
          </a:bodyPr>
          <a:lstStyle/>
          <a:p>
            <a:r>
              <a:rPr lang="en-US" b="1" dirty="0" smtClean="0">
                <a:hlinkClick r:id="rId3" action="ppaction://hlinkfile"/>
              </a:rPr>
              <a:t>SƠN NỮ CA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LỜI BÁC DẶN TRƯỚC LÚC ĐI XA</a:t>
            </a: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hlinkClick r:id="rId4" action="ppaction://hlinkfile"/>
              </a:rPr>
              <a:t>GIỮA MẠC TƯ KHOA NGHE CÂU HÒ VÍ DẶM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971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 descr="Bouquet"/>
          <p:cNvSpPr txBox="1">
            <a:spLocks noChangeArrowheads="1"/>
          </p:cNvSpPr>
          <p:nvPr/>
        </p:nvSpPr>
        <p:spPr bwMode="auto">
          <a:xfrm>
            <a:off x="1981200" y="4772025"/>
            <a:ext cx="685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VNI-Univer" pitchFamily="2" charset="0"/>
              </a:rPr>
              <a:t>		</a:t>
            </a:r>
          </a:p>
        </p:txBody>
      </p:sp>
      <p:sp>
        <p:nvSpPr>
          <p:cNvPr id="35846" name="Text Box 6" descr="Bouquet"/>
          <p:cNvSpPr txBox="1">
            <a:spLocks noChangeArrowheads="1"/>
          </p:cNvSpPr>
          <p:nvPr/>
        </p:nvSpPr>
        <p:spPr bwMode="auto">
          <a:xfrm>
            <a:off x="1905000" y="47244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000" b="1" u="sng">
              <a:solidFill>
                <a:srgbClr val="FFFFFF"/>
              </a:solidFill>
              <a:latin typeface="VNI-Univer" pitchFamily="2" charset="0"/>
            </a:endParaRPr>
          </a:p>
        </p:txBody>
      </p:sp>
      <p:grpSp>
        <p:nvGrpSpPr>
          <p:cNvPr id="18436" name="Group 17"/>
          <p:cNvGrpSpPr>
            <a:grpSpLocks/>
          </p:cNvGrpSpPr>
          <p:nvPr/>
        </p:nvGrpSpPr>
        <p:grpSpPr bwMode="auto">
          <a:xfrm>
            <a:off x="6310313" y="-38100"/>
            <a:ext cx="2884487" cy="2838450"/>
            <a:chOff x="3936" y="-15"/>
            <a:chExt cx="1817" cy="1788"/>
          </a:xfrm>
        </p:grpSpPr>
        <p:pic>
          <p:nvPicPr>
            <p:cNvPr id="18457" name="Picture 18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19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21"/>
          <p:cNvGrpSpPr>
            <a:grpSpLocks/>
          </p:cNvGrpSpPr>
          <p:nvPr/>
        </p:nvGrpSpPr>
        <p:grpSpPr bwMode="auto">
          <a:xfrm rot="-5400000">
            <a:off x="-61119" y="35719"/>
            <a:ext cx="2884488" cy="2838450"/>
            <a:chOff x="3936" y="-15"/>
            <a:chExt cx="1817" cy="1788"/>
          </a:xfrm>
        </p:grpSpPr>
        <p:pic>
          <p:nvPicPr>
            <p:cNvPr id="18454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8" name="Oval 16"/>
          <p:cNvSpPr>
            <a:spLocks noChangeArrowheads="1"/>
          </p:cNvSpPr>
          <p:nvPr/>
        </p:nvSpPr>
        <p:spPr bwMode="auto">
          <a:xfrm>
            <a:off x="749300" y="457200"/>
            <a:ext cx="1905000" cy="762000"/>
          </a:xfrm>
          <a:prstGeom prst="ellipse">
            <a:avLst/>
          </a:prstGeom>
          <a:solidFill>
            <a:srgbClr val="E9F91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</a:rPr>
              <a:t>TIẾT 3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048000" y="3810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ÔN HÁT – ÔN TẬP TĐN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895600" y="838200"/>
            <a:ext cx="485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ÂM NHẠC THƯỜNG THỨC</a:t>
            </a:r>
          </a:p>
        </p:txBody>
      </p:sp>
      <p:sp>
        <p:nvSpPr>
          <p:cNvPr id="18441" name="Line 19"/>
          <p:cNvSpPr>
            <a:spLocks noChangeShapeType="1"/>
          </p:cNvSpPr>
          <p:nvPr/>
        </p:nvSpPr>
        <p:spPr bwMode="auto">
          <a:xfrm>
            <a:off x="304800" y="1600200"/>
            <a:ext cx="8610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33400" y="1752600"/>
            <a:ext cx="5849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6600"/>
                </a:solidFill>
              </a:rPr>
              <a:t>2. </a:t>
            </a:r>
            <a:r>
              <a:rPr lang="en-US" sz="2800" b="1" i="1">
                <a:solidFill>
                  <a:srgbClr val="CC6600"/>
                </a:solidFill>
              </a:rPr>
              <a:t>Bài hát: “ Một mùa xuân nho nhỏ”.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81000" y="23622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mùa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xuân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nho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nhỏ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Thanh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Hải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tác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trên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giường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bệnh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viện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Trung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ương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Huế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cuối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cùng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cuộc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đời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tháng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12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1980.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chút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tâm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sự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chiêm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nghiệm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đã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dâng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trọn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cuộc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đời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cho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sự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nghiệp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mạng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giải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phóng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dân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tộc</a:t>
            </a:r>
            <a:r>
              <a:rPr lang="en-US" sz="200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81000" y="3657600"/>
            <a:ext cx="8763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bạn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thân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Thanh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Hải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sĩ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Trần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Hoàn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đã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ngay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lập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tức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phổ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vừa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hoàn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thành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nhanh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chóng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thính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giả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sĩ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đã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tìm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sâu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sắc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tứ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thơ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hay,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giàu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sức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thuyết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phục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“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Mỗi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chúng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ta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hãy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khiêm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nhường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đóng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góp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chút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gì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nhỏ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góp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phần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nên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cuộc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đời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tươi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đẹp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hãy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hòa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cùng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mọi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hãy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sẻ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chia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loại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chớ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ồn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ào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phô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trương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chớ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chỉ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thấy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hãy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"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con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chim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hót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làm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nhành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nốt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trầm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xao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xuyến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"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biến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hòa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81000" y="5867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hát nói lên lòng tự hào về đất nước tươi đẹp và khát khao cống hiến cho quê hương đất nước</a:t>
            </a:r>
            <a:r>
              <a:rPr lang="en-US" sz="200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8446" name="Group 8"/>
          <p:cNvGrpSpPr>
            <a:grpSpLocks/>
          </p:cNvGrpSpPr>
          <p:nvPr/>
        </p:nvGrpSpPr>
        <p:grpSpPr bwMode="auto">
          <a:xfrm rot="10800000">
            <a:off x="0" y="4095750"/>
            <a:ext cx="2884488" cy="2838450"/>
            <a:chOff x="3936" y="-15"/>
            <a:chExt cx="1817" cy="1788"/>
          </a:xfrm>
        </p:grpSpPr>
        <p:pic>
          <p:nvPicPr>
            <p:cNvPr id="18451" name="Picture 9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1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1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7" name="Group 4"/>
          <p:cNvGrpSpPr>
            <a:grpSpLocks/>
          </p:cNvGrpSpPr>
          <p:nvPr/>
        </p:nvGrpSpPr>
        <p:grpSpPr bwMode="auto">
          <a:xfrm rot="5400000">
            <a:off x="6358731" y="3996532"/>
            <a:ext cx="2884487" cy="2838450"/>
            <a:chOff x="3936" y="-15"/>
            <a:chExt cx="1817" cy="1788"/>
          </a:xfrm>
        </p:grpSpPr>
        <p:pic>
          <p:nvPicPr>
            <p:cNvPr id="18448" name="Picture 5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482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62" grpId="0"/>
      <p:bldP spid="35863" grpId="0"/>
      <p:bldP spid="358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4"/>
          <p:cNvGrpSpPr>
            <a:grpSpLocks/>
          </p:cNvGrpSpPr>
          <p:nvPr/>
        </p:nvGrpSpPr>
        <p:grpSpPr bwMode="auto">
          <a:xfrm rot="5400000">
            <a:off x="6333331" y="3996532"/>
            <a:ext cx="2884487" cy="2838450"/>
            <a:chOff x="3936" y="-15"/>
            <a:chExt cx="1817" cy="1788"/>
          </a:xfrm>
        </p:grpSpPr>
        <p:pic>
          <p:nvPicPr>
            <p:cNvPr id="4110" name="Picture 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8"/>
          <p:cNvGrpSpPr>
            <a:grpSpLocks/>
          </p:cNvGrpSpPr>
          <p:nvPr/>
        </p:nvGrpSpPr>
        <p:grpSpPr bwMode="auto">
          <a:xfrm rot="10800000">
            <a:off x="-14288" y="4051300"/>
            <a:ext cx="2884488" cy="2838450"/>
            <a:chOff x="3936" y="-15"/>
            <a:chExt cx="1817" cy="1788"/>
          </a:xfrm>
        </p:grpSpPr>
        <p:pic>
          <p:nvPicPr>
            <p:cNvPr id="4107" name="Picture 9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0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1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9" name="Picture 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CC6600"/>
                </a:solidFill>
              </a:rPr>
              <a:t>Bài</a:t>
            </a:r>
            <a:r>
              <a:rPr lang="en-US" sz="2800" b="1" dirty="0">
                <a:solidFill>
                  <a:srgbClr val="CC6600"/>
                </a:solidFill>
              </a:rPr>
              <a:t> </a:t>
            </a:r>
            <a:r>
              <a:rPr lang="en-US" sz="2800" b="1" dirty="0" err="1">
                <a:solidFill>
                  <a:srgbClr val="CC6600"/>
                </a:solidFill>
              </a:rPr>
              <a:t>hát</a:t>
            </a:r>
            <a:r>
              <a:rPr lang="en-US" sz="2800" b="1" dirty="0">
                <a:solidFill>
                  <a:srgbClr val="CC6600"/>
                </a:solidFill>
              </a:rPr>
              <a:t>:</a:t>
            </a:r>
            <a:endParaRPr lang="en-US" sz="2800" b="1" i="1" dirty="0">
              <a:solidFill>
                <a:srgbClr val="CC66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r:id="rId2" imgW="952560" imgH="476280"/>
        </mc:Choice>
        <mc:Fallback>
          <p:control r:id="rId2" imgW="952560" imgH="476280">
            <p:pic>
              <p:nvPicPr>
                <p:cNvPr id="0" name="Msi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1400" y="66294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574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en-US" b="1" dirty="0" smtClean="0"/>
              <a:t>DẶN DÒ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7992888" cy="2880320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Sưu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tầm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ca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Lí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4.</a:t>
            </a:r>
          </a:p>
          <a:p>
            <a:endParaRPr lang="en-US" dirty="0" smtClean="0">
              <a:latin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971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fani HeavyH" pitchFamily="34" charset="0"/>
              </a:rPr>
              <a:t>TiÕt</a:t>
            </a:r>
            <a:r>
              <a:rPr lang="en-US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fani HeavyH" pitchFamily="34" charset="0"/>
              </a:rPr>
              <a:t> 3</a:t>
            </a:r>
            <a:br>
              <a:rPr lang="en-US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fani HeavyH" pitchFamily="34" charset="0"/>
              </a:rPr>
            </a:br>
            <a:endParaRPr lang="vi-VN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-756592" y="1497404"/>
            <a:ext cx="9593263" cy="4202113"/>
            <a:chOff x="-576" y="1104"/>
            <a:chExt cx="7080" cy="2791"/>
          </a:xfrm>
        </p:grpSpPr>
        <p:sp>
          <p:nvSpPr>
            <p:cNvPr id="5" name="AutoShape 2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1396 w 21600"/>
                <a:gd name="T1" fmla="*/ 0 h 21600"/>
                <a:gd name="T2" fmla="*/ 21 w 21600"/>
                <a:gd name="T3" fmla="*/ 1375 h 21600"/>
                <a:gd name="T4" fmla="*/ 1396 w 21600"/>
                <a:gd name="T5" fmla="*/ 42 h 21600"/>
                <a:gd name="T6" fmla="*/ 2770 w 21600"/>
                <a:gd name="T7" fmla="*/ 137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AutoShape 26"/>
            <p:cNvSpPr>
              <a:spLocks noChangeArrowheads="1"/>
            </p:cNvSpPr>
            <p:nvPr/>
          </p:nvSpPr>
          <p:spPr bwMode="ltGray">
            <a:xfrm rot="5400000">
              <a:off x="-425" y="1310"/>
              <a:ext cx="2374" cy="2373"/>
            </a:xfrm>
            <a:custGeom>
              <a:avLst/>
              <a:gdLst>
                <a:gd name="T0" fmla="*/ 1187 w 21600"/>
                <a:gd name="T1" fmla="*/ 0 h 21600"/>
                <a:gd name="T2" fmla="*/ 553 w 21600"/>
                <a:gd name="T3" fmla="*/ 1193 h 21600"/>
                <a:gd name="T4" fmla="*/ 1187 w 21600"/>
                <a:gd name="T5" fmla="*/ 1105 h 21600"/>
                <a:gd name="T6" fmla="*/ 1821 w 21600"/>
                <a:gd name="T7" fmla="*/ 11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lnTo>
                    <a:pt x="10056" y="10807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297" y="1949"/>
              <a:ext cx="1636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</a:rPr>
                <a:t>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CC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</a:rPr>
                <a:t>ÂM NHẠC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CC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</a:rPr>
                <a:t>LỚP 8</a:t>
              </a:r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698" y="1437"/>
              <a:ext cx="4806" cy="334"/>
              <a:chOff x="1698" y="1437"/>
              <a:chExt cx="4806" cy="334"/>
            </a:xfrm>
          </p:grpSpPr>
          <p:sp>
            <p:nvSpPr>
              <p:cNvPr id="49" name="AutoShape 29"/>
              <p:cNvSpPr>
                <a:spLocks noChangeArrowheads="1"/>
              </p:cNvSpPr>
              <p:nvPr/>
            </p:nvSpPr>
            <p:spPr bwMode="gray">
              <a:xfrm>
                <a:off x="1931" y="1437"/>
                <a:ext cx="304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rgbClr val="003399">
                      <a:alpha val="50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0" name="Group 30"/>
              <p:cNvGrpSpPr>
                <a:grpSpLocks/>
              </p:cNvGrpSpPr>
              <p:nvPr/>
            </p:nvGrpSpPr>
            <p:grpSpPr bwMode="auto">
              <a:xfrm>
                <a:off x="1698" y="1447"/>
                <a:ext cx="316" cy="316"/>
                <a:chOff x="1583" y="1494"/>
                <a:chExt cx="526" cy="526"/>
              </a:xfrm>
            </p:grpSpPr>
            <p:sp>
              <p:nvSpPr>
                <p:cNvPr id="53" name="Oval 31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33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Oval 32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Oval 33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Oval 34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Oval 35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1" name="Text Box 36"/>
              <p:cNvSpPr txBox="1">
                <a:spLocks noChangeArrowheads="1"/>
              </p:cNvSpPr>
              <p:nvPr/>
            </p:nvSpPr>
            <p:spPr bwMode="auto">
              <a:xfrm>
                <a:off x="1755" y="1481"/>
                <a:ext cx="18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I</a:t>
                </a:r>
              </a:p>
            </p:txBody>
          </p:sp>
          <p:sp>
            <p:nvSpPr>
              <p:cNvPr id="52" name="Text Box 37"/>
              <p:cNvSpPr txBox="1">
                <a:spLocks noChangeArrowheads="1"/>
              </p:cNvSpPr>
              <p:nvPr/>
            </p:nvSpPr>
            <p:spPr bwMode="auto">
              <a:xfrm>
                <a:off x="2064" y="1445"/>
                <a:ext cx="4440" cy="30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514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Ôn bài hát: “ Mùa thu ngày khai trường”</a:t>
                </a:r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1952" y="1896"/>
              <a:ext cx="3483" cy="333"/>
              <a:chOff x="1952" y="1896"/>
              <a:chExt cx="3483" cy="333"/>
            </a:xfrm>
          </p:grpSpPr>
          <p:sp>
            <p:nvSpPr>
              <p:cNvPr id="40" name="AutoShape 39"/>
              <p:cNvSpPr>
                <a:spLocks noChangeArrowheads="1"/>
              </p:cNvSpPr>
              <p:nvPr/>
            </p:nvSpPr>
            <p:spPr bwMode="gray">
              <a:xfrm>
                <a:off x="2185" y="1896"/>
                <a:ext cx="304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rgbClr val="003399">
                      <a:alpha val="50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1" name="Group 40"/>
              <p:cNvGrpSpPr>
                <a:grpSpLocks/>
              </p:cNvGrpSpPr>
              <p:nvPr/>
            </p:nvGrpSpPr>
            <p:grpSpPr bwMode="auto">
              <a:xfrm>
                <a:off x="1952" y="1906"/>
                <a:ext cx="316" cy="316"/>
                <a:chOff x="1583" y="1494"/>
                <a:chExt cx="526" cy="526"/>
              </a:xfrm>
            </p:grpSpPr>
            <p:sp>
              <p:nvSpPr>
                <p:cNvPr id="44" name="Oval 41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Oval 42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Oval 43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Oval 44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Oval 45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2" name="Text Box 46"/>
              <p:cNvSpPr txBox="1">
                <a:spLocks noChangeArrowheads="1"/>
              </p:cNvSpPr>
              <p:nvPr/>
            </p:nvSpPr>
            <p:spPr bwMode="auto">
              <a:xfrm>
                <a:off x="1993" y="1950"/>
                <a:ext cx="23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II</a:t>
                </a:r>
              </a:p>
            </p:txBody>
          </p:sp>
          <p:sp>
            <p:nvSpPr>
              <p:cNvPr id="43" name="Text Box 47"/>
              <p:cNvSpPr txBox="1">
                <a:spLocks noChangeArrowheads="1"/>
              </p:cNvSpPr>
              <p:nvPr/>
            </p:nvSpPr>
            <p:spPr bwMode="auto">
              <a:xfrm>
                <a:off x="2303" y="1904"/>
                <a:ext cx="3132" cy="30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514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Ôn Tập đọc nhạc: TĐN số 1.</a:t>
                </a:r>
              </a:p>
            </p:txBody>
          </p:sp>
        </p:grp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2006" y="2354"/>
              <a:ext cx="3274" cy="333"/>
              <a:chOff x="2006" y="2354"/>
              <a:chExt cx="3274" cy="333"/>
            </a:xfrm>
          </p:grpSpPr>
          <p:sp>
            <p:nvSpPr>
              <p:cNvPr id="31" name="AutoShape 49"/>
              <p:cNvSpPr>
                <a:spLocks noChangeArrowheads="1"/>
              </p:cNvSpPr>
              <p:nvPr/>
            </p:nvSpPr>
            <p:spPr bwMode="gray">
              <a:xfrm>
                <a:off x="2240" y="2354"/>
                <a:ext cx="3040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rgbClr val="003399">
                      <a:alpha val="50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2" name="Group 50"/>
              <p:cNvGrpSpPr>
                <a:grpSpLocks/>
              </p:cNvGrpSpPr>
              <p:nvPr/>
            </p:nvGrpSpPr>
            <p:grpSpPr bwMode="auto">
              <a:xfrm>
                <a:off x="2006" y="2364"/>
                <a:ext cx="316" cy="316"/>
                <a:chOff x="1583" y="1494"/>
                <a:chExt cx="526" cy="526"/>
              </a:xfrm>
            </p:grpSpPr>
            <p:sp>
              <p:nvSpPr>
                <p:cNvPr id="35" name="Oval 51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Oval 52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Oval 53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Oval 54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Oval 55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3" name="Text Box 56"/>
              <p:cNvSpPr txBox="1">
                <a:spLocks noChangeArrowheads="1"/>
              </p:cNvSpPr>
              <p:nvPr/>
            </p:nvSpPr>
            <p:spPr bwMode="auto">
              <a:xfrm>
                <a:off x="2024" y="2407"/>
                <a:ext cx="276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III</a:t>
                </a:r>
              </a:p>
            </p:txBody>
          </p:sp>
          <p:sp>
            <p:nvSpPr>
              <p:cNvPr id="34" name="Text Box 57"/>
              <p:cNvSpPr txBox="1">
                <a:spLocks noChangeArrowheads="1"/>
              </p:cNvSpPr>
              <p:nvPr/>
            </p:nvSpPr>
            <p:spPr bwMode="auto">
              <a:xfrm>
                <a:off x="2352" y="2370"/>
                <a:ext cx="2594" cy="30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514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Âm nhạc thường thức:</a:t>
                </a:r>
              </a:p>
            </p:txBody>
          </p:sp>
        </p:grp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1952" y="2812"/>
              <a:ext cx="3274" cy="334"/>
              <a:chOff x="1952" y="2812"/>
              <a:chExt cx="3274" cy="334"/>
            </a:xfrm>
          </p:grpSpPr>
          <p:sp>
            <p:nvSpPr>
              <p:cNvPr id="22" name="AutoShape 59"/>
              <p:cNvSpPr>
                <a:spLocks noChangeArrowheads="1"/>
              </p:cNvSpPr>
              <p:nvPr/>
            </p:nvSpPr>
            <p:spPr bwMode="gray">
              <a:xfrm>
                <a:off x="2185" y="2812"/>
                <a:ext cx="3041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rgbClr val="003399">
                      <a:alpha val="50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3" name="Group 60"/>
              <p:cNvGrpSpPr>
                <a:grpSpLocks/>
              </p:cNvGrpSpPr>
              <p:nvPr/>
            </p:nvGrpSpPr>
            <p:grpSpPr bwMode="auto">
              <a:xfrm>
                <a:off x="1952" y="2822"/>
                <a:ext cx="316" cy="316"/>
                <a:chOff x="1583" y="1494"/>
                <a:chExt cx="526" cy="526"/>
              </a:xfrm>
            </p:grpSpPr>
            <p:sp>
              <p:nvSpPr>
                <p:cNvPr id="26" name="Oval 61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Oval 62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Oval 63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Oval 64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Oval 65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4" name="Text Box 66"/>
              <p:cNvSpPr txBox="1">
                <a:spLocks noChangeArrowheads="1"/>
              </p:cNvSpPr>
              <p:nvPr/>
            </p:nvSpPr>
            <p:spPr bwMode="auto">
              <a:xfrm>
                <a:off x="1993" y="2866"/>
                <a:ext cx="23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25" name="Text Box 67"/>
              <p:cNvSpPr txBox="1">
                <a:spLocks noChangeArrowheads="1"/>
              </p:cNvSpPr>
              <p:nvPr/>
            </p:nvSpPr>
            <p:spPr bwMode="auto">
              <a:xfrm>
                <a:off x="2304" y="2846"/>
                <a:ext cx="2693" cy="2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514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Giới thiệu nhạc sĩ Trần Hoàn</a:t>
                </a:r>
              </a:p>
            </p:txBody>
          </p:sp>
        </p:grp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1669" y="3270"/>
              <a:ext cx="3511" cy="334"/>
              <a:chOff x="1669" y="3270"/>
              <a:chExt cx="3511" cy="334"/>
            </a:xfrm>
          </p:grpSpPr>
          <p:sp>
            <p:nvSpPr>
              <p:cNvPr id="13" name="AutoShape 69"/>
              <p:cNvSpPr>
                <a:spLocks noChangeArrowheads="1"/>
              </p:cNvSpPr>
              <p:nvPr/>
            </p:nvSpPr>
            <p:spPr bwMode="gray">
              <a:xfrm>
                <a:off x="1902" y="3270"/>
                <a:ext cx="3041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rgbClr val="003399">
                      <a:alpha val="5000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" name="Group 70"/>
              <p:cNvGrpSpPr>
                <a:grpSpLocks/>
              </p:cNvGrpSpPr>
              <p:nvPr/>
            </p:nvGrpSpPr>
            <p:grpSpPr bwMode="auto">
              <a:xfrm>
                <a:off x="1669" y="3281"/>
                <a:ext cx="316" cy="316"/>
                <a:chOff x="1583" y="1494"/>
                <a:chExt cx="526" cy="526"/>
              </a:xfrm>
            </p:grpSpPr>
            <p:sp>
              <p:nvSpPr>
                <p:cNvPr id="17" name="Oval 71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Oval 72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Oval 73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Oval 74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Oval 75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" name="Text Box 76"/>
              <p:cNvSpPr txBox="1">
                <a:spLocks noChangeArrowheads="1"/>
              </p:cNvSpPr>
              <p:nvPr/>
            </p:nvSpPr>
            <p:spPr bwMode="auto">
              <a:xfrm>
                <a:off x="1706" y="3326"/>
                <a:ext cx="23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  <p:sp>
            <p:nvSpPr>
              <p:cNvPr id="16" name="Text Box 77"/>
              <p:cNvSpPr txBox="1">
                <a:spLocks noChangeArrowheads="1"/>
              </p:cNvSpPr>
              <p:nvPr/>
            </p:nvSpPr>
            <p:spPr bwMode="auto">
              <a:xfrm>
                <a:off x="2016" y="3312"/>
                <a:ext cx="3164" cy="26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000514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Bài hát: “ Một mùa xuân nho nhỏ”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716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CCFFFF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hlinkClick r:id="" action="ppaction://noaction"/>
              </a:rPr>
              <a:t>Câu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hlinkClick r:id="" action="ppaction://noaction"/>
              </a:rPr>
              <a:t> 1:</a:t>
            </a:r>
            <a:endParaRPr lang="en-US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        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</a:rPr>
              <a:t>Em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</a:rPr>
              <a:t>hãy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</a:rPr>
              <a:t>trình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</a:rPr>
              <a:t>bày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</a:rPr>
              <a:t>bài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  <a:latin typeface="Times New Roman" pitchFamily="18" charset="0"/>
              </a:rPr>
              <a:t>hát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</a:rPr>
              <a:t>:</a:t>
            </a:r>
            <a:r>
              <a:rPr lang="en-US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“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Mùa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thu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ngày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khai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trường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” 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nhạc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sĩ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Võ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Trọng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Times New Roman" pitchFamily="18" charset="0"/>
              </a:rPr>
              <a:t>Tường</a:t>
            </a:r>
            <a:r>
              <a:rPr lang="en-US" b="1" i="1" dirty="0" smtClean="0">
                <a:solidFill>
                  <a:srgbClr val="FF6600"/>
                </a:solidFill>
                <a:latin typeface="Times New Roman" pitchFamily="18" charset="0"/>
              </a:rPr>
              <a:t>?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endParaRPr lang="en-US" sz="3600" b="1" dirty="0" smtClean="0">
              <a:solidFill>
                <a:srgbClr val="FF3300"/>
              </a:solidFill>
              <a:latin typeface=".VnTime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chemeClr val="bg2"/>
                </a:solidFill>
                <a:latin typeface="Times New Roman" pitchFamily="18" charset="0"/>
                <a:hlinkClick r:id="" action="ppaction://noaction"/>
              </a:rPr>
              <a:t>Câu</a:t>
            </a:r>
            <a:r>
              <a:rPr lang="en-US" sz="3600" b="1" dirty="0" smtClean="0">
                <a:solidFill>
                  <a:schemeClr val="bg2"/>
                </a:solidFill>
                <a:latin typeface="Times New Roman" pitchFamily="18" charset="0"/>
                <a:hlinkClick r:id="" action="ppaction://noaction"/>
              </a:rPr>
              <a:t> 2</a:t>
            </a:r>
            <a:endParaRPr lang="en-US" sz="3600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3300"/>
                </a:solidFill>
                <a:latin typeface=".VnTime" pitchFamily="34" charset="0"/>
              </a:rPr>
              <a:t>      </a:t>
            </a:r>
            <a:r>
              <a:rPr lang="en-US" sz="3600" b="1" dirty="0" err="1" smtClean="0">
                <a:solidFill>
                  <a:srgbClr val="FF6600"/>
                </a:solidFill>
                <a:effectLst/>
                <a:latin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6600"/>
                </a:solidFill>
                <a:effectLst/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effectLst/>
                <a:latin typeface="Times New Roman" pitchFamily="18" charset="0"/>
              </a:rPr>
              <a:t>nhạc</a:t>
            </a:r>
            <a:r>
              <a:rPr lang="en-US" sz="3600" b="1" dirty="0" smtClean="0">
                <a:solidFill>
                  <a:srgbClr val="FF6600"/>
                </a:solidFill>
                <a:effectLst/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effectLst/>
                <a:latin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effectLst/>
                <a:latin typeface="Times New Roman" pitchFamily="18" charset="0"/>
              </a:rPr>
              <a:t> TĐN </a:t>
            </a:r>
            <a:r>
              <a:rPr lang="en-US" sz="3600" b="1" dirty="0" err="1" smtClean="0">
                <a:solidFill>
                  <a:srgbClr val="FF6600"/>
                </a:solidFill>
                <a:effectLst/>
                <a:latin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6600"/>
                </a:solidFill>
                <a:effectLst/>
                <a:latin typeface="Times New Roman" pitchFamily="18" charset="0"/>
              </a:rPr>
              <a:t> 1</a:t>
            </a:r>
            <a:endParaRPr lang="en-US" sz="3600" b="1" dirty="0" smtClean="0">
              <a:solidFill>
                <a:srgbClr val="FF66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000" b="1" dirty="0" smtClean="0">
              <a:solidFill>
                <a:srgbClr val="FF3101"/>
              </a:solidFill>
              <a:latin typeface=".VnTime" pitchFamily="34" charset="0"/>
            </a:endParaRPr>
          </a:p>
        </p:txBody>
      </p:sp>
      <p:sp>
        <p:nvSpPr>
          <p:cNvPr id="10243" name="AutoShape 16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981200" y="0"/>
            <a:ext cx="5257800" cy="762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DA"/>
                </a:solidFill>
                <a:latin typeface=".VnTime" pitchFamily="34" charset="0"/>
              </a:rPr>
              <a:t>KiÓm tra bµi cò:</a:t>
            </a:r>
          </a:p>
        </p:txBody>
      </p:sp>
      <p:pic>
        <p:nvPicPr>
          <p:cNvPr id="10244" name="Picture 17" descr="clip13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24400"/>
            <a:ext cx="1108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0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90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1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2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3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4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05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Khat vong MX-khong loi.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-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 descr="SO00483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90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31" descr="NA0147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51388"/>
            <a:ext cx="48768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441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62"/>
            <a:ext cx="9220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6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981200" y="76200"/>
            <a:ext cx="5257800" cy="762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DA"/>
                </a:solidFill>
                <a:latin typeface=".VnTime" pitchFamily="34" charset="0"/>
              </a:rPr>
              <a:t>KiÓm tra bµi cò:</a:t>
            </a:r>
          </a:p>
        </p:txBody>
      </p:sp>
      <p:pic>
        <p:nvPicPr>
          <p:cNvPr id="11270" name="Picture 9" descr="ABARBLY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4705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ABARBLY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705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1 Track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858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67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0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en-US" sz="4800" b="0" smtClean="0">
                <a:solidFill>
                  <a:schemeClr val="bg2"/>
                </a:solidFill>
                <a:latin typeface="Times New Roman" pitchFamily="18" charset="0"/>
              </a:rPr>
            </a:br>
            <a:endParaRPr lang="en-US" sz="4800" b="0" smtClean="0">
              <a:solidFill>
                <a:srgbClr val="FF66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914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6600"/>
                </a:solidFill>
              </a:rPr>
              <a:t>Câu 2: Đọc nhạc và đánh nhịp bài TĐN số 1</a:t>
            </a:r>
          </a:p>
        </p:txBody>
      </p:sp>
      <p:sp>
        <p:nvSpPr>
          <p:cNvPr id="12293" name="AutoShape 9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981200" y="76200"/>
            <a:ext cx="5257800" cy="762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DA"/>
                </a:solidFill>
                <a:latin typeface=".VnTime" pitchFamily="34" charset="0"/>
              </a:rPr>
              <a:t>KiÓm tra bµi cò:</a:t>
            </a:r>
          </a:p>
        </p:txBody>
      </p:sp>
      <p:pic>
        <p:nvPicPr>
          <p:cNvPr id="12295" name="Picture 18" descr="ABARBLY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4705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9" descr="ABARBLY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7053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3 Track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897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3962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gradFill rotWithShape="1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4339" name="Group 21"/>
          <p:cNvGrpSpPr>
            <a:grpSpLocks/>
          </p:cNvGrpSpPr>
          <p:nvPr/>
        </p:nvGrpSpPr>
        <p:grpSpPr bwMode="auto">
          <a:xfrm rot="-5400000">
            <a:off x="-42069" y="23019"/>
            <a:ext cx="2884488" cy="2838450"/>
            <a:chOff x="3936" y="-15"/>
            <a:chExt cx="1817" cy="1788"/>
          </a:xfrm>
        </p:grpSpPr>
        <p:pic>
          <p:nvPicPr>
            <p:cNvPr id="14374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8"/>
          <p:cNvGrpSpPr>
            <a:grpSpLocks/>
          </p:cNvGrpSpPr>
          <p:nvPr/>
        </p:nvGrpSpPr>
        <p:grpSpPr bwMode="auto">
          <a:xfrm rot="10800000">
            <a:off x="0" y="4095750"/>
            <a:ext cx="2884488" cy="2838450"/>
            <a:chOff x="3936" y="-15"/>
            <a:chExt cx="1817" cy="1788"/>
          </a:xfrm>
        </p:grpSpPr>
        <p:pic>
          <p:nvPicPr>
            <p:cNvPr id="14371" name="Picture 9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1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1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4"/>
          <p:cNvGrpSpPr>
            <a:grpSpLocks/>
          </p:cNvGrpSpPr>
          <p:nvPr/>
        </p:nvGrpSpPr>
        <p:grpSpPr bwMode="auto">
          <a:xfrm rot="5400000">
            <a:off x="6358731" y="3996532"/>
            <a:ext cx="2884487" cy="2838450"/>
            <a:chOff x="3936" y="-15"/>
            <a:chExt cx="1817" cy="1788"/>
          </a:xfrm>
        </p:grpSpPr>
        <p:pic>
          <p:nvPicPr>
            <p:cNvPr id="14368" name="Picture 5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7"/>
          <p:cNvGrpSpPr>
            <a:grpSpLocks/>
          </p:cNvGrpSpPr>
          <p:nvPr/>
        </p:nvGrpSpPr>
        <p:grpSpPr bwMode="auto">
          <a:xfrm>
            <a:off x="6335713" y="0"/>
            <a:ext cx="2884487" cy="2838450"/>
            <a:chOff x="3936" y="-15"/>
            <a:chExt cx="1817" cy="1788"/>
          </a:xfrm>
        </p:grpSpPr>
        <p:pic>
          <p:nvPicPr>
            <p:cNvPr id="14365" name="Picture 18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19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3" name="Picture 23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4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5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6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62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7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8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0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1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2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3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19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4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5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6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Oval 38"/>
          <p:cNvSpPr>
            <a:spLocks noChangeArrowheads="1"/>
          </p:cNvSpPr>
          <p:nvPr/>
        </p:nvSpPr>
        <p:spPr bwMode="auto">
          <a:xfrm>
            <a:off x="781050" y="217488"/>
            <a:ext cx="1905000" cy="762000"/>
          </a:xfrm>
          <a:prstGeom prst="ellipse">
            <a:avLst/>
          </a:prstGeom>
          <a:solidFill>
            <a:srgbClr val="E9F91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</a:rPr>
              <a:t>TIẾT 3</a:t>
            </a:r>
          </a:p>
        </p:txBody>
      </p:sp>
      <p:sp>
        <p:nvSpPr>
          <p:cNvPr id="14358" name="Text Box 39"/>
          <p:cNvSpPr txBox="1">
            <a:spLocks noChangeArrowheads="1"/>
          </p:cNvSpPr>
          <p:nvPr/>
        </p:nvSpPr>
        <p:spPr bwMode="auto">
          <a:xfrm>
            <a:off x="2838450" y="2936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ÔN HÁT – ÔN TẬP TĐN</a:t>
            </a:r>
          </a:p>
        </p:txBody>
      </p:sp>
      <p:sp>
        <p:nvSpPr>
          <p:cNvPr id="14359" name="Text Box 40"/>
          <p:cNvSpPr txBox="1">
            <a:spLocks noChangeArrowheads="1"/>
          </p:cNvSpPr>
          <p:nvPr/>
        </p:nvSpPr>
        <p:spPr bwMode="auto">
          <a:xfrm>
            <a:off x="2743200" y="762000"/>
            <a:ext cx="485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ÂM NHẠC THƯỜNG THỨC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304800" y="1511300"/>
            <a:ext cx="7696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romanUcPeriod" startAt="2"/>
            </a:pPr>
            <a:r>
              <a:rPr lang="en-US" sz="2800" b="1" dirty="0" err="1">
                <a:solidFill>
                  <a:srgbClr val="FFCC00"/>
                </a:solidFill>
                <a:latin typeface="Times New Roman" pitchFamily="18" charset="0"/>
              </a:rPr>
              <a:t>Ôn</a:t>
            </a: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itchFamily="18" charset="0"/>
              </a:rPr>
              <a:t>nhạc</a:t>
            </a: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</a:rPr>
              <a:t>: TĐN </a:t>
            </a:r>
            <a:r>
              <a:rPr lang="en-US" sz="2800" b="1" dirty="0" err="1">
                <a:solidFill>
                  <a:srgbClr val="FFCC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</a:rPr>
              <a:t> 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</a:rPr>
              <a:t>CHIẾC ĐÈN ÔNG SAO (</a:t>
            </a:r>
            <a:r>
              <a:rPr lang="en-US" sz="2800" b="1" dirty="0" err="1">
                <a:solidFill>
                  <a:srgbClr val="FFCC00"/>
                </a:solidFill>
                <a:latin typeface="Times New Roman" pitchFamily="18" charset="0"/>
              </a:rPr>
              <a:t>trích</a:t>
            </a: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</a:rPr>
              <a:t>)- </a:t>
            </a:r>
            <a:r>
              <a:rPr lang="en-US" sz="2800" b="1" dirty="0" err="1">
                <a:solidFill>
                  <a:srgbClr val="FFCC00"/>
                </a:solidFill>
                <a:latin typeface="Times New Roman" pitchFamily="18" charset="0"/>
              </a:rPr>
              <a:t>Phạm</a:t>
            </a:r>
            <a:r>
              <a:rPr lang="en-US" sz="2800" b="1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CC00"/>
                </a:solidFill>
                <a:latin typeface="Times New Roman" pitchFamily="18" charset="0"/>
              </a:rPr>
              <a:t>Tuyên</a:t>
            </a:r>
            <a:endParaRPr lang="en-US" sz="2800" b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228600" y="2743200"/>
            <a:ext cx="5486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Đọc thang âm Cdur</a:t>
            </a:r>
          </a:p>
        </p:txBody>
      </p:sp>
      <p:pic>
        <p:nvPicPr>
          <p:cNvPr id="1336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6679" r="48891" b="57857"/>
          <a:stretch>
            <a:fillRect/>
          </a:stretch>
        </p:blipFill>
        <p:spPr bwMode="auto">
          <a:xfrm>
            <a:off x="990600" y="3429000"/>
            <a:ext cx="739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0" y="41910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Nhắc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lại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ký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hiệu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âm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nhạc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?</a:t>
            </a: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228600" y="5029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320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32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Đọc và ghép lời hoàn chỉnh bài TĐN, chú ý các ký hiệu âm nhạc : Dấu nhắc lại và dấu luyến</a:t>
            </a:r>
          </a:p>
        </p:txBody>
      </p:sp>
    </p:spTree>
    <p:extLst>
      <p:ext uri="{BB962C8B-B14F-4D97-AF65-F5344CB8AC3E}">
        <p14:creationId xmlns:p14="http://schemas.microsoft.com/office/powerpoint/2010/main" val="22500188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22" presetID="2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autoRev="1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3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autoRev="1" fill="hold"/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autoRev="1" fill="hold"/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895600" y="5410200"/>
            <a:ext cx="2413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0" y="2133600"/>
            <a:ext cx="2133600" cy="533400"/>
          </a:xfrm>
          <a:prstGeom prst="wedgeRectCallout">
            <a:avLst>
              <a:gd name="adj1" fmla="val 15995"/>
              <a:gd name="adj2" fmla="val 226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FF"/>
                </a:solidFill>
              </a:rPr>
              <a:t>Dấu nhắc lại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076700" y="4686300"/>
            <a:ext cx="6858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1447800" y="4686300"/>
            <a:ext cx="6858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4114800" y="5842000"/>
            <a:ext cx="6858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5384800" y="5854700"/>
            <a:ext cx="6858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8458200" y="5816600"/>
            <a:ext cx="6858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990600" y="3492500"/>
            <a:ext cx="6858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0" y="3810000"/>
            <a:ext cx="914400" cy="990600"/>
          </a:xfrm>
          <a:prstGeom prst="wedgeRoundRectCallout">
            <a:avLst>
              <a:gd name="adj1" fmla="val 104514"/>
              <a:gd name="adj2" fmla="val 51602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090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0000FF"/>
                </a:solidFill>
              </a:rPr>
              <a:t>Dấu luyến</a:t>
            </a:r>
          </a:p>
        </p:txBody>
      </p:sp>
      <p:grpSp>
        <p:nvGrpSpPr>
          <p:cNvPr id="15372" name="Group 21"/>
          <p:cNvGrpSpPr>
            <a:grpSpLocks/>
          </p:cNvGrpSpPr>
          <p:nvPr/>
        </p:nvGrpSpPr>
        <p:grpSpPr bwMode="auto">
          <a:xfrm rot="-5400000">
            <a:off x="-99219" y="23019"/>
            <a:ext cx="2884488" cy="2838450"/>
            <a:chOff x="3936" y="-15"/>
            <a:chExt cx="1817" cy="1788"/>
          </a:xfrm>
        </p:grpSpPr>
        <p:pic>
          <p:nvPicPr>
            <p:cNvPr id="15381" name="Picture 22" descr="hoa-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2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24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3" name="Group 17"/>
          <p:cNvGrpSpPr>
            <a:grpSpLocks/>
          </p:cNvGrpSpPr>
          <p:nvPr/>
        </p:nvGrpSpPr>
        <p:grpSpPr bwMode="auto">
          <a:xfrm>
            <a:off x="6278563" y="-76200"/>
            <a:ext cx="2884487" cy="2838450"/>
            <a:chOff x="3936" y="-15"/>
            <a:chExt cx="1817" cy="1788"/>
          </a:xfrm>
        </p:grpSpPr>
        <p:pic>
          <p:nvPicPr>
            <p:cNvPr id="15378" name="Picture 18" descr="hoa-h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9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0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4" name="Oval 28"/>
          <p:cNvSpPr>
            <a:spLocks noChangeArrowheads="1"/>
          </p:cNvSpPr>
          <p:nvPr/>
        </p:nvSpPr>
        <p:spPr bwMode="auto">
          <a:xfrm>
            <a:off x="723900" y="217488"/>
            <a:ext cx="1905000" cy="762000"/>
          </a:xfrm>
          <a:prstGeom prst="ellipse">
            <a:avLst/>
          </a:prstGeom>
          <a:solidFill>
            <a:srgbClr val="E9F91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</a:rPr>
              <a:t>TIẾT 3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781300" y="2936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ÔN HÁT – ÔN TẬP TĐN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686050" y="762000"/>
            <a:ext cx="485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ÂM NHẠC THƯỜNG THỨC</a:t>
            </a:r>
          </a:p>
        </p:txBody>
      </p:sp>
      <p:pic>
        <p:nvPicPr>
          <p:cNvPr id="2" name="03 Track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44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6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7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7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9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9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7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23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84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48" grpId="0" animBg="1"/>
      <p:bldP spid="14348" grpId="1" animBg="1"/>
      <p:bldP spid="14349" grpId="0" animBg="1"/>
      <p:bldP spid="14349" grpId="1" animBg="1"/>
      <p:bldP spid="14350" grpId="0" animBg="1"/>
      <p:bldP spid="14350" grpId="1" animBg="1"/>
      <p:bldP spid="14351" grpId="0" animBg="1"/>
      <p:bldP spid="14351" grpId="1" animBg="1"/>
      <p:bldP spid="14352" grpId="0" animBg="1"/>
      <p:bldP spid="14352" grpId="1" animBg="1"/>
      <p:bldP spid="14353" grpId="0" animBg="1"/>
      <p:bldP spid="14353" grpId="1" animBg="1"/>
      <p:bldP spid="14354" grpId="0" animBg="1"/>
      <p:bldP spid="14354" grpId="1" animBg="1"/>
      <p:bldP spid="14355" grpId="0" animBg="1"/>
      <p:bldP spid="1435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7"/>
          <p:cNvGrpSpPr>
            <a:grpSpLocks/>
          </p:cNvGrpSpPr>
          <p:nvPr/>
        </p:nvGrpSpPr>
        <p:grpSpPr bwMode="auto">
          <a:xfrm>
            <a:off x="6310313" y="-38100"/>
            <a:ext cx="2884487" cy="2838450"/>
            <a:chOff x="3936" y="-15"/>
            <a:chExt cx="1817" cy="1788"/>
          </a:xfrm>
        </p:grpSpPr>
        <p:pic>
          <p:nvPicPr>
            <p:cNvPr id="16410" name="Picture 18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19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21"/>
          <p:cNvGrpSpPr>
            <a:grpSpLocks/>
          </p:cNvGrpSpPr>
          <p:nvPr/>
        </p:nvGrpSpPr>
        <p:grpSpPr bwMode="auto">
          <a:xfrm rot="-5400000">
            <a:off x="-61119" y="23019"/>
            <a:ext cx="2884488" cy="2838450"/>
            <a:chOff x="3936" y="-15"/>
            <a:chExt cx="1817" cy="1788"/>
          </a:xfrm>
        </p:grpSpPr>
        <p:pic>
          <p:nvPicPr>
            <p:cNvPr id="16407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Oval 21"/>
          <p:cNvSpPr>
            <a:spLocks noChangeArrowheads="1"/>
          </p:cNvSpPr>
          <p:nvPr/>
        </p:nvSpPr>
        <p:spPr bwMode="auto">
          <a:xfrm>
            <a:off x="685800" y="457200"/>
            <a:ext cx="1905000" cy="762000"/>
          </a:xfrm>
          <a:prstGeom prst="ellipse">
            <a:avLst/>
          </a:prstGeom>
          <a:solidFill>
            <a:srgbClr val="E9F91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</a:rPr>
              <a:t>TIẾT 3</a:t>
            </a:r>
          </a:p>
        </p:txBody>
      </p:sp>
      <p:sp>
        <p:nvSpPr>
          <p:cNvPr id="16389" name="Line 24"/>
          <p:cNvSpPr>
            <a:spLocks noChangeShapeType="1"/>
          </p:cNvSpPr>
          <p:nvPr/>
        </p:nvSpPr>
        <p:spPr bwMode="auto">
          <a:xfrm>
            <a:off x="304800" y="1371600"/>
            <a:ext cx="8610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908300" y="2619046"/>
            <a:ext cx="62357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Tên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khai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sinh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Nguyễn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Hích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(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bút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danh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Hồ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Thuận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An),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sinh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năm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1929ở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Hải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Lăng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-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Quảng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Trị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Ông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nguyên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Bộ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trưởng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Bộ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hoá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thông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tin.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số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tác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phẩm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tiêu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biểu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như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Sơn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nữ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ca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Lời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người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ra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đi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Lời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Bác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dặn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trước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lúc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đi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xa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Lời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ru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trên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nương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(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phổ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thơ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Nguyễn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Khoa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Điềm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),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Thăm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bến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Nhà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Rồng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Giữa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Mạc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tư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khoa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nghe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câu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hò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ví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dặm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Mùa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xuân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nho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nhỏ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,…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FFFF"/>
                </a:solidFill>
                <a:latin typeface="VNI-Times" pitchFamily="2" charset="0"/>
              </a:rPr>
              <a:t>Ñaëc</a:t>
            </a:r>
            <a:r>
              <a:rPr lang="en-US" sz="2000" u="sng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u="sng" dirty="0" err="1">
                <a:solidFill>
                  <a:srgbClr val="FFFFFF"/>
                </a:solidFill>
                <a:latin typeface="VNI-Times" pitchFamily="2" charset="0"/>
              </a:rPr>
              <a:t>ñieåm</a:t>
            </a:r>
            <a:r>
              <a:rPr lang="en-US" sz="2000" u="sng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u="sng" dirty="0" err="1">
                <a:solidFill>
                  <a:srgbClr val="FFFFFF"/>
                </a:solidFill>
                <a:latin typeface="VNI-Times" pitchFamily="2" charset="0"/>
              </a:rPr>
              <a:t>saùng</a:t>
            </a:r>
            <a:r>
              <a:rPr lang="en-US" sz="2000" u="sng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u="sng" dirty="0" err="1">
                <a:solidFill>
                  <a:srgbClr val="FFFFFF"/>
                </a:solidFill>
                <a:latin typeface="VNI-Times" pitchFamily="2" charset="0"/>
              </a:rPr>
              <a:t>taùc</a:t>
            </a:r>
            <a:r>
              <a:rPr lang="en-US" sz="2000" u="sng" dirty="0">
                <a:solidFill>
                  <a:srgbClr val="FFFFFF"/>
                </a:solidFill>
                <a:latin typeface="VNI-Times" pitchFamily="2" charset="0"/>
              </a:rPr>
              <a:t>:</a:t>
            </a:r>
            <a:r>
              <a:rPr lang="en-US" u="sng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Caùc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saùng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taùc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cuûa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oâng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thöôøng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mang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ñaäm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baûn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saéc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daân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toäc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nheï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nhaøng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laõng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NI-Times" pitchFamily="2" charset="0"/>
              </a:rPr>
              <a:t>maïn</a:t>
            </a:r>
            <a:r>
              <a:rPr lang="en-US" sz="2000" dirty="0">
                <a:solidFill>
                  <a:srgbClr val="FFFFFF"/>
                </a:solidFill>
                <a:latin typeface="VNI-Times" pitchFamily="2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Ông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Nhà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nước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trao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tặng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giải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thưởng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Hồ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Chí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Minh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về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học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-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Nghệ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thuật</a:t>
            </a:r>
            <a:endParaRPr lang="en-US" sz="2000" dirty="0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Nhạc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sĩ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trần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Hoàn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mất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</a:rPr>
              <a:t>ngày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</a:rPr>
              <a:t> 23/11/2003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914400" y="14478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III. </a:t>
            </a:r>
            <a:r>
              <a:rPr lang="en-US" sz="2800" b="1" u="sng">
                <a:solidFill>
                  <a:srgbClr val="00FF00"/>
                </a:solidFill>
                <a:latin typeface="Times New Roman" pitchFamily="18" charset="0"/>
              </a:rPr>
              <a:t>Âm nhạc thường thức: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1219200" y="1905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Nhạc sĩ Trần Hoàn và bài hát “Một mùa xuân nho nhỏ”</a:t>
            </a: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143000" y="2286000"/>
            <a:ext cx="346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6600"/>
                </a:solidFill>
              </a:rPr>
              <a:t>1. </a:t>
            </a:r>
            <a:r>
              <a:rPr lang="en-US" sz="2800" b="1" i="1">
                <a:solidFill>
                  <a:srgbClr val="CC6600"/>
                </a:solidFill>
              </a:rPr>
              <a:t>Nhạc sĩ Trần Hoàn</a:t>
            </a:r>
          </a:p>
        </p:txBody>
      </p:sp>
      <p:grpSp>
        <p:nvGrpSpPr>
          <p:cNvPr id="16394" name="Group 4"/>
          <p:cNvGrpSpPr>
            <a:grpSpLocks/>
          </p:cNvGrpSpPr>
          <p:nvPr/>
        </p:nvGrpSpPr>
        <p:grpSpPr bwMode="auto">
          <a:xfrm rot="5400000">
            <a:off x="6333331" y="3996532"/>
            <a:ext cx="2884487" cy="2838450"/>
            <a:chOff x="3936" y="-15"/>
            <a:chExt cx="1817" cy="1788"/>
          </a:xfrm>
        </p:grpSpPr>
        <p:pic>
          <p:nvPicPr>
            <p:cNvPr id="16404" name="Picture 5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5" name="Group 8"/>
          <p:cNvGrpSpPr>
            <a:grpSpLocks/>
          </p:cNvGrpSpPr>
          <p:nvPr/>
        </p:nvGrpSpPr>
        <p:grpSpPr bwMode="auto">
          <a:xfrm rot="10800000">
            <a:off x="-14288" y="4051300"/>
            <a:ext cx="2884488" cy="2838450"/>
            <a:chOff x="3936" y="-15"/>
            <a:chExt cx="1817" cy="1788"/>
          </a:xfrm>
        </p:grpSpPr>
        <p:pic>
          <p:nvPicPr>
            <p:cNvPr id="16401" name="Picture 9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1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2908300" y="2936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ÔN HÁT – ÔN TẬP TĐN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2673350" y="762000"/>
            <a:ext cx="485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ÂM NHẠC THƯỜNG THỨC</a:t>
            </a:r>
          </a:p>
        </p:txBody>
      </p:sp>
      <p:pic>
        <p:nvPicPr>
          <p:cNvPr id="17461" name="Picture 53" descr="images454394_Imag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884487"/>
            <a:ext cx="28146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95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 build="allAtOnce"/>
      <p:bldP spid="17447" grpId="0"/>
      <p:bldP spid="174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1"/>
          <p:cNvGrpSpPr>
            <a:grpSpLocks/>
          </p:cNvGrpSpPr>
          <p:nvPr/>
        </p:nvGrpSpPr>
        <p:grpSpPr bwMode="auto">
          <a:xfrm rot="-5400000">
            <a:off x="-42069" y="23019"/>
            <a:ext cx="2884488" cy="2838450"/>
            <a:chOff x="3936" y="-15"/>
            <a:chExt cx="1817" cy="1788"/>
          </a:xfrm>
        </p:grpSpPr>
        <p:pic>
          <p:nvPicPr>
            <p:cNvPr id="17430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Group 17"/>
          <p:cNvGrpSpPr>
            <a:grpSpLocks/>
          </p:cNvGrpSpPr>
          <p:nvPr/>
        </p:nvGrpSpPr>
        <p:grpSpPr bwMode="auto">
          <a:xfrm>
            <a:off x="6310313" y="-25400"/>
            <a:ext cx="2884487" cy="2838450"/>
            <a:chOff x="3936" y="-15"/>
            <a:chExt cx="1817" cy="1788"/>
          </a:xfrm>
        </p:grpSpPr>
        <p:pic>
          <p:nvPicPr>
            <p:cNvPr id="17427" name="Picture 18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19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20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2362200" y="152400"/>
            <a:ext cx="485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FF00"/>
                </a:solidFill>
                <a:latin typeface="Times New Roman" pitchFamily="18" charset="0"/>
              </a:rPr>
              <a:t>ÂM NHẠC THƯỜNG THỨC</a:t>
            </a:r>
          </a:p>
        </p:txBody>
      </p:sp>
      <p:grpSp>
        <p:nvGrpSpPr>
          <p:cNvPr id="17413" name="Group 4"/>
          <p:cNvGrpSpPr>
            <a:grpSpLocks/>
          </p:cNvGrpSpPr>
          <p:nvPr/>
        </p:nvGrpSpPr>
        <p:grpSpPr bwMode="auto">
          <a:xfrm rot="5400000">
            <a:off x="6301581" y="3996532"/>
            <a:ext cx="2884487" cy="2838450"/>
            <a:chOff x="3936" y="-15"/>
            <a:chExt cx="1817" cy="1788"/>
          </a:xfrm>
        </p:grpSpPr>
        <p:pic>
          <p:nvPicPr>
            <p:cNvPr id="17424" name="Picture 5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6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7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8"/>
          <p:cNvGrpSpPr>
            <a:grpSpLocks/>
          </p:cNvGrpSpPr>
          <p:nvPr/>
        </p:nvGrpSpPr>
        <p:grpSpPr bwMode="auto">
          <a:xfrm rot="10800000">
            <a:off x="0" y="4095750"/>
            <a:ext cx="2884488" cy="2838450"/>
            <a:chOff x="3936" y="-15"/>
            <a:chExt cx="1817" cy="1788"/>
          </a:xfrm>
        </p:grpSpPr>
        <p:pic>
          <p:nvPicPr>
            <p:cNvPr id="17421" name="Picture 9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0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1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371600" y="838200"/>
            <a:ext cx="6462713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hình ảnh nhạc sĩ Trần Hoàn</a:t>
            </a:r>
            <a:endParaRPr lang="en-US" sz="33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17416" name="Group 63"/>
          <p:cNvGrpSpPr>
            <a:grpSpLocks/>
          </p:cNvGrpSpPr>
          <p:nvPr/>
        </p:nvGrpSpPr>
        <p:grpSpPr bwMode="auto">
          <a:xfrm>
            <a:off x="3124200" y="2514600"/>
            <a:ext cx="3200400" cy="4124325"/>
            <a:chOff x="48" y="516"/>
            <a:chExt cx="2280" cy="3332"/>
          </a:xfrm>
        </p:grpSpPr>
        <p:pic>
          <p:nvPicPr>
            <p:cNvPr id="17419" name="Picture 64" descr="Cố nhạc sĩ Trần Hoàn khi còn đôi mươi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516"/>
              <a:ext cx="2280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 Box 65"/>
            <p:cNvSpPr txBox="1">
              <a:spLocks noChangeArrowheads="1"/>
            </p:cNvSpPr>
            <p:nvPr/>
          </p:nvSpPr>
          <p:spPr bwMode="auto">
            <a:xfrm>
              <a:off x="48" y="3552"/>
              <a:ext cx="2160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Arial" charset="0"/>
                </a:rPr>
                <a:t>NS Trần Hoàn và Vợ lúc trẻ</a:t>
              </a:r>
            </a:p>
          </p:txBody>
        </p:sp>
      </p:grpSp>
      <p:pic>
        <p:nvPicPr>
          <p:cNvPr id="15426" name="Picture 66" descr="10_tranhoan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4020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7" name="Picture 67" descr="hoa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 r="7680" b="15359"/>
          <a:stretch>
            <a:fillRect/>
          </a:stretch>
        </p:blipFill>
        <p:spPr bwMode="auto">
          <a:xfrm>
            <a:off x="5867400" y="1600200"/>
            <a:ext cx="30956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577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ll fun education presentation (widescreen).potx" id="{13F266B3-3667-4715-838E-2D35384A824B}" vid="{5EC2A2B6-6A5B-436A-9EF3-6607D16C2EDB}"/>
    </a:ext>
  </a:ext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715</Words>
  <Application>Microsoft Office PowerPoint</Application>
  <PresentationFormat>On-screen Show (4:3)</PresentationFormat>
  <Paragraphs>79</Paragraphs>
  <Slides>13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5_Office Theme</vt:lpstr>
      <vt:lpstr>6_Office Theme</vt:lpstr>
      <vt:lpstr>7_Office Theme</vt:lpstr>
      <vt:lpstr>Back to School 16x9</vt:lpstr>
      <vt:lpstr>Stream</vt:lpstr>
      <vt:lpstr>1_Stream</vt:lpstr>
      <vt:lpstr>2_Stream</vt:lpstr>
      <vt:lpstr>3_Stream</vt:lpstr>
      <vt:lpstr>4_Stream</vt:lpstr>
      <vt:lpstr>5_Stream</vt:lpstr>
      <vt:lpstr>6_Stream</vt:lpstr>
      <vt:lpstr>7_Stream</vt:lpstr>
      <vt:lpstr>8_Stream</vt:lpstr>
      <vt:lpstr>PowerPoint Presentation</vt:lpstr>
      <vt:lpstr>TiÕt 3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MỘT SỐ TÁC PHẨM TIÊU BIỂU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21AK22</cp:lastModifiedBy>
  <cp:revision>6</cp:revision>
  <dcterms:created xsi:type="dcterms:W3CDTF">2021-09-12T12:13:25Z</dcterms:created>
  <dcterms:modified xsi:type="dcterms:W3CDTF">2021-09-19T03:05:16Z</dcterms:modified>
</cp:coreProperties>
</file>