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5" d="100"/>
          <a:sy n="55" d="100"/>
        </p:scale>
        <p:origin x="-600" y="-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6FE15-4196-44D8-A51B-DFDB2FA74985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233C67-5EC0-4C18-AE25-5794B22DFE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幻灯片图像占位符 573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7347" name="文本占位符 573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542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4275" name="文本占位符 542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17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19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20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26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94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9459" name="文本占位符 194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29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5120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文本占位符 5120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30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幻灯片图像占位符 8396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3971" name="文本占位符 8397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幻灯片图像占位符 8192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1923" name="文本占位符 8192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3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4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686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文本占位符 686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5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9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10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11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12</a:t>
            </a:fld>
            <a:endParaRPr lang="zh-CN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36FD-0E82-4FE5-AE74-A1E012FD5A23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EA9A-B377-455C-BD33-6C691083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36FD-0E82-4FE5-AE74-A1E012FD5A23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EA9A-B377-455C-BD33-6C691083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36FD-0E82-4FE5-AE74-A1E012FD5A23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EA9A-B377-455C-BD33-6C691083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36FD-0E82-4FE5-AE74-A1E012FD5A23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EA9A-B377-455C-BD33-6C691083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36FD-0E82-4FE5-AE74-A1E012FD5A23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EA9A-B377-455C-BD33-6C691083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36FD-0E82-4FE5-AE74-A1E012FD5A23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EA9A-B377-455C-BD33-6C691083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36FD-0E82-4FE5-AE74-A1E012FD5A23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EA9A-B377-455C-BD33-6C691083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36FD-0E82-4FE5-AE74-A1E012FD5A23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EA9A-B377-455C-BD33-6C691083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36FD-0E82-4FE5-AE74-A1E012FD5A23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EA9A-B377-455C-BD33-6C691083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36FD-0E82-4FE5-AE74-A1E012FD5A23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EA9A-B377-455C-BD33-6C691083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036FD-0E82-4FE5-AE74-A1E012FD5A23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DEA9A-B377-455C-BD33-6C691083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036FD-0E82-4FE5-AE74-A1E012FD5A23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DEA9A-B377-455C-BD33-6C691083B1C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47" y="10340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2760639" y="3324770"/>
            <a:ext cx="7341576" cy="249799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850">
              <a:spcBef>
                <a:spcPct val="50000"/>
              </a:spcBef>
            </a:pPr>
            <a:r>
              <a:rPr lang="en-US" altLang="zh-CN" sz="5210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CHÀO MỪNG CÁC EM ĐẾN VỚI TIẾT HỌC MĨ THUẬT 6</a:t>
            </a: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0924" y="-479627"/>
            <a:ext cx="13002969" cy="73376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8900" y="1405729"/>
            <a:ext cx="4144471" cy="36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58665" y="1622945"/>
            <a:ext cx="4775406" cy="207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hệt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1305" dirty="0"/>
          </a:p>
        </p:txBody>
      </p:sp>
      <p:sp>
        <p:nvSpPr>
          <p:cNvPr id="6" name="Right Arrow 5"/>
          <p:cNvSpPr/>
          <p:nvPr/>
        </p:nvSpPr>
        <p:spPr>
          <a:xfrm>
            <a:off x="1405648" y="3481115"/>
            <a:ext cx="5628422" cy="23287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0924" y="-479627"/>
            <a:ext cx="13002969" cy="73376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7726" y="1379069"/>
            <a:ext cx="4144471" cy="363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70647" y="1874962"/>
            <a:ext cx="4486003" cy="2520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1305" dirty="0"/>
          </a:p>
        </p:txBody>
      </p:sp>
      <p:sp>
        <p:nvSpPr>
          <p:cNvPr id="2" name="Oval 1"/>
          <p:cNvSpPr/>
          <p:nvPr/>
        </p:nvSpPr>
        <p:spPr>
          <a:xfrm>
            <a:off x="1361054" y="4446825"/>
            <a:ext cx="5576307" cy="13549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sz="28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28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9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endParaRPr lang="en-US" sz="289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60924" y="-479627"/>
            <a:ext cx="13002969" cy="73376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2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18338" y="1379069"/>
            <a:ext cx="4886830" cy="429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6617275" y="2230354"/>
            <a:ext cx="4570289" cy="2136716"/>
          </a:xfrm>
          <a:prstGeom prst="ellipse">
            <a:avLst/>
          </a:prstGeom>
          <a:solidFill>
            <a:srgbClr val="FFEF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185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Em</a:t>
            </a:r>
            <a:r>
              <a:rPr lang="en-US" sz="3185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hãy</a:t>
            </a:r>
            <a:r>
              <a:rPr lang="en-US" sz="3185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nêu</a:t>
            </a:r>
            <a:r>
              <a:rPr lang="en-US" sz="3185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các</a:t>
            </a:r>
            <a:r>
              <a:rPr lang="en-US" sz="3185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bước</a:t>
            </a:r>
            <a:r>
              <a:rPr lang="en-US" sz="3185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vẽ</a:t>
            </a:r>
            <a:r>
              <a:rPr lang="en-US" sz="3185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tranh</a:t>
            </a:r>
            <a:r>
              <a:rPr lang="en-US" sz="3185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tĩnh</a:t>
            </a:r>
            <a:r>
              <a:rPr lang="en-US" sz="3185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vật</a:t>
            </a:r>
            <a:r>
              <a:rPr lang="en-US" sz="3185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màu</a:t>
            </a:r>
            <a:r>
              <a:rPr lang="en-US" sz="3185" b="1" dirty="0">
                <a:solidFill>
                  <a:srgbClr val="00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5" name="图片 40964" descr="1-4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91936" y="-271166"/>
            <a:ext cx="2692027" cy="19805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7" name="图片 40966" descr="1-3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3923" y="4106495"/>
            <a:ext cx="11100499" cy="25967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1353533" y="4641092"/>
            <a:ext cx="2648347" cy="493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1305" b="1" dirty="0" err="1">
                <a:solidFill>
                  <a:srgbClr val="0070C0"/>
                </a:solidFill>
              </a:rPr>
              <a:t>Bước</a:t>
            </a:r>
            <a:r>
              <a:rPr lang="en-US" altLang="zh-CN" sz="1305" b="1" dirty="0">
                <a:solidFill>
                  <a:srgbClr val="0070C0"/>
                </a:solidFill>
              </a:rPr>
              <a:t> 1</a:t>
            </a:r>
            <a:r>
              <a:rPr lang="en-US" altLang="zh-CN" sz="1305" dirty="0">
                <a:solidFill>
                  <a:srgbClr val="0070C0"/>
                </a:solidFill>
              </a:rPr>
              <a:t>: </a:t>
            </a:r>
            <a:r>
              <a:rPr lang="en-US" altLang="zh-CN" sz="1305" dirty="0" err="1">
                <a:solidFill>
                  <a:srgbClr val="0070C0"/>
                </a:solidFill>
              </a:rPr>
              <a:t>Xác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định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bố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cục</a:t>
            </a:r>
            <a:r>
              <a:rPr lang="en-US" altLang="zh-CN" sz="1305" dirty="0">
                <a:solidFill>
                  <a:srgbClr val="0070C0"/>
                </a:solidFill>
              </a:rPr>
              <a:t>, </a:t>
            </a:r>
            <a:r>
              <a:rPr lang="en-US" altLang="zh-CN" sz="1305" dirty="0" err="1">
                <a:solidFill>
                  <a:srgbClr val="0070C0"/>
                </a:solidFill>
              </a:rPr>
              <a:t>tỉ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lệ</a:t>
            </a:r>
            <a:r>
              <a:rPr lang="en-US" altLang="zh-CN" sz="1305" dirty="0">
                <a:solidFill>
                  <a:srgbClr val="0070C0"/>
                </a:solidFill>
              </a:rPr>
              <a:t>, </a:t>
            </a:r>
            <a:r>
              <a:rPr lang="en-US" altLang="zh-CN" sz="1305" dirty="0" err="1">
                <a:solidFill>
                  <a:srgbClr val="0070C0"/>
                </a:solidFill>
              </a:rPr>
              <a:t>vị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trí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hình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các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vật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mẫu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và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vẽ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phác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hình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endParaRPr lang="zh-CN" altLang="en-US" sz="1305" dirty="0">
              <a:solidFill>
                <a:srgbClr val="0070C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22134" y="4684393"/>
            <a:ext cx="2552669" cy="493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1305" b="1" dirty="0" err="1">
                <a:solidFill>
                  <a:srgbClr val="0070C0"/>
                </a:solidFill>
              </a:rPr>
              <a:t>Bước</a:t>
            </a:r>
            <a:r>
              <a:rPr lang="en-US" altLang="zh-CN" sz="1305" b="1" dirty="0">
                <a:solidFill>
                  <a:srgbClr val="0070C0"/>
                </a:solidFill>
              </a:rPr>
              <a:t> 2</a:t>
            </a:r>
            <a:r>
              <a:rPr lang="en-US" altLang="zh-CN" sz="1305" dirty="0">
                <a:solidFill>
                  <a:srgbClr val="0070C0"/>
                </a:solidFill>
              </a:rPr>
              <a:t>: </a:t>
            </a:r>
            <a:r>
              <a:rPr lang="en-US" altLang="zh-CN" sz="1305" dirty="0" err="1">
                <a:solidFill>
                  <a:srgbClr val="0070C0"/>
                </a:solidFill>
              </a:rPr>
              <a:t>Vẽ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màu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khái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quát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tạo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hòa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sắc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chung</a:t>
            </a:r>
            <a:r>
              <a:rPr lang="en-US" altLang="zh-CN" sz="1305" dirty="0">
                <a:solidFill>
                  <a:srgbClr val="0070C0"/>
                </a:solidFill>
              </a:rPr>
              <a:t>.</a:t>
            </a:r>
            <a:endParaRPr lang="zh-CN" altLang="en-US" sz="1305" dirty="0">
              <a:solidFill>
                <a:srgbClr val="0070C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8741884" y="4638030"/>
            <a:ext cx="2561444" cy="693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1305" b="1" dirty="0" err="1">
                <a:solidFill>
                  <a:srgbClr val="0070C0"/>
                </a:solidFill>
              </a:rPr>
              <a:t>Bước</a:t>
            </a:r>
            <a:r>
              <a:rPr lang="en-US" altLang="zh-CN" sz="1305" b="1" dirty="0">
                <a:solidFill>
                  <a:srgbClr val="0070C0"/>
                </a:solidFill>
              </a:rPr>
              <a:t> 3: </a:t>
            </a:r>
            <a:r>
              <a:rPr lang="en-US" altLang="zh-CN" sz="1305" dirty="0" err="1">
                <a:solidFill>
                  <a:srgbClr val="0070C0"/>
                </a:solidFill>
              </a:rPr>
              <a:t>Vẽ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thêm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nét</a:t>
            </a:r>
            <a:r>
              <a:rPr lang="en-US" altLang="zh-CN" sz="1305" dirty="0">
                <a:solidFill>
                  <a:srgbClr val="0070C0"/>
                </a:solidFill>
              </a:rPr>
              <a:t>, </a:t>
            </a:r>
            <a:r>
              <a:rPr lang="en-US" altLang="zh-CN" sz="1305" dirty="0" err="1">
                <a:solidFill>
                  <a:srgbClr val="0070C0"/>
                </a:solidFill>
              </a:rPr>
              <a:t>màu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thể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hiện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cảm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xúc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và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đặc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điểm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cảu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vật</a:t>
            </a:r>
            <a:r>
              <a:rPr lang="en-US" altLang="zh-CN" sz="1305" dirty="0">
                <a:solidFill>
                  <a:srgbClr val="0070C0"/>
                </a:solidFill>
              </a:rPr>
              <a:t> </a:t>
            </a:r>
            <a:r>
              <a:rPr lang="en-US" altLang="zh-CN" sz="1305" dirty="0" err="1">
                <a:solidFill>
                  <a:srgbClr val="0070C0"/>
                </a:solidFill>
              </a:rPr>
              <a:t>mẫu</a:t>
            </a:r>
            <a:r>
              <a:rPr lang="en-US" altLang="zh-CN" sz="1305" dirty="0"/>
              <a:t>.</a:t>
            </a:r>
            <a:endParaRPr lang="zh-CN" altLang="en-US" sz="1305" dirty="0"/>
          </a:p>
        </p:txBody>
      </p:sp>
      <p:pic>
        <p:nvPicPr>
          <p:cNvPr id="8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5054" y="203865"/>
            <a:ext cx="4886830" cy="390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/>
          <p:cNvSpPr/>
          <p:nvPr/>
        </p:nvSpPr>
        <p:spPr>
          <a:xfrm>
            <a:off x="9431361" y="1917664"/>
            <a:ext cx="2501521" cy="1615566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95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95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2895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156" y="103144"/>
            <a:ext cx="3908627" cy="2872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24669" y="180718"/>
            <a:ext cx="3905742" cy="28121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5035" y="3332755"/>
            <a:ext cx="3973979" cy="2910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2083143" y="197869"/>
            <a:ext cx="269626" cy="292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5" b="1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23566" y="258575"/>
            <a:ext cx="269626" cy="292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5" b="1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18825" y="3332755"/>
            <a:ext cx="269626" cy="292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5" b="1" dirty="0"/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1397" y="6316349"/>
            <a:ext cx="1975862" cy="2928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5" dirty="0" err="1"/>
              <a:t>Các</a:t>
            </a:r>
            <a:r>
              <a:rPr lang="en-US" sz="1305" dirty="0"/>
              <a:t> </a:t>
            </a:r>
            <a:r>
              <a:rPr lang="en-US" sz="1305" dirty="0" err="1"/>
              <a:t>bước</a:t>
            </a:r>
            <a:r>
              <a:rPr lang="en-US" sz="1305" dirty="0"/>
              <a:t> </a:t>
            </a:r>
            <a:r>
              <a:rPr lang="en-US" sz="1305" dirty="0" err="1"/>
              <a:t>vẽ</a:t>
            </a:r>
            <a:r>
              <a:rPr lang="en-US" sz="1305" dirty="0"/>
              <a:t> </a:t>
            </a:r>
            <a:r>
              <a:rPr lang="en-US" sz="1305" dirty="0" err="1"/>
              <a:t>tranh</a:t>
            </a:r>
            <a:r>
              <a:rPr lang="en-US" sz="1305" dirty="0"/>
              <a:t> </a:t>
            </a:r>
            <a:r>
              <a:rPr lang="en-US" sz="1305" dirty="0" err="1"/>
              <a:t>tĩnh</a:t>
            </a:r>
            <a:r>
              <a:rPr lang="en-US" sz="1305" dirty="0"/>
              <a:t> </a:t>
            </a:r>
            <a:r>
              <a:rPr lang="en-US" sz="1305" dirty="0" err="1"/>
              <a:t>vật</a:t>
            </a:r>
            <a:endParaRPr lang="en-US" sz="1305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42" t="27418" r="14792" b="12078"/>
          <a:stretch>
            <a:fillRect/>
          </a:stretch>
        </p:blipFill>
        <p:spPr bwMode="auto">
          <a:xfrm>
            <a:off x="4636780" y="197869"/>
            <a:ext cx="6045342" cy="6416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1808" y="2927252"/>
            <a:ext cx="3231131" cy="98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5" dirty="0" err="1"/>
              <a:t>Các</a:t>
            </a:r>
            <a:r>
              <a:rPr lang="en-US" sz="2895" dirty="0"/>
              <a:t> </a:t>
            </a:r>
            <a:r>
              <a:rPr lang="en-US" sz="2895" dirty="0" err="1"/>
              <a:t>bước</a:t>
            </a:r>
            <a:r>
              <a:rPr lang="en-US" sz="2895" dirty="0"/>
              <a:t> </a:t>
            </a:r>
            <a:r>
              <a:rPr lang="en-US" sz="2895" dirty="0" err="1"/>
              <a:t>vẽ</a:t>
            </a:r>
            <a:r>
              <a:rPr lang="en-US" sz="2895" dirty="0"/>
              <a:t> </a:t>
            </a:r>
            <a:r>
              <a:rPr lang="en-US" sz="2895" dirty="0" err="1"/>
              <a:t>tranh</a:t>
            </a:r>
            <a:r>
              <a:rPr lang="en-US" sz="2895" dirty="0"/>
              <a:t> </a:t>
            </a:r>
            <a:r>
              <a:rPr lang="en-US" sz="2895" dirty="0" err="1"/>
              <a:t>tĩnh</a:t>
            </a:r>
            <a:r>
              <a:rPr lang="en-US" sz="2895" dirty="0"/>
              <a:t> </a:t>
            </a:r>
            <a:r>
              <a:rPr lang="en-US" sz="2895" dirty="0" err="1"/>
              <a:t>vật</a:t>
            </a:r>
            <a:endParaRPr lang="en-US" sz="2895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190" t="4378" r="4525" b="3297"/>
          <a:stretch>
            <a:fillRect/>
          </a:stretch>
        </p:blipFill>
        <p:spPr bwMode="auto">
          <a:xfrm>
            <a:off x="8336946" y="295000"/>
            <a:ext cx="2501521" cy="305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baivan.net/sites/default/files/styles/giua_bai/public/screenshot_123.png?itok=NvVzl4I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854" t="50000" r="62547"/>
          <a:stretch>
            <a:fillRect/>
          </a:stretch>
        </p:blipFill>
        <p:spPr bwMode="auto">
          <a:xfrm>
            <a:off x="1666224" y="295000"/>
            <a:ext cx="2589621" cy="3272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884498" y="4314955"/>
            <a:ext cx="4638237" cy="1928256"/>
          </a:xfrm>
          <a:prstGeom prst="wedgeRoundRectCallout">
            <a:avLst>
              <a:gd name="adj1" fmla="val -13893"/>
              <a:gd name="adj2" fmla="val -83934"/>
              <a:gd name="adj3" fmla="val 16667"/>
            </a:avLst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9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9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 </a:t>
            </a:r>
            <a:r>
              <a:rPr lang="en-US" sz="289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9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9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9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sự sắp đặt cân xứng, đối xứng với nhau. Không có mẫu vật nào bị che khuất</a:t>
            </a:r>
            <a:endParaRPr lang="en-US" sz="289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6825610" y="4314955"/>
            <a:ext cx="5107272" cy="2397291"/>
          </a:xfrm>
          <a:prstGeom prst="wedgeRoundRectCallout">
            <a:avLst>
              <a:gd name="adj1" fmla="val 9887"/>
              <a:gd name="adj2" fmla="val -86222"/>
              <a:gd name="adj3" fmla="val 16667"/>
            </a:avLst>
          </a:prstGeom>
          <a:solidFill>
            <a:schemeClr val="accent1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9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89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r>
              <a:rPr lang="en-US" sz="289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:V</a:t>
            </a:r>
            <a:r>
              <a:rPr lang="vi-VN" sz="289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 màu khái quát tạo hòa sắc chung và vẽ thêm nét, màu thể hiện cảm xúc và đặc điểm của vật mẫu.  Lưu ý, hòa sắc phải cân đối.</a:t>
            </a:r>
            <a:endParaRPr lang="en-US" sz="289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8" name="图片 44037" descr="1-3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47" y="2874639"/>
            <a:ext cx="3760468" cy="39833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9" name="图片 44038" descr="1-3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303119">
            <a:off x="9826375" y="530328"/>
            <a:ext cx="2636546" cy="64445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41" name="图片 44040" descr="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94181" y="357046"/>
            <a:ext cx="7375251" cy="6494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100727" y="2201190"/>
            <a:ext cx="4543647" cy="1428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VẼ TRANH TĨNH VẬT MÀU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81789" y="3779763"/>
            <a:ext cx="5697394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4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4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4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4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4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34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baivan.net/sites/default/files/styles/giua_bai/public/screenshot_124.png?itok=wPnyib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268" y="562674"/>
            <a:ext cx="4169202" cy="563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574850" y="965878"/>
            <a:ext cx="6045342" cy="1696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5705138" y="2959965"/>
            <a:ext cx="5784767" cy="2657866"/>
          </a:xfrm>
          <a:prstGeom prst="flowChartAlternateProcess">
            <a:avLst/>
          </a:prstGeom>
          <a:solidFill>
            <a:srgbClr val="99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91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91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91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91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91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91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91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91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91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91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91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91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91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dirty="0" err="1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910" dirty="0">
                <a:ln>
                  <a:solidFill>
                    <a:srgbClr val="FFC00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835425" y="965878"/>
            <a:ext cx="6175630" cy="129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9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9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9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9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9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9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9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9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9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9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91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5755567" y="2936821"/>
            <a:ext cx="5739167" cy="2239940"/>
          </a:xfrm>
          <a:prstGeom prst="ellipse">
            <a:avLst/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5" dirty="0" err="1">
                <a:solidFill>
                  <a:srgbClr val="FF0000"/>
                </a:solidFill>
              </a:rPr>
              <a:t>Vẽ</a:t>
            </a:r>
            <a:r>
              <a:rPr lang="en-US" sz="3185" dirty="0">
                <a:solidFill>
                  <a:srgbClr val="FF0000"/>
                </a:solidFill>
              </a:rPr>
              <a:t> </a:t>
            </a:r>
            <a:r>
              <a:rPr lang="en-US" sz="3185" dirty="0" err="1">
                <a:solidFill>
                  <a:srgbClr val="FF0000"/>
                </a:solidFill>
              </a:rPr>
              <a:t>vật</a:t>
            </a:r>
            <a:r>
              <a:rPr lang="en-US" sz="3185" dirty="0">
                <a:solidFill>
                  <a:srgbClr val="FF0000"/>
                </a:solidFill>
              </a:rPr>
              <a:t> </a:t>
            </a:r>
            <a:r>
              <a:rPr lang="en-US" sz="3185" dirty="0" err="1">
                <a:solidFill>
                  <a:srgbClr val="FF0000"/>
                </a:solidFill>
              </a:rPr>
              <a:t>nhỏ</a:t>
            </a:r>
            <a:r>
              <a:rPr lang="en-US" sz="3185" dirty="0">
                <a:solidFill>
                  <a:srgbClr val="FF0000"/>
                </a:solidFill>
              </a:rPr>
              <a:t> </a:t>
            </a:r>
            <a:r>
              <a:rPr lang="en-US" sz="3185" dirty="0" err="1">
                <a:solidFill>
                  <a:srgbClr val="FF0000"/>
                </a:solidFill>
              </a:rPr>
              <a:t>thấp</a:t>
            </a:r>
            <a:r>
              <a:rPr lang="en-US" sz="3185" dirty="0">
                <a:solidFill>
                  <a:srgbClr val="FF0000"/>
                </a:solidFill>
              </a:rPr>
              <a:t> </a:t>
            </a:r>
            <a:r>
              <a:rPr lang="en-US" sz="3185" dirty="0" err="1">
                <a:solidFill>
                  <a:srgbClr val="FF0000"/>
                </a:solidFill>
              </a:rPr>
              <a:t>phía</a:t>
            </a:r>
            <a:r>
              <a:rPr lang="en-US" sz="3185" dirty="0">
                <a:solidFill>
                  <a:srgbClr val="FF0000"/>
                </a:solidFill>
              </a:rPr>
              <a:t> </a:t>
            </a:r>
            <a:r>
              <a:rPr lang="en-US" sz="3185" dirty="0" err="1">
                <a:solidFill>
                  <a:srgbClr val="FF0000"/>
                </a:solidFill>
              </a:rPr>
              <a:t>trước</a:t>
            </a:r>
            <a:r>
              <a:rPr lang="en-US" sz="3185" dirty="0">
                <a:solidFill>
                  <a:srgbClr val="FF0000"/>
                </a:solidFill>
              </a:rPr>
              <a:t>, </a:t>
            </a:r>
            <a:r>
              <a:rPr lang="en-US" sz="3185" dirty="0" err="1">
                <a:solidFill>
                  <a:srgbClr val="FF0000"/>
                </a:solidFill>
              </a:rPr>
              <a:t>vật</a:t>
            </a:r>
            <a:r>
              <a:rPr lang="en-US" sz="3185" dirty="0">
                <a:solidFill>
                  <a:srgbClr val="FF0000"/>
                </a:solidFill>
              </a:rPr>
              <a:t> </a:t>
            </a:r>
            <a:r>
              <a:rPr lang="en-US" sz="3185" dirty="0" err="1">
                <a:solidFill>
                  <a:srgbClr val="FF0000"/>
                </a:solidFill>
              </a:rPr>
              <a:t>cao</a:t>
            </a:r>
            <a:r>
              <a:rPr lang="en-US" sz="3185" dirty="0">
                <a:solidFill>
                  <a:srgbClr val="FF0000"/>
                </a:solidFill>
              </a:rPr>
              <a:t> </a:t>
            </a:r>
            <a:r>
              <a:rPr lang="en-US" sz="3185" dirty="0" err="1">
                <a:solidFill>
                  <a:srgbClr val="FF0000"/>
                </a:solidFill>
              </a:rPr>
              <a:t>lớn</a:t>
            </a:r>
            <a:r>
              <a:rPr lang="en-US" sz="3185" dirty="0">
                <a:solidFill>
                  <a:srgbClr val="FF0000"/>
                </a:solidFill>
              </a:rPr>
              <a:t> </a:t>
            </a:r>
            <a:r>
              <a:rPr lang="en-US" sz="3185" dirty="0" err="1">
                <a:solidFill>
                  <a:srgbClr val="FF0000"/>
                </a:solidFill>
              </a:rPr>
              <a:t>phía</a:t>
            </a:r>
            <a:r>
              <a:rPr lang="en-US" sz="3185" dirty="0">
                <a:solidFill>
                  <a:srgbClr val="FF0000"/>
                </a:solidFill>
              </a:rPr>
              <a:t> </a:t>
            </a:r>
            <a:r>
              <a:rPr lang="en-US" sz="3185" dirty="0" err="1">
                <a:solidFill>
                  <a:srgbClr val="FF0000"/>
                </a:solidFill>
              </a:rPr>
              <a:t>sau</a:t>
            </a:r>
            <a:r>
              <a:rPr lang="en-US" sz="3185" dirty="0">
                <a:solidFill>
                  <a:srgbClr val="FF0000"/>
                </a:solidFill>
              </a:rPr>
              <a:t>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085" y="-63191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3855054" y="2386699"/>
            <a:ext cx="5941112" cy="116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475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Cloud 3"/>
          <p:cNvSpPr/>
          <p:nvPr/>
        </p:nvSpPr>
        <p:spPr>
          <a:xfrm>
            <a:off x="4949470" y="3950150"/>
            <a:ext cx="5315732" cy="166768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47" y="480255"/>
            <a:ext cx="12141957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66191" y="3476680"/>
            <a:ext cx="5155277" cy="38604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07169" y="1500510"/>
            <a:ext cx="8077828" cy="12511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33728" y="2751703"/>
            <a:ext cx="7296103" cy="21397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95425" y="4861550"/>
            <a:ext cx="3297572" cy="9409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4219859" y="1709617"/>
            <a:ext cx="7296103" cy="5823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3185" b="1" dirty="0">
                <a:solidFill>
                  <a:srgbClr val="0070C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CHỦ ĐỀ: BIỂU CẢM CỦA SẮC MÀU</a:t>
            </a:r>
            <a:endParaRPr lang="zh-CN" altLang="en-US" sz="3185" b="1" dirty="0">
              <a:solidFill>
                <a:srgbClr val="0070C0"/>
              </a:solidFill>
              <a:latin typeface="Times New Roman" panose="02020603050405020304" pitchFamily="18" charset="0"/>
              <a:ea typeface="SimHei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5059335" y="2908669"/>
            <a:ext cx="5779132" cy="14289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 defTabSz="1085850">
              <a:spcBef>
                <a:spcPct val="50000"/>
              </a:spcBef>
            </a:pPr>
            <a:r>
              <a:rPr lang="en-US" altLang="zh-CN" sz="3475" b="1" dirty="0">
                <a:solidFill>
                  <a:srgbClr val="C0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TUẦN 1- BÀI 2:</a:t>
            </a:r>
          </a:p>
          <a:p>
            <a:pPr defTabSz="1085850">
              <a:spcBef>
                <a:spcPct val="50000"/>
              </a:spcBef>
            </a:pPr>
            <a:r>
              <a:rPr lang="en-US" altLang="zh-CN" sz="3475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TRANH TĨNH VẬT MÀU</a:t>
            </a:r>
            <a:endParaRPr lang="zh-CN" altLang="en-US" sz="3475" b="1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7117896" y="4987531"/>
            <a:ext cx="1500029" cy="4932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2605" b="1" dirty="0">
                <a:solidFill>
                  <a:srgbClr val="00B05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2605" b="1" dirty="0" err="1">
                <a:solidFill>
                  <a:srgbClr val="00B05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2605" b="1" dirty="0">
                <a:solidFill>
                  <a:srgbClr val="00B05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1)</a:t>
            </a:r>
            <a:endParaRPr lang="zh-CN" altLang="en-US" sz="2605" b="1" dirty="0">
              <a:solidFill>
                <a:srgbClr val="00B050"/>
              </a:solidFill>
              <a:latin typeface="Times New Roman" panose="02020603050405020304" pitchFamily="18" charset="0"/>
              <a:ea typeface="SimHei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0447" y="719234"/>
            <a:ext cx="2240426" cy="1292554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5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11" name="图片 72710" descr="PPT素材-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2710" name="图片 72709" descr="PPT素材-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62306" y="-635972"/>
            <a:ext cx="12846256" cy="8025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832383" y="3432415"/>
            <a:ext cx="4034024" cy="189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4.TRƯNG BÀY SẢN PHẨM VÀ CHIA SẺ</a:t>
            </a:r>
          </a:p>
        </p:txBody>
      </p:sp>
      <p:sp>
        <p:nvSpPr>
          <p:cNvPr id="5" name="TextBox 4"/>
          <p:cNvSpPr txBox="1"/>
          <p:nvPr/>
        </p:nvSpPr>
        <p:spPr>
          <a:xfrm rot="178620">
            <a:off x="6216133" y="1070359"/>
            <a:ext cx="4636708" cy="2765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9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89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2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0965" descr="1-3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978" y="-531957"/>
            <a:ext cx="2982638" cy="7376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894037" y="354214"/>
            <a:ext cx="4889480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4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utoShape 4" descr="mau nuoc tinh vat 1"/>
          <p:cNvSpPr>
            <a:spLocks noChangeAspect="1" noChangeArrowheads="1"/>
          </p:cNvSpPr>
          <p:nvPr/>
        </p:nvSpPr>
        <p:spPr bwMode="auto">
          <a:xfrm>
            <a:off x="137042" y="-104553"/>
            <a:ext cx="220596" cy="22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6179" tIns="33089" rIns="66179" bIns="33089" numCol="1" anchor="t" anchorCtr="0" compatLnSpc="1"/>
          <a:lstStyle/>
          <a:p>
            <a:endParaRPr lang="en-US" sz="1305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58440" y="1397822"/>
            <a:ext cx="3471194" cy="4545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AutoShape 7" descr="mau nuoc tinh vat 2"/>
          <p:cNvSpPr>
            <a:spLocks noChangeAspect="1" noChangeArrowheads="1"/>
          </p:cNvSpPr>
          <p:nvPr/>
        </p:nvSpPr>
        <p:spPr bwMode="auto">
          <a:xfrm>
            <a:off x="247340" y="5745"/>
            <a:ext cx="220596" cy="22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6179" tIns="33089" rIns="66179" bIns="33089" numCol="1" anchor="t" anchorCtr="0" compatLnSpc="1"/>
          <a:lstStyle/>
          <a:p>
            <a:endParaRPr lang="en-US" sz="1305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7641" y="1410179"/>
            <a:ext cx="3620825" cy="4520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210045" y="6086866"/>
            <a:ext cx="3565400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47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6087" descr="1-4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46" y="-219051"/>
            <a:ext cx="1850237" cy="20762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456183" y="354214"/>
            <a:ext cx="4889480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4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958" y="5843403"/>
            <a:ext cx="3236784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endParaRPr lang="en-US" sz="347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6153" descr="封面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29619" y="5843403"/>
            <a:ext cx="2345733" cy="10344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58" t="5285" r="4620" b="5610"/>
          <a:stretch>
            <a:fillRect/>
          </a:stretch>
        </p:blipFill>
        <p:spPr bwMode="auto">
          <a:xfrm>
            <a:off x="8649636" y="1614808"/>
            <a:ext cx="3117753" cy="3794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3179" y="1729881"/>
            <a:ext cx="2918441" cy="36618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89" t="4565" r="5192" b="4631"/>
          <a:stretch>
            <a:fillRect/>
          </a:stretch>
        </p:blipFill>
        <p:spPr bwMode="auto">
          <a:xfrm>
            <a:off x="1145073" y="1621959"/>
            <a:ext cx="3311110" cy="378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6087" descr="1-4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46" y="-219051"/>
            <a:ext cx="1850237" cy="207623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2" descr="tranh-son-dau-tinh-vat-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8630" y="1344400"/>
            <a:ext cx="3334076" cy="401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56183" y="354214"/>
            <a:ext cx="4889480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4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https://trieugiaart.com/UserFile/Products/2019_06_12_13_50_50_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82" r="13765"/>
          <a:stretch>
            <a:fillRect/>
          </a:stretch>
        </p:blipFill>
        <p:spPr bwMode="auto">
          <a:xfrm>
            <a:off x="8793833" y="1365658"/>
            <a:ext cx="2971362" cy="417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0045" y="1365659"/>
            <a:ext cx="3338481" cy="412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70959" y="5843403"/>
            <a:ext cx="3175869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347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6153" descr="封面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829619" y="5843403"/>
            <a:ext cx="2345733" cy="103449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6087" descr="1-4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46" y="-219051"/>
            <a:ext cx="1850237" cy="20762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456183" y="354214"/>
            <a:ext cx="4889480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4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959" y="5843403"/>
            <a:ext cx="3260829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endParaRPr lang="en-US" sz="347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6153" descr="封面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29619" y="5843403"/>
            <a:ext cx="2345733" cy="10344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4683" y="1438271"/>
            <a:ext cx="2790442" cy="421447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7929" y="1380939"/>
            <a:ext cx="3074118" cy="4267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93734" y="1438271"/>
            <a:ext cx="3093058" cy="4235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6087" descr="1-4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446" y="-219051"/>
            <a:ext cx="1850237" cy="207623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4456183" y="354214"/>
            <a:ext cx="4889480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7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endParaRPr lang="en-US" sz="347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958" y="5843403"/>
            <a:ext cx="3841116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3475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475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6153" descr="封面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29619" y="5843403"/>
            <a:ext cx="2345733" cy="10344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0453" y="1092653"/>
            <a:ext cx="2978043" cy="423957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685" r="10966"/>
          <a:stretch>
            <a:fillRect/>
          </a:stretch>
        </p:blipFill>
        <p:spPr bwMode="auto">
          <a:xfrm>
            <a:off x="8597521" y="1105969"/>
            <a:ext cx="3161872" cy="422625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63" t="26391" r="1779" b="13442"/>
          <a:stretch>
            <a:fillRect/>
          </a:stretch>
        </p:blipFill>
        <p:spPr bwMode="auto">
          <a:xfrm>
            <a:off x="4974984" y="1069508"/>
            <a:ext cx="3456001" cy="4355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图片 37894" descr="1-2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807" y="-487418"/>
            <a:ext cx="5993227" cy="689476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5861043" y="2959965"/>
            <a:ext cx="3627156" cy="292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endParaRPr lang="zh-CN" altLang="en-US" sz="1305" dirty="0"/>
          </a:p>
        </p:txBody>
      </p:sp>
      <p:sp>
        <p:nvSpPr>
          <p:cNvPr id="3" name="TextBox 2"/>
          <p:cNvSpPr txBox="1"/>
          <p:nvPr/>
        </p:nvSpPr>
        <p:spPr>
          <a:xfrm>
            <a:off x="623923" y="2943826"/>
            <a:ext cx="3752282" cy="129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VẬN DỤNG- PHÁT TRIỂN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565035" y="823249"/>
            <a:ext cx="4846697" cy="5107272"/>
          </a:xfrm>
          <a:prstGeom prst="wedgeRoundRectCallout">
            <a:avLst>
              <a:gd name="adj1" fmla="val -68168"/>
              <a:gd name="adj2" fmla="val 33417"/>
              <a:gd name="adj3" fmla="val 16667"/>
            </a:avLst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vửa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sz="1305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91147" y="145754"/>
            <a:ext cx="3299112" cy="347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5483" y="398641"/>
            <a:ext cx="3887100" cy="251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923" y="3821572"/>
            <a:ext cx="4233560" cy="288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ular Callout 4"/>
          <p:cNvSpPr/>
          <p:nvPr/>
        </p:nvSpPr>
        <p:spPr>
          <a:xfrm>
            <a:off x="4614749" y="2024726"/>
            <a:ext cx="2084601" cy="1438181"/>
          </a:xfrm>
          <a:prstGeom prst="wedgeRectCallout">
            <a:avLst>
              <a:gd name="adj1" fmla="val -55401"/>
              <a:gd name="adj2" fmla="val 6863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9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9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9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9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2895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4977371" y="403804"/>
            <a:ext cx="1719796" cy="1253286"/>
          </a:xfrm>
          <a:prstGeom prst="wedgeRectCallout">
            <a:avLst>
              <a:gd name="adj1" fmla="val 90059"/>
              <a:gd name="adj2" fmla="val 5934"/>
            </a:avLst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5" dirty="0" err="1">
                <a:solidFill>
                  <a:srgbClr val="C00000"/>
                </a:solidFill>
              </a:rPr>
              <a:t>Trang</a:t>
            </a:r>
            <a:r>
              <a:rPr lang="en-US" sz="1305" dirty="0">
                <a:solidFill>
                  <a:srgbClr val="C00000"/>
                </a:solidFill>
              </a:rPr>
              <a:t> </a:t>
            </a:r>
            <a:r>
              <a:rPr lang="en-US" sz="1305" dirty="0" err="1">
                <a:solidFill>
                  <a:srgbClr val="C00000"/>
                </a:solidFill>
              </a:rPr>
              <a:t>trí</a:t>
            </a:r>
            <a:r>
              <a:rPr lang="en-US" sz="1305" dirty="0">
                <a:solidFill>
                  <a:srgbClr val="C00000"/>
                </a:solidFill>
              </a:rPr>
              <a:t> </a:t>
            </a:r>
            <a:r>
              <a:rPr lang="en-US" sz="1305" dirty="0" err="1">
                <a:solidFill>
                  <a:srgbClr val="C00000"/>
                </a:solidFill>
              </a:rPr>
              <a:t>nhà</a:t>
            </a:r>
            <a:r>
              <a:rPr lang="en-US" sz="1305" dirty="0">
                <a:solidFill>
                  <a:srgbClr val="C00000"/>
                </a:solidFill>
              </a:rPr>
              <a:t> </a:t>
            </a:r>
            <a:r>
              <a:rPr lang="en-US" sz="1305" dirty="0" err="1">
                <a:solidFill>
                  <a:srgbClr val="C00000"/>
                </a:solidFill>
              </a:rPr>
              <a:t>bếp</a:t>
            </a:r>
            <a:endParaRPr lang="en-US" sz="1305" dirty="0">
              <a:solidFill>
                <a:srgbClr val="C00000"/>
              </a:solidFill>
            </a:endParaRP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5483" y="3462906"/>
            <a:ext cx="3887100" cy="293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ular Callout 13"/>
          <p:cNvSpPr/>
          <p:nvPr/>
        </p:nvSpPr>
        <p:spPr>
          <a:xfrm>
            <a:off x="5087669" y="4638188"/>
            <a:ext cx="1719796" cy="1253286"/>
          </a:xfrm>
          <a:prstGeom prst="wedgeRectCallout">
            <a:avLst>
              <a:gd name="adj1" fmla="val 87494"/>
              <a:gd name="adj2" fmla="val -50390"/>
            </a:avLst>
          </a:prstGeom>
          <a:solidFill>
            <a:srgbClr val="CC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05" dirty="0" err="1">
                <a:solidFill>
                  <a:srgbClr val="C00000"/>
                </a:solidFill>
              </a:rPr>
              <a:t>Trang</a:t>
            </a:r>
            <a:r>
              <a:rPr lang="en-US" sz="1305" dirty="0">
                <a:solidFill>
                  <a:srgbClr val="C00000"/>
                </a:solidFill>
              </a:rPr>
              <a:t> </a:t>
            </a:r>
            <a:r>
              <a:rPr lang="en-US" sz="1305" dirty="0" err="1">
                <a:solidFill>
                  <a:srgbClr val="C00000"/>
                </a:solidFill>
              </a:rPr>
              <a:t>trí</a:t>
            </a:r>
            <a:r>
              <a:rPr lang="en-US" sz="1305" dirty="0">
                <a:solidFill>
                  <a:srgbClr val="C00000"/>
                </a:solidFill>
              </a:rPr>
              <a:t> </a:t>
            </a:r>
            <a:r>
              <a:rPr lang="en-US" sz="1305" dirty="0" err="1">
                <a:solidFill>
                  <a:srgbClr val="C00000"/>
                </a:solidFill>
              </a:rPr>
              <a:t>cầu</a:t>
            </a:r>
            <a:r>
              <a:rPr lang="en-US" sz="1305" dirty="0">
                <a:solidFill>
                  <a:srgbClr val="C00000"/>
                </a:solidFill>
              </a:rPr>
              <a:t> </a:t>
            </a:r>
            <a:r>
              <a:rPr lang="en-US" sz="1305" dirty="0" err="1">
                <a:solidFill>
                  <a:srgbClr val="C00000"/>
                </a:solidFill>
              </a:rPr>
              <a:t>thang</a:t>
            </a:r>
            <a:endParaRPr lang="en-US" sz="1305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9911" y="302099"/>
            <a:ext cx="3479521" cy="46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32716" y="311506"/>
            <a:ext cx="3541618" cy="4862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6204" y="302099"/>
            <a:ext cx="3646775" cy="46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lowchart: Alternate Process 4"/>
          <p:cNvSpPr/>
          <p:nvPr/>
        </p:nvSpPr>
        <p:spPr>
          <a:xfrm>
            <a:off x="1254284" y="5409371"/>
            <a:ext cx="9890616" cy="9380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Tranh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tĩnh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vật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gợi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cho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người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xem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cảm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xúc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và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tình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yêu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với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thiên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nhiên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,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phù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hợp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để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trang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trí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trong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đời</a:t>
            </a:r>
            <a:r>
              <a:rPr lang="en-US" sz="2895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en-US" sz="2895" b="1" dirty="0" err="1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sống</a:t>
            </a:r>
            <a:endParaRPr lang="en-US" sz="2895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2" name="图片 4111" descr="PPT素材-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31553" y="4013234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2" name="图片 4101" descr="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1256" y="-2298"/>
            <a:ext cx="8156298" cy="63880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75780" descr="PPT素材-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09918" y="1396514"/>
            <a:ext cx="4281520" cy="43097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1197188" y="3064195"/>
            <a:ext cx="2469005" cy="1428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3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3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3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43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4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434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36779" y="2344286"/>
            <a:ext cx="5315732" cy="1562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24089" y="4290243"/>
            <a:ext cx="6705173" cy="1072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757569" y="2500112"/>
            <a:ext cx="5315732" cy="1072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85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34193" y="4064477"/>
            <a:ext cx="6705173" cy="1072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318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9" grpId="0"/>
      <p:bldP spid="9" grpId="1"/>
      <p:bldP spid="10" grpId="0"/>
      <p:bldP spid="11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085" y="-323281"/>
            <a:ext cx="11663844" cy="746162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5649" y="3086285"/>
            <a:ext cx="2970555" cy="205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8506" y="4116077"/>
            <a:ext cx="1755395" cy="175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261909">
            <a:off x="8796420" y="4246439"/>
            <a:ext cx="2343898" cy="1294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6390" y="4290330"/>
            <a:ext cx="2240946" cy="198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2530" y="2929302"/>
            <a:ext cx="2180623" cy="144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11" t="10295" r="4653" b="15918"/>
          <a:stretch>
            <a:fillRect/>
          </a:stretch>
        </p:blipFill>
        <p:spPr bwMode="auto">
          <a:xfrm>
            <a:off x="5366390" y="806949"/>
            <a:ext cx="2702448" cy="1996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19575091">
            <a:off x="1553739" y="1562278"/>
            <a:ext cx="2180725" cy="805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315" b="1" dirty="0" err="1"/>
              <a:t>Kiểm</a:t>
            </a:r>
            <a:r>
              <a:rPr lang="en-US" sz="2315" b="1" dirty="0"/>
              <a:t> </a:t>
            </a:r>
            <a:r>
              <a:rPr lang="en-US" sz="2315" b="1" dirty="0" err="1"/>
              <a:t>tra</a:t>
            </a:r>
            <a:r>
              <a:rPr lang="en-US" sz="2315" b="1" dirty="0"/>
              <a:t> </a:t>
            </a:r>
          </a:p>
          <a:p>
            <a:r>
              <a:rPr lang="en-US" sz="2315" b="1" dirty="0" err="1"/>
              <a:t>đồ</a:t>
            </a:r>
            <a:r>
              <a:rPr lang="en-US" sz="2315" b="1" dirty="0"/>
              <a:t> </a:t>
            </a:r>
            <a:r>
              <a:rPr lang="en-US" sz="2315" b="1" dirty="0" err="1"/>
              <a:t>dùng</a:t>
            </a:r>
            <a:r>
              <a:rPr lang="en-US" sz="2315" b="1" dirty="0"/>
              <a:t> </a:t>
            </a:r>
            <a:r>
              <a:rPr lang="en-US" sz="2315" b="1" dirty="0" err="1"/>
              <a:t>học</a:t>
            </a:r>
            <a:r>
              <a:rPr lang="en-US" sz="2315" b="1" dirty="0"/>
              <a:t> </a:t>
            </a:r>
            <a:r>
              <a:rPr lang="en-US" sz="2315" b="1" dirty="0" err="1"/>
              <a:t>tập</a:t>
            </a:r>
            <a:endParaRPr lang="en-US" sz="2315" b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图片 33797" descr="1-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22955" y="248926"/>
            <a:ext cx="2174936" cy="198076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9" name="图片 33798" descr="1-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5426" y="2839022"/>
            <a:ext cx="4332639" cy="40189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0" name="图片 33799" descr="1-2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94479" y="2139430"/>
            <a:ext cx="4117087" cy="359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1" name="图片 33800" descr="1-2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8016" y="-109859"/>
            <a:ext cx="4463617" cy="40027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802" name="图片 33801" descr="1-2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03106" y="1998977"/>
            <a:ext cx="4944332" cy="47867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loud 4"/>
          <p:cNvSpPr/>
          <p:nvPr/>
        </p:nvSpPr>
        <p:spPr>
          <a:xfrm>
            <a:off x="4271974" y="306766"/>
            <a:ext cx="6462263" cy="1565679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185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0843" y="1239309"/>
            <a:ext cx="2814894" cy="158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8064" y="3325515"/>
            <a:ext cx="2656340" cy="125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76798" y="3376051"/>
            <a:ext cx="2923130" cy="1737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3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图片 75779" descr="PPT素材-1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51006" y="-740201"/>
            <a:ext cx="8303027" cy="761732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5781" name="图片 75780" descr="PPT素材-1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58987" y="77212"/>
            <a:ext cx="5229028" cy="48502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353533" y="2021895"/>
            <a:ext cx="2814211" cy="1874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36546" y="606322"/>
            <a:ext cx="2983509" cy="693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9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endParaRPr lang="en-US" sz="391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11786" y="3068460"/>
            <a:ext cx="2425664" cy="693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9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thang</a:t>
            </a:r>
            <a:endParaRPr lang="en-US" sz="391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31195" y="4593320"/>
            <a:ext cx="2202847" cy="693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91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91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91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57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5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78" y="52851"/>
            <a:ext cx="11799732" cy="6659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7" name="文本框 5126"/>
          <p:cNvSpPr txBox="1"/>
          <p:nvPr/>
        </p:nvSpPr>
        <p:spPr>
          <a:xfrm>
            <a:off x="2486973" y="2699390"/>
            <a:ext cx="7869207" cy="5823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zh-CN" altLang="en-US" sz="31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8" name="文本框 5127"/>
          <p:cNvSpPr txBox="1"/>
          <p:nvPr/>
        </p:nvSpPr>
        <p:spPr>
          <a:xfrm>
            <a:off x="2486973" y="1669418"/>
            <a:ext cx="8351494" cy="6269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34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zh-CN" sz="34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zh-CN" sz="34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4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zh-CN" sz="34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4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34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4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zh-CN" sz="34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4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34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4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zh-CN" sz="34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4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zh-CN" sz="347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zh-CN" sz="347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zh-CN" altLang="en-US" sz="347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9" name="文本框 5128"/>
          <p:cNvSpPr txBox="1"/>
          <p:nvPr/>
        </p:nvSpPr>
        <p:spPr>
          <a:xfrm>
            <a:off x="2761212" y="934343"/>
            <a:ext cx="7139489" cy="7605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434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  <a:endParaRPr lang="zh-CN" altLang="en-US" sz="434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0" name="文本框 5129"/>
          <p:cNvSpPr txBox="1"/>
          <p:nvPr/>
        </p:nvSpPr>
        <p:spPr>
          <a:xfrm>
            <a:off x="2493921" y="3637461"/>
            <a:ext cx="7299947" cy="15623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acrylic,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chai,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tăm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zh-CN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318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5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19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5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79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5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7" grpId="0" build="allAtOnce"/>
      <p:bldP spid="5128" grpId="0" build="allAtOnce"/>
      <p:bldP spid="5129" grpId="0" build="allAtOnce"/>
      <p:bldP spid="5130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118277" y="1605064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65352" y="129604"/>
            <a:ext cx="12522565" cy="124753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447" y="302171"/>
            <a:ext cx="1693532" cy="7881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886557" y="3950150"/>
            <a:ext cx="7348486" cy="366709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4775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4775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75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4775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75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đến</a:t>
            </a:r>
            <a:r>
              <a:rPr lang="en-US" altLang="zh-CN" sz="4775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75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đây</a:t>
            </a:r>
            <a:r>
              <a:rPr lang="en-US" altLang="zh-CN" sz="4775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75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là</a:t>
            </a:r>
            <a:r>
              <a:rPr lang="en-US" altLang="zh-CN" sz="4775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75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kết</a:t>
            </a:r>
            <a:r>
              <a:rPr lang="en-US" altLang="zh-CN" sz="4775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775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thúc</a:t>
            </a:r>
            <a:endParaRPr lang="en-US" altLang="zh-CN" sz="4775" b="1" dirty="0">
              <a:solidFill>
                <a:srgbClr val="FF0066"/>
              </a:solidFill>
              <a:latin typeface="Times New Roman" panose="02020603050405020304" pitchFamily="18" charset="0"/>
              <a:ea typeface="SimHei" panose="02010609060101010101" pitchFamily="2" charset="-122"/>
              <a:cs typeface="Times New Roman" panose="02020603050405020304" pitchFamily="18" charset="0"/>
            </a:endParaRPr>
          </a:p>
          <a:p>
            <a:pPr algn="ctr" defTabSz="1085850">
              <a:spcBef>
                <a:spcPct val="50000"/>
              </a:spcBef>
            </a:pP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Cảm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ơn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đã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tham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dự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-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hẹn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gặp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lại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các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em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ở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học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sau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910" b="1" dirty="0" err="1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nhé</a:t>
            </a:r>
            <a:r>
              <a:rPr lang="en-US" altLang="zh-CN" sz="3910" b="1" dirty="0">
                <a:solidFill>
                  <a:srgbClr val="FF0066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!</a:t>
            </a:r>
            <a:endParaRPr lang="zh-CN" altLang="en-US" sz="3910" b="1" dirty="0">
              <a:solidFill>
                <a:srgbClr val="FF0066"/>
              </a:solidFill>
              <a:latin typeface="Times New Roman" panose="02020603050405020304" pitchFamily="18" charset="0"/>
              <a:ea typeface="SimHei" panose="0201060906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47" y="0"/>
            <a:ext cx="12141957" cy="6868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66191" y="3476680"/>
            <a:ext cx="5155277" cy="38604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7" name="图片 71686" descr="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0779" y="3971528"/>
            <a:ext cx="7003643" cy="9409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2364" y="1070809"/>
            <a:ext cx="5993227" cy="9409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37737" y="2011788"/>
            <a:ext cx="6471120" cy="9409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90" name="图片 71689" descr="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65838" y="3030549"/>
            <a:ext cx="5686673" cy="94097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3858860" y="1286392"/>
            <a:ext cx="5937307" cy="4487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2315" b="1" dirty="0">
                <a:solidFill>
                  <a:srgbClr val="0070C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1. KHÁM PHÁ TRANH TĨNH VẬT MÀU</a:t>
            </a:r>
            <a:endParaRPr lang="zh-CN" altLang="en-US" sz="2315" b="1" dirty="0">
              <a:solidFill>
                <a:srgbClr val="0070C0"/>
              </a:solidFill>
              <a:latin typeface="Times New Roman" panose="02020603050405020304" pitchFamily="18" charset="0"/>
              <a:ea typeface="SimHei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4167259" y="2173141"/>
            <a:ext cx="7557163" cy="4487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2315" b="1" dirty="0">
                <a:solidFill>
                  <a:srgbClr val="FF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2. CÁCH VẼ TRANH TĨNH VẬT MÀU</a:t>
            </a:r>
            <a:endParaRPr lang="zh-CN" altLang="en-US" sz="2315" b="1" dirty="0">
              <a:solidFill>
                <a:srgbClr val="FF0000"/>
              </a:solidFill>
              <a:latin typeface="Times New Roman" panose="02020603050405020304" pitchFamily="18" charset="0"/>
              <a:ea typeface="SimHei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1693" name="文本框 71692"/>
          <p:cNvSpPr txBox="1"/>
          <p:nvPr/>
        </p:nvSpPr>
        <p:spPr>
          <a:xfrm>
            <a:off x="4792532" y="3251074"/>
            <a:ext cx="6019390" cy="4487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2315" b="1" dirty="0">
                <a:solidFill>
                  <a:srgbClr val="00B05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3. VẼ TRANH TĨNH VẬT MÀU</a:t>
            </a:r>
            <a:endParaRPr lang="zh-CN" altLang="en-US" sz="2315" b="1" dirty="0">
              <a:solidFill>
                <a:srgbClr val="00B050"/>
              </a:solidFill>
              <a:latin typeface="Times New Roman" panose="02020603050405020304" pitchFamily="18" charset="0"/>
              <a:ea typeface="SimHei" panose="0201060906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5235614" y="4214527"/>
            <a:ext cx="6025226" cy="44871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2315" b="1" dirty="0">
                <a:solidFill>
                  <a:srgbClr val="C00000"/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4. TRƯNG BÀY SẢN PHẨM VÀ CHIA SẺ</a:t>
            </a:r>
            <a:endParaRPr lang="zh-CN" altLang="en-US" sz="2315" b="1" dirty="0">
              <a:solidFill>
                <a:srgbClr val="C00000"/>
              </a:solidFill>
              <a:latin typeface="Times New Roman" panose="02020603050405020304" pitchFamily="18" charset="0"/>
              <a:ea typeface="SimHei" panose="0201060906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0447" y="719234"/>
            <a:ext cx="2240426" cy="129255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71686" descr="1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667970" y="4936404"/>
            <a:ext cx="7498434" cy="9409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文本框 71693"/>
          <p:cNvSpPr txBox="1"/>
          <p:nvPr/>
        </p:nvSpPr>
        <p:spPr>
          <a:xfrm>
            <a:off x="5105815" y="5151413"/>
            <a:ext cx="6931939" cy="98328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2315" b="1" dirty="0">
                <a:solidFill>
                  <a:schemeClr val="accent1">
                    <a:lumMod val="10000"/>
                  </a:schemeClr>
                </a:solidFill>
                <a:latin typeface="Times New Roman" panose="02020603050405020304" pitchFamily="18" charset="0"/>
                <a:ea typeface="SimHei" panose="02010609060101010101" pitchFamily="2" charset="-122"/>
                <a:cs typeface="Times New Roman" panose="02020603050405020304" pitchFamily="18" charset="0"/>
              </a:rPr>
              <a:t>5. ỨNG DỤNG VỚI TRANH TĨNH VẬT HOA QUẢ</a:t>
            </a:r>
            <a:endParaRPr lang="zh-CN" altLang="en-US" sz="2315" b="1" dirty="0">
              <a:solidFill>
                <a:schemeClr val="accent1">
                  <a:lumMod val="10000"/>
                </a:schemeClr>
              </a:solidFill>
              <a:latin typeface="Times New Roman" panose="02020603050405020304" pitchFamily="18" charset="0"/>
              <a:ea typeface="SimHei" panose="02010609060101010101" pitchFamily="2" charset="-122"/>
              <a:cs typeface="Times New Roman" panose="02020603050405020304" pitchFamily="18" charset="0"/>
            </a:endParaRPr>
          </a:p>
          <a:p>
            <a:pPr defTabSz="1085850">
              <a:spcBef>
                <a:spcPct val="50000"/>
              </a:spcBef>
            </a:pPr>
            <a:endParaRPr lang="zh-CN" altLang="en-US" sz="2315" dirty="0">
              <a:solidFill>
                <a:schemeClr val="bg1"/>
              </a:solidFill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71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71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71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1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1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1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71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1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71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71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1" grpId="0"/>
      <p:bldP spid="71692" grpId="0"/>
      <p:bldP spid="71693" grpId="0"/>
      <p:bldP spid="71694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92" name="图片 67591" descr="PPT素材-04"/>
          <p:cNvPicPr>
            <a:picLocks noChangeAspect="1"/>
          </p:cNvPicPr>
          <p:nvPr/>
        </p:nvPicPr>
        <p:blipFill rotWithShape="1">
          <a:blip r:embed="rId3" cstate="print"/>
          <a:srcRect l="-4921" t="37642" r="4921" b="-5851"/>
          <a:stretch>
            <a:fillRect/>
          </a:stretch>
        </p:blipFill>
        <p:spPr>
          <a:xfrm>
            <a:off x="-991643" y="0"/>
            <a:ext cx="6574643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7594" name="图片 67593" descr="PPT素材-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5298" y="-427405"/>
            <a:ext cx="6705191" cy="75565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5991770" y="1604974"/>
            <a:ext cx="5263042" cy="4558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5850">
              <a:spcBef>
                <a:spcPct val="50000"/>
              </a:spcBef>
            </a:pP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30835" indent="-330835" defTabSz="1085850">
              <a:spcBef>
                <a:spcPct val="50000"/>
              </a:spcBef>
              <a:buFontTx/>
              <a:buChar char="-"/>
            </a:pP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altLang="zh-CN" sz="289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0835" indent="-330835" defTabSz="1085850">
              <a:spcBef>
                <a:spcPct val="50000"/>
              </a:spcBef>
              <a:buFontTx/>
              <a:buChar char="-"/>
            </a:pP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altLang="zh-CN" sz="289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30835" indent="-330835" defTabSz="1085850">
              <a:spcBef>
                <a:spcPct val="50000"/>
              </a:spcBef>
              <a:buFontTx/>
              <a:buChar char="-"/>
            </a:pP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30835" indent="-330835" defTabSz="1085850">
              <a:spcBef>
                <a:spcPct val="50000"/>
              </a:spcBef>
              <a:buFontTx/>
              <a:buChar char="-"/>
            </a:pP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zh-C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9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zh-CN" altLang="en-US" sz="289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85850">
              <a:spcBef>
                <a:spcPct val="50000"/>
              </a:spcBef>
            </a:pPr>
            <a:endParaRPr lang="zh-CN" altLang="en-US" sz="1305" dirty="0"/>
          </a:p>
          <a:p>
            <a:pPr defTabSz="1085850">
              <a:spcBef>
                <a:spcPct val="50000"/>
              </a:spcBef>
            </a:pPr>
            <a:endParaRPr lang="zh-CN" altLang="en-US" sz="1305" dirty="0"/>
          </a:p>
          <a:p>
            <a:pPr defTabSz="1085850">
              <a:spcBef>
                <a:spcPct val="50000"/>
              </a:spcBef>
            </a:pPr>
            <a:endParaRPr lang="zh-CN" altLang="en-US" sz="1305" dirty="0"/>
          </a:p>
        </p:txBody>
      </p:sp>
      <p:sp>
        <p:nvSpPr>
          <p:cNvPr id="3" name="TextBox 2"/>
          <p:cNvSpPr txBox="1"/>
          <p:nvPr/>
        </p:nvSpPr>
        <p:spPr>
          <a:xfrm>
            <a:off x="503140" y="2929485"/>
            <a:ext cx="4542158" cy="983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. KHÁM PHÁ </a:t>
            </a:r>
          </a:p>
          <a:p>
            <a:r>
              <a:rPr lang="en-US" sz="2895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 TĨNH VẬT MÀU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viettelstudy.vn/publish/thumbnail/17975/400x300xdefault/upload/17975/20200313/Bai_7_8_27__5a6b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9693" y="761055"/>
            <a:ext cx="3420790" cy="283436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anh son dau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32620" y="559065"/>
            <a:ext cx="3238348" cy="32383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https://tranhsondauthaison.com.vn/wp-content/uploads/2020/12/tranh-hoa-huong-duong-vangogh-1.jpg"/>
          <p:cNvSpPr>
            <a:spLocks noChangeAspect="1" noChangeArrowheads="1"/>
          </p:cNvSpPr>
          <p:nvPr/>
        </p:nvSpPr>
        <p:spPr bwMode="auto">
          <a:xfrm>
            <a:off x="137042" y="-104553"/>
            <a:ext cx="220596" cy="22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6179" tIns="33089" rIns="66179" bIns="33089" numCol="1" anchor="t" anchorCtr="0" compatLnSpc="1"/>
          <a:lstStyle/>
          <a:p>
            <a:endParaRPr lang="en-US" sz="1305"/>
          </a:p>
        </p:txBody>
      </p:sp>
      <p:pic>
        <p:nvPicPr>
          <p:cNvPr id="1033" name="Picture 9" descr="C:\Users\USER\Desktop\tranh-hoa-huong-duong-vangogh-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80435" y="238265"/>
            <a:ext cx="3370704" cy="387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Alternate Process 2"/>
          <p:cNvSpPr/>
          <p:nvPr/>
        </p:nvSpPr>
        <p:spPr>
          <a:xfrm>
            <a:off x="357639" y="4367071"/>
            <a:ext cx="11471014" cy="1198645"/>
          </a:xfrm>
          <a:prstGeom prst="flowChartAlternateProcess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5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18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18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18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18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8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8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18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8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8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8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18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8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18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Flowchart: Process 3"/>
          <p:cNvSpPr/>
          <p:nvPr/>
        </p:nvSpPr>
        <p:spPr>
          <a:xfrm>
            <a:off x="2908598" y="5740616"/>
            <a:ext cx="6514378" cy="833840"/>
          </a:xfrm>
          <a:prstGeom prst="flowChartProcess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18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18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18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18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318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318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chai </a:t>
            </a:r>
            <a:r>
              <a:rPr lang="en-US" sz="3185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185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34028" y="4367071"/>
            <a:ext cx="7511993" cy="62696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7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47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47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47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47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7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7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47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47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7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47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908306" y="5236246"/>
            <a:ext cx="10944154" cy="10087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9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Tranh tĩnh vật là những tranh được vẽ về những vật “tĩnh” như hoa quả, bình hoa, đồ vật được sắp xếp theo một bố cục đã định sẵn </a:t>
            </a:r>
            <a:endParaRPr lang="en-US" sz="289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ỹ thuật lớp 7, Mỹ thuật, lớp 7, Vẽ tranh tĩnh vật lọ hoa, Vẽ tranh, tĩnh vật lọ hoa, Vẽ tranh tĩnh vật, lọ hoa, tĩnh vật, quả vẽ mà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383" y="458444"/>
            <a:ext cx="3022671" cy="3999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4071578" y="5195762"/>
            <a:ext cx="4932889" cy="582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AutoShape 4" descr="https://sudospaces.com/noithattoancau/images/treo-tranh-tinh-vat-lo-hoa-va-qua-don-gian-26-.jpg"/>
          <p:cNvSpPr>
            <a:spLocks noChangeAspect="1" noChangeArrowheads="1"/>
          </p:cNvSpPr>
          <p:nvPr/>
        </p:nvSpPr>
        <p:spPr bwMode="auto">
          <a:xfrm>
            <a:off x="137042" y="-104553"/>
            <a:ext cx="220596" cy="22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6179" tIns="33089" rIns="66179" bIns="33089" numCol="1" anchor="t" anchorCtr="0" compatLnSpc="1"/>
          <a:lstStyle/>
          <a:p>
            <a:endParaRPr lang="en-US" sz="1305"/>
          </a:p>
        </p:txBody>
      </p:sp>
      <p:sp>
        <p:nvSpPr>
          <p:cNvPr id="6" name="AutoShape 6" descr="https://sudospaces.com/noithattoancau/images/treo-tranh-tinh-vat-lo-hoa-va-qua-don-gian-26-.jpg"/>
          <p:cNvSpPr>
            <a:spLocks noChangeAspect="1" noChangeArrowheads="1"/>
          </p:cNvSpPr>
          <p:nvPr/>
        </p:nvSpPr>
        <p:spPr bwMode="auto">
          <a:xfrm>
            <a:off x="247340" y="5745"/>
            <a:ext cx="220596" cy="22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66179" tIns="33089" rIns="66179" bIns="33089" numCol="1" anchor="t" anchorCtr="0" compatLnSpc="1"/>
          <a:lstStyle/>
          <a:p>
            <a:endParaRPr lang="en-US" sz="1305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8320" y="871350"/>
            <a:ext cx="3993700" cy="302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1" name="Picture 9" descr="Tranh Tĩnh vật với hoa Hồ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52449" y="432000"/>
            <a:ext cx="2937782" cy="3908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Oval 7"/>
          <p:cNvSpPr/>
          <p:nvPr/>
        </p:nvSpPr>
        <p:spPr>
          <a:xfrm>
            <a:off x="1405648" y="4627645"/>
            <a:ext cx="2188831" cy="568117"/>
          </a:xfrm>
          <a:prstGeom prst="ellipse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Chì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605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5417598" y="4169827"/>
            <a:ext cx="2188831" cy="568117"/>
          </a:xfrm>
          <a:prstGeom prst="ellipse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endParaRPr lang="en-US" sz="2605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9222901" y="4564750"/>
            <a:ext cx="2397291" cy="568117"/>
          </a:xfrm>
          <a:prstGeom prst="ellipse">
            <a:avLst/>
          </a:prstGeom>
          <a:blipFill>
            <a:blip r:embed="rId5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60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605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7593" descr="PPT素材-2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5688" y="-635972"/>
            <a:ext cx="12273241" cy="79214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698372" y="4788616"/>
            <a:ext cx="6566493" cy="1072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185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2" descr="https://static.viettelstudy.vn/publish/thumbnail/17975/400x300xdefault/upload/17975/20200313/Bai_7_8_27__5a6b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20709" y="1282262"/>
            <a:ext cx="2933293" cy="3179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Tranh Tĩnh vật Hoa Hồng Và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84831" y="1282261"/>
            <a:ext cx="2624421" cy="3179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81619" y="1280818"/>
            <a:ext cx="3055630" cy="3179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Rounded Rectangle 7"/>
          <p:cNvSpPr/>
          <p:nvPr/>
        </p:nvSpPr>
        <p:spPr>
          <a:xfrm>
            <a:off x="1429410" y="4966597"/>
            <a:ext cx="6601082" cy="106248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185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145073" y="4729108"/>
            <a:ext cx="6611087" cy="153746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85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185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8" grpId="0" animBg="1"/>
      <p:bldP spid="8" grpId="1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7596" y="197617"/>
            <a:ext cx="10840213" cy="653514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2532" y="353873"/>
            <a:ext cx="6331787" cy="629387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73298" y="2446085"/>
            <a:ext cx="4631362" cy="44119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2336413" y="2330855"/>
            <a:ext cx="5304025" cy="129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1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CÁCH VẼ TRANH</a:t>
            </a:r>
          </a:p>
          <a:p>
            <a:pPr algn="ctr"/>
            <a:r>
              <a:rPr lang="en-US" sz="391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TĨNH VẬT MÀU </a:t>
            </a: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941</Words>
  <Application>Microsoft Office PowerPoint</Application>
  <PresentationFormat>Custom</PresentationFormat>
  <Paragraphs>114</Paragraphs>
  <Slides>33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2021-08-30T14:57:00Z</dcterms:created>
  <dcterms:modified xsi:type="dcterms:W3CDTF">2021-09-17T10:42:14Z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91F136D3D4E24216BAA506E5EA157421</vt:lpwstr>
  </property>
  <property fmtid="{D5CDD505-2E9C-101B-9397-08002B2CF9AE}" pid="3" name="KSOProductBuildVer">
    <vt:lpwstr>1033-11.2.0.10294</vt:lpwstr>
  </property>
</Properties>
</file>