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1276EC-C260-45C8-B2BA-250956ABDD0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182405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276EC-C260-45C8-B2BA-250956ABDD0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260824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276EC-C260-45C8-B2BA-250956ABDD0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41966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276EC-C260-45C8-B2BA-250956ABDD0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333575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1276EC-C260-45C8-B2BA-250956ABDD0F}"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199707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1276EC-C260-45C8-B2BA-250956ABDD0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379200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1276EC-C260-45C8-B2BA-250956ABDD0F}"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63465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276EC-C260-45C8-B2BA-250956ABDD0F}"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399242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276EC-C260-45C8-B2BA-250956ABDD0F}"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31658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276EC-C260-45C8-B2BA-250956ABDD0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288830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276EC-C260-45C8-B2BA-250956ABDD0F}"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2DC10-CF57-481A-8662-BC5F091FABBB}" type="slidenum">
              <a:rPr lang="en-US" smtClean="0"/>
              <a:t>‹#›</a:t>
            </a:fld>
            <a:endParaRPr lang="en-US"/>
          </a:p>
        </p:txBody>
      </p:sp>
    </p:spTree>
    <p:extLst>
      <p:ext uri="{BB962C8B-B14F-4D97-AF65-F5344CB8AC3E}">
        <p14:creationId xmlns:p14="http://schemas.microsoft.com/office/powerpoint/2010/main" val="171060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276EC-C260-45C8-B2BA-250956ABDD0F}" type="datetimeFigureOut">
              <a:rPr lang="en-US" smtClean="0"/>
              <a:t>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2DC10-CF57-481A-8662-BC5F091FABBB}" type="slidenum">
              <a:rPr lang="en-US" smtClean="0"/>
              <a:t>‹#›</a:t>
            </a:fld>
            <a:endParaRPr lang="en-US"/>
          </a:p>
        </p:txBody>
      </p:sp>
    </p:spTree>
    <p:extLst>
      <p:ext uri="{BB962C8B-B14F-4D97-AF65-F5344CB8AC3E}">
        <p14:creationId xmlns:p14="http://schemas.microsoft.com/office/powerpoint/2010/main" val="143841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d5AeQOd67d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49362"/>
          </a:xfrm>
        </p:spPr>
        <p:txBody>
          <a:bodyPr>
            <a:normAutofit/>
          </a:bodyPr>
          <a:lstStyle/>
          <a:p>
            <a:r>
              <a:rPr lang="en-US" b="1" dirty="0" smtClean="0">
                <a:solidFill>
                  <a:schemeClr val="tx1"/>
                </a:solidFill>
                <a:latin typeface="Times New Roman" panose="02020603050405020304" pitchFamily="18" charset="0"/>
                <a:cs typeface="Times New Roman" panose="02020603050405020304" pitchFamily="18" charset="0"/>
              </a:rPr>
              <a:t>KHỐI 9 </a:t>
            </a:r>
            <a:r>
              <a:rPr lang="en-US" b="1" smtClean="0">
                <a:solidFill>
                  <a:schemeClr val="tx1"/>
                </a:solidFill>
                <a:latin typeface="Times New Roman" panose="02020603050405020304" pitchFamily="18" charset="0"/>
                <a:cs typeface="Times New Roman" panose="02020603050405020304" pitchFamily="18" charset="0"/>
              </a:rPr>
              <a:t>– </a:t>
            </a:r>
            <a:r>
              <a:rPr lang="en-US" b="1" smtClean="0">
                <a:solidFill>
                  <a:schemeClr val="tx1"/>
                </a:solidFill>
                <a:latin typeface="Times New Roman" panose="02020603050405020304" pitchFamily="18" charset="0"/>
                <a:cs typeface="Times New Roman" panose="02020603050405020304" pitchFamily="18" charset="0"/>
              </a:rPr>
              <a:t>TIẾT 23</a:t>
            </a:r>
            <a:endParaRPr lang="en-US" dirty="0"/>
          </a:p>
        </p:txBody>
      </p:sp>
      <p:sp>
        <p:nvSpPr>
          <p:cNvPr id="3" name="Content Placeholder 2"/>
          <p:cNvSpPr>
            <a:spLocks noGrp="1"/>
          </p:cNvSpPr>
          <p:nvPr>
            <p:ph idx="1"/>
          </p:nvPr>
        </p:nvSpPr>
        <p:spPr>
          <a:xfrm>
            <a:off x="0" y="1905000"/>
            <a:ext cx="9144000" cy="4953000"/>
          </a:xfrm>
        </p:spPr>
        <p:txBody>
          <a:bodyPr/>
          <a:lstStyle/>
          <a:p>
            <a:pPr marL="0" indent="0" algn="ctr">
              <a:buNone/>
            </a:pPr>
            <a:r>
              <a:rPr lang="en-US" sz="5000" b="1" dirty="0" smtClean="0">
                <a:solidFill>
                  <a:schemeClr val="tx1"/>
                </a:solidFill>
                <a:latin typeface="Times New Roman" panose="02020603050405020304" pitchFamily="18" charset="0"/>
                <a:cs typeface="Times New Roman" panose="02020603050405020304" pitchFamily="18" charset="0"/>
              </a:rPr>
              <a:t>HỌC HÁT: BÀI </a:t>
            </a:r>
          </a:p>
          <a:p>
            <a:pPr marL="0" indent="0" algn="ctr">
              <a:buNone/>
            </a:pPr>
            <a:r>
              <a:rPr lang="en-US" sz="5500" b="1" dirty="0" smtClean="0">
                <a:solidFill>
                  <a:srgbClr val="FF0000"/>
                </a:solidFill>
                <a:latin typeface="Times New Roman" panose="02020603050405020304" pitchFamily="18" charset="0"/>
                <a:cs typeface="Times New Roman" panose="02020603050405020304" pitchFamily="18" charset="0"/>
              </a:rPr>
              <a:t>“NỐI VÒNG TAY LỚN”</a:t>
            </a:r>
          </a:p>
          <a:p>
            <a:pPr marL="0" indent="0" algn="ctr">
              <a:buNone/>
            </a:pPr>
            <a:endParaRPr lang="en-US" sz="5000" b="1" i="1" dirty="0" smtClean="0">
              <a:latin typeface="Times New Roman" panose="02020603050405020304" pitchFamily="18" charset="0"/>
              <a:cs typeface="Times New Roman" panose="02020603050405020304" pitchFamily="18" charset="0"/>
            </a:endParaRPr>
          </a:p>
          <a:p>
            <a:pPr marL="0" indent="0" algn="ctr">
              <a:buNone/>
            </a:pPr>
            <a:r>
              <a:rPr lang="en-US" sz="5000" b="1" i="1" dirty="0">
                <a:latin typeface="Times New Roman" panose="02020603050405020304" pitchFamily="18" charset="0"/>
                <a:cs typeface="Times New Roman" panose="02020603050405020304" pitchFamily="18" charset="0"/>
              </a:rPr>
              <a:t> </a:t>
            </a:r>
            <a:r>
              <a:rPr lang="en-US" sz="5000" b="1" i="1" dirty="0" err="1" smtClean="0">
                <a:latin typeface="Times New Roman" panose="02020603050405020304" pitchFamily="18" charset="0"/>
                <a:cs typeface="Times New Roman" panose="02020603050405020304" pitchFamily="18" charset="0"/>
              </a:rPr>
              <a:t>Nhạc</a:t>
            </a:r>
            <a:r>
              <a:rPr lang="en-US" sz="5000" b="1" i="1" dirty="0" smtClean="0">
                <a:latin typeface="Times New Roman" panose="02020603050405020304" pitchFamily="18" charset="0"/>
                <a:cs typeface="Times New Roman" panose="02020603050405020304" pitchFamily="18" charset="0"/>
              </a:rPr>
              <a:t> </a:t>
            </a:r>
            <a:r>
              <a:rPr lang="en-US" sz="5000" b="1" i="1" dirty="0" err="1" smtClean="0">
                <a:latin typeface="Times New Roman" panose="02020603050405020304" pitchFamily="18" charset="0"/>
                <a:cs typeface="Times New Roman" panose="02020603050405020304" pitchFamily="18" charset="0"/>
              </a:rPr>
              <a:t>và</a:t>
            </a:r>
            <a:r>
              <a:rPr lang="en-US" sz="5000" b="1" i="1" dirty="0" smtClean="0">
                <a:latin typeface="Times New Roman" panose="02020603050405020304" pitchFamily="18" charset="0"/>
                <a:cs typeface="Times New Roman" panose="02020603050405020304" pitchFamily="18" charset="0"/>
              </a:rPr>
              <a:t> </a:t>
            </a:r>
            <a:r>
              <a:rPr lang="en-US" sz="5000" b="1" i="1" dirty="0" err="1" smtClean="0">
                <a:latin typeface="Times New Roman" panose="02020603050405020304" pitchFamily="18" charset="0"/>
                <a:cs typeface="Times New Roman" panose="02020603050405020304" pitchFamily="18" charset="0"/>
              </a:rPr>
              <a:t>lời</a:t>
            </a:r>
            <a:r>
              <a:rPr lang="en-US" sz="5000" b="1" i="1" dirty="0" smtClean="0">
                <a:latin typeface="Times New Roman" panose="02020603050405020304" pitchFamily="18" charset="0"/>
                <a:cs typeface="Times New Roman" panose="02020603050405020304" pitchFamily="18" charset="0"/>
              </a:rPr>
              <a:t>: </a:t>
            </a:r>
            <a:r>
              <a:rPr lang="en-US" sz="5000" b="1" i="1" dirty="0" err="1" smtClean="0">
                <a:latin typeface="Times New Roman" panose="02020603050405020304" pitchFamily="18" charset="0"/>
                <a:cs typeface="Times New Roman" panose="02020603050405020304" pitchFamily="18" charset="0"/>
              </a:rPr>
              <a:t>Trịnh</a:t>
            </a:r>
            <a:r>
              <a:rPr lang="en-US" sz="5000" b="1" i="1" dirty="0" smtClean="0">
                <a:latin typeface="Times New Roman" panose="02020603050405020304" pitchFamily="18" charset="0"/>
                <a:cs typeface="Times New Roman" panose="02020603050405020304" pitchFamily="18" charset="0"/>
              </a:rPr>
              <a:t> </a:t>
            </a:r>
            <a:r>
              <a:rPr lang="en-US" sz="5000" b="1" i="1" dirty="0" err="1" smtClean="0">
                <a:latin typeface="Times New Roman" panose="02020603050405020304" pitchFamily="18" charset="0"/>
                <a:cs typeface="Times New Roman" panose="02020603050405020304" pitchFamily="18" charset="0"/>
              </a:rPr>
              <a:t>Công</a:t>
            </a:r>
            <a:r>
              <a:rPr lang="en-US" sz="5000" b="1" i="1" dirty="0" smtClean="0">
                <a:latin typeface="Times New Roman" panose="02020603050405020304" pitchFamily="18" charset="0"/>
                <a:cs typeface="Times New Roman" panose="02020603050405020304" pitchFamily="18" charset="0"/>
              </a:rPr>
              <a:t> </a:t>
            </a:r>
            <a:r>
              <a:rPr lang="en-US" sz="5000" b="1" i="1" dirty="0" err="1" smtClean="0">
                <a:latin typeface="Times New Roman" panose="02020603050405020304" pitchFamily="18" charset="0"/>
                <a:cs typeface="Times New Roman" panose="02020603050405020304" pitchFamily="18" charset="0"/>
              </a:rPr>
              <a:t>Sơn</a:t>
            </a:r>
            <a:r>
              <a:rPr lang="en-US" sz="5000" b="1" i="1" dirty="0" smtClean="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54040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296400" cy="6705600"/>
          </a:xfrm>
        </p:spPr>
        <p:txBody>
          <a:bodyPr>
            <a:normAutofit/>
          </a:bodyPr>
          <a:lstStyle/>
          <a:p>
            <a:pPr marL="0" indent="0">
              <a:buNone/>
            </a:pPr>
            <a:r>
              <a:rPr lang="en-US" sz="6500" dirty="0" err="1" smtClean="0">
                <a:latin typeface="Times New Roman" panose="02020603050405020304" pitchFamily="18" charset="0"/>
                <a:cs typeface="Times New Roman" panose="02020603050405020304" pitchFamily="18" charset="0"/>
              </a:rPr>
              <a:t>Bài</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hát</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Nối</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vòng</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tay</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lớn</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được</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sáng</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tác</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vào</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năm</a:t>
            </a:r>
            <a:r>
              <a:rPr lang="en-US" sz="6500" dirty="0" smtClean="0">
                <a:latin typeface="Times New Roman" panose="02020603050405020304" pitchFamily="18" charset="0"/>
                <a:cs typeface="Times New Roman" panose="02020603050405020304" pitchFamily="18" charset="0"/>
              </a:rPr>
              <a:t> 1968. </a:t>
            </a:r>
            <a:r>
              <a:rPr lang="en-US" sz="6500" dirty="0" err="1" smtClean="0">
                <a:latin typeface="Times New Roman" panose="02020603050405020304" pitchFamily="18" charset="0"/>
                <a:cs typeface="Times New Roman" panose="02020603050405020304" pitchFamily="18" charset="0"/>
              </a:rPr>
              <a:t>Là</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lời</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kêu</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gọi</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những</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người</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Việt</a:t>
            </a:r>
            <a:r>
              <a:rPr lang="en-US" sz="6500" dirty="0" smtClean="0">
                <a:latin typeface="Times New Roman" panose="02020603050405020304" pitchFamily="18" charset="0"/>
                <a:cs typeface="Times New Roman" panose="02020603050405020304" pitchFamily="18" charset="0"/>
              </a:rPr>
              <a:t> Nam </a:t>
            </a:r>
            <a:r>
              <a:rPr lang="en-US" sz="6500" dirty="0" err="1" smtClean="0">
                <a:latin typeface="Times New Roman" panose="02020603050405020304" pitchFamily="18" charset="0"/>
                <a:cs typeface="Times New Roman" panose="02020603050405020304" pitchFamily="18" charset="0"/>
              </a:rPr>
              <a:t>kề</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vai</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sát</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cánh</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để</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tạo</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dựng</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cuộc</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sống</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yên</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vui</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hạnh</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phúc</a:t>
            </a:r>
            <a:r>
              <a:rPr lang="en-US" sz="6500" dirty="0" smtClean="0">
                <a:latin typeface="Times New Roman" panose="02020603050405020304" pitchFamily="18" charset="0"/>
                <a:cs typeface="Times New Roman" panose="02020603050405020304" pitchFamily="18" charset="0"/>
              </a:rPr>
              <a:t>.  </a:t>
            </a:r>
            <a:endParaRPr lang="en-US" sz="6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43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52400"/>
            <a:ext cx="9296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oiVongTayL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594" y="-63063"/>
            <a:ext cx="609600" cy="609600"/>
          </a:xfrm>
          <a:prstGeom prst="rect">
            <a:avLst/>
          </a:prstGeom>
        </p:spPr>
      </p:pic>
    </p:spTree>
    <p:extLst>
      <p:ext uri="{BB962C8B-B14F-4D97-AF65-F5344CB8AC3E}">
        <p14:creationId xmlns:p14="http://schemas.microsoft.com/office/powerpoint/2010/main" val="2523206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135"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lvl="0">
              <a:buFont typeface="Wingdings" panose="05000000000000000000" pitchFamily="2" charset="2"/>
              <a:buChar char="Ø"/>
            </a:pPr>
            <a:r>
              <a:rPr lang="en-US" sz="5500" dirty="0" err="1">
                <a:latin typeface="Times New Roman" panose="02020603050405020304" pitchFamily="18" charset="0"/>
                <a:cs typeface="Times New Roman" panose="02020603050405020304" pitchFamily="18" charset="0"/>
              </a:rPr>
              <a:t>Các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em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xem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lời</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bài</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hát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trong</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sách</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giáo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khoa</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Âm</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Nhạc</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và</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Mỹ</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Thuật</a:t>
            </a:r>
            <a:r>
              <a:rPr lang="en-US" sz="5500" dirty="0">
                <a:latin typeface="Times New Roman" panose="02020603050405020304" pitchFamily="18" charset="0"/>
                <a:cs typeface="Times New Roman" panose="02020603050405020304" pitchFamily="18" charset="0"/>
              </a:rPr>
              <a:t> 9 (</a:t>
            </a:r>
            <a:r>
              <a:rPr lang="en-US" sz="5500" dirty="0" err="1">
                <a:latin typeface="Times New Roman" panose="02020603050405020304" pitchFamily="18" charset="0"/>
                <a:cs typeface="Times New Roman" panose="02020603050405020304" pitchFamily="18" charset="0"/>
              </a:rPr>
              <a:t>trang</a:t>
            </a:r>
            <a:r>
              <a:rPr lang="en-US" sz="5500" dirty="0">
                <a:latin typeface="Times New Roman" panose="02020603050405020304" pitchFamily="18" charset="0"/>
                <a:cs typeface="Times New Roman" panose="02020603050405020304" pitchFamily="18" charset="0"/>
              </a:rPr>
              <a:t> </a:t>
            </a:r>
            <a:r>
              <a:rPr lang="en-US" sz="5500" dirty="0" smtClean="0">
                <a:latin typeface="Times New Roman" panose="02020603050405020304" pitchFamily="18" charset="0"/>
                <a:cs typeface="Times New Roman" panose="02020603050405020304" pitchFamily="18" charset="0"/>
              </a:rPr>
              <a:t>27)</a:t>
            </a:r>
            <a:endParaRPr lang="en-US" sz="55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5500" dirty="0" err="1">
                <a:latin typeface="Times New Roman" panose="02020603050405020304" pitchFamily="18" charset="0"/>
                <a:cs typeface="Times New Roman" panose="02020603050405020304" pitchFamily="18" charset="0"/>
              </a:rPr>
              <a:t>Nghe</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bài</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hát</a:t>
            </a:r>
            <a:r>
              <a:rPr lang="en-US" sz="5500" dirty="0">
                <a:latin typeface="Times New Roman" panose="02020603050405020304" pitchFamily="18" charset="0"/>
                <a:cs typeface="Times New Roman" panose="02020603050405020304" pitchFamily="18" charset="0"/>
              </a:rPr>
              <a:t>  “</a:t>
            </a:r>
            <a:r>
              <a:rPr lang="en-US" sz="5500" dirty="0" err="1" smtClean="0">
                <a:latin typeface="Times New Roman" panose="02020603050405020304" pitchFamily="18" charset="0"/>
                <a:cs typeface="Times New Roman" panose="02020603050405020304" pitchFamily="18" charset="0"/>
              </a:rPr>
              <a:t>Nối</a:t>
            </a:r>
            <a:r>
              <a:rPr lang="en-US" sz="5500" dirty="0" smtClean="0">
                <a:latin typeface="Times New Roman" panose="02020603050405020304" pitchFamily="18" charset="0"/>
                <a:cs typeface="Times New Roman" panose="02020603050405020304" pitchFamily="18" charset="0"/>
              </a:rPr>
              <a:t> </a:t>
            </a:r>
            <a:r>
              <a:rPr lang="en-US" sz="5500" dirty="0" err="1" smtClean="0">
                <a:latin typeface="Times New Roman" panose="02020603050405020304" pitchFamily="18" charset="0"/>
                <a:cs typeface="Times New Roman" panose="02020603050405020304" pitchFamily="18" charset="0"/>
              </a:rPr>
              <a:t>vòng</a:t>
            </a:r>
            <a:r>
              <a:rPr lang="en-US" sz="5500" dirty="0" smtClean="0">
                <a:latin typeface="Times New Roman" panose="02020603050405020304" pitchFamily="18" charset="0"/>
                <a:cs typeface="Times New Roman" panose="02020603050405020304" pitchFamily="18" charset="0"/>
              </a:rPr>
              <a:t> </a:t>
            </a:r>
            <a:r>
              <a:rPr lang="en-US" sz="5500" dirty="0" err="1" smtClean="0">
                <a:latin typeface="Times New Roman" panose="02020603050405020304" pitchFamily="18" charset="0"/>
                <a:cs typeface="Times New Roman" panose="02020603050405020304" pitchFamily="18" charset="0"/>
              </a:rPr>
              <a:t>tay</a:t>
            </a:r>
            <a:r>
              <a:rPr lang="en-US" sz="5500" dirty="0" smtClean="0">
                <a:latin typeface="Times New Roman" panose="02020603050405020304" pitchFamily="18" charset="0"/>
                <a:cs typeface="Times New Roman" panose="02020603050405020304" pitchFamily="18" charset="0"/>
              </a:rPr>
              <a:t> </a:t>
            </a:r>
            <a:r>
              <a:rPr lang="en-US" sz="5500" dirty="0" err="1" smtClean="0">
                <a:latin typeface="Times New Roman" panose="02020603050405020304" pitchFamily="18" charset="0"/>
                <a:cs typeface="Times New Roman" panose="02020603050405020304" pitchFamily="18" charset="0"/>
              </a:rPr>
              <a:t>lớn</a:t>
            </a:r>
            <a:r>
              <a:rPr lang="en-US" sz="5500" dirty="0" smtClean="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theo</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đường</a:t>
            </a:r>
            <a:r>
              <a:rPr lang="en-US" sz="5500" dirty="0">
                <a:latin typeface="Times New Roman" panose="02020603050405020304" pitchFamily="18" charset="0"/>
                <a:cs typeface="Times New Roman" panose="02020603050405020304" pitchFamily="18" charset="0"/>
              </a:rPr>
              <a:t> link </a:t>
            </a:r>
            <a:r>
              <a:rPr lang="en-US" sz="5500" dirty="0" err="1">
                <a:latin typeface="Times New Roman" panose="02020603050405020304" pitchFamily="18" charset="0"/>
                <a:cs typeface="Times New Roman" panose="02020603050405020304" pitchFamily="18" charset="0"/>
              </a:rPr>
              <a:t>và</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hát</a:t>
            </a:r>
            <a:r>
              <a:rPr lang="en-US" sz="5500" dirty="0">
                <a:latin typeface="Times New Roman" panose="02020603050405020304" pitchFamily="18" charset="0"/>
                <a:cs typeface="Times New Roman" panose="02020603050405020304" pitchFamily="18" charset="0"/>
              </a:rPr>
              <a:t> </a:t>
            </a:r>
            <a:r>
              <a:rPr lang="en-US" sz="5500" dirty="0" err="1">
                <a:latin typeface="Times New Roman" panose="02020603050405020304" pitchFamily="18" charset="0"/>
                <a:cs typeface="Times New Roman" panose="02020603050405020304" pitchFamily="18" charset="0"/>
              </a:rPr>
              <a:t>theo</a:t>
            </a:r>
            <a:r>
              <a:rPr lang="en-US" sz="5500" dirty="0" err="1" smtClean="0">
                <a:latin typeface="Times New Roman" panose="02020603050405020304" pitchFamily="18" charset="0"/>
                <a:cs typeface="Times New Roman" panose="02020603050405020304" pitchFamily="18" charset="0"/>
              </a:rPr>
              <a:t>.</a:t>
            </a:r>
            <a:r>
              <a:rPr lang="en-US" sz="6000" dirty="0">
                <a:hlinkClick r:id="rId2"/>
              </a:rPr>
              <a:t> </a:t>
            </a:r>
            <a:r>
              <a:rPr lang="en-US" dirty="0">
                <a:hlinkClick r:id="rId2"/>
              </a:rPr>
              <a:t>https://www.youtube.com/watch?v=d5AeQOd67dc</a:t>
            </a:r>
            <a:endParaRPr lang="en-US" dirty="0" smtClean="0">
              <a:latin typeface="Times New Roman" panose="02020603050405020304" pitchFamily="18" charset="0"/>
              <a:cs typeface="Times New Roman" panose="02020603050405020304" pitchFamily="18" charset="0"/>
            </a:endParaRPr>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167369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553200"/>
          </a:xfrm>
        </p:spPr>
        <p:txBody>
          <a:bodyPr>
            <a:normAutofit fontScale="90000"/>
          </a:bodyPr>
          <a:lstStyle/>
          <a:p>
            <a:pPr algn="l"/>
            <a:r>
              <a:rPr lang="en-US" sz="5000" dirty="0" smtClean="0">
                <a:latin typeface="Times New Roman" panose="02020603050405020304" pitchFamily="18" charset="0"/>
                <a:cs typeface="Times New Roman" panose="02020603050405020304" pitchFamily="18" charset="0"/>
              </a:rPr>
              <a:t>                  </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Bài</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tập</a:t>
            </a:r>
            <a:r>
              <a:rPr lang="en-US" sz="6000" dirty="0" smtClean="0">
                <a:latin typeface="Times New Roman" panose="02020603050405020304" pitchFamily="18" charset="0"/>
                <a:cs typeface="Times New Roman" panose="02020603050405020304" pitchFamily="18" charset="0"/>
              </a:rPr>
              <a:t> ở </a:t>
            </a:r>
            <a:r>
              <a:rPr lang="en-US" sz="6000" dirty="0" err="1" smtClean="0">
                <a:latin typeface="Times New Roman" panose="02020603050405020304" pitchFamily="18" charset="0"/>
                <a:cs typeface="Times New Roman" panose="02020603050405020304" pitchFamily="18" charset="0"/>
              </a:rPr>
              <a:t>nhà</a:t>
            </a:r>
            <a:r>
              <a:rPr lang="en-US" sz="6000" dirty="0" smtClean="0">
                <a:latin typeface="Times New Roman" panose="02020603050405020304" pitchFamily="18" charset="0"/>
                <a:cs typeface="Times New Roman" panose="02020603050405020304" pitchFamily="18" charset="0"/>
              </a:rPr>
              <a:t/>
            </a:r>
            <a:br>
              <a:rPr lang="en-US" sz="6000" dirty="0" smtClean="0">
                <a:latin typeface="Times New Roman" panose="02020603050405020304" pitchFamily="18" charset="0"/>
                <a:cs typeface="Times New Roman" panose="02020603050405020304" pitchFamily="18" charset="0"/>
              </a:rPr>
            </a:br>
            <a:r>
              <a:rPr lang="en-US" sz="6000" dirty="0" smtClean="0">
                <a:latin typeface="Times New Roman" panose="02020603050405020304" pitchFamily="18" charset="0"/>
                <a:cs typeface="Times New Roman" panose="02020603050405020304" pitchFamily="18" charset="0"/>
              </a:rPr>
              <a:t>1. </a:t>
            </a:r>
            <a:r>
              <a:rPr lang="en-US" sz="6000" dirty="0" err="1" smtClean="0">
                <a:latin typeface="Times New Roman" panose="02020603050405020304" pitchFamily="18" charset="0"/>
                <a:cs typeface="Times New Roman" panose="02020603050405020304" pitchFamily="18" charset="0"/>
              </a:rPr>
              <a:t>Nêu</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cảm</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nhận</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của</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em</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khi</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nghe</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bài</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hát</a:t>
            </a:r>
            <a:r>
              <a:rPr lang="en-US" sz="6000" dirty="0" smtClean="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Nối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vòng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tay</a:t>
            </a:r>
            <a:r>
              <a:rPr lang="en-US" sz="6000" dirty="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lớn</a:t>
            </a:r>
            <a:r>
              <a:rPr lang="en-US" sz="6000" dirty="0" smtClean="0">
                <a:latin typeface="Times New Roman" panose="02020603050405020304" pitchFamily="18" charset="0"/>
                <a:cs typeface="Times New Roman" panose="02020603050405020304" pitchFamily="18" charset="0"/>
              </a:rPr>
              <a:t>.</a:t>
            </a:r>
            <a:br>
              <a:rPr lang="en-US" sz="6000" dirty="0" smtClean="0">
                <a:latin typeface="Times New Roman" panose="02020603050405020304" pitchFamily="18" charset="0"/>
                <a:cs typeface="Times New Roman" panose="02020603050405020304" pitchFamily="18" charset="0"/>
              </a:rPr>
            </a:br>
            <a:r>
              <a:rPr lang="en-US" sz="6000" dirty="0" smtClean="0">
                <a:latin typeface="Times New Roman" panose="02020603050405020304" pitchFamily="18" charset="0"/>
                <a:cs typeface="Times New Roman" panose="02020603050405020304" pitchFamily="18" charset="0"/>
              </a:rPr>
              <a:t>2. </a:t>
            </a:r>
            <a:r>
              <a:rPr lang="en-US" sz="6000" dirty="0" err="1" smtClean="0">
                <a:latin typeface="Times New Roman" panose="02020603050405020304" pitchFamily="18" charset="0"/>
                <a:cs typeface="Times New Roman" panose="02020603050405020304" pitchFamily="18" charset="0"/>
              </a:rPr>
              <a:t>Luyện</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tập</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bài</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hát</a:t>
            </a:r>
            <a:r>
              <a:rPr lang="en-US" sz="6000" dirty="0" smtClean="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Nối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vòng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tay</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lớn</a:t>
            </a:r>
            <a:r>
              <a:rPr lang="en-US" sz="6000" dirty="0" smtClean="0">
                <a:latin typeface="Times New Roman" panose="02020603050405020304" pitchFamily="18" charset="0"/>
                <a:cs typeface="Times New Roman" panose="02020603050405020304" pitchFamily="18" charset="0"/>
              </a:rPr>
              <a:t>.</a:t>
            </a:r>
            <a:br>
              <a:rPr lang="en-US" sz="6000" dirty="0" smtClean="0">
                <a:latin typeface="Times New Roman" panose="02020603050405020304" pitchFamily="18" charset="0"/>
                <a:cs typeface="Times New Roman" panose="02020603050405020304" pitchFamily="18" charset="0"/>
              </a:rPr>
            </a:br>
            <a:r>
              <a:rPr lang="en-US" sz="6000" dirty="0" smtClean="0">
                <a:latin typeface="Times New Roman" panose="02020603050405020304" pitchFamily="18" charset="0"/>
                <a:cs typeface="Times New Roman" panose="02020603050405020304" pitchFamily="18" charset="0"/>
              </a:rPr>
              <a:t>3. </a:t>
            </a:r>
            <a:r>
              <a:rPr lang="en-US" sz="6000" dirty="0" err="1" smtClean="0">
                <a:latin typeface="Times New Roman" panose="02020603050405020304" pitchFamily="18" charset="0"/>
                <a:cs typeface="Times New Roman" panose="02020603050405020304" pitchFamily="18" charset="0"/>
              </a:rPr>
              <a:t>Xem</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trước</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bài</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hát</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Lý</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kéo</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chài</a:t>
            </a:r>
            <a:r>
              <a:rPr lang="en-US" sz="6000" dirty="0" smtClean="0">
                <a:latin typeface="Times New Roman" panose="02020603050405020304" pitchFamily="18" charset="0"/>
                <a:cs typeface="Times New Roman" panose="02020603050405020304" pitchFamily="18" charset="0"/>
              </a:rPr>
              <a:t>. </a:t>
            </a:r>
            <a:r>
              <a:rPr lang="en-US" sz="5000" dirty="0" smtClean="0">
                <a:latin typeface="Times New Roman" panose="02020603050405020304" pitchFamily="18" charset="0"/>
                <a:cs typeface="Times New Roman" panose="02020603050405020304" pitchFamily="18" charset="0"/>
              </a:rPr>
              <a:t/>
            </a:r>
            <a:br>
              <a:rPr lang="en-US" sz="5000" dirty="0" smtClean="0">
                <a:latin typeface="Times New Roman" panose="02020603050405020304" pitchFamily="18" charset="0"/>
                <a:cs typeface="Times New Roman" panose="02020603050405020304" pitchFamily="18" charset="0"/>
              </a:rPr>
            </a:br>
            <a:endParaRPr 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98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Autofit/>
          </a:bodyPr>
          <a:lstStyle/>
          <a:p>
            <a:pPr marL="0" indent="0" algn="ctr">
              <a:buNone/>
            </a:pPr>
            <a:r>
              <a:rPr lang="en-US" sz="7000" dirty="0" err="1" smtClean="0">
                <a:latin typeface="Times New Roman" panose="02020603050405020304" pitchFamily="18" charset="0"/>
                <a:cs typeface="Times New Roman" panose="02020603050405020304" pitchFamily="18" charset="0"/>
              </a:rPr>
              <a:t>Nhạc</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sĩ</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Trịnh</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Công</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Sơn</a:t>
            </a:r>
            <a:r>
              <a:rPr lang="vi-VN" sz="7000" dirty="0" smtClean="0">
                <a:latin typeface="Times New Roman" panose="02020603050405020304" pitchFamily="18" charset="0"/>
                <a:cs typeface="Times New Roman" panose="02020603050405020304" pitchFamily="18" charset="0"/>
              </a:rPr>
              <a:t> </a:t>
            </a:r>
            <a:r>
              <a:rPr lang="vi-VN" sz="7000" dirty="0">
                <a:latin typeface="Times New Roman" panose="02020603050405020304" pitchFamily="18" charset="0"/>
                <a:cs typeface="Times New Roman" panose="02020603050405020304" pitchFamily="18" charset="0"/>
              </a:rPr>
              <a:t>sinh ngày </a:t>
            </a:r>
            <a:r>
              <a:rPr lang="en-US" sz="7000" dirty="0" smtClean="0">
                <a:latin typeface="Times New Roman" panose="02020603050405020304" pitchFamily="18" charset="0"/>
                <a:cs typeface="Times New Roman" panose="02020603050405020304" pitchFamily="18" charset="0"/>
              </a:rPr>
              <a:t>28/2/1939 </a:t>
            </a:r>
            <a:r>
              <a:rPr lang="en-US" sz="7000" dirty="0" err="1" smtClean="0">
                <a:latin typeface="Times New Roman" panose="02020603050405020304" pitchFamily="18" charset="0"/>
                <a:cs typeface="Times New Roman" panose="02020603050405020304" pitchFamily="18" charset="0"/>
              </a:rPr>
              <a:t>tại</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tỉnh</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Thừa</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Thiên</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Huế</a:t>
            </a:r>
            <a:r>
              <a:rPr lang="en-US" sz="7000" dirty="0" smtClean="0">
                <a:latin typeface="Times New Roman" panose="02020603050405020304" pitchFamily="18" charset="0"/>
                <a:cs typeface="Times New Roman" panose="02020603050405020304" pitchFamily="18" charset="0"/>
              </a:rPr>
              <a:t>. </a:t>
            </a:r>
            <a:r>
              <a:rPr lang="en-US" sz="7000" dirty="0" err="1">
                <a:latin typeface="Times New Roman" panose="02020603050405020304" pitchFamily="18" charset="0"/>
                <a:cs typeface="Times New Roman" panose="02020603050405020304" pitchFamily="18" charset="0"/>
              </a:rPr>
              <a:t>M</a:t>
            </a:r>
            <a:r>
              <a:rPr lang="en-US" sz="7000" dirty="0" err="1" smtClean="0">
                <a:latin typeface="Times New Roman" panose="02020603050405020304" pitchFamily="18" charset="0"/>
                <a:cs typeface="Times New Roman" panose="02020603050405020304" pitchFamily="18" charset="0"/>
              </a:rPr>
              <a:t>ất</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ngày</a:t>
            </a:r>
            <a:r>
              <a:rPr lang="vi-VN" sz="7000" dirty="0">
                <a:latin typeface="Times New Roman" panose="02020603050405020304" pitchFamily="18" charset="0"/>
                <a:cs typeface="Times New Roman" panose="02020603050405020304" pitchFamily="18" charset="0"/>
              </a:rPr>
              <a:t> </a:t>
            </a:r>
            <a:r>
              <a:rPr lang="en-US" sz="7000" dirty="0" smtClean="0">
                <a:latin typeface="Times New Roman" panose="02020603050405020304" pitchFamily="18" charset="0"/>
                <a:cs typeface="Times New Roman" panose="02020603050405020304" pitchFamily="18" charset="0"/>
              </a:rPr>
              <a:t>1/4/2001 </a:t>
            </a:r>
            <a:r>
              <a:rPr lang="en-US" sz="7000" dirty="0" err="1" smtClean="0">
                <a:latin typeface="Times New Roman" panose="02020603050405020304" pitchFamily="18" charset="0"/>
                <a:cs typeface="Times New Roman" panose="02020603050405020304" pitchFamily="18" charset="0"/>
              </a:rPr>
              <a:t>tại</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thành</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phố</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Hồ</a:t>
            </a:r>
            <a:r>
              <a:rPr lang="en-US" sz="7000" dirty="0" smtClean="0">
                <a:latin typeface="Times New Roman" panose="02020603050405020304" pitchFamily="18" charset="0"/>
                <a:cs typeface="Times New Roman" panose="02020603050405020304" pitchFamily="18" charset="0"/>
              </a:rPr>
              <a:t> </a:t>
            </a:r>
            <a:r>
              <a:rPr lang="en-US" sz="7000" dirty="0" err="1" smtClean="0">
                <a:latin typeface="Times New Roman" panose="02020603050405020304" pitchFamily="18" charset="0"/>
                <a:cs typeface="Times New Roman" panose="02020603050405020304" pitchFamily="18" charset="0"/>
              </a:rPr>
              <a:t>Chí</a:t>
            </a:r>
            <a:r>
              <a:rPr lang="en-US" sz="7000" dirty="0" smtClean="0">
                <a:latin typeface="Times New Roman" panose="02020603050405020304" pitchFamily="18" charset="0"/>
                <a:cs typeface="Times New Roman" panose="02020603050405020304" pitchFamily="18" charset="0"/>
              </a:rPr>
              <a:t> Minh</a:t>
            </a:r>
            <a:r>
              <a:rPr lang="vi-VN" sz="7000" dirty="0" smtClean="0">
                <a:latin typeface="Times New Roman" panose="02020603050405020304" pitchFamily="18" charset="0"/>
                <a:cs typeface="Times New Roman" panose="02020603050405020304" pitchFamily="18" charset="0"/>
              </a:rPr>
              <a:t>. </a:t>
            </a:r>
            <a:endParaRPr lang="vi-VN" sz="7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379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172200"/>
          </a:xfrm>
        </p:spPr>
        <p:txBody>
          <a:bodyPr>
            <a:noAutofit/>
          </a:bodyPr>
          <a:lstStyle/>
          <a:p>
            <a:pPr marL="0" indent="0" algn="ctr">
              <a:buNone/>
            </a:pPr>
            <a:r>
              <a:rPr lang="en-US" sz="8000" dirty="0" err="1" smtClean="0">
                <a:latin typeface="Times New Roman" pitchFamily="18" charset="0"/>
                <a:cs typeface="Times New Roman" pitchFamily="18" charset="0"/>
              </a:rPr>
              <a:t>Nhạc</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sĩ</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Trịnh</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Công</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Sơn</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là</a:t>
            </a:r>
            <a:r>
              <a:rPr lang="en-US" sz="8000" dirty="0" smtClean="0">
                <a:latin typeface="Times New Roman" pitchFamily="18" charset="0"/>
                <a:cs typeface="Times New Roman" pitchFamily="18" charset="0"/>
              </a:rPr>
              <a:t> </a:t>
            </a:r>
            <a:r>
              <a:rPr lang="vi-VN" sz="8000" dirty="0" smtClean="0">
                <a:latin typeface="+mj-lt"/>
                <a:cs typeface="Times New Roman" panose="02020603050405020304" pitchFamily="18" charset="0"/>
              </a:rPr>
              <a:t>một </a:t>
            </a:r>
            <a:r>
              <a:rPr lang="vi-VN" sz="8000" dirty="0">
                <a:latin typeface="+mj-lt"/>
                <a:cs typeface="Times New Roman" panose="02020603050405020304" pitchFamily="18" charset="0"/>
              </a:rPr>
              <a:t>trong </a:t>
            </a:r>
            <a:r>
              <a:rPr lang="en-US" sz="8000" dirty="0" err="1">
                <a:latin typeface="Times New Roman" panose="02020603050405020304" pitchFamily="18" charset="0"/>
                <a:cs typeface="Times New Roman" panose="02020603050405020304" pitchFamily="18" charset="0"/>
              </a:rPr>
              <a:t>nh</a:t>
            </a:r>
            <a:r>
              <a:rPr lang="vi-VN" sz="8000" dirty="0">
                <a:latin typeface="Times New Roman" panose="02020603050405020304" pitchFamily="18" charset="0"/>
                <a:cs typeface="Times New Roman" panose="02020603050405020304" pitchFamily="18" charset="0"/>
              </a:rPr>
              <a:t>ững </a:t>
            </a:r>
            <a:r>
              <a:rPr lang="en-US" sz="8000" dirty="0" err="1">
                <a:latin typeface="Times New Roman" panose="02020603050405020304" pitchFamily="18" charset="0"/>
                <a:cs typeface="Times New Roman" panose="02020603050405020304" pitchFamily="18" charset="0"/>
              </a:rPr>
              <a:t>nhạc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sĩ</a:t>
            </a:r>
            <a:r>
              <a:rPr lang="en-US" sz="8000" dirty="0">
                <a:latin typeface="Times New Roman" panose="02020603050405020304" pitchFamily="18" charset="0"/>
                <a:cs typeface="Times New Roman" panose="02020603050405020304" pitchFamily="18" charset="0"/>
              </a:rPr>
              <a:t> </a:t>
            </a:r>
            <a:r>
              <a:rPr lang="vi-VN" sz="8000" dirty="0" smtClean="0">
                <a:latin typeface="Times New Roman" panose="02020603050405020304" pitchFamily="18" charset="0"/>
                <a:cs typeface="Times New Roman" panose="02020603050405020304" pitchFamily="18" charset="0"/>
              </a:rPr>
              <a:t>lớn </a:t>
            </a:r>
            <a:r>
              <a:rPr lang="vi-VN" sz="8000" dirty="0">
                <a:latin typeface="Times New Roman" panose="02020603050405020304" pitchFamily="18" charset="0"/>
                <a:cs typeface="Times New Roman" panose="02020603050405020304" pitchFamily="18" charset="0"/>
              </a:rPr>
              <a:t>của </a:t>
            </a:r>
            <a:r>
              <a:rPr lang="en-US" sz="8000" dirty="0" err="1" smtClean="0">
                <a:latin typeface="Times New Roman" panose="02020603050405020304" pitchFamily="18" charset="0"/>
                <a:cs typeface="Times New Roman" panose="02020603050405020304" pitchFamily="18" charset="0"/>
              </a:rPr>
              <a:t>nền</a:t>
            </a:r>
            <a:r>
              <a:rPr lang="en-US" sz="8000" dirty="0" smtClean="0">
                <a:latin typeface="Times New Roman" panose="02020603050405020304" pitchFamily="18" charset="0"/>
                <a:cs typeface="Times New Roman" panose="02020603050405020304" pitchFamily="18" charset="0"/>
              </a:rPr>
              <a:t> </a:t>
            </a:r>
            <a:r>
              <a:rPr lang="vi-VN" sz="8000" dirty="0" smtClean="0">
                <a:latin typeface="Times New Roman" panose="02020603050405020304" pitchFamily="18" charset="0"/>
                <a:cs typeface="Times New Roman" panose="02020603050405020304" pitchFamily="18" charset="0"/>
              </a:rPr>
              <a:t>âm </a:t>
            </a:r>
            <a:r>
              <a:rPr lang="vi-VN" sz="8000" dirty="0">
                <a:latin typeface="Times New Roman" panose="02020603050405020304" pitchFamily="18" charset="0"/>
                <a:cs typeface="Times New Roman" panose="02020603050405020304" pitchFamily="18" charset="0"/>
              </a:rPr>
              <a:t>nhạc </a:t>
            </a:r>
            <a:r>
              <a:rPr lang="en-US" sz="8000" dirty="0" err="1">
                <a:latin typeface="Times New Roman" panose="02020603050405020304" pitchFamily="18" charset="0"/>
                <a:cs typeface="Times New Roman" panose="02020603050405020304" pitchFamily="18" charset="0"/>
              </a:rPr>
              <a:t>Việt</a:t>
            </a: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Nam. </a:t>
            </a:r>
            <a:endParaRPr lang="en-US" sz="4400" dirty="0"/>
          </a:p>
        </p:txBody>
      </p:sp>
    </p:spTree>
    <p:extLst>
      <p:ext uri="{BB962C8B-B14F-4D97-AF65-F5344CB8AC3E}">
        <p14:creationId xmlns:p14="http://schemas.microsoft.com/office/powerpoint/2010/main" val="410565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marL="0" indent="0" algn="ctr">
              <a:buNone/>
            </a:pPr>
            <a:r>
              <a:rPr lang="en-US" sz="8000" dirty="0" err="1" smtClean="0">
                <a:latin typeface="Times New Roman" panose="02020603050405020304" pitchFamily="18" charset="0"/>
                <a:cs typeface="Times New Roman" panose="02020603050405020304" pitchFamily="18" charset="0"/>
              </a:rPr>
              <a:t>Ông</a:t>
            </a:r>
            <a:r>
              <a:rPr lang="en-US" sz="8000" dirty="0" smtClean="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sáng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tác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hơn</a:t>
            </a:r>
            <a:r>
              <a:rPr lang="en-US" sz="8000" dirty="0">
                <a:latin typeface="Times New Roman" panose="02020603050405020304" pitchFamily="18" charset="0"/>
                <a:cs typeface="Times New Roman" panose="02020603050405020304" pitchFamily="18" charset="0"/>
              </a:rPr>
              <a:t> 600 </a:t>
            </a:r>
            <a:r>
              <a:rPr lang="en-US" sz="8000" dirty="0" err="1">
                <a:latin typeface="Times New Roman" panose="02020603050405020304" pitchFamily="18" charset="0"/>
                <a:cs typeface="Times New Roman" panose="02020603050405020304" pitchFamily="18" charset="0"/>
              </a:rPr>
              <a:t>ca</a:t>
            </a:r>
            <a:r>
              <a:rPr lang="en-US" sz="8000" dirty="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khúc</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Các</a:t>
            </a:r>
            <a:r>
              <a:rPr lang="en-US" sz="8000" dirty="0" smtClean="0">
                <a:latin typeface="Times New Roman" panose="02020603050405020304" pitchFamily="18" charset="0"/>
                <a:cs typeface="Times New Roman" panose="02020603050405020304" pitchFamily="18" charset="0"/>
              </a:rPr>
              <a:t> c</a:t>
            </a:r>
            <a:r>
              <a:rPr lang="vi-VN" sz="8000" dirty="0" smtClean="0">
                <a:latin typeface="Times New Roman" panose="02020603050405020304" pitchFamily="18" charset="0"/>
                <a:cs typeface="Times New Roman" panose="02020603050405020304" pitchFamily="18" charset="0"/>
              </a:rPr>
              <a:t>a </a:t>
            </a:r>
            <a:r>
              <a:rPr lang="vi-VN" sz="8000" dirty="0">
                <a:latin typeface="Times New Roman" panose="02020603050405020304" pitchFamily="18" charset="0"/>
                <a:cs typeface="Times New Roman" panose="02020603050405020304" pitchFamily="18" charset="0"/>
              </a:rPr>
              <a:t>khúc </a:t>
            </a:r>
            <a:r>
              <a:rPr lang="vi-VN" sz="8000" dirty="0" smtClean="0">
                <a:latin typeface="Times New Roman" panose="02020603050405020304" pitchFamily="18" charset="0"/>
                <a:cs typeface="Times New Roman" panose="02020603050405020304" pitchFamily="18" charset="0"/>
              </a:rPr>
              <a:t>được </a:t>
            </a:r>
            <a:r>
              <a:rPr lang="vi-VN" sz="8000" dirty="0">
                <a:latin typeface="Times New Roman" panose="02020603050405020304" pitchFamily="18" charset="0"/>
                <a:cs typeface="Times New Roman" panose="02020603050405020304" pitchFamily="18" charset="0"/>
              </a:rPr>
              <a:t>biết đến rộng rãi là 236 </a:t>
            </a:r>
            <a:r>
              <a:rPr lang="en-US" sz="8000" dirty="0" err="1" smtClean="0">
                <a:latin typeface="Times New Roman" panose="02020603050405020304" pitchFamily="18" charset="0"/>
                <a:cs typeface="Times New Roman" panose="02020603050405020304" pitchFamily="18" charset="0"/>
              </a:rPr>
              <a:t>bài</a:t>
            </a:r>
            <a:r>
              <a:rPr lang="vi-VN" sz="8000" dirty="0" smtClean="0">
                <a:latin typeface="Times New Roman" panose="02020603050405020304" pitchFamily="18" charset="0"/>
                <a:cs typeface="Times New Roman" panose="02020603050405020304" pitchFamily="18" charset="0"/>
              </a:rPr>
              <a:t>. </a:t>
            </a:r>
            <a:endParaRPr lang="en-US" sz="4400" dirty="0"/>
          </a:p>
        </p:txBody>
      </p:sp>
    </p:spTree>
    <p:extLst>
      <p:ext uri="{BB962C8B-B14F-4D97-AF65-F5344CB8AC3E}">
        <p14:creationId xmlns:p14="http://schemas.microsoft.com/office/powerpoint/2010/main" val="100456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43000"/>
            <a:ext cx="9144000" cy="5715000"/>
          </a:xfrm>
        </p:spPr>
        <p:txBody>
          <a:bodyPr/>
          <a:lstStyle/>
          <a:p>
            <a:pPr marL="0" indent="0" algn="ctr">
              <a:buNone/>
            </a:pPr>
            <a:r>
              <a:rPr lang="en-US" sz="8000" dirty="0" smtClean="0">
                <a:latin typeface="Times New Roman" panose="02020603050405020304" pitchFamily="18" charset="0"/>
                <a:cs typeface="Times New Roman" panose="02020603050405020304" pitchFamily="18" charset="0"/>
              </a:rPr>
              <a:t>Ô</a:t>
            </a:r>
            <a:r>
              <a:rPr lang="vi-VN" sz="8000" dirty="0" smtClean="0">
                <a:latin typeface="Times New Roman" panose="02020603050405020304" pitchFamily="18" charset="0"/>
                <a:cs typeface="Times New Roman" panose="02020603050405020304" pitchFamily="18" charset="0"/>
              </a:rPr>
              <a:t>ng </a:t>
            </a:r>
            <a:r>
              <a:rPr lang="vi-VN" sz="8000" dirty="0">
                <a:latin typeface="Times New Roman" panose="02020603050405020304" pitchFamily="18" charset="0"/>
                <a:cs typeface="Times New Roman" panose="02020603050405020304" pitchFamily="18" charset="0"/>
              </a:rPr>
              <a:t>còn là </a:t>
            </a:r>
            <a:r>
              <a:rPr lang="en-US" sz="8000" dirty="0" smtClean="0">
                <a:latin typeface="Times New Roman" panose="02020603050405020304" pitchFamily="18" charset="0"/>
                <a:cs typeface="Times New Roman" panose="02020603050405020304" pitchFamily="18" charset="0"/>
              </a:rPr>
              <a:t>1 </a:t>
            </a:r>
            <a:r>
              <a:rPr lang="en-US" sz="8000" dirty="0" err="1" smtClean="0">
                <a:latin typeface="Times New Roman" panose="02020603050405020304" pitchFamily="18" charset="0"/>
                <a:cs typeface="Times New Roman" panose="02020603050405020304" pitchFamily="18" charset="0"/>
              </a:rPr>
              <a:t>nhà</a:t>
            </a:r>
            <a:r>
              <a:rPr lang="en-US" sz="8000" dirty="0" smtClean="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thơ</a:t>
            </a:r>
            <a:r>
              <a:rPr lang="vi-VN"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họa</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sĩ</a:t>
            </a:r>
            <a:r>
              <a:rPr lang="en-US" sz="8000" dirty="0">
                <a:latin typeface="Times New Roman" panose="02020603050405020304" pitchFamily="18" charset="0"/>
                <a:cs typeface="Times New Roman" panose="02020603050405020304" pitchFamily="18" charset="0"/>
              </a:rPr>
              <a:t>, ca </a:t>
            </a:r>
            <a:r>
              <a:rPr lang="en-US" sz="8000" dirty="0" err="1">
                <a:latin typeface="Times New Roman" panose="02020603050405020304" pitchFamily="18" charset="0"/>
                <a:cs typeface="Times New Roman" panose="02020603050405020304" pitchFamily="18" charset="0"/>
              </a:rPr>
              <a:t>sĩ</a:t>
            </a:r>
            <a:r>
              <a:rPr lang="en-US" sz="8000" dirty="0">
                <a:latin typeface="Times New Roman" panose="02020603050405020304" pitchFamily="18" charset="0"/>
                <a:cs typeface="Times New Roman" panose="02020603050405020304" pitchFamily="18" charset="0"/>
              </a:rPr>
              <a:t> </a:t>
            </a:r>
            <a:r>
              <a:rPr lang="vi-VN" sz="8000" dirty="0">
                <a:latin typeface="Times New Roman" panose="02020603050405020304" pitchFamily="18" charset="0"/>
                <a:cs typeface="Times New Roman" panose="02020603050405020304" pitchFamily="18" charset="0"/>
              </a:rPr>
              <a:t>và </a:t>
            </a:r>
            <a:r>
              <a:rPr lang="en-US" sz="8000" dirty="0" err="1" smtClean="0">
                <a:latin typeface="Times New Roman" panose="02020603050405020304" pitchFamily="18" charset="0"/>
                <a:cs typeface="Times New Roman" panose="02020603050405020304" pitchFamily="18" charset="0"/>
              </a:rPr>
              <a:t>là</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diễn</a:t>
            </a:r>
            <a:r>
              <a:rPr lang="en-US" sz="8000" dirty="0" smtClean="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viên</a:t>
            </a:r>
            <a:r>
              <a:rPr lang="en-US" sz="8000" dirty="0">
                <a:latin typeface="Times New Roman" panose="02020603050405020304" pitchFamily="18" charset="0"/>
                <a:cs typeface="Times New Roman" panose="02020603050405020304" pitchFamily="18" charset="0"/>
              </a:rPr>
              <a:t> (</a:t>
            </a:r>
            <a:r>
              <a:rPr lang="vi-VN" sz="8000" dirty="0">
                <a:latin typeface="Times New Roman" panose="02020603050405020304" pitchFamily="18" charset="0"/>
                <a:cs typeface="Times New Roman" panose="02020603050405020304" pitchFamily="18" charset="0"/>
              </a:rPr>
              <a:t>không chuyên</a:t>
            </a:r>
            <a:r>
              <a:rPr lang="en-US" sz="8000" dirty="0">
                <a:latin typeface="Times New Roman" panose="02020603050405020304" pitchFamily="18" charset="0"/>
                <a:cs typeface="Times New Roman" panose="02020603050405020304" pitchFamily="18" charset="0"/>
              </a:rPr>
              <a:t>)</a:t>
            </a:r>
            <a:r>
              <a:rPr lang="vi-VN" sz="8000"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158670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93021"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iễm xưa” - Diễm của ngày xưa và cố nhạc sĩ Trịnh Công Sơ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021" y="1576552"/>
            <a:ext cx="45720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62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Autofit/>
          </a:bodyPr>
          <a:lstStyle/>
          <a:p>
            <a:pPr marL="0" indent="0" algn="ctr">
              <a:buNone/>
            </a:pPr>
            <a:r>
              <a:rPr lang="en-US" sz="7200" dirty="0" err="1" smtClean="0">
                <a:latin typeface="Times New Roman" panose="02020603050405020304" pitchFamily="18" charset="0"/>
                <a:cs typeface="Times New Roman" panose="02020603050405020304" pitchFamily="18" charset="0"/>
              </a:rPr>
              <a:t>Khăn</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quàng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thắp</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sáng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bình</a:t>
            </a:r>
            <a:r>
              <a:rPr lang="en-US" sz="7200" dirty="0" smtClean="0">
                <a:latin typeface="Times New Roman" panose="02020603050405020304" pitchFamily="18" charset="0"/>
                <a:cs typeface="Times New Roman" panose="02020603050405020304" pitchFamily="18" charset="0"/>
              </a:rPr>
              <a:t> minh.                 </a:t>
            </a:r>
            <a:r>
              <a:rPr lang="en-US" sz="7200" dirty="0" err="1" smtClean="0">
                <a:latin typeface="Times New Roman" panose="02020603050405020304" pitchFamily="18" charset="0"/>
                <a:cs typeface="Times New Roman" panose="02020603050405020304" pitchFamily="18" charset="0"/>
              </a:rPr>
              <a:t>Đời</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sống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không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già</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vì</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có</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chúng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em</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Nối</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vòng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tay</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lớn</a:t>
            </a:r>
            <a:r>
              <a:rPr lang="en-US" sz="7200" dirty="0" smtClean="0">
                <a:latin typeface="Times New Roman" panose="02020603050405020304" pitchFamily="18" charset="0"/>
                <a:cs typeface="Times New Roman" panose="02020603050405020304" pitchFamily="18" charset="0"/>
              </a:rPr>
              <a:t>… </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38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Autofit/>
          </a:bodyPr>
          <a:lstStyle/>
          <a:p>
            <a:pPr marL="0" indent="0" algn="ctr">
              <a:buNone/>
            </a:pPr>
            <a:r>
              <a:rPr lang="en-US" sz="7200" dirty="0" err="1" smtClean="0">
                <a:latin typeface="Times New Roman" panose="02020603050405020304" pitchFamily="18" charset="0"/>
                <a:cs typeface="Times New Roman" panose="02020603050405020304" pitchFamily="18" charset="0"/>
              </a:rPr>
              <a:t>Huyền</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thoại</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mẹ</a:t>
            </a:r>
            <a:r>
              <a:rPr lang="en-US" sz="7200" dirty="0" smtClean="0">
                <a:latin typeface="Times New Roman" panose="02020603050405020304" pitchFamily="18" charset="0"/>
                <a:cs typeface="Times New Roman" panose="02020603050405020304" pitchFamily="18" charset="0"/>
              </a:rPr>
              <a:t>.   </a:t>
            </a:r>
          </a:p>
          <a:p>
            <a:pPr marL="0" indent="0" algn="ctr">
              <a:buNone/>
            </a:pPr>
            <a:r>
              <a:rPr lang="en-US" sz="7200" dirty="0" err="1" smtClean="0">
                <a:latin typeface="Times New Roman" panose="02020603050405020304" pitchFamily="18" charset="0"/>
                <a:cs typeface="Times New Roman" panose="02020603050405020304" pitchFamily="18" charset="0"/>
              </a:rPr>
              <a:t>Một</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cõi</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đi</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về</a:t>
            </a:r>
            <a:r>
              <a:rPr lang="en-US" sz="7200" dirty="0" smtClean="0">
                <a:latin typeface="Times New Roman" panose="02020603050405020304" pitchFamily="18" charset="0"/>
                <a:cs typeface="Times New Roman" panose="02020603050405020304" pitchFamily="18" charset="0"/>
              </a:rPr>
              <a:t>.</a:t>
            </a:r>
          </a:p>
          <a:p>
            <a:pPr marL="0" indent="0" algn="ctr">
              <a:buNone/>
            </a:pPr>
            <a:r>
              <a:rPr lang="en-US" sz="7200" dirty="0" err="1" smtClean="0">
                <a:latin typeface="Times New Roman" panose="02020603050405020304" pitchFamily="18" charset="0"/>
                <a:cs typeface="Times New Roman" panose="02020603050405020304" pitchFamily="18" charset="0"/>
              </a:rPr>
              <a:t>Diễm</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xưa</a:t>
            </a:r>
            <a:r>
              <a:rPr lang="en-US" sz="7200" dirty="0" smtClean="0">
                <a:latin typeface="Times New Roman" panose="02020603050405020304" pitchFamily="18" charset="0"/>
                <a:cs typeface="Times New Roman" panose="02020603050405020304" pitchFamily="18" charset="0"/>
              </a:rPr>
              <a:t>.</a:t>
            </a:r>
          </a:p>
          <a:p>
            <a:pPr marL="0" indent="0" algn="ctr">
              <a:buNone/>
            </a:pPr>
            <a:r>
              <a:rPr lang="en-US" sz="7200" dirty="0" err="1" smtClean="0">
                <a:latin typeface="Times New Roman" panose="02020603050405020304" pitchFamily="18" charset="0"/>
                <a:cs typeface="Times New Roman" panose="02020603050405020304" pitchFamily="18" charset="0"/>
              </a:rPr>
              <a:t>Hạ</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trắng</a:t>
            </a:r>
            <a:r>
              <a:rPr lang="en-US" sz="7200" dirty="0" smtClean="0">
                <a:latin typeface="Times New Roman" panose="02020603050405020304" pitchFamily="18" charset="0"/>
                <a:cs typeface="Times New Roman" panose="02020603050405020304" pitchFamily="18" charset="0"/>
              </a:rPr>
              <a:t>.</a:t>
            </a:r>
          </a:p>
          <a:p>
            <a:pPr marL="0" indent="0" algn="ctr">
              <a:buNone/>
            </a:pPr>
            <a:r>
              <a:rPr lang="en-US" sz="7200" dirty="0" err="1" smtClean="0">
                <a:latin typeface="Times New Roman" panose="02020603050405020304" pitchFamily="18" charset="0"/>
                <a:cs typeface="Times New Roman" panose="02020603050405020304" pitchFamily="18" charset="0"/>
              </a:rPr>
              <a:t>Dấu</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chân</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địa</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đàng</a:t>
            </a:r>
            <a:r>
              <a:rPr lang="en-US" sz="7200" dirty="0" smtClean="0">
                <a:latin typeface="Times New Roman" panose="02020603050405020304" pitchFamily="18" charset="0"/>
                <a:cs typeface="Times New Roman" panose="02020603050405020304" pitchFamily="18" charset="0"/>
              </a:rPr>
              <a:t>…</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44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6">
              <a:lumMod val="40000"/>
              <a:lumOff val="60000"/>
            </a:schemeClr>
          </a:solidFill>
        </p:spPr>
        <p:txBody>
          <a:bodyPr>
            <a:normAutofit/>
          </a:bodyPr>
          <a:lstStyle/>
          <a:p>
            <a:pPr marL="0" indent="0" algn="just">
              <a:buNone/>
            </a:pPr>
            <a:endParaRPr lang="en-US" sz="2000" b="1" dirty="0" smtClean="0">
              <a:latin typeface="Times New Roman" panose="02020603050405020304" pitchFamily="18" charset="0"/>
              <a:cs typeface="Times New Roman" panose="02020603050405020304" pitchFamily="18" charset="0"/>
            </a:endParaRPr>
          </a:p>
          <a:p>
            <a:pPr marL="0" indent="0" algn="just">
              <a:buNone/>
            </a:pPr>
            <a:r>
              <a:rPr lang="en-US" sz="6500" b="1"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Các</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em</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hãy</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lắng</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nghe</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và</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đoán</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tên</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bài</a:t>
            </a:r>
            <a:r>
              <a:rPr lang="en-US" sz="6500" dirty="0" smtClean="0">
                <a:latin typeface="Times New Roman" panose="02020603050405020304" pitchFamily="18" charset="0"/>
                <a:cs typeface="Times New Roman" panose="02020603050405020304" pitchFamily="18" charset="0"/>
              </a:rPr>
              <a:t> </a:t>
            </a:r>
            <a:r>
              <a:rPr lang="en-US" sz="6500" dirty="0" err="1" smtClean="0">
                <a:latin typeface="Times New Roman" panose="02020603050405020304" pitchFamily="18" charset="0"/>
                <a:cs typeface="Times New Roman" panose="02020603050405020304" pitchFamily="18" charset="0"/>
              </a:rPr>
              <a:t>hát</a:t>
            </a:r>
            <a:r>
              <a:rPr lang="en-US" sz="65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Tiếng</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ve</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gọi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hè</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Khăn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minh)</a:t>
            </a:r>
          </a:p>
          <a:p>
            <a:pPr marL="0" indent="0" algn="just">
              <a:buNone/>
            </a:pP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pic>
        <p:nvPicPr>
          <p:cNvPr id="8" name="TCS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52600" y="4724400"/>
            <a:ext cx="990600" cy="990600"/>
          </a:xfrm>
          <a:prstGeom prst="rect">
            <a:avLst/>
          </a:prstGeom>
        </p:spPr>
      </p:pic>
      <p:pic>
        <p:nvPicPr>
          <p:cNvPr id="9" name="TCS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256283" y="4724400"/>
            <a:ext cx="990600" cy="990600"/>
          </a:xfrm>
          <a:prstGeom prst="rect">
            <a:avLst/>
          </a:prstGeom>
        </p:spPr>
      </p:pic>
    </p:spTree>
    <p:extLst>
      <p:ext uri="{BB962C8B-B14F-4D97-AF65-F5344CB8AC3E}">
        <p14:creationId xmlns:p14="http://schemas.microsoft.com/office/powerpoint/2010/main" val="39244899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420" fill="hold"/>
                                        <p:tgtEl>
                                          <p:spTgt spid="8"/>
                                        </p:tgtEl>
                                      </p:cBhvr>
                                    </p:cmd>
                                  </p:childTnLst>
                                </p:cTn>
                              </p:par>
                            </p:childTnLst>
                          </p:cTn>
                        </p:par>
                      </p:childTnLst>
                    </p:cTn>
                  </p:par>
                </p:childTnLst>
              </p:cTn>
              <p:nextCondLst>
                <p:cond evt="onClick" delay="0">
                  <p:tgtEl>
                    <p:spTgt spid="8"/>
                  </p:tgtEl>
                </p:cond>
              </p:nextCondLst>
            </p:seq>
            <p:audio>
              <p:cMediaNode vol="98113">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6100" fill="hold"/>
                                        <p:tgtEl>
                                          <p:spTgt spid="9"/>
                                        </p:tgtEl>
                                      </p:cBhvr>
                                    </p:cmd>
                                  </p:childTnLst>
                                </p:cTn>
                              </p:par>
                            </p:childTnLst>
                          </p:cTn>
                        </p:par>
                      </p:childTnLst>
                    </p:cTn>
                  </p:par>
                </p:childTnLst>
              </p:cTn>
              <p:nextCondLst>
                <p:cond evt="onClick" delay="0">
                  <p:tgtEl>
                    <p:spTgt spid="9"/>
                  </p:tgtEl>
                </p:cond>
              </p:nextCondLst>
            </p:seq>
            <p:audio>
              <p:cMediaNode vol="100000">
                <p:cTn id="13"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Words>
  <Application>Microsoft Office PowerPoint</Application>
  <PresentationFormat>On-screen Show (4:3)</PresentationFormat>
  <Paragraphs>22</Paragraphs>
  <Slides>13</Slides>
  <Notes>0</Notes>
  <HiddenSlides>0</HiddenSlides>
  <MMClips>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KHỐI 9 – TIẾT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tập ở nhà 1. Nêu cảm nhận của em khi nghe bài hát Nối vòng tay lớn. 2. Luyện tập bài hát Nối vòng tay lớn. 3. Xem trước bài hát Lý kéo chài.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KHỐI 9 – TUẦN 24</dc:title>
  <dc:creator>AutoBVT</dc:creator>
  <cp:lastModifiedBy>AutoBVT</cp:lastModifiedBy>
  <cp:revision>2</cp:revision>
  <dcterms:created xsi:type="dcterms:W3CDTF">2021-02-18T09:13:54Z</dcterms:created>
  <dcterms:modified xsi:type="dcterms:W3CDTF">2021-02-18T09:14:42Z</dcterms:modified>
</cp:coreProperties>
</file>