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9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C6E8-29A6-4D5C-80F7-60452BCCE3E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LyxfJBr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TIẾT 23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828800"/>
            <a:ext cx="94488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HÁT: BÀI </a:t>
            </a:r>
          </a:p>
          <a:p>
            <a:pPr marL="0" indent="0" algn="ctr"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“TIA NẮNG, HẠT MƯA”</a:t>
            </a:r>
          </a:p>
          <a:p>
            <a:pPr marL="0" indent="0" algn="ctr">
              <a:buNone/>
            </a:pPr>
            <a:r>
              <a:rPr lang="en-US" sz="5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5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655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Khánh 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ngày 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quán: tỉnh </a:t>
            </a:r>
            <a:r>
              <a:rPr lang="vi-VN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vi-VN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7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ốt 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 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(1979)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 nghiệp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 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TP.HCM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(1989)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14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sáng tác nhạc phim, ca khúc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và thiếu nhi.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4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553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vi-VN" sz="6500" dirty="0">
                <a:latin typeface="Cambria" panose="02040503050406030204" pitchFamily="18" charset="0"/>
              </a:rPr>
              <a:t>Một số giải thưởng </a:t>
            </a:r>
            <a:r>
              <a:rPr lang="vi-VN" sz="6500" dirty="0" smtClean="0">
                <a:latin typeface="Cambria" panose="02040503050406030204" pitchFamily="18" charset="0"/>
              </a:rPr>
              <a:t>tiêu biểu:</a:t>
            </a:r>
            <a:endParaRPr lang="en-US" sz="6500" dirty="0" smtClean="0">
              <a:latin typeface="Cambria" panose="02040503050406030204" pitchFamily="18" charset="0"/>
            </a:endParaRPr>
          </a:p>
          <a:p>
            <a:r>
              <a:rPr lang="vi-VN" sz="6500" dirty="0" smtClean="0">
                <a:latin typeface="Cambria" panose="02040503050406030204" pitchFamily="18" charset="0"/>
              </a:rPr>
              <a:t>Ca </a:t>
            </a:r>
            <a:r>
              <a:rPr lang="vi-VN" sz="6500" dirty="0">
                <a:latin typeface="Cambria" panose="02040503050406030204" pitchFamily="18" charset="0"/>
              </a:rPr>
              <a:t>khúc </a:t>
            </a:r>
            <a:r>
              <a:rPr lang="en-US" sz="6500" dirty="0" smtClean="0">
                <a:latin typeface="Cambria" panose="02040503050406030204" pitchFamily="18" charset="0"/>
              </a:rPr>
              <a:t>“</a:t>
            </a:r>
            <a:r>
              <a:rPr lang="vi-VN" sz="6500" i="1" dirty="0" smtClean="0">
                <a:latin typeface="Cambria" panose="02040503050406030204" pitchFamily="18" charset="0"/>
              </a:rPr>
              <a:t>Tia </a:t>
            </a:r>
            <a:r>
              <a:rPr lang="vi-VN" sz="6500" i="1" dirty="0">
                <a:latin typeface="Cambria" panose="02040503050406030204" pitchFamily="18" charset="0"/>
              </a:rPr>
              <a:t>Nắng Hạt </a:t>
            </a:r>
            <a:r>
              <a:rPr lang="vi-VN" sz="6500" i="1" dirty="0" smtClean="0">
                <a:latin typeface="Cambria" panose="02040503050406030204" pitchFamily="18" charset="0"/>
              </a:rPr>
              <a:t>Mưa</a:t>
            </a:r>
            <a:r>
              <a:rPr lang="en-US" sz="6500" i="1" dirty="0" smtClean="0">
                <a:latin typeface="Cambria" panose="02040503050406030204" pitchFamily="18" charset="0"/>
              </a:rPr>
              <a:t>”</a:t>
            </a:r>
            <a:r>
              <a:rPr lang="en-US" sz="6500" dirty="0">
                <a:latin typeface="Cambria" panose="02040503050406030204" pitchFamily="18" charset="0"/>
              </a:rPr>
              <a:t>-</a:t>
            </a:r>
            <a:r>
              <a:rPr lang="vi-VN" sz="6500" dirty="0" smtClean="0">
                <a:latin typeface="Cambria" panose="02040503050406030204" pitchFamily="18" charset="0"/>
              </a:rPr>
              <a:t>Giải </a:t>
            </a:r>
            <a:r>
              <a:rPr lang="en-US" sz="6500" dirty="0" smtClean="0">
                <a:latin typeface="Cambria" panose="02040503050406030204" pitchFamily="18" charset="0"/>
              </a:rPr>
              <a:t>N</a:t>
            </a:r>
            <a:r>
              <a:rPr lang="vi-VN" sz="6500" dirty="0" smtClean="0">
                <a:latin typeface="Cambria" panose="02040503050406030204" pitchFamily="18" charset="0"/>
              </a:rPr>
              <a:t>hất năm 1992</a:t>
            </a:r>
            <a:endParaRPr lang="en-US" sz="6500" dirty="0" smtClean="0">
              <a:latin typeface="Cambria" panose="02040503050406030204" pitchFamily="18" charset="0"/>
            </a:endParaRPr>
          </a:p>
          <a:p>
            <a:r>
              <a:rPr lang="en-US" sz="6500" dirty="0" smtClean="0">
                <a:latin typeface="Cambria" panose="02040503050406030204" pitchFamily="18" charset="0"/>
              </a:rPr>
              <a:t>C</a:t>
            </a:r>
            <a:r>
              <a:rPr lang="vi-VN" sz="6500" dirty="0" smtClean="0">
                <a:latin typeface="Cambria" panose="02040503050406030204" pitchFamily="18" charset="0"/>
              </a:rPr>
              <a:t>a khúc</a:t>
            </a:r>
            <a:r>
              <a:rPr lang="en-US" sz="6500" dirty="0">
                <a:latin typeface="Cambria" panose="02040503050406030204" pitchFamily="18" charset="0"/>
              </a:rPr>
              <a:t> </a:t>
            </a:r>
            <a:r>
              <a:rPr lang="en-US" sz="6500" dirty="0" smtClean="0">
                <a:latin typeface="Cambria" panose="02040503050406030204" pitchFamily="18" charset="0"/>
              </a:rPr>
              <a:t>“</a:t>
            </a:r>
            <a:r>
              <a:rPr lang="vi-VN" sz="6500" i="1" dirty="0" smtClean="0">
                <a:latin typeface="Cambria" panose="02040503050406030204" pitchFamily="18" charset="0"/>
              </a:rPr>
              <a:t>Hỡi </a:t>
            </a:r>
            <a:r>
              <a:rPr lang="vi-VN" sz="6500" i="1" dirty="0">
                <a:latin typeface="Cambria" panose="02040503050406030204" pitchFamily="18" charset="0"/>
              </a:rPr>
              <a:t>em </a:t>
            </a:r>
            <a:r>
              <a:rPr lang="vi-VN" sz="6500" i="1" dirty="0" smtClean="0">
                <a:latin typeface="Cambria" panose="02040503050406030204" pitchFamily="18" charset="0"/>
              </a:rPr>
              <a:t>Nurisa</a:t>
            </a:r>
            <a:r>
              <a:rPr lang="en-US" sz="6500" i="1" dirty="0" smtClean="0">
                <a:latin typeface="Cambria" panose="02040503050406030204" pitchFamily="18" charset="0"/>
              </a:rPr>
              <a:t>”</a:t>
            </a:r>
            <a:r>
              <a:rPr lang="en-US" sz="6500" i="1" dirty="0">
                <a:latin typeface="Cambria" panose="02040503050406030204" pitchFamily="18" charset="0"/>
              </a:rPr>
              <a:t>-</a:t>
            </a:r>
            <a:r>
              <a:rPr lang="vi-VN" sz="6500" dirty="0" smtClean="0">
                <a:latin typeface="Cambria" panose="02040503050406030204" pitchFamily="18" charset="0"/>
              </a:rPr>
              <a:t>Giải </a:t>
            </a:r>
            <a:r>
              <a:rPr lang="en-US" sz="6500" dirty="0">
                <a:latin typeface="Cambria" panose="02040503050406030204" pitchFamily="18" charset="0"/>
              </a:rPr>
              <a:t>B</a:t>
            </a:r>
            <a:r>
              <a:rPr lang="vi-VN" sz="6500" dirty="0" smtClean="0">
                <a:latin typeface="Cambria" panose="02040503050406030204" pitchFamily="18" charset="0"/>
              </a:rPr>
              <a:t>a </a:t>
            </a:r>
            <a:r>
              <a:rPr lang="en-US" sz="6500" dirty="0" err="1" smtClean="0">
                <a:latin typeface="Cambria" panose="02040503050406030204" pitchFamily="18" charset="0"/>
              </a:rPr>
              <a:t>năm</a:t>
            </a:r>
            <a:r>
              <a:rPr lang="en-US" sz="6500" dirty="0" smtClean="0">
                <a:latin typeface="Cambria" panose="02040503050406030204" pitchFamily="18" charset="0"/>
              </a:rPr>
              <a:t> 1</a:t>
            </a:r>
            <a:r>
              <a:rPr lang="vi-VN" sz="6500" dirty="0" smtClean="0">
                <a:latin typeface="Cambria" panose="02040503050406030204" pitchFamily="18" charset="0"/>
              </a:rPr>
              <a:t>995</a:t>
            </a:r>
            <a:endParaRPr lang="en-US" sz="65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8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5532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Cambria" panose="02040503050406030204" pitchFamily="18" charset="0"/>
              </a:rPr>
              <a:t>R</a:t>
            </a:r>
            <a:r>
              <a:rPr lang="vi-VN" sz="6500" dirty="0" smtClean="0">
                <a:latin typeface="Cambria" panose="02040503050406030204" pitchFamily="18" charset="0"/>
              </a:rPr>
              <a:t>omance “</a:t>
            </a:r>
            <a:r>
              <a:rPr lang="vi-VN" sz="6500" i="1" dirty="0" smtClean="0">
                <a:latin typeface="Cambria" panose="02040503050406030204" pitchFamily="18" charset="0"/>
              </a:rPr>
              <a:t>Huyền </a:t>
            </a:r>
            <a:r>
              <a:rPr lang="vi-VN" sz="6500" i="1" dirty="0">
                <a:latin typeface="Cambria" panose="02040503050406030204" pitchFamily="18" charset="0"/>
              </a:rPr>
              <a:t>thoại </a:t>
            </a:r>
            <a:r>
              <a:rPr lang="vi-VN" sz="6500" i="1" dirty="0" smtClean="0">
                <a:latin typeface="Cambria" panose="02040503050406030204" pitchFamily="18" charset="0"/>
              </a:rPr>
              <a:t>Langbia</a:t>
            </a:r>
            <a:r>
              <a:rPr lang="vi-VN" sz="6500" dirty="0" smtClean="0">
                <a:latin typeface="Cambria" panose="02040503050406030204" pitchFamily="18" charset="0"/>
              </a:rPr>
              <a:t>n”</a:t>
            </a:r>
            <a:r>
              <a:rPr lang="en-US" sz="6500" dirty="0" smtClean="0">
                <a:latin typeface="Cambria" panose="02040503050406030204" pitchFamily="18" charset="0"/>
              </a:rPr>
              <a:t>-</a:t>
            </a:r>
            <a:r>
              <a:rPr lang="vi-VN" sz="6500" dirty="0" smtClean="0">
                <a:latin typeface="Cambria" panose="02040503050406030204" pitchFamily="18" charset="0"/>
              </a:rPr>
              <a:t>Giải </a:t>
            </a:r>
            <a:r>
              <a:rPr lang="en-US" sz="6500" dirty="0">
                <a:latin typeface="Cambria" panose="02040503050406030204" pitchFamily="18" charset="0"/>
              </a:rPr>
              <a:t>B</a:t>
            </a:r>
            <a:r>
              <a:rPr lang="vi-VN" sz="6500" dirty="0" smtClean="0">
                <a:latin typeface="Cambria" panose="02040503050406030204" pitchFamily="18" charset="0"/>
              </a:rPr>
              <a:t>a </a:t>
            </a:r>
            <a:r>
              <a:rPr lang="en-US" sz="6500" dirty="0" err="1" smtClean="0">
                <a:latin typeface="Cambria" panose="02040503050406030204" pitchFamily="18" charset="0"/>
              </a:rPr>
              <a:t>năm</a:t>
            </a:r>
            <a:r>
              <a:rPr lang="vi-VN" sz="6500" dirty="0" smtClean="0">
                <a:latin typeface="Cambria" panose="02040503050406030204" pitchFamily="18" charset="0"/>
              </a:rPr>
              <a:t> 1998</a:t>
            </a:r>
            <a:r>
              <a:rPr lang="en-US" sz="65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en-US" sz="6500" dirty="0" smtClean="0">
                <a:latin typeface="Cambria" panose="02040503050406030204" pitchFamily="18" charset="0"/>
              </a:rPr>
              <a:t>C</a:t>
            </a:r>
            <a:r>
              <a:rPr lang="vi-VN" sz="6500" dirty="0" smtClean="0">
                <a:latin typeface="Cambria" panose="02040503050406030204" pitchFamily="18" charset="0"/>
              </a:rPr>
              <a:t>a </a:t>
            </a:r>
            <a:r>
              <a:rPr lang="vi-VN" sz="6500" dirty="0">
                <a:latin typeface="Cambria" panose="02040503050406030204" pitchFamily="18" charset="0"/>
              </a:rPr>
              <a:t>khúc </a:t>
            </a:r>
            <a:r>
              <a:rPr lang="vi-VN" sz="6500" dirty="0" smtClean="0">
                <a:latin typeface="Cambria" panose="02040503050406030204" pitchFamily="18" charset="0"/>
              </a:rPr>
              <a:t>“</a:t>
            </a:r>
            <a:r>
              <a:rPr lang="vi-VN" sz="6500" i="1" dirty="0" smtClean="0">
                <a:latin typeface="Cambria" panose="02040503050406030204" pitchFamily="18" charset="0"/>
              </a:rPr>
              <a:t>Lời </a:t>
            </a:r>
            <a:r>
              <a:rPr lang="vi-VN" sz="6500" i="1" dirty="0">
                <a:latin typeface="Cambria" panose="02040503050406030204" pitchFamily="18" charset="0"/>
              </a:rPr>
              <a:t>tỏ tình năm </a:t>
            </a:r>
            <a:r>
              <a:rPr lang="vi-VN" sz="6500" i="1" dirty="0" smtClean="0">
                <a:latin typeface="Cambria" panose="02040503050406030204" pitchFamily="18" charset="0"/>
              </a:rPr>
              <a:t>mới</a:t>
            </a:r>
            <a:r>
              <a:rPr lang="vi-VN" sz="6500" dirty="0" smtClean="0">
                <a:latin typeface="Cambria" panose="02040503050406030204" pitchFamily="18" charset="0"/>
              </a:rPr>
              <a:t>”</a:t>
            </a:r>
            <a:r>
              <a:rPr lang="en-US" sz="6500" dirty="0" smtClean="0">
                <a:latin typeface="Cambria" panose="02040503050406030204" pitchFamily="18" charset="0"/>
              </a:rPr>
              <a:t>-</a:t>
            </a:r>
            <a:r>
              <a:rPr lang="vi-VN" sz="6500" dirty="0" smtClean="0">
                <a:latin typeface="Cambria" panose="02040503050406030204" pitchFamily="18" charset="0"/>
              </a:rPr>
              <a:t>Giải </a:t>
            </a:r>
            <a:r>
              <a:rPr lang="en-US" sz="6500" dirty="0">
                <a:latin typeface="Cambria" panose="02040503050406030204" pitchFamily="18" charset="0"/>
              </a:rPr>
              <a:t>B</a:t>
            </a:r>
            <a:r>
              <a:rPr lang="vi-VN" sz="6500" dirty="0" smtClean="0">
                <a:latin typeface="Cambria" panose="02040503050406030204" pitchFamily="18" charset="0"/>
              </a:rPr>
              <a:t>a </a:t>
            </a:r>
            <a:r>
              <a:rPr lang="en-US" sz="6500" dirty="0" err="1" smtClean="0">
                <a:latin typeface="Cambria" panose="02040503050406030204" pitchFamily="18" charset="0"/>
              </a:rPr>
              <a:t>năm</a:t>
            </a:r>
            <a:r>
              <a:rPr lang="vi-VN" sz="6500" dirty="0" smtClean="0">
                <a:latin typeface="Cambria" panose="02040503050406030204" pitchFamily="18" charset="0"/>
              </a:rPr>
              <a:t> 2006</a:t>
            </a:r>
            <a:r>
              <a:rPr lang="en-US" sz="6500" dirty="0" smtClean="0">
                <a:latin typeface="Cambria" panose="02040503050406030204" pitchFamily="18" charset="0"/>
              </a:rPr>
              <a:t>.</a:t>
            </a:r>
            <a:endParaRPr lang="vi-VN" sz="65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7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5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ia-Nang-Hat-M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73573"/>
            <a:ext cx="457200" cy="4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“Tia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://www.youtube.com/watch?v=kCLyxfJBrLE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KHỐI 6 – TIẾT 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Bài tập ở nhà 1. Nêu nội dung và ý nghĩa của bài hát Tia nắng, hạt mưa? 2. Luyện tập bài hát Tia nắng, hạt mưa.  3. Xem trước bài hát Hô-la-hê Hô-la-hô.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KHỐI 6 - TUẦN 24  </dc:title>
  <dc:creator>AutoBVT</dc:creator>
  <cp:lastModifiedBy>AutoBVT</cp:lastModifiedBy>
  <cp:revision>2</cp:revision>
  <dcterms:created xsi:type="dcterms:W3CDTF">2021-02-18T09:20:26Z</dcterms:created>
  <dcterms:modified xsi:type="dcterms:W3CDTF">2021-02-18T09:21:05Z</dcterms:modified>
</cp:coreProperties>
</file>