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72" r:id="rId4"/>
    <p:sldId id="263" r:id="rId5"/>
    <p:sldId id="264" r:id="rId6"/>
    <p:sldId id="267" r:id="rId7"/>
    <p:sldId id="266" r:id="rId8"/>
    <p:sldId id="268" r:id="rId9"/>
    <p:sldId id="269" r:id="rId10"/>
    <p:sldId id="27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FBEE3-30F5-4854-8657-0CE8519E44AA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3554C-D6D0-44D4-AAB1-E5F2146CA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675BE-A6BE-4725-876E-EFB02FED0033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73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4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7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5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FA63-1A41-4472-BF26-BAC5542B6097}" type="datetimeFigureOut">
              <a:rPr lang="en-US" smtClean="0"/>
              <a:t>21/02/2021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2A0F-4C83-4CF1-BC14-9BFE2317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743201" y="3125298"/>
            <a:ext cx="54010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smtClean="0">
                <a:latin typeface=".VnTimeH" pitchFamily="2" charset="0"/>
              </a:rPr>
              <a:t>WRITE</a:t>
            </a:r>
            <a:endParaRPr lang="en-US" altLang="en-US" sz="4400" b="1" dirty="0">
              <a:latin typeface=".VnTimeH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3352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3009_hinh_anh_dong_maybay_truc_thang_15__g2t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76201"/>
            <a:ext cx="3076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/>
          </p:cNvSpPr>
          <p:nvPr/>
        </p:nvSpPr>
        <p:spPr bwMode="auto">
          <a:xfrm>
            <a:off x="2743200" y="1791600"/>
            <a:ext cx="7315200" cy="272307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kern="10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TRAVELING AROUND VIET NAM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09801" y="1066800"/>
            <a:ext cx="172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834861" y="795992"/>
            <a:ext cx="24739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</a:t>
            </a:r>
            <a:r>
              <a:rPr lang="vi-VN" altLang="en-US" sz="40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6152" name="Picture 8" descr="landing_img_trave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038600"/>
            <a:ext cx="319881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609198"/>
      </p:ext>
    </p:extLst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1" y="2668804"/>
            <a:ext cx="2590800" cy="18827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2355" y="4781463"/>
            <a:ext cx="2633663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681505"/>
            <a:ext cx="2622550" cy="18573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5275" y="4769284"/>
            <a:ext cx="2568575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56147"/>
            <a:ext cx="2622550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07237"/>
            <a:ext cx="2633663" cy="18319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56147"/>
            <a:ext cx="2622550" cy="18319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9950" y="2681505"/>
            <a:ext cx="2590800" cy="17938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51286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PHONG CANH DEP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6"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825625" y="1068388"/>
            <a:ext cx="85344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!</a:t>
            </a:r>
          </a:p>
        </p:txBody>
      </p:sp>
      <p:pic>
        <p:nvPicPr>
          <p:cNvPr id="43013" name="Picture 5" descr="BY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771">
            <a:off x="2438400" y="5029200"/>
            <a:ext cx="70866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84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5184908" y="1924605"/>
            <a:ext cx="3853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phiêu lưu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233429" y="2664837"/>
            <a:ext cx="3459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xuồng, ca nô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854331" y="3387775"/>
            <a:ext cx="3521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lật úp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349316" y="4126687"/>
            <a:ext cx="4531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chèo(xuồng), mái chèo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31678" y="1126750"/>
            <a:ext cx="4267200" cy="711200"/>
          </a:xfrm>
          <a:prstGeom prst="rect">
            <a:avLst/>
          </a:prstGeom>
          <a:noFill/>
          <a:ln w="9525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993366"/>
                </a:solidFill>
                <a:latin typeface="Segoe Script" panose="030B0504020000000003" pitchFamily="66" charset="0"/>
              </a:rPr>
              <a:t>Vocabulary: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679043" y="4899367"/>
            <a:ext cx="4359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trượt chân, vấp ngã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062994" y="1965816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644908" y="5623543"/>
            <a:ext cx="304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cứu, cứu nguy</a:t>
            </a:r>
          </a:p>
        </p:txBody>
      </p:sp>
      <p:pic>
        <p:nvPicPr>
          <p:cNvPr id="7192" name="Picture 24" descr="activities-for-teaching-vocabul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29" y="-76200"/>
            <a:ext cx="2352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79" y="1935437"/>
            <a:ext cx="3518339" cy="290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61" y="2033900"/>
            <a:ext cx="32766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66" y="2099867"/>
            <a:ext cx="32004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418" y="2182510"/>
            <a:ext cx="2971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2855634" y="2672846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307835" y="3364887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551514" y="4132654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02496" y="151766"/>
            <a:ext cx="669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11: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Traveling around  Viet Nam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WRITE.</a:t>
            </a:r>
            <a:endParaRPr lang="en-US" sz="32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2655674" y="4823061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590809" y="5570929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7835556" y="1935437"/>
            <a:ext cx="3832797" cy="264837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 w="53975"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other word of “save”?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6617" y="1776313"/>
            <a:ext cx="4722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adventure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: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: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overturn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: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paddle(v/ n):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stumble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: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rescue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=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42" y="2631717"/>
            <a:ext cx="4307346" cy="29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3524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34" grpId="0" animBg="1"/>
      <p:bldP spid="19" grpId="0" animBg="1"/>
      <p:bldP spid="20" grpId="0" animBg="1"/>
      <p:bldP spid="30" grpId="0" animBg="1"/>
      <p:bldP spid="31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1355474"/>
            <a:ext cx="5990334" cy="37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68" y="1395888"/>
            <a:ext cx="5530775" cy="352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53856" y="135140"/>
            <a:ext cx="669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11: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Traveling around  Viet Nam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WRITE.</a:t>
            </a:r>
            <a:endParaRPr lang="en-US" sz="32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8378" y="5104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028" y="5103674"/>
            <a:ext cx="932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reading the first part of an adventure of the Browns family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Xuan Huong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in Da Lat.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518" y="4042982"/>
            <a:ext cx="370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Xuan Huong Lake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400" y="1228984"/>
            <a:ext cx="99515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first part of a story about traveling around Viet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871" y="2263629"/>
            <a:ext cx="9868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week, while on vacation in Da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Browns had quite an adventure. One afternoon, they decided to paddle around Xuan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Lake in a canoe. After hiring the canoe, the family climbed in and paddled out to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lake. Unfortunately, dark clouds soon appeared and it began to rain.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2496" y="151766"/>
            <a:ext cx="669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11: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Traveling around  Viet Nam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WRITE.</a:t>
            </a:r>
            <a:endParaRPr lang="en-US" sz="32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787" y="1022221"/>
            <a:ext cx="994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Now, put the sentences below in the correct chronological order to complete the story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3676" y="1760197"/>
            <a:ext cx="9823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canoe moved up and down the water.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boat appeared and rescued them.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wind started to blow and the rain became heavier.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leaned over and tried to pick it up.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family was very lucky.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canoe overturned and everyone fell into the deep and dangerous water.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Shannon dropped her paddle.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0482" y="-54997"/>
            <a:ext cx="669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11: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Traveling around  Viet Nam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WRITE.</a:t>
            </a:r>
            <a:endParaRPr lang="en-US" sz="32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1401" y="5545849"/>
            <a:ext cx="6641115" cy="9879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Keys: c, a, g, d, f, b, 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73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7523" y="4298374"/>
            <a:ext cx="2590800" cy="18827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255" y="4298374"/>
            <a:ext cx="2633663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2212" y="4260274"/>
            <a:ext cx="2622550" cy="18573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8842" y="1963738"/>
            <a:ext cx="2568575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2610" y="1940358"/>
            <a:ext cx="2622550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245" y="4362899"/>
            <a:ext cx="2528683" cy="1758951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13180" y="1963738"/>
            <a:ext cx="2622550" cy="18319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8128" y="1928814"/>
            <a:ext cx="2590800" cy="17938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64303" y="974574"/>
            <a:ext cx="10774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Put the event below in the correct chronological order and write the story. Start with the sentence below.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5560" y="1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Traveling around  Viet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WRITE</a:t>
            </a:r>
            <a:r>
              <a:rPr lang="en-US" sz="3200" b="1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200" i="1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52622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514602"/>
            <a:ext cx="2546350" cy="185047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4724401"/>
            <a:ext cx="2633663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514601"/>
            <a:ext cx="2622550" cy="18573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4724401"/>
            <a:ext cx="2568575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04801"/>
            <a:ext cx="2622550" cy="1819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1" y="304801"/>
            <a:ext cx="2633663" cy="18319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304801"/>
            <a:ext cx="2622550" cy="18319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514601"/>
            <a:ext cx="2590800" cy="17938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441275" y="4497680"/>
            <a:ext cx="4296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+mj-lt"/>
                <a:sym typeface="Wingdings 2"/>
              </a:rPr>
              <a:t>An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</a:rPr>
              <a:t>swer keys: </a:t>
            </a:r>
            <a:endParaRPr lang="en-US" sz="32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1- d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sym typeface="Wingdings 3"/>
              </a:rPr>
              <a:t></a:t>
            </a:r>
            <a:r>
              <a:rPr lang="en-US" sz="3200" b="1" dirty="0">
                <a:solidFill>
                  <a:srgbClr val="FF0000"/>
                </a:solidFill>
                <a:latin typeface="+mj-lt"/>
                <a:sym typeface="Wingdings 3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sym typeface="Wingdings 3"/>
              </a:rPr>
              <a:t>2-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sym typeface="Wingdings 3"/>
              </a:rPr>
              <a:t>  </a:t>
            </a:r>
            <a:r>
              <a:rPr lang="en-US" sz="3200" dirty="0" smtClean="0">
                <a:solidFill>
                  <a:srgbClr val="FF0000"/>
                </a:solidFill>
                <a:sym typeface="Wingdings 3"/>
              </a:rPr>
              <a:t>3-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3200" b="1" dirty="0">
                <a:solidFill>
                  <a:srgbClr val="FF0000"/>
                </a:solidFill>
                <a:sym typeface="Wingdings 3"/>
              </a:rPr>
              <a:t> 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4- h</a:t>
            </a:r>
            <a:r>
              <a:rPr lang="en-US" sz="3200" b="1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3200" b="1" dirty="0">
                <a:solidFill>
                  <a:srgbClr val="FF0000"/>
                </a:solidFill>
                <a:sym typeface="Wingdings 3"/>
              </a:rPr>
              <a:t>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5- a</a:t>
            </a:r>
            <a:r>
              <a:rPr lang="en-US" sz="3200" b="1" dirty="0" smtClean="0">
                <a:solidFill>
                  <a:srgbClr val="FF0000"/>
                </a:solidFill>
                <a:sym typeface="Wingdings 3"/>
              </a:rPr>
              <a:t>  </a:t>
            </a:r>
            <a:r>
              <a:rPr lang="en-US" sz="3200" dirty="0" smtClean="0">
                <a:solidFill>
                  <a:srgbClr val="FF0000"/>
                </a:solidFill>
                <a:sym typeface="Wingdings 3"/>
              </a:rPr>
              <a:t>6-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3200" b="1" dirty="0">
                <a:solidFill>
                  <a:srgbClr val="FF0000"/>
                </a:solidFill>
                <a:sym typeface="Wingdings 3"/>
              </a:rPr>
              <a:t> 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7- c</a:t>
            </a:r>
            <a:r>
              <a:rPr lang="en-US" sz="3200" b="1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3200" b="1" dirty="0">
                <a:solidFill>
                  <a:srgbClr val="FF0000"/>
                </a:solidFill>
                <a:sym typeface="Wingdings 3"/>
              </a:rPr>
              <a:t>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8- g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1170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352800" y="381000"/>
            <a:ext cx="7018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She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had</a:t>
            </a:r>
            <a:r>
              <a:rPr lang="en-US" altLang="en-US" b="1" i="1" dirty="0">
                <a:solidFill>
                  <a:srgbClr val="FF3399"/>
                </a:solidFill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a math exam on </a:t>
            </a:r>
            <a:r>
              <a:rPr lang="en-US" altLang="en-US" b="1" i="1" dirty="0" smtClean="0">
                <a:latin typeface="Verdana" pitchFamily="34" charset="0"/>
              </a:rPr>
              <a:t>Friday</a:t>
            </a:r>
            <a:r>
              <a:rPr lang="en-US" altLang="en-US" b="1" i="1" dirty="0">
                <a:latin typeface="Verdana" pitchFamily="34" charset="0"/>
              </a:rPr>
              <a:t> </a:t>
            </a:r>
            <a:r>
              <a:rPr lang="en-US" altLang="en-US" b="1" i="1" dirty="0" smtClean="0">
                <a:latin typeface="Verdana" pitchFamily="34" charset="0"/>
              </a:rPr>
              <a:t>and </a:t>
            </a:r>
            <a:r>
              <a:rPr lang="en-US" altLang="en-US" b="1" i="1" dirty="0">
                <a:latin typeface="Verdana" pitchFamily="34" charset="0"/>
              </a:rPr>
              <a:t>she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got</a:t>
            </a:r>
            <a:r>
              <a:rPr lang="en-US" altLang="en-US" b="1" i="1" dirty="0">
                <a:latin typeface="Verdana" pitchFamily="34" charset="0"/>
              </a:rPr>
              <a:t> up late.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352800" y="1228900"/>
            <a:ext cx="584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She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realized </a:t>
            </a:r>
            <a:r>
              <a:rPr lang="en-US" altLang="en-US" b="1" i="1" dirty="0">
                <a:latin typeface="Verdana" pitchFamily="34" charset="0"/>
              </a:rPr>
              <a:t>her alarm clock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did not go</a:t>
            </a:r>
            <a:r>
              <a:rPr lang="en-US" altLang="en-US" b="1" i="1" dirty="0">
                <a:latin typeface="Verdana" pitchFamily="34" charset="0"/>
              </a:rPr>
              <a:t> off</a:t>
            </a:r>
            <a:r>
              <a:rPr lang="en-US" altLang="en-US" b="1" dirty="0">
                <a:latin typeface="Verdana" pitchFamily="34" charset="0"/>
              </a:rPr>
              <a:t>.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352800" y="2110051"/>
            <a:ext cx="8327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As she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was leaving</a:t>
            </a:r>
            <a:r>
              <a:rPr lang="en-US" altLang="en-US" b="1" i="1" dirty="0">
                <a:latin typeface="Verdana" pitchFamily="34" charset="0"/>
              </a:rPr>
              <a:t> home it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started</a:t>
            </a:r>
            <a:r>
              <a:rPr lang="en-US" altLang="en-US" b="1" i="1" dirty="0">
                <a:latin typeface="Verdana" pitchFamily="34" charset="0"/>
              </a:rPr>
              <a:t> to </a:t>
            </a:r>
            <a:r>
              <a:rPr lang="en-US" altLang="en-US" b="1" i="1" dirty="0" smtClean="0">
                <a:latin typeface="Verdana" pitchFamily="34" charset="0"/>
              </a:rPr>
              <a:t>rain (raining) </a:t>
            </a:r>
            <a:r>
              <a:rPr lang="en-US" altLang="en-US" b="1" i="1" dirty="0">
                <a:latin typeface="Verdana" pitchFamily="34" charset="0"/>
              </a:rPr>
              <a:t>heavily.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352800" y="3007825"/>
            <a:ext cx="518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Uyen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tried</a:t>
            </a:r>
            <a:r>
              <a:rPr lang="en-US" altLang="en-US" b="1" i="1" dirty="0">
                <a:latin typeface="Verdana" pitchFamily="34" charset="0"/>
              </a:rPr>
              <a:t> to run as fast as she could.</a:t>
            </a: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53026"/>
            <a:ext cx="152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29113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76938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352801" y="3810000"/>
            <a:ext cx="8424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 smtClean="0">
                <a:latin typeface="Verdana" pitchFamily="34" charset="0"/>
              </a:rPr>
              <a:t>Suddenly, </a:t>
            </a:r>
            <a:r>
              <a:rPr lang="en-US" altLang="en-US" b="1" i="1" dirty="0">
                <a:latin typeface="Verdana" pitchFamily="34" charset="0"/>
              </a:rPr>
              <a:t>she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stumbled</a:t>
            </a:r>
            <a:r>
              <a:rPr lang="en-US" altLang="en-US" b="1" i="1" dirty="0">
                <a:latin typeface="Verdana" pitchFamily="34" charset="0"/>
              </a:rPr>
              <a:t> against a rock and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fell</a:t>
            </a:r>
            <a:r>
              <a:rPr lang="en-US" altLang="en-US" b="1" i="1" dirty="0">
                <a:latin typeface="Verdana" pitchFamily="34" charset="0"/>
              </a:rPr>
              <a:t> (onto the road</a:t>
            </a:r>
            <a:r>
              <a:rPr lang="en-US" altLang="en-US" b="1" i="1" dirty="0" smtClean="0">
                <a:latin typeface="Verdana" pitchFamily="34" charset="0"/>
              </a:rPr>
              <a:t>).</a:t>
            </a:r>
            <a:r>
              <a:rPr lang="en-US" altLang="en-US" b="1" dirty="0" smtClean="0">
                <a:latin typeface="Verdana" pitchFamily="34" charset="0"/>
              </a:rPr>
              <a:t> </a:t>
            </a:r>
            <a:endParaRPr lang="en-US" altLang="en-US" b="1" dirty="0">
              <a:latin typeface="Verdana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276601" y="4572000"/>
            <a:ext cx="7491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Her schoolbag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went</a:t>
            </a:r>
            <a:r>
              <a:rPr lang="en-US" altLang="en-US" b="1" i="1" dirty="0">
                <a:latin typeface="Verdana" pitchFamily="34" charset="0"/>
              </a:rPr>
              <a:t> into a pool and everything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got</a:t>
            </a:r>
            <a:r>
              <a:rPr lang="en-US" altLang="en-US" b="1" i="1" dirty="0">
                <a:latin typeface="Verdana" pitchFamily="34" charset="0"/>
              </a:rPr>
              <a:t> wet.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276600" y="5410200"/>
            <a:ext cx="755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Strangely, the rain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stopped</a:t>
            </a:r>
            <a:r>
              <a:rPr lang="en-US" altLang="en-US" b="1" i="1" dirty="0">
                <a:latin typeface="Verdana" pitchFamily="34" charset="0"/>
              </a:rPr>
              <a:t> as she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got</a:t>
            </a:r>
            <a:r>
              <a:rPr lang="en-US" altLang="en-US" b="1" i="1" dirty="0">
                <a:latin typeface="Verdana" pitchFamily="34" charset="0"/>
              </a:rPr>
              <a:t> to her classroom</a:t>
            </a:r>
            <a:r>
              <a:rPr lang="en-US" altLang="en-US" b="1" dirty="0">
                <a:latin typeface="Verdana" pitchFamily="34" charset="0"/>
              </a:rPr>
              <a:t>.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276601" y="6289014"/>
            <a:ext cx="678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i="1" dirty="0">
                <a:latin typeface="Verdana" pitchFamily="34" charset="0"/>
              </a:rPr>
              <a:t>Luckily, Uyen </a:t>
            </a:r>
            <a:r>
              <a:rPr lang="en-US" altLang="en-US" b="1" i="1" dirty="0">
                <a:solidFill>
                  <a:srgbClr val="FF0000"/>
                </a:solidFill>
                <a:latin typeface="Verdana" pitchFamily="34" charset="0"/>
              </a:rPr>
              <a:t>had</a:t>
            </a:r>
            <a:r>
              <a:rPr lang="en-US" altLang="en-US" b="1" i="1" dirty="0">
                <a:latin typeface="Verdana" pitchFamily="34" charset="0"/>
              </a:rPr>
              <a:t> enough time to finish her exam.</a:t>
            </a:r>
          </a:p>
        </p:txBody>
      </p:sp>
      <p:sp>
        <p:nvSpPr>
          <p:cNvPr id="12308" name="Rectangle 6"/>
          <p:cNvSpPr>
            <a:spLocks noChangeArrowheads="1"/>
          </p:cNvSpPr>
          <p:nvPr/>
        </p:nvSpPr>
        <p:spPr bwMode="auto">
          <a:xfrm>
            <a:off x="3352801" y="92825"/>
            <a:ext cx="6475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FF"/>
                </a:solidFill>
                <a:latin typeface="Verdana" pitchFamily="34" charset="0"/>
              </a:rPr>
              <a:t>1.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She / math exam / Friday / and she / get up / late.</a:t>
            </a:r>
          </a:p>
        </p:txBody>
      </p:sp>
      <p:sp>
        <p:nvSpPr>
          <p:cNvPr id="12309" name="Rectangle 8"/>
          <p:cNvSpPr>
            <a:spLocks noChangeArrowheads="1"/>
          </p:cNvSpPr>
          <p:nvPr/>
        </p:nvSpPr>
        <p:spPr bwMode="auto">
          <a:xfrm>
            <a:off x="3352801" y="804950"/>
            <a:ext cx="7189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FF"/>
                </a:solidFill>
                <a:latin typeface="Verdana" pitchFamily="34" charset="0"/>
              </a:rPr>
              <a:t>2.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She / realize / her alarm clock / not / go </a:t>
            </a:r>
            <a:r>
              <a:rPr lang="en-US" altLang="en-US" sz="1600" b="1" i="1" dirty="0" smtClean="0">
                <a:solidFill>
                  <a:srgbClr val="0000FF"/>
                </a:solidFill>
                <a:latin typeface="Verdana" pitchFamily="34" charset="0"/>
              </a:rPr>
              <a:t>off (báo thức)</a:t>
            </a:r>
            <a:r>
              <a:rPr lang="en-US" altLang="en-US" sz="1600" b="1" dirty="0" smtClean="0">
                <a:solidFill>
                  <a:srgbClr val="0000FF"/>
                </a:solidFill>
                <a:latin typeface="Verdana" pitchFamily="34" charset="0"/>
              </a:rPr>
              <a:t>.</a:t>
            </a:r>
            <a:endParaRPr lang="en-US" altLang="en-US" sz="16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2310" name="Rectangle 10"/>
          <p:cNvSpPr>
            <a:spLocks noChangeArrowheads="1"/>
          </p:cNvSpPr>
          <p:nvPr/>
        </p:nvSpPr>
        <p:spPr bwMode="auto">
          <a:xfrm>
            <a:off x="3352800" y="1686100"/>
            <a:ext cx="617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FF"/>
                </a:solidFill>
                <a:latin typeface="Verdana" pitchFamily="34" charset="0"/>
              </a:rPr>
              <a:t>3.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As she / leaving / it /start / rain / heavily.</a:t>
            </a:r>
          </a:p>
        </p:txBody>
      </p:sp>
      <p:sp>
        <p:nvSpPr>
          <p:cNvPr id="12311" name="Rectangle 12"/>
          <p:cNvSpPr>
            <a:spLocks noChangeArrowheads="1"/>
          </p:cNvSpPr>
          <p:nvPr/>
        </p:nvSpPr>
        <p:spPr bwMode="auto">
          <a:xfrm>
            <a:off x="3352801" y="2626825"/>
            <a:ext cx="4518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FF"/>
                </a:solidFill>
                <a:latin typeface="Verdana" pitchFamily="34" charset="0"/>
              </a:rPr>
              <a:t>4.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Uyen / try / run / fast / she could.</a:t>
            </a:r>
          </a:p>
        </p:txBody>
      </p:sp>
      <p:sp>
        <p:nvSpPr>
          <p:cNvPr id="12312" name="Rectangle 17"/>
          <p:cNvSpPr>
            <a:spLocks noChangeArrowheads="1"/>
          </p:cNvSpPr>
          <p:nvPr/>
        </p:nvSpPr>
        <p:spPr bwMode="auto">
          <a:xfrm>
            <a:off x="3352800" y="3438700"/>
            <a:ext cx="5370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FF"/>
                </a:solidFill>
                <a:latin typeface="Verdana" pitchFamily="34" charset="0"/>
              </a:rPr>
              <a:t>5.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Suddenly / she / stumble / rock /and fall.</a:t>
            </a:r>
          </a:p>
        </p:txBody>
      </p:sp>
      <p:sp>
        <p:nvSpPr>
          <p:cNvPr id="12313" name="Rectangle 18"/>
          <p:cNvSpPr>
            <a:spLocks noChangeArrowheads="1"/>
          </p:cNvSpPr>
          <p:nvPr/>
        </p:nvSpPr>
        <p:spPr bwMode="auto">
          <a:xfrm>
            <a:off x="3352800" y="4145603"/>
            <a:ext cx="57422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FF"/>
                </a:solidFill>
                <a:latin typeface="Verdana" pitchFamily="34" charset="0"/>
              </a:rPr>
              <a:t>6.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S</a:t>
            </a:r>
            <a:r>
              <a:rPr lang="en-US" altLang="en-US" sz="1600" b="1" i="1" dirty="0" smtClean="0">
                <a:solidFill>
                  <a:srgbClr val="0000FF"/>
                </a:solidFill>
                <a:latin typeface="Verdana" pitchFamily="34" charset="0"/>
              </a:rPr>
              <a:t>choolbag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/ pool / and everything / get wet.</a:t>
            </a:r>
          </a:p>
        </p:txBody>
      </p:sp>
      <p:sp>
        <p:nvSpPr>
          <p:cNvPr id="12314" name="Rectangle 19"/>
          <p:cNvSpPr>
            <a:spLocks noChangeArrowheads="1"/>
          </p:cNvSpPr>
          <p:nvPr/>
        </p:nvSpPr>
        <p:spPr bwMode="auto">
          <a:xfrm>
            <a:off x="3352800" y="5029701"/>
            <a:ext cx="6761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FF"/>
                </a:solidFill>
                <a:latin typeface="Verdana" pitchFamily="34" charset="0"/>
              </a:rPr>
              <a:t>7.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Strangely / rain / stop / as she / get / her classroom</a:t>
            </a:r>
            <a:r>
              <a:rPr lang="en-US" altLang="en-US" sz="1600" b="1" dirty="0">
                <a:solidFill>
                  <a:srgbClr val="0000FF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2315" name="Rectangle 20"/>
          <p:cNvSpPr>
            <a:spLocks noChangeArrowheads="1"/>
          </p:cNvSpPr>
          <p:nvPr/>
        </p:nvSpPr>
        <p:spPr bwMode="auto">
          <a:xfrm>
            <a:off x="3352800" y="5889625"/>
            <a:ext cx="4672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FF"/>
                </a:solidFill>
                <a:latin typeface="Verdana" pitchFamily="34" charset="0"/>
              </a:rPr>
              <a:t>8 </a:t>
            </a:r>
            <a:r>
              <a:rPr lang="en-US" altLang="en-US" sz="1600" b="1" i="1" dirty="0">
                <a:solidFill>
                  <a:srgbClr val="0000FF"/>
                </a:solidFill>
                <a:latin typeface="Verdana" pitchFamily="34" charset="0"/>
              </a:rPr>
              <a:t>Luckily, Uyen / enough time / finish</a:t>
            </a:r>
            <a:r>
              <a:rPr lang="en-US" altLang="en-US" b="1" i="1" dirty="0">
                <a:solidFill>
                  <a:srgbClr val="0000FF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6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  <p:bldP spid="31752" grpId="0"/>
      <p:bldP spid="31754" grpId="0"/>
      <p:bldP spid="31759" grpId="0"/>
      <p:bldP spid="31760" grpId="0"/>
      <p:bldP spid="31761" grpId="0"/>
      <p:bldP spid="31762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1811" y="93230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Completed story about U</a:t>
            </a:r>
            <a:r>
              <a:rPr lang="en-US" sz="3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yen</a:t>
            </a:r>
            <a:endParaRPr lang="en-US" sz="36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8099" y="1829528"/>
            <a:ext cx="91805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</a:t>
            </a:r>
            <a:r>
              <a:rPr lang="en-US" sz="2800" b="1" i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Uyen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had a day to remember last week. </a:t>
            </a:r>
            <a:r>
              <a:rPr 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She had a math exam on </a:t>
            </a:r>
            <a:r>
              <a:rPr lang="en-US" sz="2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Friday and she 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got up late. She realized her alarm clock did not go off</a:t>
            </a:r>
            <a:r>
              <a:rPr 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  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 she was leaving home it started to rain heavily. </a:t>
            </a:r>
            <a:r>
              <a:rPr lang="en-US" sz="2800" b="1" i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Uyen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tried to run as fast as she could.</a:t>
            </a:r>
            <a:r>
              <a:rPr 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Suddenly, she stumbled against a rock and fell (onto the road</a:t>
            </a:r>
            <a:r>
              <a:rPr 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). 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Her schoolbag went into a pool and everything got wet. Strangely, the rain stopped as she got to her classroom</a:t>
            </a:r>
            <a:r>
              <a:rPr 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Luckily, </a:t>
            </a:r>
            <a:r>
              <a:rPr lang="en-US" sz="2800" b="1" i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Uyen</a:t>
            </a:r>
            <a:r>
              <a:rPr lang="en-US" sz="2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had enough time to finish her exam.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2927" y="25325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Traveling around  Viet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WRITE</a:t>
            </a:r>
            <a:r>
              <a:rPr lang="en-US" sz="3200" b="1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200" i="1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5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700</Words>
  <Application>Microsoft Office PowerPoint</Application>
  <PresentationFormat>Custom</PresentationFormat>
  <Paragraphs>68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HAI NGOAI</dc:creator>
  <cp:lastModifiedBy>Windows User</cp:lastModifiedBy>
  <cp:revision>46</cp:revision>
  <dcterms:created xsi:type="dcterms:W3CDTF">2017-02-08T09:31:19Z</dcterms:created>
  <dcterms:modified xsi:type="dcterms:W3CDTF">2021-02-21T16:41:20Z</dcterms:modified>
</cp:coreProperties>
</file>