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82" r:id="rId4"/>
    <p:sldId id="283" r:id="rId5"/>
    <p:sldId id="284" r:id="rId6"/>
    <p:sldId id="286" r:id="rId7"/>
    <p:sldId id="285" r:id="rId8"/>
    <p:sldId id="288" r:id="rId9"/>
    <p:sldId id="269" r:id="rId10"/>
    <p:sldId id="279" r:id="rId11"/>
    <p:sldId id="270" r:id="rId12"/>
    <p:sldId id="271" r:id="rId13"/>
    <p:sldId id="272" r:id="rId14"/>
    <p:sldId id="273" r:id="rId15"/>
    <p:sldId id="280" r:id="rId16"/>
    <p:sldId id="274" r:id="rId17"/>
    <p:sldId id="281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9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C6E8-29A6-4D5C-80F7-60452BCCE3E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CE11-3169-4B4B-81AC-6DA695ED4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B-kn6t4G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TIẾT 24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28800"/>
            <a:ext cx="94488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HÁT: BÀI </a:t>
            </a:r>
          </a:p>
          <a:p>
            <a:pPr marL="0" indent="0" algn="ctr">
              <a:buNone/>
            </a:pPr>
            <a:r>
              <a:rPr lang="en-US" sz="5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“HÔ-LA-HÊ, HÔ LA HÔ”</a:t>
            </a:r>
          </a:p>
          <a:p>
            <a:pPr marL="0" indent="0" algn="ctr">
              <a:buNone/>
            </a:pPr>
            <a:endParaRPr lang="en-US" sz="5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5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8000" dirty="0" smtClean="0">
                <a:latin typeface="+mj-lt"/>
              </a:rPr>
              <a:t>Đan </a:t>
            </a:r>
            <a:r>
              <a:rPr lang="vi-VN" sz="8000" dirty="0">
                <a:latin typeface="+mj-lt"/>
              </a:rPr>
              <a:t>Mạch, Ba Lan, CH Sec, Thụy Sỹ, Bỉ, Hà Lan, Pháp, Áo và </a:t>
            </a:r>
            <a:r>
              <a:rPr lang="vi-VN" sz="8000" dirty="0" smtClean="0">
                <a:latin typeface="+mj-lt"/>
              </a:rPr>
              <a:t>Luxembourg.</a:t>
            </a:r>
            <a:r>
              <a:rPr lang="en-US" sz="8000" dirty="0" smtClean="0">
                <a:latin typeface="+mj-lt"/>
              </a:rPr>
              <a:t> </a:t>
            </a:r>
            <a:endParaRPr lang="vi-VN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89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8000" dirty="0"/>
              <a:t>à quốc gia có nền văn hóa phong phú, là trung tâm kinh tế quan trọng của Châu Âu</a:t>
            </a:r>
            <a:r>
              <a:rPr lang="vi-VN" sz="8000" dirty="0" smtClean="0"/>
              <a:t>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881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7200" dirty="0">
                <a:latin typeface="+mj-lt"/>
              </a:rPr>
              <a:t>Thủ đô: Berlin</a:t>
            </a:r>
          </a:p>
          <a:p>
            <a:pPr marL="0" indent="0">
              <a:buNone/>
            </a:pPr>
            <a:r>
              <a:rPr lang="vi-VN" sz="7200" dirty="0">
                <a:latin typeface="+mj-lt"/>
              </a:rPr>
              <a:t>Dân </a:t>
            </a:r>
            <a:r>
              <a:rPr lang="vi-V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vi-VN" sz="7200" dirty="0" smtClean="0">
                <a:latin typeface="+mj-lt"/>
              </a:rPr>
              <a:t> </a:t>
            </a:r>
            <a:r>
              <a:rPr lang="vi-VN" sz="7200" dirty="0">
                <a:latin typeface="+mj-lt"/>
              </a:rPr>
              <a:t>triệu</a:t>
            </a:r>
          </a:p>
          <a:p>
            <a:pPr marL="0" indent="0">
              <a:buNone/>
            </a:pPr>
            <a:r>
              <a:rPr lang="vi-VN" sz="7200" dirty="0">
                <a:latin typeface="+mj-lt"/>
              </a:rPr>
              <a:t>Diện tích: 357.021 km2</a:t>
            </a:r>
          </a:p>
          <a:p>
            <a:pPr marL="0" indent="0">
              <a:buNone/>
            </a:pPr>
            <a:r>
              <a:rPr lang="vi-VN" sz="7200" dirty="0">
                <a:latin typeface="+mj-lt"/>
              </a:rPr>
              <a:t>Ngôn </a:t>
            </a:r>
            <a:r>
              <a:rPr lang="vi-VN" sz="7200" dirty="0" smtClean="0">
                <a:latin typeface="+mj-lt"/>
              </a:rPr>
              <a:t>ngữ: </a:t>
            </a:r>
            <a:r>
              <a:rPr lang="vi-VN" sz="7200" dirty="0">
                <a:latin typeface="+mj-lt"/>
              </a:rPr>
              <a:t>tiếng Đức, tiếng Anh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7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008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8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9144000" cy="6629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0" dirty="0" smtClean="0">
                <a:latin typeface="+mj-lt"/>
              </a:rPr>
              <a:t>hơn </a:t>
            </a:r>
            <a:r>
              <a:rPr lang="vi-VN" sz="20000" dirty="0">
                <a:latin typeface="+mj-lt"/>
              </a:rPr>
              <a:t>600 loại bánh mỳ</a:t>
            </a:r>
            <a:r>
              <a:rPr lang="en-US" sz="20000" dirty="0">
                <a:latin typeface="+mj-lt"/>
              </a:rPr>
              <a:t>.</a:t>
            </a:r>
            <a:r>
              <a:rPr lang="vi-VN" sz="20000" dirty="0">
                <a:latin typeface="+mj-lt"/>
              </a:rPr>
              <a:t>  </a:t>
            </a:r>
          </a:p>
          <a:p>
            <a:pPr marL="0" indent="0">
              <a:buNone/>
            </a:pP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0" dirty="0" smtClean="0">
                <a:latin typeface="+mj-lt"/>
              </a:rPr>
              <a:t>ó </a:t>
            </a:r>
            <a:r>
              <a:rPr lang="vi-VN" sz="20000" dirty="0">
                <a:latin typeface="+mj-lt"/>
              </a:rPr>
              <a:t>gần 1.000 loại xúc xích khác nhau</a:t>
            </a:r>
            <a:r>
              <a:rPr lang="en-US" sz="20000" dirty="0">
                <a:latin typeface="+mj-lt"/>
              </a:rPr>
              <a:t>.</a:t>
            </a:r>
            <a:endParaRPr lang="vi-VN" sz="20000" dirty="0">
              <a:latin typeface="+mj-lt"/>
            </a:endParaRPr>
          </a:p>
          <a:p>
            <a:pPr marL="0" indent="0">
              <a:buNone/>
            </a:pPr>
            <a:r>
              <a:rPr lang="en-US" sz="20000" dirty="0" smtClean="0">
                <a:latin typeface="+mj-lt"/>
              </a:rPr>
              <a:t>- </a:t>
            </a:r>
            <a:r>
              <a:rPr lang="vi-VN" sz="20000" dirty="0" smtClean="0">
                <a:latin typeface="+mj-lt"/>
              </a:rPr>
              <a:t>Là </a:t>
            </a:r>
            <a:r>
              <a:rPr lang="vi-VN" sz="20000" dirty="0">
                <a:latin typeface="+mj-lt"/>
              </a:rPr>
              <a:t>nơi có tạp chí đầu tiên trên thế giới</a:t>
            </a:r>
            <a:r>
              <a:rPr lang="en-US" sz="20000" dirty="0" smtClean="0">
                <a:latin typeface="+mj-lt"/>
              </a:rPr>
              <a:t>.</a:t>
            </a:r>
            <a:endParaRPr lang="vi-VN" sz="2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9144000" cy="6629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0" dirty="0" smtClean="0">
                <a:latin typeface="+mj-lt"/>
              </a:rPr>
              <a:t>ó nhiều lâu đài nhất</a:t>
            </a:r>
            <a:r>
              <a:rPr lang="en-US" sz="20000" dirty="0" smtClean="0">
                <a:latin typeface="+mj-lt"/>
              </a:rPr>
              <a:t> 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2000).</a:t>
            </a:r>
            <a:r>
              <a:rPr lang="vi-VN" sz="20000" dirty="0" smtClean="0">
                <a:latin typeface="+mj-lt"/>
              </a:rPr>
              <a:t>  </a:t>
            </a:r>
          </a:p>
          <a:p>
            <a:pPr marL="0" indent="0">
              <a:buNone/>
            </a:pPr>
            <a:r>
              <a:rPr lang="en-US" sz="20000" dirty="0" smtClean="0">
                <a:latin typeface="+mj-lt"/>
              </a:rPr>
              <a:t>- </a:t>
            </a:r>
            <a:r>
              <a:rPr lang="vi-VN" sz="20000" dirty="0" smtClean="0">
                <a:latin typeface="+mj-lt"/>
              </a:rPr>
              <a:t>Có nhiều thành phố</a:t>
            </a:r>
            <a:r>
              <a:rPr lang="en-US" sz="20000" dirty="0" smtClean="0">
                <a:latin typeface="+mj-lt"/>
              </a:rPr>
              <a:t>,</a:t>
            </a:r>
            <a:r>
              <a:rPr lang="vi-VN" sz="20000" dirty="0" smtClean="0">
                <a:latin typeface="+mj-lt"/>
              </a:rPr>
              <a:t> đã từng là thủ đô</a:t>
            </a:r>
            <a:r>
              <a:rPr lang="en-US" sz="20000" dirty="0" smtClean="0">
                <a:latin typeface="+mj-lt"/>
              </a:rPr>
              <a:t> (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0" dirty="0" smtClean="0">
                <a:latin typeface="+mj-lt"/>
              </a:rPr>
              <a:t>).</a:t>
            </a:r>
            <a:endParaRPr lang="en-US" sz="2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0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"/>
            <a:ext cx="92964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800" dirty="0" smtClean="0">
                <a:latin typeface="+mj-lt"/>
              </a:rPr>
              <a:t>-</a:t>
            </a:r>
            <a:r>
              <a:rPr lang="vi-VN" sz="8000" dirty="0" smtClean="0">
                <a:latin typeface="+mj-lt"/>
              </a:rPr>
              <a:t>Là </a:t>
            </a:r>
            <a:r>
              <a:rPr lang="vi-VN" sz="8000" dirty="0">
                <a:latin typeface="+mj-lt"/>
              </a:rPr>
              <a:t>quốc gia đầu tiên áp dụng </a:t>
            </a:r>
            <a:r>
              <a:rPr lang="vi-VN" sz="8000" dirty="0" smtClean="0">
                <a:latin typeface="+mj-lt"/>
              </a:rPr>
              <a:t>giờ</a:t>
            </a:r>
            <a:r>
              <a:rPr lang="en-US" sz="8000" dirty="0">
                <a:latin typeface="+mj-lt"/>
              </a:rPr>
              <a:t> </a:t>
            </a:r>
            <a:r>
              <a:rPr lang="vi-VN" sz="8000" dirty="0" smtClean="0">
                <a:latin typeface="+mj-lt"/>
              </a:rPr>
              <a:t>DST</a:t>
            </a:r>
            <a:r>
              <a:rPr lang="vi-VN" sz="800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US" sz="8000" dirty="0" smtClean="0">
                <a:latin typeface="+mj-lt"/>
              </a:rPr>
              <a:t>- </a:t>
            </a:r>
            <a:r>
              <a:rPr lang="vi-VN" sz="8000" dirty="0" smtClean="0">
                <a:latin typeface="+mj-lt"/>
              </a:rPr>
              <a:t>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vi-VN" sz="8000" dirty="0" smtClean="0">
                <a:latin typeface="+mj-lt"/>
              </a:rPr>
              <a:t> </a:t>
            </a:r>
            <a:r>
              <a:rPr lang="vi-VN" sz="8000" dirty="0">
                <a:latin typeface="+mj-lt"/>
              </a:rPr>
              <a:t>phố </a:t>
            </a:r>
            <a:r>
              <a:rPr lang="vi-VN" sz="8000" dirty="0" smtClean="0">
                <a:latin typeface="+mj-lt"/>
              </a:rPr>
              <a:t>hẹp</a:t>
            </a:r>
            <a:r>
              <a:rPr lang="en-US" sz="8000" dirty="0" smtClean="0">
                <a:latin typeface="+mj-lt"/>
              </a:rPr>
              <a:t>,</a:t>
            </a:r>
            <a:r>
              <a:rPr lang="vi-VN" sz="8000" dirty="0" smtClean="0">
                <a:latin typeface="+mj-lt"/>
              </a:rPr>
              <a:t> </a:t>
            </a:r>
            <a:r>
              <a:rPr lang="vi-VN" sz="8000" dirty="0">
                <a:latin typeface="+mj-lt"/>
              </a:rPr>
              <a:t>đẹp nhất thế </a:t>
            </a:r>
            <a:r>
              <a:rPr lang="vi-VN" sz="8000" dirty="0" smtClean="0">
                <a:latin typeface="+mj-lt"/>
              </a:rPr>
              <a:t>giới</a:t>
            </a:r>
            <a:r>
              <a:rPr lang="en-US" sz="8000" dirty="0" smtClean="0">
                <a:latin typeface="+mj-lt"/>
              </a:rPr>
              <a:t>.</a:t>
            </a:r>
            <a:endParaRPr lang="vi-VN" sz="8000" dirty="0">
              <a:latin typeface="+mj-lt"/>
            </a:endParaRPr>
          </a:p>
          <a:p>
            <a:pPr marL="0" indent="0">
              <a:buNone/>
            </a:pPr>
            <a:endParaRPr lang="en-US" sz="65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1800" dirty="0" smtClean="0">
                <a:latin typeface="+mj-lt"/>
              </a:rPr>
              <a:t>- </a:t>
            </a:r>
            <a:r>
              <a:rPr lang="vi-VN" sz="11800" dirty="0" smtClean="0">
                <a:latin typeface="+mj-lt"/>
              </a:rPr>
              <a:t>Có </a:t>
            </a:r>
            <a:r>
              <a:rPr lang="vi-VN" sz="11800" dirty="0">
                <a:latin typeface="+mj-lt"/>
              </a:rPr>
              <a:t>nhiều phát minh quan trọng và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1800" dirty="0" smtClean="0">
                <a:latin typeface="+mj-lt"/>
              </a:rPr>
              <a:t> </a:t>
            </a:r>
            <a:r>
              <a:rPr lang="vi-VN" sz="11800" dirty="0" smtClean="0">
                <a:latin typeface="+mj-lt"/>
              </a:rPr>
              <a:t>108 </a:t>
            </a:r>
            <a:r>
              <a:rPr lang="vi-VN" sz="11800" dirty="0">
                <a:latin typeface="+mj-lt"/>
              </a:rPr>
              <a:t>người đoạt </a:t>
            </a:r>
            <a:r>
              <a:rPr lang="vi-VN" sz="11800" dirty="0" smtClean="0">
                <a:latin typeface="+mj-lt"/>
              </a:rPr>
              <a:t>giải</a:t>
            </a:r>
            <a:r>
              <a:rPr lang="en-US" sz="11800" dirty="0" smtClean="0">
                <a:latin typeface="+mj-lt"/>
              </a:rPr>
              <a:t> </a:t>
            </a:r>
            <a:r>
              <a:rPr lang="vi-VN" sz="11800" dirty="0" smtClean="0">
                <a:latin typeface="+mj-lt"/>
              </a:rPr>
              <a:t>Nobel</a:t>
            </a:r>
            <a:r>
              <a:rPr lang="en-US" sz="11800" dirty="0">
                <a:latin typeface="+mj-lt"/>
              </a:rPr>
              <a:t> </a:t>
            </a:r>
            <a:r>
              <a:rPr lang="en-US" sz="11800" dirty="0" smtClean="0">
                <a:latin typeface="+mj-lt"/>
              </a:rPr>
              <a:t>(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1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LCD</a:t>
            </a:r>
            <a:r>
              <a:rPr lang="en-US" sz="1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1800" dirty="0" smtClean="0">
                <a:latin typeface="+mj-lt"/>
                <a:cs typeface="Times New Roman" panose="02020603050405020304" pitchFamily="18" charset="0"/>
              </a:rPr>
              <a:t>)</a:t>
            </a:r>
            <a:r>
              <a:rPr lang="vi-VN" sz="11800" dirty="0" smtClean="0">
                <a:latin typeface="+mj-lt"/>
                <a:cs typeface="Times New Roman" panose="02020603050405020304" pitchFamily="18" charset="0"/>
              </a:rPr>
              <a:t> </a:t>
            </a:r>
            <a:endParaRPr lang="vi-VN" sz="1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olahe Hola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www.youtube.com/watch?v=DBB-kn6t4G8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9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</p:spPr>
        <p:txBody>
          <a:bodyPr>
            <a:normAutofit/>
          </a:bodyPr>
          <a:lstStyle/>
          <a:p>
            <a:pPr algn="l"/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47) </a:t>
            </a:r>
            <a:b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4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2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0"/>
            <a:ext cx="9137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2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2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2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5" name="Picture 11" descr="Kết quả hình ảnh cho thủ đô nước đ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500" dirty="0">
                <a:latin typeface="+mj-lt"/>
              </a:rPr>
              <a:t>CHLB Đức là một quốc gia liên bang gồm 16 bang nằm ở Trung Âu giáp với 9 quốc gia</a:t>
            </a:r>
            <a:r>
              <a:rPr lang="vi-VN" sz="7500" dirty="0" smtClean="0">
                <a:latin typeface="+mj-lt"/>
              </a:rPr>
              <a:t>:</a:t>
            </a:r>
            <a:endParaRPr lang="vi-VN" sz="7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47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224</Words>
  <Application>Microsoft Office PowerPoint</Application>
  <PresentationFormat>On-screen Show (4:3)</PresentationFormat>
  <Paragraphs>24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KHỐI 6 – TIẾT 24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 quốc gia có nền văn hóa phong phú, là trung tâm kinh tế quan trọng của Châu Âu.</vt:lpstr>
      <vt:lpstr>PowerPoint Presentation</vt:lpstr>
      <vt:lpstr>Những nét đặc biệt ở nước Cộng Hòa Liên Bang Đức: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Dặn dò - Đọc tên nốt bài TĐN số 7 (trang 47)  - Lần lượt ôn các bài hát đã học.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KHỐI 6 - TUẦN 24  </dc:title>
  <dc:creator>AutoBVT</dc:creator>
  <cp:lastModifiedBy>AutoBVT</cp:lastModifiedBy>
  <cp:revision>10</cp:revision>
  <dcterms:created xsi:type="dcterms:W3CDTF">2021-02-18T09:20:26Z</dcterms:created>
  <dcterms:modified xsi:type="dcterms:W3CDTF">2021-02-19T10:05:40Z</dcterms:modified>
</cp:coreProperties>
</file>