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68" r:id="rId3"/>
    <p:sldId id="275" r:id="rId4"/>
    <p:sldId id="277" r:id="rId5"/>
    <p:sldId id="279" r:id="rId6"/>
    <p:sldId id="278" r:id="rId7"/>
    <p:sldId id="28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3C0AD-D053-4257-9711-D8B69C14B84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6CE59-77E9-48F1-AA07-16B869F65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91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DC2354-EFCA-4B49-93B6-25FD02222E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577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BDC8B-9DCB-47C4-883A-6C52A8D0E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65A41F-1509-4D8A-BA8F-4EAF1A6146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490FE-3EDF-4D49-A1E3-01843E8A5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AEBED-0CCE-452C-B589-947252CE1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09185-C235-4D6D-BB9B-1FDC8FA7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1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97E41-EB73-4E4F-8C15-0730C0606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764E28-DF77-42C8-AA84-6781A5172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19EA4-694D-47CE-B96B-E07EBF9B4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8C3E4-E35F-4124-B49C-FE2B13B22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AB404-30B0-451C-8A49-964D27F73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0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3E3120-C40E-4F77-A357-347DC13D0F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8BE082-C32B-431D-A9B2-69CA6DACD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D035D-E578-42E0-AED1-5BA92AB93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465CD-B28D-4F28-A4B0-8118C5186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4A56D-985B-4152-AA09-D7AF2BD1A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6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0B48-285A-4D8D-B4D2-4C3DC8BCD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A9C-6C56-4F91-8967-21BA94DFA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7DC61-9A44-4BB6-8950-E249135D3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9B74D-3008-4561-8647-411411CF6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8B239-D002-4B8A-94FE-8567F8AAC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5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8AD23-41A3-4CF2-BB3E-B4857235C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0DDC29-D9A3-4D3B-BF04-09C06B007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45A82-F2A5-4C18-96DF-EA36D457C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247F0-E111-420A-93AF-ECF97EFD4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A07D6-1E21-4823-BD41-C9F033F1A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52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1CAE7-2211-42FF-8DDD-A70EE6A60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CEE30-8BE9-4B93-9171-329B3C12F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27A9B7-8623-4503-8E44-55934415B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F340F8-3970-4E2B-8990-D71E4CC5D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82AD6-5027-4D79-B81D-D4C18CB9B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11677-A4EA-42CD-916C-FB973833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82F52-48E2-4155-9166-371AE7644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887F7-CA2C-4983-A72E-853C008AF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39E1DC-8EF2-47ED-A2AF-DFE76F3E1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799-17CC-4631-ABC7-080BBF57D4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33EE41-0422-4893-A1A1-7220D64A0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CBE135-54CD-4060-97B2-77ABA7CD3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9A7ADE-3A26-4A8D-9F97-42A3C1EE1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07A79B-CF6A-47DE-83C0-9009200F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7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87D51-BA7D-49F1-B170-8697B01A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A67196-CE75-4D9D-9C05-4E166882A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DD4F4C-363F-4DA7-BBF7-47F70CBBF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0BB8CE-E178-4ACD-A6DE-01D48A4E9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6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44817A-ED78-4BAB-8F0C-E9B077F22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131406-8F17-44CE-AA10-78E941970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A3240-68C3-492A-BAAF-09220A75E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5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3FED6-A960-411D-A34E-540CC5CAB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B20A1-8C8D-42EF-9D73-731E0791B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E5CBF-AB76-4C69-89DA-3EEE1D832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20EA3C-2494-4F48-B425-9FB5B9E2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BB498-9345-4300-A38D-D83DF032B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C4029-72CA-471D-AFE9-3973EDD07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4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3859F-44AD-49B7-BDCA-F8C9C77CA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80D56D-A0F8-430C-B4B3-688E3ECEEA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324160-BB02-4C65-8BBC-8FB5FF336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6A559F-7EEC-417A-82FF-E8BB14BC1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3066CE-9445-4FF7-8099-4BC271D65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2A1D6-6E6E-4C30-AF59-5140D782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8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E223AD-C14A-4312-9659-418FB116F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6323D-D134-440B-BDB6-795817856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D2F54-3127-4891-B07E-AC23D7704C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AC98F-71EC-4063-8F00-27440B3B0EA5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21168-5521-4B4F-A510-83E2D6E739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CAF0F-F2C5-471C-AD65-52ED0BD60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EA4BC-5D45-470A-ACEB-8E645C195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35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2C2FB-7BCA-4C87-B275-105E8F4E0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27" y="1791993"/>
            <a:ext cx="5437187" cy="420156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CÁC</a:t>
            </a:r>
            <a:br>
              <a:rPr lang="en-US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</a:br>
            <a:r>
              <a:rPr lang="en-US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PHÉP</a:t>
            </a:r>
            <a:br>
              <a:rPr lang="en-US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</a:br>
            <a:r>
              <a:rPr lang="en-US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ĐO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733DF9-08E9-4E37-9BCD-80DB2C1C7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844" y="301689"/>
            <a:ext cx="4500562" cy="796311"/>
          </a:xfrm>
        </p:spPr>
        <p:txBody>
          <a:bodyPr anchor="b">
            <a:normAutofit/>
          </a:bodyPr>
          <a:lstStyle/>
          <a:p>
            <a:pPr algn="ctr"/>
            <a:r>
              <a:rPr lang="en-US" sz="4400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CHỦ ĐỀ 1</a:t>
            </a:r>
          </a:p>
        </p:txBody>
      </p:sp>
      <p:pic>
        <p:nvPicPr>
          <p:cNvPr id="4" name="Picture 3" descr="Desk with productivity items">
            <a:extLst>
              <a:ext uri="{FF2B5EF4-FFF2-40B4-BE49-F238E27FC236}">
                <a16:creationId xmlns:a16="http://schemas.microsoft.com/office/drawing/2014/main" id="{202B083A-1EAC-4847-9CEB-065C83872D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49" r="9000" b="-2"/>
          <a:stretch/>
        </p:blipFill>
        <p:spPr>
          <a:xfrm>
            <a:off x="4896763" y="-1"/>
            <a:ext cx="6858000" cy="6858000"/>
          </a:xfrm>
          <a:custGeom>
            <a:avLst/>
            <a:gdLst/>
            <a:ahLst/>
            <a:cxnLst/>
            <a:rect l="l" t="t" r="r" b="b"/>
            <a:pathLst>
              <a:path w="6858000" h="6858000">
                <a:moveTo>
                  <a:pt x="3429001" y="0"/>
                </a:moveTo>
                <a:cubicBezTo>
                  <a:pt x="5322784" y="0"/>
                  <a:pt x="6858000" y="1535216"/>
                  <a:pt x="6858000" y="3429001"/>
                </a:cubicBezTo>
                <a:cubicBezTo>
                  <a:pt x="6858000" y="5322785"/>
                  <a:pt x="5322784" y="6858000"/>
                  <a:pt x="3429001" y="6858000"/>
                </a:cubicBezTo>
                <a:cubicBezTo>
                  <a:pt x="1535216" y="6858000"/>
                  <a:pt x="0" y="5322785"/>
                  <a:pt x="0" y="3429001"/>
                </a:cubicBezTo>
                <a:cubicBezTo>
                  <a:pt x="0" y="1535216"/>
                  <a:pt x="1535216" y="0"/>
                  <a:pt x="3429001" y="0"/>
                </a:cubicBezTo>
                <a:close/>
              </a:path>
            </a:pathLst>
          </a:custGeom>
          <a:effectLst>
            <a:softEdge rad="1016000"/>
          </a:effectLst>
        </p:spPr>
      </p:pic>
    </p:spTree>
    <p:extLst>
      <p:ext uri="{BB962C8B-B14F-4D97-AF65-F5344CB8AC3E}">
        <p14:creationId xmlns:p14="http://schemas.microsoft.com/office/powerpoint/2010/main" val="2806917959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2C2FB-7BCA-4C87-B275-105E8F4E0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40484" y="1694407"/>
            <a:ext cx="4500561" cy="4259814"/>
          </a:xfrm>
        </p:spPr>
        <p:txBody>
          <a:bodyPr>
            <a:normAutofit/>
          </a:bodyPr>
          <a:lstStyle/>
          <a:p>
            <a:pPr algn="ctr"/>
            <a:r>
              <a:rPr lang="en-US" sz="9600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ĐO CHIỀU DÀI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733DF9-08E9-4E37-9BCD-80DB2C1C7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58995" y="374157"/>
            <a:ext cx="4500561" cy="1320249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BÀI 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2B083A-1EAC-4847-9CEB-065C83872D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000"/>
          <a:stretch/>
        </p:blipFill>
        <p:spPr>
          <a:xfrm>
            <a:off x="20" y="-1"/>
            <a:ext cx="6857980" cy="6858000"/>
          </a:xfrm>
          <a:custGeom>
            <a:avLst/>
            <a:gdLst/>
            <a:ahLst/>
            <a:cxnLst/>
            <a:rect l="l" t="t" r="r" b="b"/>
            <a:pathLst>
              <a:path w="6858000" h="6858000">
                <a:moveTo>
                  <a:pt x="3429001" y="0"/>
                </a:moveTo>
                <a:cubicBezTo>
                  <a:pt x="5322784" y="0"/>
                  <a:pt x="6858000" y="1535216"/>
                  <a:pt x="6858000" y="3429001"/>
                </a:cubicBezTo>
                <a:cubicBezTo>
                  <a:pt x="6858000" y="5322785"/>
                  <a:pt x="5322784" y="6858000"/>
                  <a:pt x="3429001" y="6858000"/>
                </a:cubicBezTo>
                <a:cubicBezTo>
                  <a:pt x="1535216" y="6858000"/>
                  <a:pt x="0" y="5322785"/>
                  <a:pt x="0" y="3429001"/>
                </a:cubicBezTo>
                <a:cubicBezTo>
                  <a:pt x="0" y="1535216"/>
                  <a:pt x="1535216" y="0"/>
                  <a:pt x="3429001" y="0"/>
                </a:cubicBezTo>
                <a:close/>
              </a:path>
            </a:pathLst>
          </a:custGeom>
          <a:effectLst>
            <a:softEdge rad="1016000"/>
          </a:effectLst>
        </p:spPr>
      </p:pic>
    </p:spTree>
    <p:extLst>
      <p:ext uri="{BB962C8B-B14F-4D97-AF65-F5344CB8AC3E}">
        <p14:creationId xmlns:p14="http://schemas.microsoft.com/office/powerpoint/2010/main" val="3916816064"/>
      </p:ext>
    </p:extLst>
  </p:cSld>
  <p:clrMapOvr>
    <a:masterClrMapping/>
  </p:clrMapOvr>
  <p:transition spd="slow">
    <p:cover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28DAAE-E4EC-448C-AA82-9ACF2271D3F7}"/>
              </a:ext>
            </a:extLst>
          </p:cNvPr>
          <p:cNvSpPr txBox="1"/>
          <p:nvPr/>
        </p:nvSpPr>
        <p:spPr>
          <a:xfrm>
            <a:off x="717068" y="421831"/>
            <a:ext cx="110080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Đơn vị đo chiều dài trong hệ thống đo lường chính thức của nước ta hiện nay là mét (Metre) , kí hiệu là m.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#9Slide03 Arima Madurai Light" panose="00000400000000000000" pitchFamily="2" charset="0"/>
              <a:ea typeface="+mn-ea"/>
              <a:cs typeface="#9Slide03 Arima Madurai Light" panose="00000400000000000000" pitchFamily="2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D29F7F4-75C8-4DCF-B710-155949313D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188998"/>
              </p:ext>
            </p:extLst>
          </p:nvPr>
        </p:nvGraphicFramePr>
        <p:xfrm>
          <a:off x="717068" y="1622490"/>
          <a:ext cx="10776594" cy="4986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5337">
                  <a:extLst>
                    <a:ext uri="{9D8B030D-6E8A-4147-A177-3AD203B41FA5}">
                      <a16:colId xmlns:a16="http://schemas.microsoft.com/office/drawing/2014/main" val="581142906"/>
                    </a:ext>
                  </a:extLst>
                </a:gridCol>
                <a:gridCol w="1909823">
                  <a:extLst>
                    <a:ext uri="{9D8B030D-6E8A-4147-A177-3AD203B41FA5}">
                      <a16:colId xmlns:a16="http://schemas.microsoft.com/office/drawing/2014/main" val="434993979"/>
                    </a:ext>
                  </a:extLst>
                </a:gridCol>
                <a:gridCol w="6111434">
                  <a:extLst>
                    <a:ext uri="{9D8B030D-6E8A-4147-A177-3AD203B41FA5}">
                      <a16:colId xmlns:a16="http://schemas.microsoft.com/office/drawing/2014/main" val="1619082099"/>
                    </a:ext>
                  </a:extLst>
                </a:gridCol>
              </a:tblGrid>
              <a:tr h="9973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Đơn vị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Ký hiệu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Quy đổi ra mét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586473"/>
                  </a:ext>
                </a:extLst>
              </a:tr>
              <a:tr h="9973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Milimetre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mm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1mm = 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5238683"/>
                  </a:ext>
                </a:extLst>
              </a:tr>
              <a:tr h="9973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Centimetre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cm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1 cm =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29221"/>
                  </a:ext>
                </a:extLst>
              </a:tr>
              <a:tr h="9973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Decimetre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dm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1 dm = 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688816"/>
                  </a:ext>
                </a:extLst>
              </a:tr>
              <a:tr h="99733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Kilometre 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km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vi-VN" sz="3200" dirty="0">
                          <a:latin typeface="#9Slide03 Arima Madurai Black" panose="00000A00000000000000" pitchFamily="2" charset="0"/>
                          <a:cs typeface="#9Slide03 Arima Madurai Black" panose="00000A00000000000000" pitchFamily="2" charset="0"/>
                        </a:rPr>
                        <a:t>1km =</a:t>
                      </a:r>
                      <a:endParaRPr lang="en-US" sz="3200" dirty="0">
                        <a:latin typeface="#9Slide03 Arima Madurai Black" panose="00000A00000000000000" pitchFamily="2" charset="0"/>
                        <a:cs typeface="#9Slide03 Arima Madurai Black" panose="00000A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1039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8C8DD57-BB85-4FCC-80FE-ADAD0D6764AA}"/>
                  </a:ext>
                </a:extLst>
              </p:cNvPr>
              <p:cNvSpPr txBox="1"/>
              <p:nvPr/>
            </p:nvSpPr>
            <p:spPr>
              <a:xfrm>
                <a:off x="6698724" y="2458703"/>
                <a:ext cx="3662221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12D2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412D2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𝟏</m:t>
                          </m:r>
                        </m:num>
                        <m:den>
                          <m:r>
                            <a:rPr kumimoji="0" lang="vi-VN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12D2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𝟏𝟎𝟎𝟎</m:t>
                          </m:r>
                        </m:den>
                      </m:f>
                      <m:r>
                        <a:rPr kumimoji="0" lang="vi-VN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𝒎</m:t>
                      </m:r>
                      <m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𝟎</m:t>
                      </m:r>
                      <m:r>
                        <a:rPr kumimoji="0" lang="vi-VN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,</m:t>
                      </m:r>
                      <m:r>
                        <a:rPr kumimoji="0" lang="vi-VN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𝟎𝟎𝟏</m:t>
                      </m:r>
                      <m:r>
                        <a:rPr kumimoji="0" lang="vi-VN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𝐦</m:t>
                      </m:r>
                    </m:oMath>
                  </m:oMathPara>
                </a14:m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2D24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8C8DD57-BB85-4FCC-80FE-ADAD0D6764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8724" y="2458703"/>
                <a:ext cx="3662221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1E57649-BD22-4924-B569-9EC0876D1FD9}"/>
                  </a:ext>
                </a:extLst>
              </p:cNvPr>
              <p:cNvSpPr txBox="1"/>
              <p:nvPr/>
            </p:nvSpPr>
            <p:spPr>
              <a:xfrm>
                <a:off x="6732740" y="3507334"/>
                <a:ext cx="3171702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12D2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412D2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𝟏</m:t>
                          </m:r>
                        </m:num>
                        <m:den>
                          <m:r>
                            <a:rPr kumimoji="0" lang="vi-VN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12D2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𝟏𝟎𝟎</m:t>
                          </m:r>
                        </m:den>
                      </m:f>
                      <m:r>
                        <a:rPr kumimoji="0" lang="vi-VN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𝒎</m:t>
                      </m:r>
                      <m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𝟎</m:t>
                      </m:r>
                      <m:r>
                        <a:rPr kumimoji="0" lang="vi-VN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,</m:t>
                      </m:r>
                      <m:r>
                        <a:rPr kumimoji="0" lang="vi-VN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𝟎𝟏</m:t>
                      </m:r>
                      <m:r>
                        <a:rPr kumimoji="0" lang="vi-VN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𝐦</m:t>
                      </m:r>
                    </m:oMath>
                  </m:oMathPara>
                </a14:m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2D24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1E57649-BD22-4924-B569-9EC0876D1F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740" y="3507334"/>
                <a:ext cx="3171702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7E12A-C722-4CB9-AF24-615CA694C2E4}"/>
                  </a:ext>
                </a:extLst>
              </p:cNvPr>
              <p:cNvSpPr txBox="1"/>
              <p:nvPr/>
            </p:nvSpPr>
            <p:spPr>
              <a:xfrm>
                <a:off x="6732740" y="4533924"/>
                <a:ext cx="2681183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12D2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3200" b="1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rgbClr val="412D2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𝟏</m:t>
                          </m:r>
                        </m:num>
                        <m:den>
                          <m:r>
                            <a:rPr kumimoji="0" lang="vi-VN" sz="32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412D24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𝟏𝟎</m:t>
                          </m:r>
                        </m:den>
                      </m:f>
                      <m:r>
                        <a:rPr kumimoji="0" lang="vi-VN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𝒎</m:t>
                      </m:r>
                      <m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𝟎</m:t>
                      </m:r>
                      <m:r>
                        <a:rPr kumimoji="0" lang="vi-VN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,</m:t>
                      </m:r>
                      <m:r>
                        <a:rPr kumimoji="0" lang="vi-VN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𝟏</m:t>
                      </m:r>
                      <m:r>
                        <a:rPr kumimoji="0" lang="vi-VN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3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412D24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𝐦</m:t>
                      </m:r>
                    </m:oMath>
                  </m:oMathPara>
                </a14:m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2D24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FC7E12A-C722-4CB9-AF24-615CA694C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740" y="4533924"/>
                <a:ext cx="2681183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2004F79-C0E1-4FED-AD1B-951968202C51}"/>
                  </a:ext>
                </a:extLst>
              </p:cNvPr>
              <p:cNvSpPr txBox="1"/>
              <p:nvPr/>
            </p:nvSpPr>
            <p:spPr>
              <a:xfrm>
                <a:off x="6885506" y="5787908"/>
                <a:ext cx="143308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12D24"/>
                    </a:solidFill>
                    <a:effectLst/>
                    <a:uLnTx/>
                    <a:uFillTx/>
                    <a:latin typeface="#9Slide03 Arima Madurai Black" panose="00000A00000000000000" pitchFamily="2" charset="0"/>
                    <a:ea typeface="+mn-ea"/>
                    <a:cs typeface="#9Slide03 Arima Madurai Black" panose="00000A00000000000000" pitchFamily="2" charset="0"/>
                  </a:rPr>
                  <a:t>1000</a:t>
                </a:r>
                <a14:m>
                  <m:oMath xmlns:m="http://schemas.openxmlformats.org/officeDocument/2006/math">
                    <m:r>
                      <a:rPr kumimoji="0" lang="vi-VN" sz="32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412D24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  <m:r>
                      <a:rPr kumimoji="0" lang="en-US" sz="32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412D24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𝐦</m:t>
                    </m:r>
                  </m:oMath>
                </a14:m>
                <a:endPara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12D24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2004F79-C0E1-4FED-AD1B-951968202C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5506" y="5787908"/>
                <a:ext cx="1433085" cy="492443"/>
              </a:xfrm>
              <a:prstGeom prst="rect">
                <a:avLst/>
              </a:prstGeom>
              <a:blipFill>
                <a:blip r:embed="rId6"/>
                <a:stretch>
                  <a:fillRect l="-17447" t="-19753" b="-543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itle 1">
            <a:extLst>
              <a:ext uri="{FF2B5EF4-FFF2-40B4-BE49-F238E27FC236}">
                <a16:creationId xmlns:a16="http://schemas.microsoft.com/office/drawing/2014/main" id="{04C6C341-E85F-47AB-AB63-A81A1F1CA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343"/>
            <a:ext cx="12192000" cy="745428"/>
          </a:xfrm>
        </p:spPr>
        <p:txBody>
          <a:bodyPr>
            <a:normAutofit fontScale="90000"/>
          </a:bodyPr>
          <a:lstStyle/>
          <a:p>
            <a:br>
              <a:rPr lang="en-US" sz="3200" dirty="0">
                <a:solidFill>
                  <a:srgbClr val="C00000"/>
                </a:solidFill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</a:br>
            <a:br>
              <a:rPr lang="en-US" sz="3200" dirty="0">
                <a:solidFill>
                  <a:srgbClr val="C00000"/>
                </a:solidFill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</a:br>
            <a:br>
              <a:rPr lang="en-US" sz="3200" dirty="0">
                <a:solidFill>
                  <a:srgbClr val="C00000"/>
                </a:solidFill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</a:br>
            <a:r>
              <a:rPr lang="vi-VN" sz="3200" dirty="0">
                <a:solidFill>
                  <a:srgbClr val="C00000"/>
                </a:solidFill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1. Đơn vị và dụng cụ đo chiều dài</a:t>
            </a:r>
            <a:br>
              <a:rPr lang="en-US" sz="3200" dirty="0">
                <a:solidFill>
                  <a:srgbClr val="C00000"/>
                </a:solidFill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</a:br>
            <a:br>
              <a:rPr lang="en-US" sz="3200" dirty="0">
                <a:solidFill>
                  <a:srgbClr val="FFFF00"/>
                </a:solidFill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</a:b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Đơn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vị đo chiều dài trong hệ thống đo lường chính thức của nước ta hiện nay là mét (Metre) , kí hiệu là m.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</a:br>
            <a:endParaRPr lang="en-US" sz="3200" dirty="0">
              <a:solidFill>
                <a:srgbClr val="FFFF00"/>
              </a:solidFill>
              <a:latin typeface="#9Slide03 Arima Madurai Black" panose="00000A00000000000000" pitchFamily="2" charset="0"/>
              <a:cs typeface="#9Slide03 Arima Madurai Black" panose="00000A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5A6570-D49E-4C72-A6AA-1160DDF31399}"/>
              </a:ext>
            </a:extLst>
          </p:cNvPr>
          <p:cNvSpPr txBox="1"/>
          <p:nvPr/>
        </p:nvSpPr>
        <p:spPr>
          <a:xfrm>
            <a:off x="0" y="500766"/>
            <a:ext cx="12191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Đơn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vị đo chiều dài trong hệ thống đo lường chính thức của nước ta hiện nay là mét (Metre) , kí hiệu là m.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#9Slide03 Arima Madurai Light" panose="00000400000000000000" pitchFamily="2" charset="0"/>
              <a:ea typeface="+mn-ea"/>
              <a:cs typeface="#9Slide03 Arima Madurai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33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dark&#10;&#10;Description automatically generated">
            <a:extLst>
              <a:ext uri="{FF2B5EF4-FFF2-40B4-BE49-F238E27FC236}">
                <a16:creationId xmlns:a16="http://schemas.microsoft.com/office/drawing/2014/main" id="{F2553A85-A206-4B40-A7D8-D7A70FB7C0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8" y="-67456"/>
            <a:ext cx="12311921" cy="69254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863433-ECF2-4C6A-BD44-B842E430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237792" y="287464"/>
            <a:ext cx="11868061" cy="10651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vi-VN" sz="4800" i="1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Đơn vị thiên văn</a:t>
            </a:r>
            <a:endParaRPr lang="en-US" sz="4800" i="1" dirty="0">
              <a:latin typeface="#9Slide03 Arima Madurai Black" panose="00000A00000000000000" pitchFamily="2" charset="0"/>
              <a:cs typeface="#9Slide03 Arima Madurai Black" panose="00000A00000000000000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89D2D3E-0E7D-4F35-8460-BACA30F9C869}"/>
              </a:ext>
            </a:extLst>
          </p:cNvPr>
          <p:cNvSpPr txBox="1"/>
          <p:nvPr/>
        </p:nvSpPr>
        <p:spPr>
          <a:xfrm>
            <a:off x="787299" y="1613991"/>
            <a:ext cx="4229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1 AU = 150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triệu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km</a:t>
            </a:r>
          </a:p>
        </p:txBody>
      </p:sp>
      <p:sp>
        <p:nvSpPr>
          <p:cNvPr id="27" name="Title 1">
            <a:extLst>
              <a:ext uri="{FF2B5EF4-FFF2-40B4-BE49-F238E27FC236}">
                <a16:creationId xmlns:a16="http://schemas.microsoft.com/office/drawing/2014/main" id="{50E3D018-26F5-453B-A724-4A21AFFF6078}"/>
              </a:ext>
            </a:extLst>
          </p:cNvPr>
          <p:cNvSpPr txBox="1">
            <a:spLocks/>
          </p:cNvSpPr>
          <p:nvPr/>
        </p:nvSpPr>
        <p:spPr>
          <a:xfrm>
            <a:off x="-3171428" y="2634885"/>
            <a:ext cx="11868061" cy="10651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Black" panose="00000A00000000000000" pitchFamily="2" charset="0"/>
                <a:ea typeface="+mj-ea"/>
                <a:cs typeface="#9Slide03 Arima Madurai Black" panose="00000A00000000000000" pitchFamily="2" charset="0"/>
              </a:rPr>
              <a:t>Năm</a:t>
            </a:r>
            <a:r>
              <a:rPr kumimoji="0" lang="en-US" sz="4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Black" panose="00000A00000000000000" pitchFamily="2" charset="0"/>
                <a:ea typeface="+mj-ea"/>
                <a:cs typeface="#9Slide03 Arima Madurai Black" panose="00000A00000000000000" pitchFamily="2" charset="0"/>
              </a:rPr>
              <a:t> </a:t>
            </a:r>
            <a:r>
              <a:rPr kumimoji="0" lang="en-US" sz="48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Black" panose="00000A00000000000000" pitchFamily="2" charset="0"/>
                <a:ea typeface="+mj-ea"/>
                <a:cs typeface="#9Slide03 Arima Madurai Black" panose="00000A00000000000000" pitchFamily="2" charset="0"/>
              </a:rPr>
              <a:t>ánh</a:t>
            </a:r>
            <a:r>
              <a:rPr kumimoji="0" lang="en-US" sz="48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Black" panose="00000A00000000000000" pitchFamily="2" charset="0"/>
                <a:ea typeface="+mj-ea"/>
                <a:cs typeface="#9Slide03 Arima Madurai Black" panose="00000A00000000000000" pitchFamily="2" charset="0"/>
              </a:rPr>
              <a:t> </a:t>
            </a:r>
            <a:r>
              <a:rPr kumimoji="0" lang="en-US" sz="48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Black" panose="00000A00000000000000" pitchFamily="2" charset="0"/>
                <a:ea typeface="+mj-ea"/>
                <a:cs typeface="#9Slide03 Arima Madurai Black" panose="00000A00000000000000" pitchFamily="2" charset="0"/>
              </a:rPr>
              <a:t>sáng</a:t>
            </a:r>
            <a:endParaRPr kumimoji="0" lang="en-US" sz="48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#9Slide03 Arima Madurai Black" panose="00000A00000000000000" pitchFamily="2" charset="0"/>
              <a:ea typeface="+mj-ea"/>
              <a:cs typeface="#9Slide03 Arima Madurai Black" panose="00000A00000000000000" pitchFamily="2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2AD7D81-ACC3-4AC9-B098-944411DBE7BF}"/>
              </a:ext>
            </a:extLst>
          </p:cNvPr>
          <p:cNvSpPr txBox="1"/>
          <p:nvPr/>
        </p:nvSpPr>
        <p:spPr>
          <a:xfrm>
            <a:off x="832567" y="4249057"/>
            <a:ext cx="49703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1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ly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= 946 073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triệu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tỉ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m</a:t>
            </a:r>
          </a:p>
        </p:txBody>
      </p:sp>
    </p:spTree>
    <p:extLst>
      <p:ext uri="{BB962C8B-B14F-4D97-AF65-F5344CB8AC3E}">
        <p14:creationId xmlns:p14="http://schemas.microsoft.com/office/powerpoint/2010/main" val="35070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63433-ECF2-4C6A-BD44-B842E430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69" y="308312"/>
            <a:ext cx="11868061" cy="10651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vi-VN" i="1" dirty="0">
                <a:latin typeface="#9Slide03 Arima Madurai Black" panose="00000A00000000000000" pitchFamily="2" charset="0"/>
                <a:cs typeface="#9Slide03 Arima Madurai Black" panose="00000A00000000000000" pitchFamily="2" charset="0"/>
              </a:rPr>
              <a:t>Đơn vị  đo những vật rất nhỏ </a:t>
            </a:r>
            <a:endParaRPr lang="en-US" i="1" dirty="0">
              <a:latin typeface="#9Slide03 Arima Madurai Black" panose="00000A00000000000000" pitchFamily="2" charset="0"/>
              <a:cs typeface="#9Slide03 Arima Madurai Black" panose="00000A00000000000000" pitchFamily="2" charset="0"/>
            </a:endParaRPr>
          </a:p>
        </p:txBody>
      </p:sp>
      <p:pic>
        <p:nvPicPr>
          <p:cNvPr id="25" name="Content Placeholder 22" descr="Background pattern&#10;&#10;Description automatically generated">
            <a:extLst>
              <a:ext uri="{FF2B5EF4-FFF2-40B4-BE49-F238E27FC236}">
                <a16:creationId xmlns:a16="http://schemas.microsoft.com/office/drawing/2014/main" id="{EF8DBA3F-E084-4805-8BF6-54CC6F7747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036" y="1367379"/>
            <a:ext cx="2952621" cy="2952621"/>
          </a:xfrm>
          <a:prstGeom prst="flowChartConnector">
            <a:avLst/>
          </a:prstGeom>
          <a:solidFill>
            <a:schemeClr val="bg1">
              <a:lumMod val="50000"/>
              <a:lumOff val="50000"/>
            </a:schemeClr>
          </a:solidFill>
          <a:effectLst>
            <a:softEdge rad="101600"/>
          </a:effectLst>
        </p:spPr>
      </p:pic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1DA3D553-13CC-4FF9-B1F6-ECB834ECBE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9143" y="1415181"/>
            <a:ext cx="7376799" cy="3016899"/>
          </a:xfrm>
          <a:prstGeom prst="flowChartConnector">
            <a:avLst/>
          </a:prstGeom>
          <a:effectLst>
            <a:softEdge rad="177800"/>
          </a:effec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BC0C6D6-D2C6-465E-9209-D78872FEC6B3}"/>
                  </a:ext>
                </a:extLst>
              </p:cNvPr>
              <p:cNvSpPr txBox="1"/>
              <p:nvPr/>
            </p:nvSpPr>
            <p:spPr>
              <a:xfrm>
                <a:off x="2923020" y="4695708"/>
                <a:ext cx="5865837" cy="6984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Work Sans Thin" panose="020B0604020202020204" pitchFamily="2" charset="0"/>
                    <a:ea typeface="+mn-ea"/>
                    <a:cs typeface="+mn-cs"/>
                  </a:rPr>
                  <a:t>1 µm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32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1000000</m:t>
                        </m:r>
                      </m:den>
                    </m:f>
                    <m:r>
                      <a:rPr kumimoji="0" lang="vi-VN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𝑚</m:t>
                    </m:r>
                    <m:r>
                      <a: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,00</m:t>
                    </m:r>
                    <m: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0 00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1 </m:t>
                    </m:r>
                    <m:r>
                      <m:rPr>
                        <m:sty m:val="p"/>
                      </m:rP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m</m:t>
                    </m:r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BC0C6D6-D2C6-465E-9209-D78872FEC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3020" y="4695708"/>
                <a:ext cx="5865837" cy="698461"/>
              </a:xfrm>
              <a:prstGeom prst="rect">
                <a:avLst/>
              </a:prstGeom>
              <a:blipFill>
                <a:blip r:embed="rId4"/>
                <a:stretch>
                  <a:fillRect l="-4673" t="-13913" b="-2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9466B7D-741D-4E29-8B14-477001ABD051}"/>
                  </a:ext>
                </a:extLst>
              </p:cNvPr>
              <p:cNvSpPr txBox="1"/>
              <p:nvPr/>
            </p:nvSpPr>
            <p:spPr>
              <a:xfrm>
                <a:off x="2991445" y="4432080"/>
                <a:ext cx="5865837" cy="6984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Work Sans Thin" panose="020B0604020202020204" pitchFamily="2" charset="0"/>
                    <a:ea typeface="+mn-ea"/>
                    <a:cs typeface="+mn-cs"/>
                  </a:rPr>
                  <a:t>1 µm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32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FFFFFF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1000000</m:t>
                        </m:r>
                      </m:den>
                    </m:f>
                    <m:r>
                      <a:rPr kumimoji="0" lang="vi-VN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𝑚</m:t>
                    </m:r>
                    <m:r>
                      <a: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,00</m:t>
                    </m:r>
                    <m: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0 00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1 </m:t>
                    </m:r>
                    <m:r>
                      <m:rPr>
                        <m:sty m:val="p"/>
                      </m:rP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m</m:t>
                    </m:r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9466B7D-741D-4E29-8B14-477001ABD0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1445" y="4432080"/>
                <a:ext cx="5865837" cy="698461"/>
              </a:xfrm>
              <a:prstGeom prst="rect">
                <a:avLst/>
              </a:prstGeom>
              <a:blipFill>
                <a:blip r:embed="rId5"/>
                <a:stretch>
                  <a:fillRect l="-4782" t="-13913" b="-2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B254CCB-0533-4AE8-87FC-ED84F458E2B6}"/>
                  </a:ext>
                </a:extLst>
              </p:cNvPr>
              <p:cNvSpPr txBox="1"/>
              <p:nvPr/>
            </p:nvSpPr>
            <p:spPr>
              <a:xfrm>
                <a:off x="3174211" y="4482068"/>
                <a:ext cx="5865837" cy="6984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Work Sans Thin" panose="020B0604020202020204" pitchFamily="2" charset="0"/>
                    <a:ea typeface="+mn-ea"/>
                    <a:cs typeface="+mn-cs"/>
                  </a:rPr>
                  <a:t>1 µm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32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1000000</m:t>
                        </m:r>
                      </m:den>
                    </m:f>
                    <m:r>
                      <a:rPr kumimoji="0" lang="vi-VN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𝑚</m:t>
                    </m:r>
                    <m:r>
                      <a: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,00</m:t>
                    </m:r>
                    <m: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0 00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1 </m:t>
                    </m:r>
                    <m:r>
                      <m:rPr>
                        <m:sty m:val="p"/>
                      </m:rP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m</m:t>
                    </m:r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B254CCB-0533-4AE8-87FC-ED84F458E2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211" y="4482068"/>
                <a:ext cx="5865837" cy="698461"/>
              </a:xfrm>
              <a:prstGeom prst="rect">
                <a:avLst/>
              </a:prstGeom>
              <a:blipFill>
                <a:blip r:embed="rId6"/>
                <a:stretch>
                  <a:fillRect l="-4782" t="-13913" b="-2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7FC6731-9061-42B2-AC2D-860188E26349}"/>
                  </a:ext>
                </a:extLst>
              </p:cNvPr>
              <p:cNvSpPr txBox="1"/>
              <p:nvPr/>
            </p:nvSpPr>
            <p:spPr>
              <a:xfrm>
                <a:off x="2804783" y="5278715"/>
                <a:ext cx="7159460" cy="6984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Work Sans Thin" panose="020B0604020202020204" pitchFamily="2" charset="0"/>
                    <a:ea typeface="+mn-ea"/>
                    <a:cs typeface="+mn-cs"/>
                  </a:rPr>
                  <a:t>1 nm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32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</m:t>
                        </m:r>
                      </m:num>
                      <m:den>
                        <m:r>
                          <a:rPr kumimoji="0" lang="en-US" sz="32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1000000000</m:t>
                        </m:r>
                      </m:den>
                    </m:f>
                    <m:r>
                      <a:rPr kumimoji="0" lang="vi-VN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𝑚</m:t>
                    </m:r>
                    <m:r>
                      <a: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,00</m:t>
                    </m:r>
                    <m: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0 000 00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1 </m:t>
                    </m:r>
                    <m:r>
                      <m:rPr>
                        <m:sty m:val="p"/>
                      </m:rP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m</m:t>
                    </m:r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7FC6731-9061-42B2-AC2D-860188E263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783" y="5278715"/>
                <a:ext cx="7159460" cy="698461"/>
              </a:xfrm>
              <a:prstGeom prst="rect">
                <a:avLst/>
              </a:prstGeom>
              <a:blipFill>
                <a:blip r:embed="rId7"/>
                <a:stretch>
                  <a:fillRect l="-3830" t="-13913" b="-234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4472099-69CB-4886-A9A4-7FA6E3E73D20}"/>
                  </a:ext>
                </a:extLst>
              </p:cNvPr>
              <p:cNvSpPr txBox="1"/>
              <p:nvPr/>
            </p:nvSpPr>
            <p:spPr>
              <a:xfrm>
                <a:off x="2804783" y="6176252"/>
                <a:ext cx="492141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Work Sans Thin" panose="020B0604020202020204" pitchFamily="2" charset="0"/>
                    <a:ea typeface="+mn-ea"/>
                    <a:cs typeface="+mn-cs"/>
                  </a:rPr>
                  <a:t>1 Å </a:t>
                </a:r>
                <a14:m>
                  <m:oMath xmlns:m="http://schemas.openxmlformats.org/officeDocument/2006/math">
                    <m:r>
                      <a:rPr kumimoji="0" lang="en-US" sz="32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 </m:t>
                    </m:r>
                    <m:r>
                      <a: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,</m:t>
                    </m:r>
                    <m: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000 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00</m:t>
                    </m:r>
                    <m: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0 000 00</m:t>
                    </m:r>
                    <m:r>
                      <a:rPr kumimoji="0" lang="vi-VN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1 </m:t>
                    </m:r>
                    <m:r>
                      <m:rPr>
                        <m:sty m:val="p"/>
                      </m:rPr>
                      <a:rPr kumimoji="0" lang="en-US" sz="32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m</m:t>
                    </m:r>
                  </m:oMath>
                </a14:m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venir Next LT Pro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4472099-69CB-4886-A9A4-7FA6E3E73D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783" y="6176252"/>
                <a:ext cx="4921412" cy="553998"/>
              </a:xfrm>
              <a:prstGeom prst="rect">
                <a:avLst/>
              </a:prstGeom>
              <a:blipFill>
                <a:blip r:embed="rId8"/>
                <a:stretch>
                  <a:fillRect l="-5576" t="-26374" b="-483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103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32A03C-69AB-477D-AAF2-EAEA37193E84}"/>
              </a:ext>
            </a:extLst>
          </p:cNvPr>
          <p:cNvSpPr txBox="1"/>
          <p:nvPr/>
        </p:nvSpPr>
        <p:spPr>
          <a:xfrm>
            <a:off x="704366" y="551354"/>
            <a:ext cx="28456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Comfortaa Light" panose="00000400000000000000" pitchFamily="2" charset="0"/>
                <a:ea typeface="+mn-ea"/>
                <a:cs typeface="+mn-cs"/>
              </a:rPr>
              <a:t>GIỚI HẠN ĐO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06302D-767B-4934-A951-44B7D4F8C78B}"/>
              </a:ext>
            </a:extLst>
          </p:cNvPr>
          <p:cNvSpPr txBox="1"/>
          <p:nvPr/>
        </p:nvSpPr>
        <p:spPr>
          <a:xfrm>
            <a:off x="592399" y="2663860"/>
            <a:ext cx="7950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Comfortaa Light" panose="00000400000000000000" pitchFamily="2" charset="0"/>
                <a:ea typeface="+mn-ea"/>
                <a:cs typeface="+mn-cs"/>
              </a:rPr>
              <a:t>ĐỘ CHIA NHỎ NHẤT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0E4605-30B8-485A-ACF4-9C5457D2FF84}"/>
              </a:ext>
            </a:extLst>
          </p:cNvPr>
          <p:cNvSpPr txBox="1"/>
          <p:nvPr/>
        </p:nvSpPr>
        <p:spPr>
          <a:xfrm>
            <a:off x="704365" y="1147245"/>
            <a:ext cx="8945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lang="en-US" sz="3600" dirty="0" err="1">
                <a:latin typeface="#9Slide05 SVNShintia Script" panose="02000804000000020003" pitchFamily="2" charset="0"/>
              </a:rPr>
              <a:t>chiều</a:t>
            </a:r>
            <a:r>
              <a:rPr lang="en-US" sz="3600" dirty="0">
                <a:latin typeface="#9Slide05 SVNShintia Script" panose="02000804000000020003" pitchFamily="2" charset="0"/>
              </a:rPr>
              <a:t> </a:t>
            </a:r>
            <a:r>
              <a:rPr lang="en-US" sz="3600" dirty="0" err="1">
                <a:latin typeface="#9Slide05 SVNShintia Script" panose="02000804000000020003" pitchFamily="2" charset="0"/>
              </a:rPr>
              <a:t>dài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nhất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ghi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trên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dụng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cụ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đo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#9Slide05 SVNShintia Script" panose="02000804000000020003" pitchFamily="2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DE312-55B9-427D-A4BB-34E1D7E36ADB}"/>
              </a:ext>
            </a:extLst>
          </p:cNvPr>
          <p:cNvSpPr txBox="1"/>
          <p:nvPr/>
        </p:nvSpPr>
        <p:spPr>
          <a:xfrm>
            <a:off x="569261" y="3293707"/>
            <a:ext cx="92161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Là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lang="en-US" sz="4000" dirty="0" err="1">
                <a:latin typeface="#9Slide05 SVNShintia Script" panose="02000804000000020003" pitchFamily="2" charset="0"/>
              </a:rPr>
              <a:t>chiều</a:t>
            </a:r>
            <a:r>
              <a:rPr lang="en-US" sz="4000" dirty="0">
                <a:latin typeface="#9Slide05 SVNShintia Script" panose="02000804000000020003" pitchFamily="2" charset="0"/>
              </a:rPr>
              <a:t> </a:t>
            </a:r>
            <a:r>
              <a:rPr lang="en-US" sz="4000" dirty="0" err="1">
                <a:latin typeface="#9Slide05 SVNShintia Script" panose="02000804000000020003" pitchFamily="2" charset="0"/>
              </a:rPr>
              <a:t>dài</a:t>
            </a:r>
            <a:r>
              <a:rPr lang="en-US" sz="4000" dirty="0">
                <a:latin typeface="#9Slide05 SVNShintia Script" panose="02000804000000020003" pitchFamily="2" charset="0"/>
              </a:rPr>
              <a:t> </a:t>
            </a:r>
            <a:r>
              <a:rPr lang="en-US" sz="4000" dirty="0" err="1">
                <a:latin typeface="#9Slide05 SVNShintia Script" panose="02000804000000020003" pitchFamily="2" charset="0"/>
              </a:rPr>
              <a:t>giữa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2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vạch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chia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liên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tiếp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trên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dụng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cụ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SVNShintia Script" panose="02000804000000020003" pitchFamily="2" charset="0"/>
                <a:ea typeface="+mn-ea"/>
                <a:cs typeface="+mn-cs"/>
              </a:rPr>
              <a:t>đo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#9Slide05 SVNShintia Script" panose="02000804000000020003" pitchFamily="2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74CB1E-114E-4E5F-A7C6-AFB3D5464CBE}"/>
              </a:ext>
            </a:extLst>
          </p:cNvPr>
          <p:cNvSpPr txBox="1"/>
          <p:nvPr/>
        </p:nvSpPr>
        <p:spPr>
          <a:xfrm>
            <a:off x="0" y="5273008"/>
            <a:ext cx="1097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Bebas Neue Thin" panose="00000500000000000000" pitchFamily="2" charset="0"/>
                <a:ea typeface="+mn-ea"/>
                <a:cs typeface="+mn-cs"/>
              </a:rPr>
              <a:t>	</a:t>
            </a: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Bebas Neue Thin" panose="00000500000000000000" pitchFamily="2" charset="0"/>
                <a:ea typeface="+mn-ea"/>
                <a:cs typeface="+mn-cs"/>
              </a:rPr>
              <a:t>Thước có độ chia nhỏ nhất càng nhỏ thì độ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Bebas Neue Thin" panose="00000500000000000000" pitchFamily="2" charset="0"/>
                <a:ea typeface="+mn-ea"/>
                <a:cs typeface="+mn-cs"/>
              </a:rPr>
              <a:t>	</a:t>
            </a: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Bebas Neue Thin" panose="00000500000000000000" pitchFamily="2" charset="0"/>
                <a:ea typeface="+mn-ea"/>
                <a:cs typeface="+mn-cs"/>
              </a:rPr>
              <a:t>chính xác càng cao.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#9Slide03 Bebas Neue Thin" panose="00000500000000000000" pitchFamily="2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B141F1-E62D-4B2C-93A5-1A01BF0B0147}"/>
              </a:ext>
            </a:extLst>
          </p:cNvPr>
          <p:cNvSpPr txBox="1"/>
          <p:nvPr/>
        </p:nvSpPr>
        <p:spPr>
          <a:xfrm>
            <a:off x="0" y="4973835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Bebas Neue Thin" panose="00000500000000000000" pitchFamily="2" charset="0"/>
                <a:ea typeface="+mn-ea"/>
                <a:cs typeface="+mn-cs"/>
              </a:rPr>
              <a:t>	</a:t>
            </a: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Bebas Neue Thin" panose="00000500000000000000" pitchFamily="2" charset="0"/>
                <a:ea typeface="+mn-ea"/>
                <a:cs typeface="+mn-cs"/>
              </a:rPr>
              <a:t>Thước có độ chia nhỏ nhất càng nhỏ thì độ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Bebas Neue Thin" panose="00000500000000000000" pitchFamily="2" charset="0"/>
                <a:ea typeface="+mn-ea"/>
                <a:cs typeface="+mn-cs"/>
              </a:rPr>
              <a:t>	</a:t>
            </a:r>
            <a:r>
              <a:rPr kumimoji="0" lang="vi-VN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Bebas Neue Thin" panose="00000500000000000000" pitchFamily="2" charset="0"/>
                <a:ea typeface="+mn-ea"/>
                <a:cs typeface="+mn-cs"/>
              </a:rPr>
              <a:t>chính xác càng cao.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#9Slide03 Bebas Neue Thin" panose="00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9575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B8CD478-FFDC-482B-80A1-6AA9B75D8923}"/>
              </a:ext>
            </a:extLst>
          </p:cNvPr>
          <p:cNvSpPr txBox="1"/>
          <p:nvPr/>
        </p:nvSpPr>
        <p:spPr>
          <a:xfrm>
            <a:off x="624810" y="433604"/>
            <a:ext cx="11706653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Khi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đo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chiều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dài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vật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bằng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thước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, ta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cần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thực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hiện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bước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sau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5 Gardenia" pitchFamily="2" charset="0"/>
                <a:ea typeface="+mn-ea"/>
                <a:cs typeface="+mn-cs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9C1019-2C0F-4053-A17B-BE08104F7880}"/>
              </a:ext>
            </a:extLst>
          </p:cNvPr>
          <p:cNvSpPr txBox="1"/>
          <p:nvPr/>
        </p:nvSpPr>
        <p:spPr>
          <a:xfrm>
            <a:off x="917929" y="1368309"/>
            <a:ext cx="1405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Bước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6A78F9-7941-4262-9DB5-207E697F0008}"/>
              </a:ext>
            </a:extLst>
          </p:cNvPr>
          <p:cNvSpPr txBox="1"/>
          <p:nvPr/>
        </p:nvSpPr>
        <p:spPr>
          <a:xfrm>
            <a:off x="2703185" y="1362065"/>
            <a:ext cx="8045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lượng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chiều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dài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vật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đo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#9Slide03 Arima Madurai Light" panose="00000400000000000000" pitchFamily="2" charset="0"/>
              <a:ea typeface="+mn-ea"/>
              <a:cs typeface="#9Slide03 Arima Madurai Light" panose="000004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0B6BB0-5E01-4F13-BFA5-E6A3E6A19746}"/>
              </a:ext>
            </a:extLst>
          </p:cNvPr>
          <p:cNvSpPr txBox="1"/>
          <p:nvPr/>
        </p:nvSpPr>
        <p:spPr>
          <a:xfrm>
            <a:off x="2637870" y="2285775"/>
            <a:ext cx="8045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Chọn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thước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GHĐ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và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ĐCNN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phù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hợp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#9Slide03 Arima Madurai Light" panose="00000400000000000000" pitchFamily="2" charset="0"/>
              <a:ea typeface="+mn-ea"/>
              <a:cs typeface="#9Slide03 Arima Madurai Light" panose="000004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1B1592-20AA-4D47-B76F-0251843997B1}"/>
              </a:ext>
            </a:extLst>
          </p:cNvPr>
          <p:cNvSpPr txBox="1"/>
          <p:nvPr/>
        </p:nvSpPr>
        <p:spPr>
          <a:xfrm>
            <a:off x="2843145" y="3195489"/>
            <a:ext cx="8045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Đặt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thước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đúng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cách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232314-5C9A-4CDB-84A5-4E1F8C385459}"/>
              </a:ext>
            </a:extLst>
          </p:cNvPr>
          <p:cNvSpPr txBox="1"/>
          <p:nvPr/>
        </p:nvSpPr>
        <p:spPr>
          <a:xfrm>
            <a:off x="2703185" y="4133195"/>
            <a:ext cx="80456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Đặt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mắt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vuông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góc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với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thước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đọc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giá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trị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chiều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dài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vật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theo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giá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trị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vạch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chia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gần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nhất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với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đầu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kia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vật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4641B1-36C1-4917-BCCA-4EF01C1F1D75}"/>
              </a:ext>
            </a:extLst>
          </p:cNvPr>
          <p:cNvSpPr txBox="1"/>
          <p:nvPr/>
        </p:nvSpPr>
        <p:spPr>
          <a:xfrm>
            <a:off x="2703185" y="5871820"/>
            <a:ext cx="89507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Ghi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kết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quả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theo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đơn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vị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ĐCNN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cho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mỗi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lần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đo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8A3C72-EC9E-420A-83A5-183080479004}"/>
              </a:ext>
            </a:extLst>
          </p:cNvPr>
          <p:cNvSpPr txBox="1"/>
          <p:nvPr/>
        </p:nvSpPr>
        <p:spPr>
          <a:xfrm>
            <a:off x="917929" y="2282609"/>
            <a:ext cx="1405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Bước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C9A384-A111-4865-9FE1-7A78FDF853CF}"/>
              </a:ext>
            </a:extLst>
          </p:cNvPr>
          <p:cNvSpPr txBox="1"/>
          <p:nvPr/>
        </p:nvSpPr>
        <p:spPr>
          <a:xfrm>
            <a:off x="917929" y="3209485"/>
            <a:ext cx="1405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Bước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D4860C-0471-4F49-B9FA-51ADDC1B8C87}"/>
              </a:ext>
            </a:extLst>
          </p:cNvPr>
          <p:cNvSpPr txBox="1"/>
          <p:nvPr/>
        </p:nvSpPr>
        <p:spPr>
          <a:xfrm>
            <a:off x="917929" y="4195153"/>
            <a:ext cx="1405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Bước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FF8BB1-073D-4F64-912E-90FB5F113D78}"/>
              </a:ext>
            </a:extLst>
          </p:cNvPr>
          <p:cNvSpPr txBox="1"/>
          <p:nvPr/>
        </p:nvSpPr>
        <p:spPr>
          <a:xfrm>
            <a:off x="917929" y="5871820"/>
            <a:ext cx="14053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Bước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 5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#9Slide03 Arima Madurai Light" panose="00000400000000000000" pitchFamily="2" charset="0"/>
                <a:ea typeface="+mn-ea"/>
                <a:cs typeface="#9Slide03 Arima Madurai Light" panose="00000400000000000000" pitchFamily="2" charset="0"/>
              </a:rPr>
              <a:t>5</a:t>
            </a:r>
          </a:p>
        </p:txBody>
      </p:sp>
      <p:pic>
        <p:nvPicPr>
          <p:cNvPr id="3" name="Picture 2" descr="Chart, logo&#10;&#10;Description automatically generated with medium confidence">
            <a:extLst>
              <a:ext uri="{FF2B5EF4-FFF2-40B4-BE49-F238E27FC236}">
                <a16:creationId xmlns:a16="http://schemas.microsoft.com/office/drawing/2014/main" id="{F15B5C08-2D35-4876-8D5C-EC19B5B30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0" y="133030"/>
            <a:ext cx="795814" cy="79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21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409</Words>
  <Application>Microsoft Office PowerPoint</Application>
  <PresentationFormat>Widescreen</PresentationFormat>
  <Paragraphs>54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#9Slide03 Arima Madurai Black</vt:lpstr>
      <vt:lpstr>#9Slide03 Arima Madurai Light</vt:lpstr>
      <vt:lpstr>#9Slide03 Bebas Neue Thin</vt:lpstr>
      <vt:lpstr>#9Slide03 Comfortaa Light</vt:lpstr>
      <vt:lpstr>#9Slide05 Gardenia</vt:lpstr>
      <vt:lpstr>#9Slide05 SVNShintia Script</vt:lpstr>
      <vt:lpstr>Arial</vt:lpstr>
      <vt:lpstr>Avenir Next LT Pro</vt:lpstr>
      <vt:lpstr>Calibri</vt:lpstr>
      <vt:lpstr>Calibri Light</vt:lpstr>
      <vt:lpstr>Cambria Math</vt:lpstr>
      <vt:lpstr>Work Sans Thin</vt:lpstr>
      <vt:lpstr>Office Theme</vt:lpstr>
      <vt:lpstr>CÁC PHÉP ĐO</vt:lpstr>
      <vt:lpstr>ĐO CHIỀU DÀI</vt:lpstr>
      <vt:lpstr>   1. Đơn vị và dụng cụ đo chiều dài  Đơn vị đo chiều dài trong hệ thống đo lường chính thức của nước ta hiện nay là mét (Metre) , kí hiệu là m. </vt:lpstr>
      <vt:lpstr>Đơn vị thiên văn</vt:lpstr>
      <vt:lpstr>Đơn vị  đo những vật rất nhỏ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CÁC PHÉP ĐO</dc:title>
  <dc:creator>HP</dc:creator>
  <cp:lastModifiedBy>HP</cp:lastModifiedBy>
  <cp:revision>1</cp:revision>
  <dcterms:created xsi:type="dcterms:W3CDTF">2021-09-24T12:36:32Z</dcterms:created>
  <dcterms:modified xsi:type="dcterms:W3CDTF">2021-09-24T13:04:03Z</dcterms:modified>
</cp:coreProperties>
</file>