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58" r:id="rId2"/>
    <p:sldId id="359" r:id="rId3"/>
    <p:sldId id="332" r:id="rId4"/>
    <p:sldId id="335" r:id="rId5"/>
    <p:sldId id="336" r:id="rId6"/>
    <p:sldId id="337" r:id="rId7"/>
    <p:sldId id="338" r:id="rId8"/>
    <p:sldId id="339" r:id="rId9"/>
    <p:sldId id="340" r:id="rId10"/>
    <p:sldId id="341" r:id="rId11"/>
    <p:sldId id="352" r:id="rId12"/>
    <p:sldId id="353" r:id="rId13"/>
    <p:sldId id="354" r:id="rId14"/>
    <p:sldId id="355" r:id="rId15"/>
    <p:sldId id="350" r:id="rId16"/>
    <p:sldId id="342" r:id="rId17"/>
    <p:sldId id="343" r:id="rId18"/>
    <p:sldId id="344" r:id="rId19"/>
    <p:sldId id="345" r:id="rId20"/>
    <p:sldId id="346" r:id="rId21"/>
    <p:sldId id="347" r:id="rId22"/>
    <p:sldId id="348" r:id="rId23"/>
    <p:sldId id="349" r:id="rId24"/>
    <p:sldId id="356" r:id="rId25"/>
    <p:sldId id="331" r:id="rId26"/>
    <p:sldId id="316" r:id="rId27"/>
    <p:sldId id="317" r:id="rId28"/>
    <p:sldId id="318" r:id="rId29"/>
    <p:sldId id="319" r:id="rId30"/>
    <p:sldId id="320" r:id="rId31"/>
    <p:sldId id="321" r:id="rId32"/>
    <p:sldId id="322" r:id="rId33"/>
    <p:sldId id="323" r:id="rId34"/>
    <p:sldId id="324" r:id="rId35"/>
    <p:sldId id="357" r:id="rId36"/>
    <p:sldId id="325" r:id="rId37"/>
    <p:sldId id="326" r:id="rId38"/>
    <p:sldId id="327" r:id="rId39"/>
    <p:sldId id="328" r:id="rId40"/>
    <p:sldId id="266" r:id="rId41"/>
    <p:sldId id="267" r:id="rId42"/>
    <p:sldId id="268" r:id="rId43"/>
    <p:sldId id="269" r:id="rId44"/>
    <p:sldId id="270" r:id="rId45"/>
    <p:sldId id="271" r:id="rId46"/>
    <p:sldId id="272" r:id="rId47"/>
    <p:sldId id="273" r:id="rId48"/>
    <p:sldId id="274" r:id="rId49"/>
    <p:sldId id="276" r:id="rId50"/>
    <p:sldId id="27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BD3D3-DD94-4395-8B94-91B0D2B6212E}" type="datetimeFigureOut">
              <a:rPr lang="en-US" smtClean="0"/>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006DA-F945-403C-BC5B-2A64EFFFB049}" type="slidenum">
              <a:rPr lang="en-US" smtClean="0"/>
              <a:t>‹#›</a:t>
            </a:fld>
            <a:endParaRPr lang="en-US"/>
          </a:p>
        </p:txBody>
      </p:sp>
    </p:spTree>
    <p:extLst>
      <p:ext uri="{BB962C8B-B14F-4D97-AF65-F5344CB8AC3E}">
        <p14:creationId xmlns:p14="http://schemas.microsoft.com/office/powerpoint/2010/main" val="259981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fld id="{18AB9C8B-D351-4104-AE47-735C3155F5B4}" type="slidenum">
              <a:rPr lang="en-US" sz="1200" u="none">
                <a:solidFill>
                  <a:schemeClr val="tx1"/>
                </a:solidFill>
                <a:latin typeface="Arial" charset="0"/>
              </a:rPr>
              <a:pPr/>
              <a:t>25</a:t>
            </a:fld>
            <a:endParaRPr lang="en-US" sz="1200" u="none">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fld id="{9D6549AF-6D06-49DD-B116-8FB9AA5C68D7}" type="slidenum">
              <a:rPr lang="en-US" sz="1200" u="none">
                <a:solidFill>
                  <a:schemeClr val="tx1"/>
                </a:solidFill>
                <a:latin typeface="Arial" charset="0"/>
              </a:rPr>
              <a:pPr/>
              <a:t>27</a:t>
            </a:fld>
            <a:endParaRPr lang="en-US" sz="1200" u="none">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fld id="{3C3C651D-75D6-437C-A54C-DDB5225B7BBF}" type="slidenum">
              <a:rPr lang="en-US" sz="1200" u="none">
                <a:solidFill>
                  <a:schemeClr val="tx1"/>
                </a:solidFill>
                <a:latin typeface="Arial" charset="0"/>
              </a:rPr>
              <a:pPr/>
              <a:t>31</a:t>
            </a:fld>
            <a:endParaRPr lang="en-US" sz="1200" u="none">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E8BC9-799D-47D4-A5AD-37CB316FD59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46908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E8BC9-799D-47D4-A5AD-37CB316FD59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10357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E8BC9-799D-47D4-A5AD-37CB316FD59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143193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26EC07A-94FA-4526-9D21-D5B3522EB408}" type="slidenum">
              <a:rPr lang="en-US"/>
              <a:pPr/>
              <a:t>‹#›</a:t>
            </a:fld>
            <a:endParaRPr lang="en-US"/>
          </a:p>
        </p:txBody>
      </p:sp>
    </p:spTree>
    <p:extLst>
      <p:ext uri="{BB962C8B-B14F-4D97-AF65-F5344CB8AC3E}">
        <p14:creationId xmlns:p14="http://schemas.microsoft.com/office/powerpoint/2010/main" val="411225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E8BC9-799D-47D4-A5AD-37CB316FD59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414458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E8BC9-799D-47D4-A5AD-37CB316FD59E}"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253418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E8BC9-799D-47D4-A5AD-37CB316FD59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254492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E8BC9-799D-47D4-A5AD-37CB316FD59E}"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36878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E8BC9-799D-47D4-A5AD-37CB316FD59E}"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8913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E8BC9-799D-47D4-A5AD-37CB316FD59E}"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26598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E8BC9-799D-47D4-A5AD-37CB316FD59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129134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E8BC9-799D-47D4-A5AD-37CB316FD59E}"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1ABE5-BBBA-4168-8C22-5865C090BF43}" type="slidenum">
              <a:rPr lang="en-US" smtClean="0"/>
              <a:pPr/>
              <a:t>‹#›</a:t>
            </a:fld>
            <a:endParaRPr lang="en-US"/>
          </a:p>
        </p:txBody>
      </p:sp>
    </p:spTree>
    <p:extLst>
      <p:ext uri="{BB962C8B-B14F-4D97-AF65-F5344CB8AC3E}">
        <p14:creationId xmlns:p14="http://schemas.microsoft.com/office/powerpoint/2010/main" val="407219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E8BC9-799D-47D4-A5AD-37CB316FD59E}" type="datetimeFigureOut">
              <a:rPr lang="en-US" smtClean="0"/>
              <a:pPr/>
              <a:t>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1ABE5-BBBA-4168-8C22-5865C090BF43}" type="slidenum">
              <a:rPr lang="en-US" smtClean="0"/>
              <a:pPr/>
              <a:t>‹#›</a:t>
            </a:fld>
            <a:endParaRPr lang="en-US"/>
          </a:p>
        </p:txBody>
      </p:sp>
    </p:spTree>
    <p:extLst>
      <p:ext uri="{BB962C8B-B14F-4D97-AF65-F5344CB8AC3E}">
        <p14:creationId xmlns:p14="http://schemas.microsoft.com/office/powerpoint/2010/main" val="414922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2.xml"/><Relationship Id="rId7" Type="http://schemas.openxmlformats.org/officeDocument/2006/relationships/slide" Target="slide46.xml"/><Relationship Id="rId2"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slide" Target="slide50.xml"/><Relationship Id="rId5" Type="http://schemas.openxmlformats.org/officeDocument/2006/relationships/slide" Target="slide44.xml"/><Relationship Id="rId10" Type="http://schemas.openxmlformats.org/officeDocument/2006/relationships/slide" Target="slide49.xml"/><Relationship Id="rId4" Type="http://schemas.openxmlformats.org/officeDocument/2006/relationships/slide" Target="slide43.xml"/><Relationship Id="rId9" Type="http://schemas.openxmlformats.org/officeDocument/2006/relationships/slide" Target="slide48.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4.jpeg"/><Relationship Id="rId4" Type="http://schemas.openxmlformats.org/officeDocument/2006/relationships/audio" Target="../media/audio3.wav"/></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4.jpeg"/><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4.jpeg"/><Relationship Id="rId4" Type="http://schemas.openxmlformats.org/officeDocument/2006/relationships/audio" Target="../media/audio3.wav"/></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64.jpeg"/><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4.jpeg"/><Relationship Id="rId5" Type="http://schemas.openxmlformats.org/officeDocument/2006/relationships/image" Target="../media/image65.wmf"/><Relationship Id="rId4" Type="http://schemas.openxmlformats.org/officeDocument/2006/relationships/audio" Target="../media/audio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65.wmf"/><Relationship Id="rId5" Type="http://schemas.openxmlformats.org/officeDocument/2006/relationships/image" Target="../media/image64.jpeg"/><Relationship Id="rId4" Type="http://schemas.openxmlformats.org/officeDocument/2006/relationships/audio" Target="../media/audio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64.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64.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7842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BAR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9775" y="685800"/>
            <a:ext cx="7842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Sound 1">
            <a:hlinkClick r:id="" action="ppaction://noaction" highlightClick="1">
              <a:snd r:embed="rId2" name="applause.wav"/>
            </a:hlinkClick>
          </p:cNvPr>
          <p:cNvSpPr/>
          <p:nvPr/>
        </p:nvSpPr>
        <p:spPr>
          <a:xfrm>
            <a:off x="7831138" y="5905500"/>
            <a:ext cx="547687" cy="379413"/>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55" name="Picture 9" descr="C:\Users\Asus2017\Desktop\images (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663575"/>
            <a:ext cx="7096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3"/>
          <p:cNvSpPr>
            <a:spLocks noChangeArrowheads="1"/>
          </p:cNvSpPr>
          <p:nvPr/>
        </p:nvSpPr>
        <p:spPr bwMode="auto">
          <a:xfrm>
            <a:off x="2243138" y="592138"/>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u="sng">
                <a:solidFill>
                  <a:srgbClr val="0000FF"/>
                </a:solidFill>
                <a:latin typeface="Times New Roman" pitchFamily="18" charset="0"/>
              </a:rPr>
              <a:t>LƯU Ý</a:t>
            </a:r>
          </a:p>
        </p:txBody>
      </p:sp>
      <p:pic>
        <p:nvPicPr>
          <p:cNvPr id="2057" name="Picture 4" descr="Picture9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649"/>
          <a:stretch>
            <a:fillRect/>
          </a:stretch>
        </p:blipFill>
        <p:spPr bwMode="auto">
          <a:xfrm>
            <a:off x="1030288" y="5408613"/>
            <a:ext cx="574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0"/>
          <p:cNvSpPr>
            <a:spLocks noChangeArrowheads="1"/>
          </p:cNvSpPr>
          <p:nvPr/>
        </p:nvSpPr>
        <p:spPr bwMode="auto">
          <a:xfrm>
            <a:off x="1143000" y="1336675"/>
            <a:ext cx="7493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em</a:t>
            </a:r>
            <a:r>
              <a:rPr lang="en-US" sz="2800" b="1" dirty="0">
                <a:latin typeface="Times New Roman" pitchFamily="18" charset="0"/>
              </a:rPr>
              <a:t> </a:t>
            </a:r>
            <a:r>
              <a:rPr lang="en-US" sz="2800" b="1" dirty="0" err="1">
                <a:latin typeface="Times New Roman" pitchFamily="18" charset="0"/>
              </a:rPr>
              <a:t>xem</a:t>
            </a:r>
            <a:r>
              <a:rPr lang="en-US" sz="2800" b="1" dirty="0">
                <a:latin typeface="Times New Roman" pitchFamily="18" charset="0"/>
              </a:rPr>
              <a:t> </a:t>
            </a:r>
            <a:r>
              <a:rPr lang="en-US" sz="2800" b="1" dirty="0" err="1">
                <a:latin typeface="Times New Roman" pitchFamily="18" charset="0"/>
              </a:rPr>
              <a:t>hết</a:t>
            </a:r>
            <a:r>
              <a:rPr lang="en-US" sz="2800" b="1" dirty="0">
                <a:latin typeface="Times New Roman" pitchFamily="18" charset="0"/>
              </a:rPr>
              <a:t> </a:t>
            </a:r>
            <a:r>
              <a:rPr lang="en-US" sz="2800" b="1" dirty="0" err="1">
                <a:latin typeface="Times New Roman" pitchFamily="18" charset="0"/>
              </a:rPr>
              <a:t>nội</a:t>
            </a:r>
            <a:r>
              <a:rPr lang="en-US" sz="2800" b="1" dirty="0">
                <a:latin typeface="Times New Roman" pitchFamily="18" charset="0"/>
              </a:rPr>
              <a:t> dung </a:t>
            </a:r>
            <a:r>
              <a:rPr lang="en-US" sz="2800" b="1" dirty="0" err="1">
                <a:latin typeface="Times New Roman" pitchFamily="18" charset="0"/>
              </a:rPr>
              <a:t>bài</a:t>
            </a:r>
            <a:r>
              <a:rPr lang="en-US" sz="2800" b="1" dirty="0">
                <a:latin typeface="Times New Roman" pitchFamily="18" charset="0"/>
              </a:rPr>
              <a:t> </a:t>
            </a:r>
            <a:r>
              <a:rPr lang="en-US" sz="2800" b="1" dirty="0" err="1">
                <a:latin typeface="Times New Roman" pitchFamily="18" charset="0"/>
              </a:rPr>
              <a:t>giảng</a:t>
            </a:r>
            <a:r>
              <a:rPr lang="en-US" sz="2800" b="1" dirty="0">
                <a:latin typeface="Times New Roman" pitchFamily="18" charset="0"/>
              </a:rPr>
              <a:t> </a:t>
            </a:r>
          </a:p>
          <a:p>
            <a:pPr algn="ctr" eaLnBrk="1" hangingPunct="1">
              <a:defRPr/>
            </a:pPr>
            <a:r>
              <a:rPr lang="en-US" sz="2800" b="1" dirty="0" err="1">
                <a:latin typeface="Times New Roman" pitchFamily="18" charset="0"/>
              </a:rPr>
              <a:t>và</a:t>
            </a:r>
            <a:r>
              <a:rPr lang="en-US" sz="2800" b="1" dirty="0">
                <a:latin typeface="Times New Roman" pitchFamily="18" charset="0"/>
              </a:rPr>
              <a:t> </a:t>
            </a:r>
            <a:r>
              <a:rPr lang="en-US" sz="2800" b="1" dirty="0" err="1" smtClean="0">
                <a:solidFill>
                  <a:schemeClr val="accent2">
                    <a:lumMod val="60000"/>
                    <a:lumOff val="40000"/>
                  </a:schemeClr>
                </a:solidFill>
                <a:latin typeface="Times New Roman" pitchFamily="18" charset="0"/>
              </a:rPr>
              <a:t>hoàn</a:t>
            </a:r>
            <a:r>
              <a:rPr lang="en-US" sz="2800" b="1" dirty="0" smtClean="0">
                <a:solidFill>
                  <a:schemeClr val="accent2">
                    <a:lumMod val="60000"/>
                    <a:lumOff val="40000"/>
                  </a:schemeClr>
                </a:solidFill>
                <a:latin typeface="Times New Roman" pitchFamily="18" charset="0"/>
              </a:rPr>
              <a:t> </a:t>
            </a:r>
            <a:r>
              <a:rPr lang="en-US" sz="2800" b="1" dirty="0" err="1" smtClean="0">
                <a:solidFill>
                  <a:schemeClr val="accent2">
                    <a:lumMod val="60000"/>
                    <a:lumOff val="40000"/>
                  </a:schemeClr>
                </a:solidFill>
                <a:latin typeface="Times New Roman" pitchFamily="18" charset="0"/>
              </a:rPr>
              <a:t>thành</a:t>
            </a:r>
            <a:r>
              <a:rPr lang="en-US" sz="2800" b="1" dirty="0" smtClean="0">
                <a:solidFill>
                  <a:schemeClr val="accent2">
                    <a:lumMod val="60000"/>
                    <a:lumOff val="40000"/>
                  </a:schemeClr>
                </a:solidFill>
                <a:latin typeface="Times New Roman" pitchFamily="18" charset="0"/>
              </a:rPr>
              <a:t> </a:t>
            </a:r>
            <a:r>
              <a:rPr lang="en-US" sz="2800" b="1" dirty="0" err="1" smtClean="0">
                <a:solidFill>
                  <a:schemeClr val="accent2">
                    <a:lumMod val="60000"/>
                    <a:lumOff val="40000"/>
                  </a:schemeClr>
                </a:solidFill>
                <a:latin typeface="Times New Roman" pitchFamily="18" charset="0"/>
              </a:rPr>
              <a:t>bài</a:t>
            </a:r>
            <a:r>
              <a:rPr lang="en-US" sz="2800" b="1" dirty="0" smtClean="0">
                <a:solidFill>
                  <a:schemeClr val="accent2">
                    <a:lumMod val="60000"/>
                    <a:lumOff val="40000"/>
                  </a:schemeClr>
                </a:solidFill>
                <a:latin typeface="Times New Roman" pitchFamily="18" charset="0"/>
              </a:rPr>
              <a:t> </a:t>
            </a:r>
            <a:r>
              <a:rPr lang="en-US" sz="2800" b="1" dirty="0" err="1" smtClean="0">
                <a:solidFill>
                  <a:schemeClr val="accent2">
                    <a:lumMod val="60000"/>
                    <a:lumOff val="40000"/>
                  </a:schemeClr>
                </a:solidFill>
                <a:latin typeface="Times New Roman" pitchFamily="18" charset="0"/>
              </a:rPr>
              <a:t>ghi</a:t>
            </a:r>
            <a:r>
              <a:rPr lang="en-US" sz="2800" b="1" dirty="0" smtClean="0">
                <a:solidFill>
                  <a:schemeClr val="accent2">
                    <a:lumMod val="60000"/>
                    <a:lumOff val="40000"/>
                  </a:schemeClr>
                </a:solidFill>
                <a:latin typeface="Times New Roman" pitchFamily="18" charset="0"/>
              </a:rPr>
              <a:t> </a:t>
            </a:r>
            <a:r>
              <a:rPr lang="en-US" sz="2800" b="1" dirty="0" err="1" smtClean="0">
                <a:solidFill>
                  <a:schemeClr val="accent2">
                    <a:lumMod val="60000"/>
                    <a:lumOff val="40000"/>
                  </a:schemeClr>
                </a:solidFill>
                <a:latin typeface="Times New Roman" pitchFamily="18" charset="0"/>
              </a:rPr>
              <a:t>trang</a:t>
            </a:r>
            <a:r>
              <a:rPr lang="en-US" sz="2800" b="1" dirty="0" smtClean="0">
                <a:solidFill>
                  <a:schemeClr val="accent2">
                    <a:lumMod val="60000"/>
                    <a:lumOff val="40000"/>
                  </a:schemeClr>
                </a:solidFill>
                <a:latin typeface="Times New Roman" pitchFamily="18" charset="0"/>
              </a:rPr>
              <a:t> 8 ở </a:t>
            </a:r>
            <a:r>
              <a:rPr lang="en-US" sz="2800" b="1" dirty="0" err="1" smtClean="0">
                <a:solidFill>
                  <a:schemeClr val="accent2">
                    <a:lumMod val="60000"/>
                    <a:lumOff val="40000"/>
                  </a:schemeClr>
                </a:solidFill>
                <a:latin typeface="Times New Roman" pitchFamily="18" charset="0"/>
              </a:rPr>
              <a:t>vở</a:t>
            </a:r>
            <a:r>
              <a:rPr lang="en-US" sz="2800" b="1" dirty="0" smtClean="0">
                <a:solidFill>
                  <a:schemeClr val="accent2">
                    <a:lumMod val="60000"/>
                    <a:lumOff val="40000"/>
                  </a:schemeClr>
                </a:solidFill>
                <a:latin typeface="Times New Roman" pitchFamily="18" charset="0"/>
              </a:rPr>
              <a:t> photo.</a:t>
            </a:r>
            <a:endParaRPr lang="en-US" sz="2800" b="1" dirty="0">
              <a:solidFill>
                <a:srgbClr val="0000FF"/>
              </a:solidFill>
              <a:latin typeface="Times New Roman" pitchFamily="18" charset="0"/>
            </a:endParaRPr>
          </a:p>
          <a:p>
            <a:pPr eaLnBrk="1" hangingPunct="1">
              <a:defRPr/>
            </a:pPr>
            <a:endParaRPr lang="en-US" sz="2800" b="1" dirty="0">
              <a:solidFill>
                <a:srgbClr val="0000FF"/>
              </a:solidFill>
              <a:latin typeface="Times New Roman" pitchFamily="18" charset="0"/>
            </a:endParaRPr>
          </a:p>
          <a:p>
            <a:pPr algn="ctr" eaLnBrk="1" hangingPunct="1">
              <a:defRPr/>
            </a:pPr>
            <a:r>
              <a:rPr lang="en-US" sz="2800" b="1" dirty="0">
                <a:solidFill>
                  <a:srgbClr val="FF0000"/>
                </a:solidFill>
                <a:latin typeface="Times New Roman" pitchFamily="18" charset="0"/>
              </a:rPr>
              <a:t> </a:t>
            </a:r>
            <a:r>
              <a:rPr lang="en-US" sz="3600" b="1" dirty="0" err="1">
                <a:solidFill>
                  <a:srgbClr val="FF0000"/>
                </a:solidFill>
                <a:latin typeface="Times New Roman" pitchFamily="18" charset="0"/>
              </a:rPr>
              <a:t>Cô</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chúc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các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em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học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vui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vẻ</a:t>
            </a:r>
            <a:r>
              <a:rPr lang="en-US" sz="3600" b="1" dirty="0">
                <a:solidFill>
                  <a:srgbClr val="FF0000"/>
                </a:solidFill>
                <a:latin typeface="Times New Roman" pitchFamily="18" charset="0"/>
              </a:rPr>
              <a:t>.</a:t>
            </a:r>
          </a:p>
        </p:txBody>
      </p:sp>
    </p:spTree>
    <p:extLst>
      <p:ext uri="{BB962C8B-B14F-4D97-AF65-F5344CB8AC3E}">
        <p14:creationId xmlns:p14="http://schemas.microsoft.com/office/powerpoint/2010/main" val="544706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 kho.jpg"/>
          <p:cNvPicPr>
            <a:picLocks noChangeAspect="1"/>
          </p:cNvPicPr>
          <p:nvPr/>
        </p:nvPicPr>
        <p:blipFill>
          <a:blip r:embed="rId2"/>
          <a:stretch>
            <a:fillRect/>
          </a:stretch>
        </p:blipFill>
        <p:spPr>
          <a:xfrm>
            <a:off x="601917" y="755905"/>
            <a:ext cx="7197917" cy="5249680"/>
          </a:xfrm>
          <a:prstGeom prst="rect">
            <a:avLst/>
          </a:prstGeom>
        </p:spPr>
      </p:pic>
    </p:spTree>
    <p:extLst>
      <p:ext uri="{BB962C8B-B14F-4D97-AF65-F5344CB8AC3E}">
        <p14:creationId xmlns:p14="http://schemas.microsoft.com/office/powerpoint/2010/main" val="87379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103.56.157.124:8012/Share/Image/items/oanhtth/2012/08/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53848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6"/>
          <p:cNvSpPr txBox="1">
            <a:spLocks noChangeArrowheads="1"/>
          </p:cNvSpPr>
          <p:nvPr/>
        </p:nvSpPr>
        <p:spPr bwMode="auto">
          <a:xfrm>
            <a:off x="990600" y="6858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b="1" u="none">
                <a:solidFill>
                  <a:srgbClr val="FF0000"/>
                </a:solidFill>
                <a:latin typeface="Times New Roman" pitchFamily="18" charset="0"/>
              </a:rPr>
              <a:t>Than mỏ</a:t>
            </a:r>
            <a:r>
              <a:rPr lang="en-US" sz="2400" u="none">
                <a:solidFill>
                  <a:srgbClr val="FF0000"/>
                </a:solidFill>
                <a:latin typeface="Times New Roman" pitchFamily="18" charset="0"/>
              </a:rPr>
              <a:t> </a:t>
            </a:r>
            <a:r>
              <a:rPr lang="en-US" sz="2400" u="none">
                <a:latin typeface="Times New Roman" pitchFamily="18" charset="0"/>
              </a:rPr>
              <a:t>được tạo thành do thực vật bị vùi lấp dưới đất và phân hủy dần trong hàng triệu năm. Thời gian phân hủy càng dài, than càng già và hàm lượng cacbon trong than ngày càng cao.</a:t>
            </a:r>
          </a:p>
        </p:txBody>
      </p:sp>
      <p:sp>
        <p:nvSpPr>
          <p:cNvPr id="82948" name="Text Box 6"/>
          <p:cNvSpPr txBox="1">
            <a:spLocks noChangeArrowheads="1"/>
          </p:cNvSpPr>
          <p:nvPr/>
        </p:nvSpPr>
        <p:spPr bwMode="auto">
          <a:xfrm>
            <a:off x="2743200" y="60960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spcBef>
                <a:spcPct val="50000"/>
              </a:spcBef>
            </a:pPr>
            <a:r>
              <a:rPr lang="en-US" sz="2400" u="none">
                <a:latin typeface="Times New Roman" pitchFamily="18" charset="0"/>
              </a:rPr>
              <a:t>MỎ THAN QUẢNG NINH</a:t>
            </a:r>
          </a:p>
        </p:txBody>
      </p:sp>
    </p:spTree>
    <p:extLst>
      <p:ext uri="{BB962C8B-B14F-4D97-AF65-F5344CB8AC3E}">
        <p14:creationId xmlns:p14="http://schemas.microsoft.com/office/powerpoint/2010/main" val="164484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3"/>
          <p:cNvSpPr txBox="1">
            <a:spLocks noChangeArrowheads="1"/>
          </p:cNvSpPr>
          <p:nvPr/>
        </p:nvSpPr>
        <p:spPr bwMode="auto">
          <a:xfrm>
            <a:off x="304800" y="609600"/>
            <a:ext cx="199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2400">
                <a:latin typeface="Times New Roman" pitchFamily="18" charset="0"/>
                <a:cs typeface="Times New Roman" pitchFamily="18" charset="0"/>
              </a:rPr>
              <a:t>Than mỏ gồm:</a:t>
            </a:r>
          </a:p>
        </p:txBody>
      </p:sp>
      <p:graphicFrame>
        <p:nvGraphicFramePr>
          <p:cNvPr id="5" name="Table 4"/>
          <p:cNvGraphicFramePr>
            <a:graphicFrameLocks noGrp="1"/>
          </p:cNvGraphicFramePr>
          <p:nvPr/>
        </p:nvGraphicFramePr>
        <p:xfrm>
          <a:off x="381000" y="1295400"/>
          <a:ext cx="8458200" cy="5227638"/>
        </p:xfrm>
        <a:graphic>
          <a:graphicData uri="http://schemas.openxmlformats.org/drawingml/2006/table">
            <a:tbl>
              <a:tblPr firstRow="1" bandRow="1">
                <a:tableStyleId>{5940675A-B579-460E-94D1-54222C63F5DA}</a:tableStyleId>
              </a:tblPr>
              <a:tblGrid>
                <a:gridCol w="2819400"/>
                <a:gridCol w="2819400"/>
                <a:gridCol w="2819400"/>
              </a:tblGrid>
              <a:tr h="838251">
                <a:tc>
                  <a:txBody>
                    <a:bodyPr/>
                    <a:lstStyle/>
                    <a:p>
                      <a:pPr algn="ctr"/>
                      <a:r>
                        <a:rPr lang="en-US" sz="2200" b="1" dirty="0" smtClean="0">
                          <a:solidFill>
                            <a:srgbClr val="1721E3"/>
                          </a:solidFill>
                          <a:latin typeface="Times New Roman" pitchFamily="18" charset="0"/>
                          <a:cs typeface="Times New Roman" pitchFamily="18" charset="0"/>
                        </a:rPr>
                        <a:t>Than</a:t>
                      </a:r>
                      <a:r>
                        <a:rPr lang="en-US" sz="2200" b="1" baseline="0" dirty="0" smtClean="0">
                          <a:solidFill>
                            <a:srgbClr val="1721E3"/>
                          </a:solidFill>
                          <a:latin typeface="Times New Roman" pitchFamily="18" charset="0"/>
                          <a:cs typeface="Times New Roman" pitchFamily="18" charset="0"/>
                        </a:rPr>
                        <a:t> gầy</a:t>
                      </a:r>
                      <a:endParaRPr lang="en-US" sz="2200" b="1" dirty="0">
                        <a:solidFill>
                          <a:srgbClr val="1721E3"/>
                        </a:solidFill>
                        <a:latin typeface="Times New Roman" pitchFamily="18" charset="0"/>
                        <a:cs typeface="Times New Roman" pitchFamily="18" charset="0"/>
                      </a:endParaRPr>
                    </a:p>
                  </a:txBody>
                  <a:tcPr marT="45723" marB="45723"/>
                </a:tc>
                <a:tc>
                  <a:txBody>
                    <a:bodyPr/>
                    <a:lstStyle/>
                    <a:p>
                      <a:pPr algn="ctr"/>
                      <a:r>
                        <a:rPr lang="en-US" sz="2200" b="1" dirty="0" smtClean="0">
                          <a:solidFill>
                            <a:srgbClr val="1721E3"/>
                          </a:solidFill>
                          <a:latin typeface="Times New Roman" pitchFamily="18" charset="0"/>
                          <a:cs typeface="Times New Roman" pitchFamily="18" charset="0"/>
                        </a:rPr>
                        <a:t>Than mỡ</a:t>
                      </a:r>
                      <a:r>
                        <a:rPr lang="en-US" sz="2200" b="1" baseline="0" dirty="0" smtClean="0">
                          <a:solidFill>
                            <a:srgbClr val="1721E3"/>
                          </a:solidFill>
                          <a:latin typeface="Times New Roman" pitchFamily="18" charset="0"/>
                          <a:cs typeface="Times New Roman" pitchFamily="18" charset="0"/>
                        </a:rPr>
                        <a:t> và </a:t>
                      </a:r>
                    </a:p>
                    <a:p>
                      <a:pPr algn="ctr"/>
                      <a:r>
                        <a:rPr lang="en-US" sz="2200" b="1" baseline="0" dirty="0" smtClean="0">
                          <a:solidFill>
                            <a:srgbClr val="1721E3"/>
                          </a:solidFill>
                          <a:latin typeface="Times New Roman" pitchFamily="18" charset="0"/>
                          <a:cs typeface="Times New Roman" pitchFamily="18" charset="0"/>
                        </a:rPr>
                        <a:t>than non</a:t>
                      </a:r>
                      <a:endParaRPr lang="en-US" sz="2200" b="1" dirty="0">
                        <a:solidFill>
                          <a:srgbClr val="1721E3"/>
                        </a:solidFill>
                        <a:latin typeface="Times New Roman" pitchFamily="18" charset="0"/>
                        <a:cs typeface="Times New Roman" pitchFamily="18" charset="0"/>
                      </a:endParaRPr>
                    </a:p>
                  </a:txBody>
                  <a:tcPr marT="45723" marB="45723"/>
                </a:tc>
                <a:tc>
                  <a:txBody>
                    <a:bodyPr/>
                    <a:lstStyle/>
                    <a:p>
                      <a:pPr algn="ctr"/>
                      <a:r>
                        <a:rPr lang="en-US" sz="2200" b="1" dirty="0" smtClean="0">
                          <a:solidFill>
                            <a:srgbClr val="1721E3"/>
                          </a:solidFill>
                          <a:latin typeface="Times New Roman" pitchFamily="18" charset="0"/>
                          <a:cs typeface="Times New Roman" pitchFamily="18" charset="0"/>
                        </a:rPr>
                        <a:t>Than bùn</a:t>
                      </a:r>
                      <a:endParaRPr lang="en-US" sz="2200" b="1" dirty="0">
                        <a:solidFill>
                          <a:srgbClr val="1721E3"/>
                        </a:solidFill>
                        <a:latin typeface="Times New Roman" pitchFamily="18" charset="0"/>
                        <a:cs typeface="Times New Roman" pitchFamily="18" charset="0"/>
                      </a:endParaRPr>
                    </a:p>
                  </a:txBody>
                  <a:tcPr marT="45723" marB="45723"/>
                </a:tc>
              </a:tr>
              <a:tr h="426746">
                <a:tc>
                  <a:txBody>
                    <a:bodyPr/>
                    <a:lstStyle/>
                    <a:p>
                      <a:pPr algn="just"/>
                      <a:r>
                        <a:rPr lang="en-US" sz="2200" dirty="0" smtClean="0">
                          <a:latin typeface="Times New Roman" pitchFamily="18" charset="0"/>
                          <a:cs typeface="Times New Roman" pitchFamily="18" charset="0"/>
                        </a:rPr>
                        <a:t>- Là</a:t>
                      </a:r>
                      <a:r>
                        <a:rPr lang="en-US" sz="2200" baseline="0" dirty="0" smtClean="0">
                          <a:latin typeface="Times New Roman" pitchFamily="18" charset="0"/>
                          <a:cs typeface="Times New Roman" pitchFamily="18" charset="0"/>
                        </a:rPr>
                        <a:t> loại than già nhất.</a:t>
                      </a:r>
                      <a:endParaRPr lang="en-US" sz="2200" dirty="0">
                        <a:latin typeface="Times New Roman" pitchFamily="18" charset="0"/>
                        <a:cs typeface="Times New Roman" pitchFamily="18" charset="0"/>
                      </a:endParaRPr>
                    </a:p>
                  </a:txBody>
                  <a:tcPr marT="45723" marB="45723"/>
                </a:tc>
                <a:tc>
                  <a:txBody>
                    <a:bodyPr/>
                    <a:lstStyle/>
                    <a:p>
                      <a:pPr algn="just"/>
                      <a:endParaRPr lang="en-US" sz="2200" dirty="0">
                        <a:latin typeface="Times New Roman" pitchFamily="18" charset="0"/>
                        <a:cs typeface="Times New Roman" pitchFamily="18" charset="0"/>
                      </a:endParaRPr>
                    </a:p>
                  </a:txBody>
                  <a:tcPr marT="45723" marB="45723"/>
                </a:tc>
                <a:tc>
                  <a:txBody>
                    <a:bodyPr/>
                    <a:lstStyle/>
                    <a:p>
                      <a:pPr algn="just"/>
                      <a:r>
                        <a:rPr lang="en-US" sz="2200" dirty="0" smtClean="0">
                          <a:latin typeface="Times New Roman" pitchFamily="18" charset="0"/>
                          <a:cs typeface="Times New Roman" pitchFamily="18" charset="0"/>
                        </a:rPr>
                        <a:t>- Là</a:t>
                      </a:r>
                      <a:r>
                        <a:rPr lang="en-US" sz="2200" baseline="0" dirty="0" smtClean="0">
                          <a:latin typeface="Times New Roman" pitchFamily="18" charset="0"/>
                          <a:cs typeface="Times New Roman" pitchFamily="18" charset="0"/>
                        </a:rPr>
                        <a:t> loại than trẻ nhất.</a:t>
                      </a:r>
                      <a:endParaRPr lang="en-US" sz="2200" dirty="0">
                        <a:latin typeface="Times New Roman" pitchFamily="18" charset="0"/>
                        <a:cs typeface="Times New Roman" pitchFamily="18" charset="0"/>
                      </a:endParaRPr>
                    </a:p>
                  </a:txBody>
                  <a:tcPr marT="45723" marB="45723"/>
                </a:tc>
              </a:tr>
              <a:tr h="1097347">
                <a:tc>
                  <a:txBody>
                    <a:bodyPr/>
                    <a:lstStyle/>
                    <a:p>
                      <a:pPr algn="just">
                        <a:buFontTx/>
                        <a:buChar char="-"/>
                      </a:pPr>
                      <a:r>
                        <a:rPr lang="en-US" sz="2200" dirty="0" smtClean="0">
                          <a:latin typeface="Times New Roman" pitchFamily="18" charset="0"/>
                          <a:cs typeface="Times New Roman" pitchFamily="18" charset="0"/>
                        </a:rPr>
                        <a:t> Chứa</a:t>
                      </a:r>
                      <a:r>
                        <a:rPr lang="en-US" sz="2200" baseline="0" dirty="0" smtClean="0">
                          <a:latin typeface="Times New Roman" pitchFamily="18" charset="0"/>
                          <a:cs typeface="Times New Roman" pitchFamily="18" charset="0"/>
                        </a:rPr>
                        <a:t> trên 90% C.</a:t>
                      </a:r>
                    </a:p>
                    <a:p>
                      <a:pPr algn="just">
                        <a:buFontTx/>
                        <a:buChar char="-"/>
                      </a:pPr>
                      <a:r>
                        <a:rPr lang="en-US" sz="2200" baseline="0" dirty="0" smtClean="0">
                          <a:latin typeface="Times New Roman" pitchFamily="18" charset="0"/>
                          <a:cs typeface="Times New Roman" pitchFamily="18" charset="0"/>
                        </a:rPr>
                        <a:t> Cháy tỏa ra rất nhiều nhiệt.</a:t>
                      </a:r>
                      <a:endParaRPr lang="en-US" sz="2200" dirty="0">
                        <a:latin typeface="Times New Roman" pitchFamily="18" charset="0"/>
                        <a:cs typeface="Times New Roman" pitchFamily="18" charset="0"/>
                      </a:endParaRPr>
                    </a:p>
                  </a:txBody>
                  <a:tcPr marT="45723" marB="45723"/>
                </a:tc>
                <a:tc>
                  <a:txBody>
                    <a:bodyPr/>
                    <a:lstStyle/>
                    <a:p>
                      <a:pPr algn="just"/>
                      <a:r>
                        <a:rPr lang="en-US" sz="2200" dirty="0" smtClean="0">
                          <a:latin typeface="Times New Roman" pitchFamily="18" charset="0"/>
                          <a:cs typeface="Times New Roman" pitchFamily="18" charset="0"/>
                        </a:rPr>
                        <a:t>- Chứa</a:t>
                      </a:r>
                      <a:r>
                        <a:rPr lang="en-US" sz="2200" baseline="0" dirty="0" smtClean="0">
                          <a:latin typeface="Times New Roman" pitchFamily="18" charset="0"/>
                          <a:cs typeface="Times New Roman" pitchFamily="18" charset="0"/>
                        </a:rPr>
                        <a:t> ít C hơn than gầy.</a:t>
                      </a:r>
                      <a:endParaRPr lang="en-US" sz="2200" dirty="0">
                        <a:latin typeface="Times New Roman" pitchFamily="18" charset="0"/>
                        <a:cs typeface="Times New Roman" pitchFamily="18" charset="0"/>
                      </a:endParaRPr>
                    </a:p>
                  </a:txBody>
                  <a:tcPr marT="45723" marB="45723"/>
                </a:tc>
                <a:tc>
                  <a:txBody>
                    <a:bodyPr/>
                    <a:lstStyle/>
                    <a:p>
                      <a:pPr algn="just"/>
                      <a:r>
                        <a:rPr lang="en-US" sz="2200" dirty="0" smtClean="0">
                          <a:latin typeface="Times New Roman" pitchFamily="18" charset="0"/>
                          <a:cs typeface="Times New Roman" pitchFamily="18" charset="0"/>
                        </a:rPr>
                        <a:t>- Được</a:t>
                      </a:r>
                      <a:r>
                        <a:rPr lang="en-US" sz="2200" baseline="0" dirty="0" smtClean="0">
                          <a:latin typeface="Times New Roman" pitchFamily="18" charset="0"/>
                          <a:cs typeface="Times New Roman" pitchFamily="18" charset="0"/>
                        </a:rPr>
                        <a:t> tạo thành ở đáy các đầm lầy.</a:t>
                      </a:r>
                      <a:endParaRPr lang="en-US" sz="2200" dirty="0">
                        <a:latin typeface="Times New Roman" pitchFamily="18" charset="0"/>
                        <a:cs typeface="Times New Roman" pitchFamily="18" charset="0"/>
                      </a:endParaRPr>
                    </a:p>
                  </a:txBody>
                  <a:tcPr marT="45723" marB="45723"/>
                </a:tc>
              </a:tr>
              <a:tr h="762046">
                <a:tc>
                  <a:txBody>
                    <a:bodyPr/>
                    <a:lstStyle/>
                    <a:p>
                      <a:pPr algn="just"/>
                      <a:r>
                        <a:rPr lang="en-US" sz="2200" dirty="0" smtClean="0">
                          <a:latin typeface="Times New Roman" pitchFamily="18" charset="0"/>
                          <a:cs typeface="Times New Roman" pitchFamily="18" charset="0"/>
                        </a:rPr>
                        <a:t>-</a:t>
                      </a:r>
                      <a:r>
                        <a:rPr lang="en-US" sz="2200" baseline="0" dirty="0" smtClean="0">
                          <a:latin typeface="Times New Roman" pitchFamily="18" charset="0"/>
                          <a:cs typeface="Times New Roman" pitchFamily="18" charset="0"/>
                        </a:rPr>
                        <a:t> Dùng làm nhiên liệu.</a:t>
                      </a:r>
                      <a:endParaRPr lang="en-US" sz="2200" dirty="0">
                        <a:latin typeface="Times New Roman" pitchFamily="18" charset="0"/>
                        <a:cs typeface="Times New Roman" pitchFamily="18" charset="0"/>
                      </a:endParaRPr>
                    </a:p>
                  </a:txBody>
                  <a:tcPr marT="45723" marB="45723"/>
                </a:tc>
                <a:tc>
                  <a:txBody>
                    <a:bodyPr/>
                    <a:lstStyle/>
                    <a:p>
                      <a:pPr algn="just"/>
                      <a:r>
                        <a:rPr lang="en-US" sz="2200" dirty="0" smtClean="0">
                          <a:latin typeface="Times New Roman" pitchFamily="18" charset="0"/>
                          <a:cs typeface="Times New Roman" pitchFamily="18" charset="0"/>
                        </a:rPr>
                        <a:t>- Dùng</a:t>
                      </a:r>
                      <a:r>
                        <a:rPr lang="en-US" sz="2200" baseline="0" dirty="0" smtClean="0">
                          <a:latin typeface="Times New Roman" pitchFamily="18" charset="0"/>
                          <a:cs typeface="Times New Roman" pitchFamily="18" charset="0"/>
                        </a:rPr>
                        <a:t> để luyện than cốc.</a:t>
                      </a:r>
                      <a:endParaRPr lang="en-US" sz="2200" dirty="0">
                        <a:latin typeface="Times New Roman" pitchFamily="18" charset="0"/>
                        <a:cs typeface="Times New Roman" pitchFamily="18" charset="0"/>
                      </a:endParaRPr>
                    </a:p>
                  </a:txBody>
                  <a:tcPr marT="45723" marB="45723"/>
                </a:tc>
                <a:tc>
                  <a:txBody>
                    <a:bodyPr/>
                    <a:lstStyle/>
                    <a:p>
                      <a:pPr algn="just"/>
                      <a:r>
                        <a:rPr lang="en-US" sz="2200" dirty="0" smtClean="0">
                          <a:latin typeface="Times New Roman" pitchFamily="18" charset="0"/>
                          <a:cs typeface="Times New Roman" pitchFamily="18" charset="0"/>
                        </a:rPr>
                        <a:t>- Dùng</a:t>
                      </a:r>
                      <a:r>
                        <a:rPr lang="en-US" sz="2200" baseline="0" dirty="0" smtClean="0">
                          <a:latin typeface="Times New Roman" pitchFamily="18" charset="0"/>
                          <a:cs typeface="Times New Roman" pitchFamily="18" charset="0"/>
                        </a:rPr>
                        <a:t> làm chất đốt và phân bón.</a:t>
                      </a:r>
                      <a:endParaRPr lang="en-US" sz="2200" dirty="0">
                        <a:latin typeface="Times New Roman" pitchFamily="18" charset="0"/>
                        <a:cs typeface="Times New Roman" pitchFamily="18" charset="0"/>
                      </a:endParaRPr>
                    </a:p>
                  </a:txBody>
                  <a:tcPr marT="45723" marB="45723"/>
                </a:tc>
              </a:tr>
              <a:tr h="2103248">
                <a:tc>
                  <a:txBody>
                    <a:bodyPr/>
                    <a:lstStyle/>
                    <a:p>
                      <a:pPr algn="just"/>
                      <a:endParaRPr lang="en-US" sz="2200">
                        <a:latin typeface="Times New Roman" pitchFamily="18" charset="0"/>
                        <a:cs typeface="Times New Roman" pitchFamily="18" charset="0"/>
                      </a:endParaRPr>
                    </a:p>
                  </a:txBody>
                  <a:tcPr marT="45723" marB="45723"/>
                </a:tc>
                <a:tc>
                  <a:txBody>
                    <a:bodyPr/>
                    <a:lstStyle/>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a:txBody>
                  <a:tcPr marT="45723" marB="45723"/>
                </a:tc>
                <a:tc>
                  <a:txBody>
                    <a:bodyPr/>
                    <a:lstStyle/>
                    <a:p>
                      <a:pPr algn="just"/>
                      <a:endParaRPr lang="en-US" sz="2200" dirty="0">
                        <a:latin typeface="Times New Roman" pitchFamily="18" charset="0"/>
                        <a:cs typeface="Times New Roman" pitchFamily="18" charset="0"/>
                      </a:endParaRPr>
                    </a:p>
                  </a:txBody>
                  <a:tcPr marT="45723" marB="45723"/>
                </a:tc>
              </a:tr>
            </a:tbl>
          </a:graphicData>
        </a:graphic>
      </p:graphicFrame>
      <p:pic>
        <p:nvPicPr>
          <p:cNvPr id="83997" name="Picture 4" descr="http://www.ru.all.biz/img/ru/catalog/middle/15775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5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8" name="Picture 2" descr="http://stores.niengiamtrangvang.com/anhgt/39557601/m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5105400"/>
            <a:ext cx="17811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9" name="Picture 4" descr="coal_group[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4958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572000"/>
            <a:ext cx="2613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358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1524000" y="4572000"/>
            <a:ext cx="6110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vi-VN" sz="2400" b="1" u="none">
                <a:latin typeface="Times New Roman" pitchFamily="18" charset="0"/>
                <a:cs typeface="Times New Roman" pitchFamily="18" charset="0"/>
              </a:rPr>
              <a:t>Than cốc</a:t>
            </a:r>
            <a:r>
              <a:rPr lang="vi-VN" sz="2400" u="none">
                <a:latin typeface="Times New Roman" pitchFamily="18" charset="0"/>
                <a:cs typeface="Times New Roman" pitchFamily="18" charset="0"/>
              </a:rPr>
              <a:t> là sản phẩm tạo thành từ than mỡ, là loại than chứa ít lưu huỳnh và ít tro nhiều chất bốc nhờ quy trình luyện than mỡ thành than cốc ở điều kiện yếm khí trên 1000°</a:t>
            </a:r>
            <a:r>
              <a:rPr lang="az-Cyrl-AZ" sz="2400" u="none">
                <a:latin typeface="Times New Roman" pitchFamily="18" charset="0"/>
                <a:cs typeface="Times New Roman" pitchFamily="18" charset="0"/>
              </a:rPr>
              <a:t>С.</a:t>
            </a:r>
            <a:endParaRPr lang="en-US" sz="2400" u="none">
              <a:latin typeface="Times New Roman" pitchFamily="18" charset="0"/>
              <a:cs typeface="Times New Roman" pitchFamily="18" charset="0"/>
            </a:endParaRPr>
          </a:p>
        </p:txBody>
      </p:sp>
      <p:pic>
        <p:nvPicPr>
          <p:cNvPr id="84995" name="Picture 2" descr="https://upload.wikimedia.org/wikipedia/commons/thumb/d/da/Koks_Brennstoff.jpg/220px-Koks_Brennst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496887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49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2" descr="Đồ gỗ trang trí phòng khách đẹp đến nao lòng cho các tín đ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3" y="0"/>
            <a:ext cx="47259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10" descr="Nhà gỗ 3 gian 5 gian | Mẫu đẹp - Hiện đại - Giá r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47291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2" descr="https://pixabay.com/static/uploads/photo/2015/10/29/13/04/fire-1012329_960_7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16" descr="http://www.baohaiquan.vn/Pictures112011/PhanThu/papper581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050" y="3733800"/>
            <a:ext cx="4679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203575" y="2433638"/>
            <a:ext cx="2740025" cy="20161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u="none" dirty="0">
                <a:solidFill>
                  <a:srgbClr val="FF0000"/>
                </a:solidFill>
                <a:latin typeface="Times New Roman" pitchFamily="18" charset="0"/>
                <a:cs typeface="Times New Roman" pitchFamily="18" charset="0"/>
              </a:rPr>
              <a:t>ỨNG DỤNG </a:t>
            </a:r>
          </a:p>
          <a:p>
            <a:pPr algn="ctr" eaLnBrk="1" hangingPunct="1">
              <a:defRPr/>
            </a:pPr>
            <a:r>
              <a:rPr lang="en-US" sz="2400" u="none" dirty="0">
                <a:solidFill>
                  <a:srgbClr val="FF0000"/>
                </a:solidFill>
                <a:latin typeface="Times New Roman" pitchFamily="18" charset="0"/>
                <a:cs typeface="Times New Roman" pitchFamily="18" charset="0"/>
              </a:rPr>
              <a:t>CỦA GỖ</a:t>
            </a:r>
          </a:p>
        </p:txBody>
      </p:sp>
      <p:sp>
        <p:nvSpPr>
          <p:cNvPr id="86023" name="TextBox 8"/>
          <p:cNvSpPr txBox="1">
            <a:spLocks noChangeArrowheads="1"/>
          </p:cNvSpPr>
          <p:nvPr/>
        </p:nvSpPr>
        <p:spPr bwMode="auto">
          <a:xfrm>
            <a:off x="381000" y="29670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2400" u="none">
                <a:latin typeface="Times New Roman" pitchFamily="18" charset="0"/>
                <a:cs typeface="Times New Roman" pitchFamily="18" charset="0"/>
              </a:rPr>
              <a:t>Nhiên liệu (hạn chế)</a:t>
            </a:r>
          </a:p>
        </p:txBody>
      </p:sp>
      <p:sp>
        <p:nvSpPr>
          <p:cNvPr id="86024" name="TextBox 9"/>
          <p:cNvSpPr txBox="1">
            <a:spLocks noChangeArrowheads="1"/>
          </p:cNvSpPr>
          <p:nvPr/>
        </p:nvSpPr>
        <p:spPr bwMode="auto">
          <a:xfrm>
            <a:off x="5868988" y="2967038"/>
            <a:ext cx="3046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2400" u="none">
                <a:latin typeface="Times New Roman" pitchFamily="18" charset="0"/>
                <a:cs typeface="Times New Roman" pitchFamily="18" charset="0"/>
              </a:rPr>
              <a:t>Làm đồ dùng, vật dụng</a:t>
            </a:r>
          </a:p>
        </p:txBody>
      </p:sp>
      <p:sp>
        <p:nvSpPr>
          <p:cNvPr id="11" name="TextBox 10"/>
          <p:cNvSpPr txBox="1"/>
          <p:nvPr/>
        </p:nvSpPr>
        <p:spPr>
          <a:xfrm>
            <a:off x="1012825" y="6396038"/>
            <a:ext cx="2392363" cy="461962"/>
          </a:xfrm>
          <a:prstGeom prst="rect">
            <a:avLst/>
          </a:prstGeom>
          <a:solidFill>
            <a:schemeClr val="accent5"/>
          </a:solidFill>
        </p:spPr>
        <p:txBody>
          <a:bodyPr wrap="none">
            <a:spAutoFit/>
          </a:bodyPr>
          <a:lstStyle/>
          <a:p>
            <a:pPr algn="ctr" eaLnBrk="1" hangingPunct="1">
              <a:defRPr/>
            </a:pPr>
            <a:r>
              <a:rPr lang="en-US" sz="2400" u="none" dirty="0">
                <a:latin typeface="Times New Roman" pitchFamily="18" charset="0"/>
                <a:cs typeface="Times New Roman" pitchFamily="18" charset="0"/>
              </a:rPr>
              <a:t>Vật liệu xây dựng</a:t>
            </a:r>
          </a:p>
        </p:txBody>
      </p:sp>
      <p:sp>
        <p:nvSpPr>
          <p:cNvPr id="12" name="TextBox 11"/>
          <p:cNvSpPr txBox="1"/>
          <p:nvPr/>
        </p:nvSpPr>
        <p:spPr>
          <a:xfrm>
            <a:off x="5060950" y="6396038"/>
            <a:ext cx="3395663" cy="461962"/>
          </a:xfrm>
          <a:prstGeom prst="rect">
            <a:avLst/>
          </a:prstGeom>
          <a:solidFill>
            <a:schemeClr val="accent5"/>
          </a:solidFill>
        </p:spPr>
        <p:txBody>
          <a:bodyPr wrap="none">
            <a:spAutoFit/>
          </a:bodyPr>
          <a:lstStyle/>
          <a:p>
            <a:pPr algn="ctr" eaLnBrk="1" hangingPunct="1">
              <a:defRPr/>
            </a:pPr>
            <a:r>
              <a:rPr lang="en-US" sz="2400" u="none" dirty="0">
                <a:latin typeface="Times New Roman" pitchFamily="18" charset="0"/>
                <a:cs typeface="Times New Roman" pitchFamily="18" charset="0"/>
              </a:rPr>
              <a:t>Nguyên liệu sản xuất giấy</a:t>
            </a:r>
          </a:p>
        </p:txBody>
      </p:sp>
    </p:spTree>
    <p:extLst>
      <p:ext uri="{BB962C8B-B14F-4D97-AF65-F5344CB8AC3E}">
        <p14:creationId xmlns:p14="http://schemas.microsoft.com/office/powerpoint/2010/main" val="541130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07" y="1"/>
            <a:ext cx="7290054" cy="1040691"/>
          </a:xfrm>
        </p:spPr>
        <p:txBody>
          <a:bodyPr>
            <a:noAutofit/>
          </a:bodyPr>
          <a:lstStyle/>
          <a:p>
            <a:r>
              <a:rPr lang="en-US" sz="4400" dirty="0">
                <a:solidFill>
                  <a:schemeClr val="tx1"/>
                </a:solidFill>
                <a:latin typeface="Times New Roman" pitchFamily="18" charset="0"/>
                <a:cs typeface="Times New Roman" pitchFamily="18" charset="0"/>
              </a:rPr>
              <a:t>II. </a:t>
            </a:r>
            <a:r>
              <a:rPr lang="en-US" sz="4400" dirty="0" err="1" smtClean="0">
                <a:solidFill>
                  <a:schemeClr val="tx1"/>
                </a:solidFill>
                <a:latin typeface="Times New Roman" pitchFamily="18" charset="0"/>
                <a:cs typeface="Times New Roman" pitchFamily="18" charset="0"/>
              </a:rPr>
              <a:t>Phân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loại</a:t>
            </a:r>
            <a:r>
              <a:rPr lang="en-US" sz="4400" dirty="0" smtClean="0">
                <a:solidFill>
                  <a:schemeClr val="tx1"/>
                </a:solidFill>
                <a:latin typeface="Times New Roman" pitchFamily="18" charset="0"/>
                <a:cs typeface="Times New Roman" pitchFamily="18" charset="0"/>
              </a:rPr>
              <a:t>:</a:t>
            </a:r>
            <a:endParaRPr lang="vi-VN" sz="4400" dirty="0">
              <a:solidFill>
                <a:schemeClr val="tx1"/>
              </a:solidFill>
              <a:latin typeface="Times New Roman" pitchFamily="18" charset="0"/>
              <a:cs typeface="Times New Roman" pitchFamily="18" charset="0"/>
            </a:endParaRPr>
          </a:p>
        </p:txBody>
      </p:sp>
      <p:sp>
        <p:nvSpPr>
          <p:cNvPr id="8" name="Content Placeholder 7"/>
          <p:cNvSpPr>
            <a:spLocks noGrp="1"/>
          </p:cNvSpPr>
          <p:nvPr>
            <p:ph sz="half" idx="1"/>
          </p:nvPr>
        </p:nvSpPr>
        <p:spPr>
          <a:xfrm>
            <a:off x="508176" y="3312447"/>
            <a:ext cx="7592216" cy="1245039"/>
          </a:xfrm>
        </p:spPr>
        <p:txBody>
          <a:bodyPr>
            <a:noAutofit/>
          </a:bodyPr>
          <a:lstStyle/>
          <a:p>
            <a:pPr marL="0" indent="0">
              <a:buNone/>
            </a:pPr>
            <a:r>
              <a:rPr lang="en-US" sz="4000" dirty="0" smtClean="0">
                <a:latin typeface="Times New Roman" pitchFamily="18" charset="0"/>
                <a:cs typeface="Times New Roman" pitchFamily="18" charset="0"/>
              </a:rPr>
              <a:t>Than </a:t>
            </a:r>
            <a:r>
              <a:rPr lang="en-US" sz="4000" dirty="0" err="1" smtClean="0">
                <a:latin typeface="Times New Roman" pitchFamily="18" charset="0"/>
                <a:cs typeface="Times New Roman" pitchFamily="18" charset="0"/>
              </a:rPr>
              <a:t>mỏ</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gồm</a:t>
            </a:r>
            <a:r>
              <a:rPr lang="en-US" sz="4000" dirty="0" smtClean="0">
                <a:latin typeface="Times New Roman" pitchFamily="18" charset="0"/>
                <a:cs typeface="Times New Roman" pitchFamily="18" charset="0"/>
              </a:rPr>
              <a:t> than </a:t>
            </a:r>
            <a:r>
              <a:rPr lang="en-US" sz="4000" dirty="0" err="1" smtClean="0">
                <a:latin typeface="Times New Roman" pitchFamily="18" charset="0"/>
                <a:cs typeface="Times New Roman" pitchFamily="18" charset="0"/>
              </a:rPr>
              <a:t>gầy</a:t>
            </a:r>
            <a:r>
              <a:rPr lang="en-US" sz="4000" dirty="0" smtClean="0">
                <a:latin typeface="Times New Roman" pitchFamily="18" charset="0"/>
                <a:cs typeface="Times New Roman" pitchFamily="18" charset="0"/>
              </a:rPr>
              <a:t>, than </a:t>
            </a:r>
            <a:r>
              <a:rPr lang="en-US" sz="4000" dirty="0" err="1" smtClean="0">
                <a:latin typeface="Times New Roman" pitchFamily="18" charset="0"/>
                <a:cs typeface="Times New Roman" pitchFamily="18" charset="0"/>
              </a:rPr>
              <a:t>mỡ</a:t>
            </a:r>
            <a:r>
              <a:rPr lang="en-US" sz="4000" dirty="0" smtClean="0">
                <a:latin typeface="Times New Roman" pitchFamily="18" charset="0"/>
                <a:cs typeface="Times New Roman" pitchFamily="18" charset="0"/>
              </a:rPr>
              <a:t>, than non, than </a:t>
            </a:r>
            <a:r>
              <a:rPr lang="en-US" sz="4000" dirty="0" err="1" smtClean="0">
                <a:latin typeface="Times New Roman" pitchFamily="18" charset="0"/>
                <a:cs typeface="Times New Roman" pitchFamily="18" charset="0"/>
              </a:rPr>
              <a:t>bùn</a:t>
            </a:r>
            <a:endParaRPr lang="en-US" sz="4000" dirty="0">
              <a:latin typeface="Times New Roman" pitchFamily="18" charset="0"/>
              <a:cs typeface="Times New Roman" pitchFamily="18" charset="0"/>
            </a:endParaRPr>
          </a:p>
        </p:txBody>
      </p:sp>
      <p:sp>
        <p:nvSpPr>
          <p:cNvPr id="10" name="TextBox 9"/>
          <p:cNvSpPr txBox="1"/>
          <p:nvPr/>
        </p:nvSpPr>
        <p:spPr>
          <a:xfrm>
            <a:off x="433110" y="1143305"/>
            <a:ext cx="5291017"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vi-VN" sz="2800" b="1" noProof="1" smtClean="0">
                <a:latin typeface="Times New Roman" pitchFamily="18" charset="0"/>
                <a:cs typeface="Times New Roman" pitchFamily="18" charset="0"/>
              </a:rPr>
              <a:t>NHIÊN</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RẮN</a:t>
            </a:r>
            <a:endParaRPr lang="vi-VN" sz="2800" b="1" dirty="0">
              <a:latin typeface="Times New Roman" pitchFamily="18" charset="0"/>
              <a:cs typeface="Times New Roman" pitchFamily="18" charset="0"/>
            </a:endParaRPr>
          </a:p>
        </p:txBody>
      </p:sp>
      <p:sp>
        <p:nvSpPr>
          <p:cNvPr id="7" name="TextBox 6"/>
          <p:cNvSpPr txBox="1"/>
          <p:nvPr/>
        </p:nvSpPr>
        <p:spPr>
          <a:xfrm>
            <a:off x="482096" y="2123019"/>
            <a:ext cx="5890104"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Gồm</a:t>
            </a:r>
            <a:r>
              <a:rPr lang="en-US" sz="4000" dirty="0" smtClean="0">
                <a:latin typeface="Times New Roman" pitchFamily="18" charset="0"/>
                <a:cs typeface="Times New Roman" pitchFamily="18" charset="0"/>
              </a:rPr>
              <a:t>: than </a:t>
            </a:r>
            <a:r>
              <a:rPr lang="en-US" sz="4000" dirty="0" err="1" smtClean="0">
                <a:latin typeface="Times New Roman" pitchFamily="18" charset="0"/>
                <a:cs typeface="Times New Roman" pitchFamily="18" charset="0"/>
              </a:rPr>
              <a:t>mỏ</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gỗ</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06238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46" y="0"/>
            <a:ext cx="7290054" cy="1048512"/>
          </a:xfrm>
        </p:spPr>
        <p:txBody>
          <a:bodyPr/>
          <a:lstStyle/>
          <a:p>
            <a:r>
              <a:rPr lang="en-US" dirty="0" smtClean="0">
                <a:solidFill>
                  <a:schemeClr val="tx1"/>
                </a:solidFill>
                <a:latin typeface="Times New Roman" pitchFamily="18" charset="0"/>
                <a:cs typeface="Times New Roman" pitchFamily="18" charset="0"/>
              </a:rPr>
              <a:t>2.Nhiên li</a:t>
            </a:r>
            <a:r>
              <a:rPr lang="vi-VN" dirty="0" smtClean="0">
                <a:solidFill>
                  <a:schemeClr val="tx1"/>
                </a:solidFill>
                <a:latin typeface="Times New Roman" pitchFamily="18" charset="0"/>
                <a:cs typeface="Times New Roman" pitchFamily="18" charset="0"/>
              </a:rPr>
              <a:t>ệu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lỏng</a:t>
            </a:r>
            <a:endParaRPr lang="en-US" dirty="0">
              <a:solidFill>
                <a:schemeClr val="tx1"/>
              </a:solidFill>
              <a:latin typeface="Times New Roman" pitchFamily="18" charset="0"/>
              <a:cs typeface="Times New Roman" pitchFamily="18" charset="0"/>
            </a:endParaRPr>
          </a:p>
        </p:txBody>
      </p:sp>
      <p:sp>
        <p:nvSpPr>
          <p:cNvPr id="6" name="TextBox 5"/>
          <p:cNvSpPr txBox="1"/>
          <p:nvPr/>
        </p:nvSpPr>
        <p:spPr>
          <a:xfrm>
            <a:off x="3656729" y="6150114"/>
            <a:ext cx="1503100" cy="707886"/>
          </a:xfrm>
          <a:prstGeom prst="rect">
            <a:avLst/>
          </a:prstGeom>
          <a:noFill/>
        </p:spPr>
        <p:txBody>
          <a:bodyPr wrap="square" rtlCol="0">
            <a:spAutoFit/>
          </a:bodyPr>
          <a:lstStyle/>
          <a:p>
            <a:r>
              <a:rPr lang="vi-VN" sz="4000" dirty="0" smtClean="0"/>
              <a:t>Xăng </a:t>
            </a:r>
            <a:endParaRPr lang="en-US" sz="4000" dirty="0"/>
          </a:p>
        </p:txBody>
      </p:sp>
      <p:pic>
        <p:nvPicPr>
          <p:cNvPr id="9" name="Picture 8" descr="xang.jpg"/>
          <p:cNvPicPr>
            <a:picLocks noChangeAspect="1"/>
          </p:cNvPicPr>
          <p:nvPr/>
        </p:nvPicPr>
        <p:blipFill>
          <a:blip r:embed="rId2"/>
          <a:stretch>
            <a:fillRect/>
          </a:stretch>
        </p:blipFill>
        <p:spPr>
          <a:xfrm>
            <a:off x="1209294" y="1175657"/>
            <a:ext cx="6286500" cy="4908187"/>
          </a:xfrm>
          <a:prstGeom prst="rect">
            <a:avLst/>
          </a:prstGeom>
        </p:spPr>
      </p:pic>
    </p:spTree>
    <p:extLst>
      <p:ext uri="{BB962C8B-B14F-4D97-AF65-F5344CB8AC3E}">
        <p14:creationId xmlns:p14="http://schemas.microsoft.com/office/powerpoint/2010/main" val="27608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no._dau_hoa.jpg"/>
          <p:cNvPicPr>
            <a:picLocks noChangeAspect="1"/>
          </p:cNvPicPr>
          <p:nvPr/>
        </p:nvPicPr>
        <p:blipFill>
          <a:blip r:embed="rId2"/>
          <a:stretch>
            <a:fillRect/>
          </a:stretch>
        </p:blipFill>
        <p:spPr>
          <a:xfrm>
            <a:off x="2569464" y="1173993"/>
            <a:ext cx="4837176" cy="5465504"/>
          </a:xfrm>
          <a:prstGeom prst="rect">
            <a:avLst/>
          </a:prstGeom>
        </p:spPr>
      </p:pic>
      <p:sp>
        <p:nvSpPr>
          <p:cNvPr id="5" name="Rectangle 4"/>
          <p:cNvSpPr/>
          <p:nvPr/>
        </p:nvSpPr>
        <p:spPr>
          <a:xfrm>
            <a:off x="2706624" y="499872"/>
            <a:ext cx="3521560" cy="59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Times New Roman" pitchFamily="18" charset="0"/>
                <a:cs typeface="Times New Roman" pitchFamily="18" charset="0"/>
              </a:rPr>
              <a:t>Dầu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hỏa</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977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6-dau-diesel-dau-do-01.png"/>
          <p:cNvPicPr>
            <a:picLocks noChangeAspect="1"/>
          </p:cNvPicPr>
          <p:nvPr/>
        </p:nvPicPr>
        <p:blipFill>
          <a:blip r:embed="rId2"/>
          <a:stretch>
            <a:fillRect/>
          </a:stretch>
        </p:blipFill>
        <p:spPr>
          <a:xfrm>
            <a:off x="1106311" y="377952"/>
            <a:ext cx="7007547" cy="6169152"/>
          </a:xfrm>
          <a:prstGeom prst="rect">
            <a:avLst/>
          </a:prstGeom>
        </p:spPr>
      </p:pic>
    </p:spTree>
    <p:extLst>
      <p:ext uri="{BB962C8B-B14F-4D97-AF65-F5344CB8AC3E}">
        <p14:creationId xmlns:p14="http://schemas.microsoft.com/office/powerpoint/2010/main" val="2001716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zut.jpg"/>
          <p:cNvPicPr>
            <a:picLocks noChangeAspect="1"/>
          </p:cNvPicPr>
          <p:nvPr/>
        </p:nvPicPr>
        <p:blipFill>
          <a:blip r:embed="rId2"/>
          <a:stretch>
            <a:fillRect/>
          </a:stretch>
        </p:blipFill>
        <p:spPr>
          <a:xfrm>
            <a:off x="1719359" y="1567245"/>
            <a:ext cx="5357813" cy="4772025"/>
          </a:xfrm>
          <a:prstGeom prst="rect">
            <a:avLst/>
          </a:prstGeom>
        </p:spPr>
      </p:pic>
      <p:sp>
        <p:nvSpPr>
          <p:cNvPr id="3" name="Rectangle 2"/>
          <p:cNvSpPr/>
          <p:nvPr/>
        </p:nvSpPr>
        <p:spPr>
          <a:xfrm>
            <a:off x="2706624" y="499872"/>
            <a:ext cx="2267712" cy="59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Times New Roman" pitchFamily="18" charset="0"/>
                <a:cs typeface="Times New Roman" pitchFamily="18" charset="0"/>
              </a:rPr>
              <a:t>Dầu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mazut</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372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Rot="1" noChangeArrowheads="1"/>
          </p:cNvSpPr>
          <p:nvPr/>
        </p:nvSpPr>
        <p:spPr bwMode="auto">
          <a:xfrm>
            <a:off x="76200" y="395288"/>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u="none" dirty="0">
                <a:solidFill>
                  <a:srgbClr val="FF0000"/>
                </a:solidFill>
                <a:latin typeface="Times New Roman" pitchFamily="18" charset="0"/>
                <a:cs typeface="Times New Roman" pitchFamily="18" charset="0"/>
              </a:rPr>
              <a:t>: </a:t>
            </a:r>
          </a:p>
          <a:p>
            <a:pPr algn="ctr" eaLnBrk="1" hangingPunct="1"/>
            <a:r>
              <a:rPr lang="en-US" sz="2400" b="1" u="none" dirty="0" smtClean="0">
                <a:solidFill>
                  <a:srgbClr val="FF0000"/>
                </a:solidFill>
                <a:latin typeface="Times New Roman" pitchFamily="18" charset="0"/>
                <a:cs typeface="Times New Roman" pitchFamily="18" charset="0"/>
              </a:rPr>
              <a:t>NHIÊN </a:t>
            </a:r>
            <a:r>
              <a:rPr lang="en-US" sz="2400" b="1" u="none" dirty="0">
                <a:solidFill>
                  <a:srgbClr val="FF0000"/>
                </a:solidFill>
                <a:latin typeface="Times New Roman" pitchFamily="18" charset="0"/>
                <a:cs typeface="Times New Roman" pitchFamily="18" charset="0"/>
              </a:rPr>
              <a:t>LIỆU</a:t>
            </a:r>
          </a:p>
        </p:txBody>
      </p:sp>
      <p:sp>
        <p:nvSpPr>
          <p:cNvPr id="5" name="Rectangle 4"/>
          <p:cNvSpPr/>
          <p:nvPr/>
        </p:nvSpPr>
        <p:spPr>
          <a:xfrm>
            <a:off x="467544" y="1772816"/>
            <a:ext cx="6534472" cy="1569660"/>
          </a:xfrm>
          <a:prstGeom prst="rect">
            <a:avLst/>
          </a:prstGeom>
        </p:spPr>
        <p:txBody>
          <a:bodyPr wrap="square">
            <a:spAutoFit/>
          </a:bodyPr>
          <a:lstStyle/>
          <a:p>
            <a:r>
              <a:rPr lang="en-US" sz="3200" b="1" dirty="0"/>
              <a:t>I. NHIÊN LIỆU LÀ GÌ ?</a:t>
            </a:r>
            <a:endParaRPr lang="en-US" sz="3200" dirty="0"/>
          </a:p>
          <a:p>
            <a:pPr marL="285750" indent="-285750">
              <a:buFontTx/>
              <a:buChar char="-"/>
            </a:pPr>
            <a:r>
              <a:rPr lang="en-US" sz="3200" dirty="0" err="1" smtClean="0"/>
              <a:t>Khái</a:t>
            </a:r>
            <a:r>
              <a:rPr lang="en-US" sz="3200" dirty="0" smtClean="0"/>
              <a:t> </a:t>
            </a:r>
            <a:r>
              <a:rPr lang="en-US" sz="3200" dirty="0" err="1"/>
              <a:t>niệm</a:t>
            </a:r>
            <a:r>
              <a:rPr lang="en-US" sz="3200" dirty="0"/>
              <a:t>: </a:t>
            </a:r>
            <a:r>
              <a:rPr lang="pt-BR" sz="3200" dirty="0"/>
              <a:t>. . . . . . . . . . . . . </a:t>
            </a:r>
            <a:endParaRPr lang="pt-BR" sz="3200" dirty="0" smtClean="0"/>
          </a:p>
          <a:p>
            <a:pPr marL="285750" indent="-285750">
              <a:buFontTx/>
              <a:buChar char="-"/>
            </a:pPr>
            <a:r>
              <a:rPr lang="en-US" sz="3200" dirty="0" smtClean="0"/>
              <a:t>- </a:t>
            </a:r>
            <a:r>
              <a:rPr lang="en-US" sz="3200" dirty="0" err="1"/>
              <a:t>Nhiên</a:t>
            </a:r>
            <a:r>
              <a:rPr lang="en-US" sz="3200" dirty="0"/>
              <a:t> </a:t>
            </a:r>
            <a:r>
              <a:rPr lang="en-US" sz="3200" dirty="0" err="1"/>
              <a:t>liệu</a:t>
            </a:r>
            <a:r>
              <a:rPr lang="en-US" sz="3200" dirty="0"/>
              <a:t> </a:t>
            </a:r>
            <a:r>
              <a:rPr lang="en-US" sz="3200" dirty="0" err="1"/>
              <a:t>thông</a:t>
            </a:r>
            <a:r>
              <a:rPr lang="en-US" sz="3200" dirty="0"/>
              <a:t> </a:t>
            </a:r>
            <a:r>
              <a:rPr lang="en-US" sz="3200" dirty="0" err="1"/>
              <a:t>thường</a:t>
            </a:r>
            <a:r>
              <a:rPr lang="en-US" sz="3200" dirty="0"/>
              <a:t> : </a:t>
            </a:r>
            <a:r>
              <a:rPr lang="pt-BR" sz="3200" dirty="0"/>
              <a:t>. . . </a:t>
            </a:r>
            <a:endParaRPr lang="en-US" sz="3200" dirty="0"/>
          </a:p>
        </p:txBody>
      </p:sp>
      <p:pic>
        <p:nvPicPr>
          <p:cNvPr id="6" name="Picture 19" descr="imagesCALKCM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33" y="3564532"/>
            <a:ext cx="21336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tatic.laodong.com.vn/Uploaded/phamthuhien/2013_12_08/bepcui_BH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584968"/>
            <a:ext cx="331236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gas2_12964169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566800"/>
            <a:ext cx="2184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6624" y="499872"/>
            <a:ext cx="4535250" cy="59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Times New Roman" pitchFamily="18" charset="0"/>
                <a:cs typeface="Times New Roman" pitchFamily="18" charset="0"/>
              </a:rPr>
              <a:t>Rượu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etylic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cồn</a:t>
            </a:r>
            <a:r>
              <a:rPr lang="en-US" sz="4000" dirty="0" smtClean="0">
                <a:solidFill>
                  <a:schemeClr val="tx1"/>
                </a:solidFill>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pic>
        <p:nvPicPr>
          <p:cNvPr id="4" name="Picture 3" descr="cồn.jpg"/>
          <p:cNvPicPr>
            <a:picLocks noChangeAspect="1"/>
          </p:cNvPicPr>
          <p:nvPr/>
        </p:nvPicPr>
        <p:blipFill>
          <a:blip r:embed="rId2"/>
          <a:stretch>
            <a:fillRect/>
          </a:stretch>
        </p:blipFill>
        <p:spPr>
          <a:xfrm>
            <a:off x="1415143" y="1429878"/>
            <a:ext cx="5826731" cy="4666122"/>
          </a:xfrm>
          <a:prstGeom prst="rect">
            <a:avLst/>
          </a:prstGeom>
        </p:spPr>
      </p:pic>
    </p:spTree>
    <p:extLst>
      <p:ext uri="{BB962C8B-B14F-4D97-AF65-F5344CB8AC3E}">
        <p14:creationId xmlns:p14="http://schemas.microsoft.com/office/powerpoint/2010/main" val="17536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768" y="865632"/>
            <a:ext cx="8119872" cy="463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1248" y="499872"/>
            <a:ext cx="6922008" cy="5242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Times New Roman" pitchFamily="18" charset="0"/>
                <a:cs typeface="Times New Roman" pitchFamily="18" charset="0"/>
              </a:rPr>
              <a:t>Nhiên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liệu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lỏng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gồm</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các</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sản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phẩm</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chế</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biến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từ</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dầu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mỏ</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xăng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dầu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hỏa</a:t>
            </a:r>
            <a:r>
              <a:rPr lang="en-US" sz="4400" dirty="0" smtClean="0">
                <a:solidFill>
                  <a:schemeClr val="tx1"/>
                </a:solidFill>
                <a:latin typeface="Times New Roman" pitchFamily="18" charset="0"/>
                <a:cs typeface="Times New Roman" pitchFamily="18" charset="0"/>
              </a:rPr>
              <a:t>, …) </a:t>
            </a:r>
            <a:r>
              <a:rPr lang="en-US" sz="4400" dirty="0" err="1" smtClean="0">
                <a:solidFill>
                  <a:schemeClr val="tx1"/>
                </a:solidFill>
                <a:latin typeface="Times New Roman" pitchFamily="18" charset="0"/>
                <a:cs typeface="Times New Roman" pitchFamily="18" charset="0"/>
              </a:rPr>
              <a:t>và</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rượu</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09481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6" y="244430"/>
            <a:ext cx="7290054" cy="938197"/>
          </a:xfrm>
        </p:spPr>
        <p:txBody>
          <a:bodyPr/>
          <a:lstStyle/>
          <a:p>
            <a:r>
              <a:rPr lang="vi-VN" dirty="0" smtClean="0">
                <a:solidFill>
                  <a:schemeClr val="tx1"/>
                </a:solidFill>
                <a:latin typeface="Times New Roman" pitchFamily="18" charset="0"/>
                <a:cs typeface="Times New Roman" pitchFamily="18" charset="0"/>
              </a:rPr>
              <a:t>3.Nhiên liệu khí</a:t>
            </a:r>
            <a:endParaRPr lang="en-US"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213829" y="2939394"/>
            <a:ext cx="3777176" cy="3918609"/>
          </a:xfrm>
          <a:prstGeom prst="rect">
            <a:avLst/>
          </a:prstGeom>
        </p:spPr>
      </p:pic>
      <p:sp>
        <p:nvSpPr>
          <p:cNvPr id="7" name="TextBox 6"/>
          <p:cNvSpPr txBox="1"/>
          <p:nvPr/>
        </p:nvSpPr>
        <p:spPr>
          <a:xfrm>
            <a:off x="312302" y="1171019"/>
            <a:ext cx="8652186"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Gồm </a:t>
            </a:r>
            <a:r>
              <a:rPr lang="vi-VN" sz="4000" dirty="0" smtClean="0">
                <a:latin typeface="Times New Roman" pitchFamily="18" charset="0"/>
                <a:cs typeface="Times New Roman" pitchFamily="18" charset="0"/>
              </a:rPr>
              <a:t>các loại khí t</a:t>
            </a:r>
            <a:r>
              <a:rPr lang="en-US" sz="4000" dirty="0" err="1" smtClean="0">
                <a:latin typeface="Times New Roman" pitchFamily="18" charset="0"/>
                <a:cs typeface="Times New Roman" pitchFamily="18" charset="0"/>
              </a:rPr>
              <a:t>hiên</a:t>
            </a:r>
            <a:r>
              <a:rPr lang="vi-VN" sz="4000" dirty="0" smtClean="0">
                <a:latin typeface="Times New Roman" pitchFamily="18" charset="0"/>
                <a:cs typeface="Times New Roman" pitchFamily="18" charset="0"/>
              </a:rPr>
              <a:t> nhiên,</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khí mỏ </a:t>
            </a:r>
            <a:r>
              <a:rPr lang="en-US" sz="4000" dirty="0" err="1" smtClean="0">
                <a:latin typeface="Times New Roman" pitchFamily="18" charset="0"/>
                <a:cs typeface="Times New Roman" pitchFamily="18" charset="0"/>
              </a:rPr>
              <a:t>dầu</a:t>
            </a:r>
            <a:r>
              <a:rPr lang="vi-VN"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khí lò cốc, khí lò cao,</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khí than</a:t>
            </a:r>
            <a:endParaRPr lang="en-US" sz="4000" dirty="0">
              <a:latin typeface="Times New Roman" pitchFamily="18" charset="0"/>
              <a:cs typeface="Times New Roman" pitchFamily="18" charset="0"/>
            </a:endParaRPr>
          </a:p>
        </p:txBody>
      </p:sp>
      <p:pic>
        <p:nvPicPr>
          <p:cNvPr id="6" name="Picture 5" descr="binh gas.jpg"/>
          <p:cNvPicPr>
            <a:picLocks noChangeAspect="1"/>
          </p:cNvPicPr>
          <p:nvPr/>
        </p:nvPicPr>
        <p:blipFill>
          <a:blip r:embed="rId3"/>
          <a:stretch>
            <a:fillRect/>
          </a:stretch>
        </p:blipFill>
        <p:spPr>
          <a:xfrm>
            <a:off x="4741736" y="2915560"/>
            <a:ext cx="3725609" cy="3942443"/>
          </a:xfrm>
          <a:prstGeom prst="rect">
            <a:avLst/>
          </a:prstGeom>
        </p:spPr>
      </p:pic>
    </p:spTree>
    <p:extLst>
      <p:ext uri="{BB962C8B-B14F-4D97-AF65-F5344CB8AC3E}">
        <p14:creationId xmlns:p14="http://schemas.microsoft.com/office/powerpoint/2010/main" val="361463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67" y="93851"/>
            <a:ext cx="8345490" cy="951178"/>
          </a:xfrm>
        </p:spPr>
        <p:txBody>
          <a:bodyPr>
            <a:normAutofit fontScale="90000"/>
          </a:bodyPr>
          <a:lstStyle/>
          <a:p>
            <a:r>
              <a:rPr lang="en-US" sz="4400" dirty="0" smtClean="0">
                <a:solidFill>
                  <a:schemeClr val="tx1"/>
                </a:solidFill>
                <a:latin typeface="Times New Roman" pitchFamily="18" charset="0"/>
                <a:cs typeface="Times New Roman" pitchFamily="18" charset="0"/>
              </a:rPr>
              <a:t>III</a:t>
            </a:r>
            <a:r>
              <a:rPr lang="vi-VN" sz="4400" dirty="0" smtClean="0">
                <a:solidFill>
                  <a:schemeClr val="tx1"/>
                </a:solidFill>
                <a:latin typeface="Times New Roman" pitchFamily="18" charset="0"/>
                <a:cs typeface="Times New Roman" pitchFamily="18" charset="0"/>
              </a:rPr>
              <a:t>.</a:t>
            </a:r>
            <a:r>
              <a:rPr lang="en-US" sz="4400" dirty="0" smtClean="0">
                <a:solidFill>
                  <a:schemeClr val="tx1"/>
                </a:solidFill>
                <a:latin typeface="Times New Roman" pitchFamily="18" charset="0"/>
                <a:cs typeface="Times New Roman" pitchFamily="18" charset="0"/>
              </a:rPr>
              <a:t> S</a:t>
            </a:r>
            <a:r>
              <a:rPr lang="vi-VN" sz="4400" dirty="0" smtClean="0">
                <a:solidFill>
                  <a:schemeClr val="tx1"/>
                </a:solidFill>
                <a:latin typeface="Times New Roman" pitchFamily="18" charset="0"/>
                <a:cs typeface="Times New Roman" pitchFamily="18" charset="0"/>
              </a:rPr>
              <a:t>ử dụng nhiên liệu như thế nào cho hiệu quả</a:t>
            </a:r>
            <a:endParaRPr lang="en-US" sz="4400"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26554" y="1493185"/>
            <a:ext cx="4369818" cy="4258267"/>
          </a:xfrm>
          <a:prstGeom prst="rect">
            <a:avLst/>
          </a:prstGeom>
        </p:spPr>
      </p:pic>
      <p:pic>
        <p:nvPicPr>
          <p:cNvPr id="5" name="Picture 4"/>
          <p:cNvPicPr>
            <a:picLocks noChangeAspect="1"/>
          </p:cNvPicPr>
          <p:nvPr/>
        </p:nvPicPr>
        <p:blipFill>
          <a:blip r:embed="rId3"/>
          <a:stretch>
            <a:fillRect/>
          </a:stretch>
        </p:blipFill>
        <p:spPr>
          <a:xfrm>
            <a:off x="4658167" y="1493185"/>
            <a:ext cx="4083062" cy="4258267"/>
          </a:xfrm>
          <a:prstGeom prst="rect">
            <a:avLst/>
          </a:prstGeom>
        </p:spPr>
      </p:pic>
      <p:sp>
        <p:nvSpPr>
          <p:cNvPr id="7" name="Title 3"/>
          <p:cNvSpPr txBox="1">
            <a:spLocks/>
          </p:cNvSpPr>
          <p:nvPr/>
        </p:nvSpPr>
        <p:spPr>
          <a:xfrm>
            <a:off x="364673" y="3982722"/>
            <a:ext cx="8709659" cy="690879"/>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Đ</a:t>
            </a:r>
            <a:r>
              <a:rPr kumimoji="0" lang="vi-VN"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iều chỉnh lượng nhiên liệu</a:t>
            </a: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4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cho</a:t>
            </a: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4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hợp</a:t>
            </a: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4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lý</a:t>
            </a:r>
            <a:endPar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Rectangle 7"/>
          <p:cNvSpPr/>
          <p:nvPr/>
        </p:nvSpPr>
        <p:spPr>
          <a:xfrm>
            <a:off x="315685" y="1485697"/>
            <a:ext cx="8458202" cy="1600438"/>
          </a:xfrm>
          <a:prstGeom prst="rect">
            <a:avLst/>
          </a:prstGeom>
        </p:spPr>
        <p:txBody>
          <a:bodyPr wrap="square">
            <a:spAutoFit/>
          </a:bodyPr>
          <a:lstStyle/>
          <a:p>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Cung</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cấp</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đủ</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không</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khí</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hoặc</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oxi</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cho</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quá</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trình</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cháy</a:t>
            </a:r>
            <a:r>
              <a:rPr lang="vi-VN" sz="4000" dirty="0" smtClean="0">
                <a:solidFill>
                  <a:prstClr val="black"/>
                </a:solidFill>
                <a:latin typeface="Times New Roman" pitchFamily="18" charset="0"/>
                <a:ea typeface="+mj-ea"/>
                <a:cs typeface="Times New Roman" pitchFamily="18" charset="0"/>
              </a:rPr>
              <a:t/>
            </a:r>
            <a:br>
              <a:rPr lang="vi-VN" sz="4000" dirty="0" smtClean="0">
                <a:solidFill>
                  <a:prstClr val="black"/>
                </a:solidFill>
                <a:latin typeface="Times New Roman" pitchFamily="18" charset="0"/>
                <a:ea typeface="+mj-ea"/>
                <a:cs typeface="Times New Roman" pitchFamily="18" charset="0"/>
              </a:rPr>
            </a:br>
            <a:endParaRPr lang="en-US" dirty="0"/>
          </a:p>
        </p:txBody>
      </p:sp>
      <p:sp>
        <p:nvSpPr>
          <p:cNvPr id="9" name="Rectangle 8"/>
          <p:cNvSpPr/>
          <p:nvPr/>
        </p:nvSpPr>
        <p:spPr>
          <a:xfrm>
            <a:off x="304803" y="2479632"/>
            <a:ext cx="9056914" cy="1323439"/>
          </a:xfrm>
          <a:prstGeom prst="rect">
            <a:avLst/>
          </a:prstGeom>
        </p:spPr>
        <p:txBody>
          <a:bodyPr wrap="square">
            <a:spAutoFit/>
          </a:bodyPr>
          <a:lstStyle/>
          <a:p>
            <a:r>
              <a:rPr lang="en-US" sz="4000" dirty="0" smtClean="0">
                <a:solidFill>
                  <a:prstClr val="black"/>
                </a:solidFill>
                <a:latin typeface="Times New Roman" pitchFamily="18" charset="0"/>
                <a:ea typeface="+mj-ea"/>
                <a:cs typeface="Times New Roman" pitchFamily="18" charset="0"/>
              </a:rPr>
              <a:t>- T</a:t>
            </a:r>
            <a:r>
              <a:rPr lang="vi-VN" sz="4000" dirty="0" smtClean="0">
                <a:solidFill>
                  <a:prstClr val="black"/>
                </a:solidFill>
                <a:latin typeface="Times New Roman" pitchFamily="18" charset="0"/>
                <a:ea typeface="+mj-ea"/>
                <a:cs typeface="Times New Roman" pitchFamily="18" charset="0"/>
              </a:rPr>
              <a:t>ă</a:t>
            </a:r>
            <a:r>
              <a:rPr lang="en-US" sz="4000" dirty="0" err="1" smtClean="0">
                <a:solidFill>
                  <a:prstClr val="black"/>
                </a:solidFill>
                <a:latin typeface="Times New Roman" pitchFamily="18" charset="0"/>
                <a:ea typeface="+mj-ea"/>
                <a:cs typeface="Times New Roman" pitchFamily="18" charset="0"/>
              </a:rPr>
              <a:t>ng</a:t>
            </a:r>
            <a:r>
              <a:rPr lang="en-US" sz="4000" dirty="0" smtClean="0">
                <a:solidFill>
                  <a:prstClr val="black"/>
                </a:solidFill>
                <a:latin typeface="Times New Roman" pitchFamily="18" charset="0"/>
                <a:ea typeface="+mj-ea"/>
                <a:cs typeface="Times New Roman" pitchFamily="18" charset="0"/>
              </a:rPr>
              <a:t> </a:t>
            </a:r>
            <a:r>
              <a:rPr lang="en-US" sz="4000" dirty="0" err="1" smtClean="0">
                <a:solidFill>
                  <a:prstClr val="black"/>
                </a:solidFill>
                <a:latin typeface="Times New Roman" pitchFamily="18" charset="0"/>
                <a:ea typeface="+mj-ea"/>
                <a:cs typeface="Times New Roman" pitchFamily="18" charset="0"/>
              </a:rPr>
              <a:t>di</a:t>
            </a:r>
            <a:r>
              <a:rPr lang="vi-VN" sz="4000" dirty="0" smtClean="0">
                <a:solidFill>
                  <a:prstClr val="black"/>
                </a:solidFill>
                <a:latin typeface="Times New Roman" pitchFamily="18" charset="0"/>
                <a:ea typeface="+mj-ea"/>
                <a:cs typeface="Times New Roman" pitchFamily="18" charset="0"/>
              </a:rPr>
              <a:t>ện tích tiếp xúc của nhiên liệu với không khí hoặc oxi</a:t>
            </a:r>
            <a:endParaRPr lang="en-US" dirty="0"/>
          </a:p>
        </p:txBody>
      </p:sp>
      <p:pic>
        <p:nvPicPr>
          <p:cNvPr id="6" name="Picture 5" descr="nuong thit.jpg"/>
          <p:cNvPicPr>
            <a:picLocks noChangeAspect="1"/>
          </p:cNvPicPr>
          <p:nvPr/>
        </p:nvPicPr>
        <p:blipFill>
          <a:blip r:embed="rId4"/>
          <a:stretch>
            <a:fillRect/>
          </a:stretch>
        </p:blipFill>
        <p:spPr>
          <a:xfrm>
            <a:off x="333917" y="1139373"/>
            <a:ext cx="8399471" cy="5442857"/>
          </a:xfrm>
          <a:prstGeom prst="rect">
            <a:avLst/>
          </a:prstGeom>
          <a:noFill/>
        </p:spPr>
      </p:pic>
    </p:spTree>
    <p:extLst>
      <p:ext uri="{BB962C8B-B14F-4D97-AF65-F5344CB8AC3E}">
        <p14:creationId xmlns:p14="http://schemas.microsoft.com/office/powerpoint/2010/main" val="11299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1" presetClass="exit" presetSubtype="0" fill="hold"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1" presetClass="exit" presetSubtype="0" fill="hold"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7"/>
          <p:cNvGrpSpPr>
            <a:grpSpLocks/>
          </p:cNvGrpSpPr>
          <p:nvPr/>
        </p:nvGrpSpPr>
        <p:grpSpPr bwMode="auto">
          <a:xfrm rot="-5400000">
            <a:off x="-352424" y="1341437"/>
            <a:ext cx="5573712" cy="4608513"/>
            <a:chOff x="936" y="1185"/>
            <a:chExt cx="3511" cy="2903"/>
          </a:xfrm>
        </p:grpSpPr>
        <p:sp>
          <p:nvSpPr>
            <p:cNvPr id="80905" name="Rectangle 18"/>
            <p:cNvSpPr>
              <a:spLocks noChangeArrowheads="1"/>
            </p:cNvSpPr>
            <p:nvPr/>
          </p:nvSpPr>
          <p:spPr bwMode="auto">
            <a:xfrm rot="5400000">
              <a:off x="2232" y="1449"/>
              <a:ext cx="1104" cy="57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400" u="none">
                  <a:latin typeface="Times New Roman" pitchFamily="18" charset="0"/>
                </a:rPr>
                <a:t>NHIÊN </a:t>
              </a:r>
            </a:p>
            <a:p>
              <a:pPr algn="ctr" eaLnBrk="1" hangingPunct="1"/>
              <a:r>
                <a:rPr lang="en-US" sz="2400" u="none">
                  <a:latin typeface="Times New Roman" pitchFamily="18" charset="0"/>
                </a:rPr>
                <a:t>LIỆU</a:t>
              </a:r>
            </a:p>
          </p:txBody>
        </p:sp>
        <p:sp>
          <p:nvSpPr>
            <p:cNvPr id="80906" name="Line 19"/>
            <p:cNvSpPr>
              <a:spLocks noChangeShapeType="1"/>
            </p:cNvSpPr>
            <p:nvPr/>
          </p:nvSpPr>
          <p:spPr bwMode="auto">
            <a:xfrm flipH="1">
              <a:off x="1248" y="2400"/>
              <a:ext cx="153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7" name="Line 20"/>
            <p:cNvSpPr>
              <a:spLocks noChangeShapeType="1"/>
            </p:cNvSpPr>
            <p:nvPr/>
          </p:nvSpPr>
          <p:spPr bwMode="auto">
            <a:xfrm>
              <a:off x="2784" y="2400"/>
              <a:ext cx="148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8" name="Oval 21"/>
            <p:cNvSpPr>
              <a:spLocks noChangeArrowheads="1"/>
            </p:cNvSpPr>
            <p:nvPr/>
          </p:nvSpPr>
          <p:spPr bwMode="auto">
            <a:xfrm rot="5400000">
              <a:off x="528" y="3013"/>
              <a:ext cx="1392" cy="576"/>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sz="2400" u="none">
                  <a:latin typeface="Times New Roman" pitchFamily="18" charset="0"/>
                </a:rPr>
                <a:t>Nhiên liệu</a:t>
              </a:r>
            </a:p>
            <a:p>
              <a:pPr algn="ctr" eaLnBrk="1" hangingPunct="1"/>
              <a:r>
                <a:rPr lang="en-US" sz="2400" u="none">
                  <a:latin typeface="Times New Roman" pitchFamily="18" charset="0"/>
                </a:rPr>
                <a:t>rắn</a:t>
              </a:r>
            </a:p>
          </p:txBody>
        </p:sp>
        <p:sp>
          <p:nvSpPr>
            <p:cNvPr id="80909" name="Oval 22"/>
            <p:cNvSpPr>
              <a:spLocks noChangeArrowheads="1"/>
            </p:cNvSpPr>
            <p:nvPr/>
          </p:nvSpPr>
          <p:spPr bwMode="auto">
            <a:xfrm rot="5400000">
              <a:off x="2087" y="3104"/>
              <a:ext cx="1392" cy="576"/>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sz="2400" u="none">
                  <a:latin typeface="Times New Roman" pitchFamily="18" charset="0"/>
                </a:rPr>
                <a:t>Nhiên liệu </a:t>
              </a:r>
            </a:p>
            <a:p>
              <a:pPr algn="ctr" eaLnBrk="1" hangingPunct="1"/>
              <a:r>
                <a:rPr lang="en-US" sz="2400" u="none">
                  <a:latin typeface="Times New Roman" pitchFamily="18" charset="0"/>
                </a:rPr>
                <a:t>lỏng</a:t>
              </a:r>
            </a:p>
          </p:txBody>
        </p:sp>
        <p:sp>
          <p:nvSpPr>
            <p:cNvPr id="80910" name="Oval 23"/>
            <p:cNvSpPr>
              <a:spLocks noChangeArrowheads="1"/>
            </p:cNvSpPr>
            <p:nvPr/>
          </p:nvSpPr>
          <p:spPr bwMode="auto">
            <a:xfrm rot="5400000">
              <a:off x="3463" y="2953"/>
              <a:ext cx="1392" cy="576"/>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sz="2400" u="none">
                  <a:latin typeface="Times New Roman" pitchFamily="18" charset="0"/>
                </a:rPr>
                <a:t>Nhiên liệu </a:t>
              </a:r>
            </a:p>
            <a:p>
              <a:pPr algn="ctr" eaLnBrk="1" hangingPunct="1"/>
              <a:r>
                <a:rPr lang="en-US" sz="2400" u="none">
                  <a:latin typeface="Times New Roman" pitchFamily="18" charset="0"/>
                </a:rPr>
                <a:t>khí</a:t>
              </a:r>
            </a:p>
          </p:txBody>
        </p:sp>
        <p:sp>
          <p:nvSpPr>
            <p:cNvPr id="80911" name="Line 24"/>
            <p:cNvSpPr>
              <a:spLocks noChangeShapeType="1"/>
            </p:cNvSpPr>
            <p:nvPr/>
          </p:nvSpPr>
          <p:spPr bwMode="auto">
            <a:xfrm>
              <a:off x="2784" y="240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80899" name="Picture 2" descr="http://cms.kienthuc.net.vn/zoomh/500/uploaded/ngoctuan/2014_05_30/d%E1%BA%A7u/5_coo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781300"/>
            <a:ext cx="15970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http://www.nhienlieuxanh.com/res/product/binh-gas-45kg-rut-long-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108075"/>
            <a:ext cx="19621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https://encrypted-tbn3.gstatic.com/images?q=tbn:ANd9GcRHpMakyWWotSrZJsZx-nGUMNHENpJbF_-1whSNx5y7IagHyPQJ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6683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2" descr="http://img.khoahoc.tv/photos/image/2014/04/22/ethan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663" y="2720975"/>
            <a:ext cx="28511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4" descr="https://upload.wikimedia.org/wikipedia/commons/thumb/c/c8/C%C3%A2y_r%C6%A1m_%E1%BB%9F_Vi%E1%BB%87t_Nam.jpg/200px-C%C3%A2y_r%C6%A1m_%E1%BB%9F_Vi%E1%BB%87t_N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688" y="4699000"/>
            <a:ext cx="15446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6" descr="https://upload.wikimedia.org/wikipedia/commons/thumb/7/74/Lignite-coal.jpg/220px-Lignite-co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938" y="4884738"/>
            <a:ext cx="295116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01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2"/>
          <p:cNvSpPr>
            <a:spLocks noRot="1" noChangeArrowheads="1"/>
          </p:cNvSpPr>
          <p:nvPr/>
        </p:nvSpPr>
        <p:spPr bwMode="auto">
          <a:xfrm>
            <a:off x="76200" y="395288"/>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u="none" dirty="0">
                <a:solidFill>
                  <a:srgbClr val="FF0000"/>
                </a:solidFill>
                <a:latin typeface="Times New Roman" pitchFamily="18" charset="0"/>
                <a:cs typeface="Times New Roman" pitchFamily="18" charset="0"/>
              </a:rPr>
              <a:t>: </a:t>
            </a:r>
          </a:p>
          <a:p>
            <a:pPr algn="ctr" eaLnBrk="1" hangingPunct="1"/>
            <a:r>
              <a:rPr lang="en-US" sz="2400" b="1" u="none" dirty="0" smtClean="0">
                <a:solidFill>
                  <a:srgbClr val="FF0000"/>
                </a:solidFill>
                <a:latin typeface="Times New Roman" pitchFamily="18" charset="0"/>
                <a:cs typeface="Times New Roman" pitchFamily="18" charset="0"/>
              </a:rPr>
              <a:t>NHIÊN </a:t>
            </a:r>
            <a:r>
              <a:rPr lang="en-US" sz="2400" b="1" u="none" dirty="0">
                <a:solidFill>
                  <a:srgbClr val="FF0000"/>
                </a:solidFill>
                <a:latin typeface="Times New Roman" pitchFamily="18" charset="0"/>
                <a:cs typeface="Times New Roman" pitchFamily="18" charset="0"/>
              </a:rPr>
              <a:t>LIỆU</a:t>
            </a:r>
          </a:p>
        </p:txBody>
      </p:sp>
      <p:sp>
        <p:nvSpPr>
          <p:cNvPr id="7" name="Rectangle 6"/>
          <p:cNvSpPr/>
          <p:nvPr/>
        </p:nvSpPr>
        <p:spPr>
          <a:xfrm>
            <a:off x="228600" y="1309688"/>
            <a:ext cx="7696200" cy="769937"/>
          </a:xfrm>
          <a:prstGeom prst="rect">
            <a:avLst/>
          </a:prstGeom>
        </p:spPr>
        <p:txBody>
          <a:bodyPr>
            <a:spAutoFit/>
          </a:bodyPr>
          <a:lstStyle/>
          <a:p>
            <a:pPr marL="58738" indent="-58738" eaLnBrk="1" hangingPunct="1">
              <a:spcBef>
                <a:spcPts val="0"/>
              </a:spcBef>
              <a:defRPr/>
            </a:pPr>
            <a:r>
              <a:rPr lang="en-US" sz="2200" u="none" kern="0" dirty="0" smtClean="0">
                <a:solidFill>
                  <a:srgbClr val="FF0000"/>
                </a:solidFill>
                <a:latin typeface="Times New Roman" pitchFamily="18" charset="0"/>
                <a:cs typeface="Times New Roman" pitchFamily="18" charset="0"/>
              </a:rPr>
              <a:t> </a:t>
            </a:r>
            <a:endParaRPr lang="en-US" sz="2200" u="none" kern="0" dirty="0">
              <a:solidFill>
                <a:srgbClr val="FF0000"/>
              </a:solidFill>
              <a:latin typeface="Times New Roman" pitchFamily="18" charset="0"/>
              <a:cs typeface="Times New Roman" pitchFamily="18" charset="0"/>
            </a:endParaRPr>
          </a:p>
          <a:p>
            <a:pPr marL="58738" indent="-58738" eaLnBrk="1" hangingPunct="1">
              <a:spcBef>
                <a:spcPts val="0"/>
              </a:spcBef>
              <a:defRPr/>
            </a:pPr>
            <a:r>
              <a:rPr lang="en-US" sz="2200" u="none" kern="0" dirty="0">
                <a:solidFill>
                  <a:srgbClr val="FF0000"/>
                </a:solidFill>
                <a:latin typeface="Times New Roman" pitchFamily="18" charset="0"/>
                <a:cs typeface="Times New Roman" pitchFamily="18" charset="0"/>
              </a:rPr>
              <a:t>II- PHÂN LOẠI</a:t>
            </a:r>
          </a:p>
        </p:txBody>
      </p:sp>
      <p:sp>
        <p:nvSpPr>
          <p:cNvPr id="89093" name="Text Box 6"/>
          <p:cNvSpPr txBox="1">
            <a:spLocks noChangeArrowheads="1"/>
          </p:cNvSpPr>
          <p:nvPr/>
        </p:nvSpPr>
        <p:spPr bwMode="auto">
          <a:xfrm>
            <a:off x="228600" y="1960563"/>
            <a:ext cx="586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100" u="none">
                <a:latin typeface="Times New Roman" pitchFamily="18" charset="0"/>
                <a:cs typeface="Times New Roman" pitchFamily="18" charset="0"/>
              </a:rPr>
              <a:t>Dựa vào trạng thái chia thành 3 loại:</a:t>
            </a:r>
          </a:p>
        </p:txBody>
      </p:sp>
      <p:sp>
        <p:nvSpPr>
          <p:cNvPr id="89094" name="AutoShape 11" descr="Bán bếp dầu cổ của Mỹ 1957 | chaohang.vn"/>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095" name="AutoShape 15" descr="Tại sao bếp gas cháy lửa đỏ, nấu bị đen đáy nồi? - META.vn"/>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096" name="AutoShape 17" descr="Tại sao bếp gas cháy lửa đỏ, nấu bị đen đáy nồi? - META.vn"/>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097" name="AutoShape 19" descr="Tại sao bếp gas cháy lửa đỏ, nấu bị đen đáy nồi? - META.vn"/>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098" name="AutoShape 21" descr="Tại sao bếp gas cháy lửa đỏ, nấu bị đen đáy nồi? - META.vn"/>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099" name="Text Box 6"/>
          <p:cNvSpPr txBox="1">
            <a:spLocks noChangeArrowheads="1"/>
          </p:cNvSpPr>
          <p:nvPr/>
        </p:nvSpPr>
        <p:spPr bwMode="auto">
          <a:xfrm>
            <a:off x="228600" y="2265363"/>
            <a:ext cx="5867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100" b="1" u="none">
                <a:latin typeface="Times New Roman" pitchFamily="18" charset="0"/>
                <a:cs typeface="Times New Roman" pitchFamily="18" charset="0"/>
              </a:rPr>
              <a:t>1- Nhiên liệu rắn</a:t>
            </a:r>
          </a:p>
          <a:p>
            <a:pPr algn="just" eaLnBrk="1" hangingPunct="1"/>
            <a:r>
              <a:rPr lang="en-US" sz="2100" u="none">
                <a:latin typeface="Times New Roman" pitchFamily="18" charset="0"/>
                <a:cs typeface="Times New Roman" pitchFamily="18" charset="0"/>
              </a:rPr>
              <a:t>   </a:t>
            </a:r>
          </a:p>
          <a:p>
            <a:pPr algn="just" eaLnBrk="1" hangingPunct="1"/>
            <a:endParaRPr lang="en-US" sz="2100" u="none">
              <a:latin typeface="Times New Roman" pitchFamily="18" charset="0"/>
              <a:cs typeface="Times New Roman" pitchFamily="18" charset="0"/>
            </a:endParaRPr>
          </a:p>
          <a:p>
            <a:pPr algn="just" eaLnBrk="1" hangingPunct="1"/>
            <a:r>
              <a:rPr lang="en-US" sz="2100" u="none">
                <a:latin typeface="Times New Roman" pitchFamily="18" charset="0"/>
                <a:cs typeface="Times New Roman" pitchFamily="18" charset="0"/>
              </a:rPr>
              <a:t> </a:t>
            </a:r>
          </a:p>
          <a:p>
            <a:pPr algn="just" eaLnBrk="1" hangingPunct="1"/>
            <a:r>
              <a:rPr lang="en-US" sz="2100" b="1" u="none">
                <a:latin typeface="Times New Roman" pitchFamily="18" charset="0"/>
                <a:cs typeface="Times New Roman" pitchFamily="18" charset="0"/>
              </a:rPr>
              <a:t>2- Nhiên liệu lỏng</a:t>
            </a:r>
          </a:p>
          <a:p>
            <a:pPr algn="just" eaLnBrk="1" hangingPunct="1"/>
            <a:endParaRPr lang="en-US" sz="2100" b="1" u="none">
              <a:latin typeface="Times New Roman" pitchFamily="18" charset="0"/>
              <a:cs typeface="Times New Roman" pitchFamily="18" charset="0"/>
            </a:endParaRPr>
          </a:p>
          <a:p>
            <a:pPr algn="just" eaLnBrk="1" hangingPunct="1"/>
            <a:endParaRPr lang="en-US" sz="2100" b="1" u="none">
              <a:latin typeface="Times New Roman" pitchFamily="18" charset="0"/>
              <a:cs typeface="Times New Roman" pitchFamily="18" charset="0"/>
            </a:endParaRPr>
          </a:p>
          <a:p>
            <a:pPr algn="just" eaLnBrk="1" hangingPunct="1"/>
            <a:endParaRPr lang="en-US" sz="2100" b="1" u="none">
              <a:latin typeface="Times New Roman" pitchFamily="18" charset="0"/>
              <a:cs typeface="Times New Roman" pitchFamily="18" charset="0"/>
            </a:endParaRPr>
          </a:p>
          <a:p>
            <a:pPr algn="just" eaLnBrk="1" hangingPunct="1"/>
            <a:endParaRPr lang="en-US" sz="2100" b="1" u="none">
              <a:latin typeface="Times New Roman" pitchFamily="18" charset="0"/>
              <a:cs typeface="Times New Roman" pitchFamily="18" charset="0"/>
            </a:endParaRPr>
          </a:p>
          <a:p>
            <a:pPr algn="just" eaLnBrk="1" hangingPunct="1"/>
            <a:r>
              <a:rPr lang="en-US" sz="2100" b="1" u="none">
                <a:latin typeface="Times New Roman" pitchFamily="18" charset="0"/>
                <a:cs typeface="Times New Roman" pitchFamily="18" charset="0"/>
              </a:rPr>
              <a:t>3- Nhiên liệu khí</a:t>
            </a:r>
            <a:endParaRPr lang="en-US" sz="2100" u="none">
              <a:latin typeface="Times New Roman" pitchFamily="18" charset="0"/>
              <a:cs typeface="Times New Roman" pitchFamily="18" charset="0"/>
            </a:endParaRPr>
          </a:p>
        </p:txBody>
      </p:sp>
      <p:sp>
        <p:nvSpPr>
          <p:cNvPr id="89100" name="Text Box 4"/>
          <p:cNvSpPr txBox="1">
            <a:spLocks noChangeArrowheads="1"/>
          </p:cNvSpPr>
          <p:nvPr/>
        </p:nvSpPr>
        <p:spPr bwMode="auto">
          <a:xfrm>
            <a:off x="228600" y="2528888"/>
            <a:ext cx="6096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200" u="none">
                <a:solidFill>
                  <a:schemeClr val="tx1"/>
                </a:solidFill>
                <a:latin typeface="Times New Roman" pitchFamily="18" charset="0"/>
                <a:cs typeface="Times New Roman" pitchFamily="18" charset="0"/>
              </a:rPr>
              <a:t>  - Than mỏ (gồm: Than gầy, than mỡ, than non, than bùn): Làm chất đốt.</a:t>
            </a:r>
          </a:p>
          <a:p>
            <a:pPr algn="just" eaLnBrk="1" hangingPunct="1"/>
            <a:r>
              <a:rPr lang="en-US" sz="2200" u="none">
                <a:solidFill>
                  <a:schemeClr val="tx1"/>
                </a:solidFill>
                <a:latin typeface="Times New Roman" pitchFamily="18" charset="0"/>
                <a:cs typeface="Times New Roman" pitchFamily="18" charset="0"/>
              </a:rPr>
              <a:t>  - Gỗ: Chủ yếu làm vật liệu xây dựng, sản xuất giấy.</a:t>
            </a:r>
          </a:p>
        </p:txBody>
      </p:sp>
      <p:sp>
        <p:nvSpPr>
          <p:cNvPr id="89101" name="Text Box 4"/>
          <p:cNvSpPr txBox="1">
            <a:spLocks noChangeArrowheads="1"/>
          </p:cNvSpPr>
          <p:nvPr/>
        </p:nvSpPr>
        <p:spPr bwMode="auto">
          <a:xfrm>
            <a:off x="228600" y="3789363"/>
            <a:ext cx="5943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200" u="none" dirty="0">
                <a:solidFill>
                  <a:schemeClr val="tx1"/>
                </a:solidFill>
                <a:latin typeface="Times New Roman" pitchFamily="18" charset="0"/>
                <a:cs typeface="Times New Roman" pitchFamily="18" charset="0"/>
              </a:rPr>
              <a:t>  - </a:t>
            </a:r>
            <a:r>
              <a:rPr lang="en-US" sz="2200" u="none" dirty="0" err="1">
                <a:solidFill>
                  <a:schemeClr val="tx1"/>
                </a:solidFill>
                <a:latin typeface="Times New Roman" pitchFamily="18" charset="0"/>
                <a:cs typeface="Times New Roman" pitchFamily="18" charset="0"/>
              </a:rPr>
              <a:t>Gồm</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các</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sản</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phẩm</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chế</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biến</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từ</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dầu</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mỏ</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xăng</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dầu</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hỏa</a:t>
            </a:r>
            <a:r>
              <a:rPr lang="en-US" sz="2200" u="none" dirty="0">
                <a:solidFill>
                  <a:schemeClr val="tx1"/>
                </a:solidFill>
                <a:latin typeface="Times New Roman" pitchFamily="18" charset="0"/>
                <a:cs typeface="Times New Roman" pitchFamily="18" charset="0"/>
              </a:rPr>
              <a:t>, …) </a:t>
            </a:r>
            <a:r>
              <a:rPr lang="en-US" sz="2200" u="none" dirty="0" err="1">
                <a:solidFill>
                  <a:schemeClr val="tx1"/>
                </a:solidFill>
                <a:latin typeface="Times New Roman" pitchFamily="18" charset="0"/>
                <a:cs typeface="Times New Roman" pitchFamily="18" charset="0"/>
              </a:rPr>
              <a:t>và</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rượu</a:t>
            </a:r>
            <a:r>
              <a:rPr lang="en-US" sz="2200" u="none" dirty="0">
                <a:solidFill>
                  <a:schemeClr val="tx1"/>
                </a:solidFill>
                <a:latin typeface="Times New Roman" pitchFamily="18" charset="0"/>
                <a:cs typeface="Times New Roman" pitchFamily="18" charset="0"/>
              </a:rPr>
              <a:t>.</a:t>
            </a:r>
          </a:p>
          <a:p>
            <a:pPr algn="just" eaLnBrk="1" hangingPunct="1"/>
            <a:r>
              <a:rPr lang="en-US" sz="2200" u="none" dirty="0">
                <a:solidFill>
                  <a:schemeClr val="tx1"/>
                </a:solidFill>
                <a:latin typeface="Times New Roman" pitchFamily="18" charset="0"/>
                <a:cs typeface="Times New Roman" pitchFamily="18" charset="0"/>
              </a:rPr>
              <a:t>  - </a:t>
            </a:r>
            <a:r>
              <a:rPr lang="en-US" sz="2200" u="none" dirty="0" err="1">
                <a:solidFill>
                  <a:schemeClr val="tx1"/>
                </a:solidFill>
                <a:latin typeface="Times New Roman" pitchFamily="18" charset="0"/>
                <a:cs typeface="Times New Roman" pitchFamily="18" charset="0"/>
              </a:rPr>
              <a:t>Chủ</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yếu</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dùng</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cho</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động</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cơ</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một</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phần</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nhỏ</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để</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đun</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nấu</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và</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thắp</a:t>
            </a:r>
            <a:r>
              <a:rPr lang="en-US" sz="2200" u="none" dirty="0">
                <a:solidFill>
                  <a:schemeClr val="tx1"/>
                </a:solidFill>
                <a:latin typeface="Times New Roman" pitchFamily="18" charset="0"/>
                <a:cs typeface="Times New Roman" pitchFamily="18" charset="0"/>
              </a:rPr>
              <a:t> </a:t>
            </a:r>
            <a:r>
              <a:rPr lang="en-US" sz="2200" u="none" dirty="0" err="1">
                <a:solidFill>
                  <a:schemeClr val="tx1"/>
                </a:solidFill>
                <a:latin typeface="Times New Roman" pitchFamily="18" charset="0"/>
                <a:cs typeface="Times New Roman" pitchFamily="18" charset="0"/>
              </a:rPr>
              <a:t>sáng</a:t>
            </a:r>
            <a:r>
              <a:rPr lang="en-US" sz="2200" u="none" dirty="0">
                <a:solidFill>
                  <a:schemeClr val="tx1"/>
                </a:solidFill>
                <a:latin typeface="Times New Roman" pitchFamily="18" charset="0"/>
                <a:cs typeface="Times New Roman" pitchFamily="18" charset="0"/>
              </a:rPr>
              <a:t>.</a:t>
            </a:r>
          </a:p>
        </p:txBody>
      </p:sp>
      <p:sp>
        <p:nvSpPr>
          <p:cNvPr id="89103" name="AutoShape 4" descr="Bảng giá xe ô tô VinFast tháng 1/2020, miễn phí lãi vay 2 năm đầu ..."/>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89104" name="AutoShape 6" descr="Bảng giá xe ô tô VinFast tháng 1/2020, miễn phí lãi vay 2 năm đầu ..."/>
          <p:cNvSpPr>
            <a:spLocks noChangeAspect="1" noChangeArrowheads="1"/>
          </p:cNvSpPr>
          <p:nvPr/>
        </p:nvSpPr>
        <p:spPr bwMode="auto">
          <a:xfrm>
            <a:off x="4538663"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20" name="Text Box 4"/>
          <p:cNvSpPr txBox="1">
            <a:spLocks noChangeArrowheads="1"/>
          </p:cNvSpPr>
          <p:nvPr/>
        </p:nvSpPr>
        <p:spPr bwMode="auto">
          <a:xfrm>
            <a:off x="228600" y="5426075"/>
            <a:ext cx="5943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200" u="none">
                <a:solidFill>
                  <a:schemeClr val="tx1"/>
                </a:solidFill>
                <a:latin typeface="Times New Roman" pitchFamily="18" charset="0"/>
                <a:cs typeface="Times New Roman" pitchFamily="18" charset="0"/>
              </a:rPr>
              <a:t>  - Gồm các loại khí thiên nhiên, khí mỏ dầu, khí lò cốc, khí lò cao, khí than.</a:t>
            </a:r>
          </a:p>
          <a:p>
            <a:pPr algn="just" eaLnBrk="1" hangingPunct="1"/>
            <a:r>
              <a:rPr lang="en-US" sz="2200" u="none">
                <a:solidFill>
                  <a:schemeClr val="tx1"/>
                </a:solidFill>
                <a:latin typeface="Times New Roman" pitchFamily="18" charset="0"/>
                <a:cs typeface="Times New Roman" pitchFamily="18" charset="0"/>
              </a:rPr>
              <a:t>  - Cháy ít gây độc hại → sử dụng trong đời sống và công nghiệp.</a:t>
            </a:r>
          </a:p>
        </p:txBody>
      </p:sp>
      <p:pic>
        <p:nvPicPr>
          <p:cNvPr id="18" name="Picture 56"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86971"/>
            <a:ext cx="1728192" cy="14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8136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9" descr="imagesCALKCM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21336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0" descr="gas2_12964169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184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http://gangthepthanhhoa.vn/images/news/1330521839_he_thong_lo_cao.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67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 Box 6"/>
          <p:cNvSpPr txBox="1">
            <a:spLocks noChangeArrowheads="1"/>
          </p:cNvSpPr>
          <p:nvPr/>
        </p:nvSpPr>
        <p:spPr bwMode="auto">
          <a:xfrm>
            <a:off x="395288" y="476250"/>
            <a:ext cx="8640762" cy="461963"/>
          </a:xfrm>
          <a:prstGeom prst="rect">
            <a:avLst/>
          </a:prstGeom>
          <a:solidFill>
            <a:schemeClr val="bg1"/>
          </a:solidFill>
          <a:ln w="9525">
            <a:solidFill>
              <a:schemeClr val="bg1"/>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b="1" u="none">
                <a:solidFill>
                  <a:srgbClr val="FF0000"/>
                </a:solidFill>
                <a:latin typeface="Times New Roman" pitchFamily="18" charset="0"/>
                <a:cs typeface="Times New Roman" pitchFamily="18" charset="0"/>
              </a:rPr>
              <a:t> Nhiên liệu khí </a:t>
            </a:r>
            <a:r>
              <a:rPr lang="en-US" sz="2400" u="none">
                <a:solidFill>
                  <a:schemeClr val="tx1"/>
                </a:solidFill>
                <a:latin typeface="Times New Roman" pitchFamily="18" charset="0"/>
                <a:cs typeface="Times New Roman" pitchFamily="18" charset="0"/>
              </a:rPr>
              <a:t>được sử dụng trong đời sống và trong công nghiệp.</a:t>
            </a:r>
          </a:p>
        </p:txBody>
      </p:sp>
      <p:pic>
        <p:nvPicPr>
          <p:cNvPr id="90118" name="Picture 9" descr="http://m.f29.img.vnecdn.net/2014/08/25/biogas1-4312-1408932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295400"/>
            <a:ext cx="23828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19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787525"/>
            <a:ext cx="4038600" cy="1107996"/>
          </a:xfrm>
          <a:prstGeom prst="rect">
            <a:avLst/>
          </a:prstGeom>
        </p:spPr>
        <p:txBody>
          <a:bodyPr>
            <a:spAutoFit/>
          </a:bodyPr>
          <a:lstStyle/>
          <a:p>
            <a:pPr marL="58738" indent="-58738" algn="just" eaLnBrk="1" hangingPunct="1">
              <a:spcBef>
                <a:spcPts val="0"/>
              </a:spcBef>
              <a:defRPr/>
            </a:pPr>
            <a:r>
              <a:rPr lang="en-US" sz="2200" u="none" kern="0" dirty="0" smtClean="0">
                <a:solidFill>
                  <a:srgbClr val="FF0000"/>
                </a:solidFill>
                <a:latin typeface="Times New Roman" pitchFamily="18" charset="0"/>
                <a:cs typeface="Times New Roman" pitchFamily="18" charset="0"/>
              </a:rPr>
              <a:t>III- </a:t>
            </a:r>
            <a:r>
              <a:rPr lang="en-US" sz="2200" u="none" kern="0" dirty="0">
                <a:solidFill>
                  <a:srgbClr val="FF0000"/>
                </a:solidFill>
                <a:latin typeface="Times New Roman" pitchFamily="18" charset="0"/>
                <a:cs typeface="Times New Roman" pitchFamily="18" charset="0"/>
              </a:rPr>
              <a:t>SỬ DỤNG NHIÊN LIỆU NHƯ THẾ NÀO CHO HIỆU QUẢ?</a:t>
            </a:r>
          </a:p>
        </p:txBody>
      </p:sp>
      <p:cxnSp>
        <p:nvCxnSpPr>
          <p:cNvPr id="10" name="Straight Connector 9"/>
          <p:cNvCxnSpPr/>
          <p:nvPr/>
        </p:nvCxnSpPr>
        <p:spPr>
          <a:xfrm>
            <a:off x="4495800" y="19812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141" name="AutoShape 11" descr="Bán bếp dầu cổ của Mỹ 1957 | chaohang.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1142" name="AutoShape 15"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1143" name="AutoShape 17"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1144" name="AutoShape 19"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1145" name="AutoShape 21"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11" name="Text Box 4"/>
          <p:cNvSpPr txBox="1">
            <a:spLocks noChangeArrowheads="1"/>
          </p:cNvSpPr>
          <p:nvPr/>
        </p:nvSpPr>
        <p:spPr bwMode="auto">
          <a:xfrm>
            <a:off x="4800600" y="1905000"/>
            <a:ext cx="4038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a:solidFill>
                  <a:srgbClr val="0000FF"/>
                </a:solidFill>
                <a:latin typeface="Times New Roman" pitchFamily="18" charset="0"/>
                <a:cs typeface="Times New Roman" pitchFamily="18" charset="0"/>
              </a:rPr>
              <a:t>Theo dõi các ví dụ sau:</a:t>
            </a:r>
            <a:r>
              <a:rPr lang="en-US" sz="2400" u="none">
                <a:solidFill>
                  <a:schemeClr val="bg1"/>
                </a:solidFill>
                <a:latin typeface="Times New Roman" pitchFamily="18" charset="0"/>
                <a:cs typeface="Times New Roman" pitchFamily="18" charset="0"/>
              </a:rPr>
              <a:t> ?&gt; ?</a:t>
            </a:r>
          </a:p>
        </p:txBody>
      </p:sp>
      <p:sp>
        <p:nvSpPr>
          <p:cNvPr id="12" name="Rectangle 12"/>
          <p:cNvSpPr>
            <a:spLocks noRot="1" noChangeArrowheads="1"/>
          </p:cNvSpPr>
          <p:nvPr/>
        </p:nvSpPr>
        <p:spPr bwMode="auto">
          <a:xfrm>
            <a:off x="76200" y="395288"/>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u="none" dirty="0">
                <a:solidFill>
                  <a:srgbClr val="FF0000"/>
                </a:solidFill>
                <a:latin typeface="Times New Roman" pitchFamily="18" charset="0"/>
                <a:cs typeface="Times New Roman" pitchFamily="18" charset="0"/>
              </a:rPr>
              <a:t>: </a:t>
            </a:r>
          </a:p>
          <a:p>
            <a:pPr algn="ctr" eaLnBrk="1" hangingPunct="1"/>
            <a:r>
              <a:rPr lang="en-US" sz="2400" b="1" u="none" dirty="0" smtClean="0">
                <a:solidFill>
                  <a:srgbClr val="FF0000"/>
                </a:solidFill>
                <a:latin typeface="Times New Roman" pitchFamily="18" charset="0"/>
                <a:cs typeface="Times New Roman" pitchFamily="18" charset="0"/>
              </a:rPr>
              <a:t>NHIÊN </a:t>
            </a:r>
            <a:r>
              <a:rPr lang="en-US" sz="2400" b="1" u="none" dirty="0">
                <a:solidFill>
                  <a:srgbClr val="FF0000"/>
                </a:solidFill>
                <a:latin typeface="Times New Roman" pitchFamily="18" charset="0"/>
                <a:cs typeface="Times New Roman" pitchFamily="18" charset="0"/>
              </a:rPr>
              <a:t>LIỆU</a:t>
            </a:r>
          </a:p>
        </p:txBody>
      </p:sp>
    </p:spTree>
    <p:extLst>
      <p:ext uri="{BB962C8B-B14F-4D97-AF65-F5344CB8AC3E}">
        <p14:creationId xmlns:p14="http://schemas.microsoft.com/office/powerpoint/2010/main" val="14366782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bep c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173163"/>
            <a:ext cx="37973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165100" y="760413"/>
            <a:ext cx="4330700" cy="3181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66688" y="781050"/>
            <a:ext cx="4316412" cy="31654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2165" name="Picture 2" descr="http://static.laodong.com.vn/Uploaded/phamthuhien/2013_12_08/bepcui_BH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62050"/>
            <a:ext cx="4191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14400" y="4495800"/>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u="none">
                <a:solidFill>
                  <a:srgbClr val="FF0000"/>
                </a:solidFill>
                <a:latin typeface="Times New Roman" pitchFamily="18" charset="0"/>
                <a:cs typeface="Times New Roman" pitchFamily="18" charset="0"/>
              </a:rPr>
              <a:t> Cung cấp đủ không khí hoặc oxi cho quá trình cháy.</a:t>
            </a:r>
            <a:r>
              <a:rPr lang="en-US" sz="2400" b="1" u="none">
                <a:solidFill>
                  <a:srgbClr val="FF0000"/>
                </a:solidFill>
                <a:latin typeface="Times New Roman" pitchFamily="18" charset="0"/>
                <a:cs typeface="Times New Roman" pitchFamily="18" charset="0"/>
              </a:rPr>
              <a:t> </a:t>
            </a:r>
            <a:endParaRPr lang="en-US" sz="2400" u="none">
              <a:solidFill>
                <a:srgbClr val="FF0000"/>
              </a:solidFill>
            </a:endParaRPr>
          </a:p>
        </p:txBody>
      </p:sp>
    </p:spTree>
    <p:extLst>
      <p:ext uri="{BB962C8B-B14F-4D97-AF65-F5344CB8AC3E}">
        <p14:creationId xmlns:p14="http://schemas.microsoft.com/office/powerpoint/2010/main" val="2359220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10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1763713" y="404813"/>
            <a:ext cx="2697162" cy="4279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908175" y="188913"/>
            <a:ext cx="2552700" cy="449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14"/>
          <p:cNvSpPr>
            <a:spLocks noChangeArrowheads="1"/>
          </p:cNvSpPr>
          <p:nvPr/>
        </p:nvSpPr>
        <p:spPr bwMode="auto">
          <a:xfrm>
            <a:off x="971550" y="1989138"/>
            <a:ext cx="4038600" cy="4572000"/>
          </a:xfrm>
          <a:prstGeom prst="star16">
            <a:avLst>
              <a:gd name="adj" fmla="val 37500"/>
            </a:avLst>
          </a:prstGeom>
          <a:solidFill>
            <a:schemeClr val="bg1"/>
          </a:solidFill>
          <a:ln w="9525">
            <a:solidFill>
              <a:schemeClr val="tx1"/>
            </a:solidFill>
            <a:miter lim="800000"/>
            <a:headEnd/>
            <a:tailEnd/>
          </a:ln>
        </p:spPr>
        <p:txBody>
          <a:bodyPr wrap="none" anchor="ctr"/>
          <a:lstStyle/>
          <a:p>
            <a:pPr algn="ctr" eaLnBrk="1" hangingPunct="1">
              <a:spcBef>
                <a:spcPts val="1500"/>
              </a:spcBef>
              <a:buClr>
                <a:srgbClr val="000000"/>
              </a:buClr>
              <a:buFont typeface="Times New Roman" pitchFamily="18" charset="0"/>
              <a:buNone/>
            </a:pPr>
            <a:r>
              <a:rPr lang="en-US" sz="2400" b="1" u="none">
                <a:solidFill>
                  <a:srgbClr val="FF0000"/>
                </a:solidFill>
                <a:latin typeface="Times New Roman" pitchFamily="18" charset="0"/>
                <a:cs typeface="Times New Roman" pitchFamily="18" charset="0"/>
              </a:rPr>
              <a:t> Cung cấp đủ </a:t>
            </a:r>
          </a:p>
          <a:p>
            <a:pPr algn="ctr" eaLnBrk="1" hangingPunct="1">
              <a:spcBef>
                <a:spcPts val="1500"/>
              </a:spcBef>
              <a:buClr>
                <a:srgbClr val="000000"/>
              </a:buClr>
              <a:buFont typeface="Times New Roman" pitchFamily="18" charset="0"/>
              <a:buNone/>
            </a:pPr>
            <a:r>
              <a:rPr lang="en-US" sz="2400" b="1" u="none">
                <a:solidFill>
                  <a:srgbClr val="FF0000"/>
                </a:solidFill>
                <a:latin typeface="Times New Roman" pitchFamily="18" charset="0"/>
                <a:cs typeface="Times New Roman" pitchFamily="18" charset="0"/>
              </a:rPr>
              <a:t>không khí hoặc oxi </a:t>
            </a:r>
          </a:p>
          <a:p>
            <a:pPr algn="ctr" eaLnBrk="1" hangingPunct="1">
              <a:spcBef>
                <a:spcPts val="1500"/>
              </a:spcBef>
              <a:buClr>
                <a:srgbClr val="000000"/>
              </a:buClr>
              <a:buFont typeface="Times New Roman" pitchFamily="18" charset="0"/>
              <a:buNone/>
            </a:pPr>
            <a:r>
              <a:rPr lang="en-US" sz="2400" b="1" u="none">
                <a:solidFill>
                  <a:srgbClr val="FF0000"/>
                </a:solidFill>
                <a:latin typeface="Times New Roman" pitchFamily="18" charset="0"/>
                <a:cs typeface="Times New Roman" pitchFamily="18" charset="0"/>
              </a:rPr>
              <a:t>cho quá trình cháy</a:t>
            </a:r>
          </a:p>
          <a:p>
            <a:pPr algn="ctr" eaLnBrk="1" hangingPunct="1"/>
            <a:endParaRPr lang="en-US" sz="2800" b="1" u="none">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1350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Rot="1" noChangeArrowheads="1"/>
          </p:cNvSpPr>
          <p:nvPr/>
        </p:nvSpPr>
        <p:spPr bwMode="auto">
          <a:xfrm>
            <a:off x="76200" y="395288"/>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u="none" dirty="0">
                <a:solidFill>
                  <a:srgbClr val="FF0000"/>
                </a:solidFill>
                <a:latin typeface="Times New Roman" pitchFamily="18" charset="0"/>
                <a:cs typeface="Times New Roman" pitchFamily="18" charset="0"/>
              </a:rPr>
              <a:t>: </a:t>
            </a:r>
          </a:p>
          <a:p>
            <a:pPr algn="ctr" eaLnBrk="1" hangingPunct="1"/>
            <a:r>
              <a:rPr lang="en-US" sz="2400" b="1" u="none" dirty="0" smtClean="0">
                <a:solidFill>
                  <a:srgbClr val="FF0000"/>
                </a:solidFill>
                <a:latin typeface="Times New Roman" pitchFamily="18" charset="0"/>
                <a:cs typeface="Times New Roman" pitchFamily="18" charset="0"/>
              </a:rPr>
              <a:t>NHIÊN </a:t>
            </a:r>
            <a:r>
              <a:rPr lang="en-US" sz="2400" b="1" u="none" dirty="0">
                <a:solidFill>
                  <a:srgbClr val="FF0000"/>
                </a:solidFill>
                <a:latin typeface="Times New Roman" pitchFamily="18" charset="0"/>
                <a:cs typeface="Times New Roman" pitchFamily="18" charset="0"/>
              </a:rPr>
              <a:t>LIỆU</a:t>
            </a:r>
          </a:p>
        </p:txBody>
      </p:sp>
      <p:sp>
        <p:nvSpPr>
          <p:cNvPr id="5" name="Rectangle 4"/>
          <p:cNvSpPr/>
          <p:nvPr/>
        </p:nvSpPr>
        <p:spPr>
          <a:xfrm>
            <a:off x="781633" y="1501036"/>
            <a:ext cx="9001000" cy="584775"/>
          </a:xfrm>
          <a:prstGeom prst="rect">
            <a:avLst/>
          </a:prstGeom>
        </p:spPr>
        <p:txBody>
          <a:bodyPr wrap="square">
            <a:spAutoFit/>
          </a:bodyPr>
          <a:lstStyle/>
          <a:p>
            <a:r>
              <a:rPr lang="en-US" sz="3200" b="1" dirty="0"/>
              <a:t>I. NHIÊN LIỆU LÀ GÌ </a:t>
            </a:r>
            <a:r>
              <a:rPr lang="en-US" sz="3200" b="1" dirty="0" smtClean="0"/>
              <a:t>?</a:t>
            </a:r>
            <a:endParaRPr lang="en-US" sz="3200" dirty="0"/>
          </a:p>
        </p:txBody>
      </p:sp>
      <p:pic>
        <p:nvPicPr>
          <p:cNvPr id="10" name="Picture 5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86971"/>
            <a:ext cx="1728192" cy="14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2180" y="2782669"/>
            <a:ext cx="7288212" cy="1015663"/>
          </a:xfrm>
          <a:prstGeom prst="rect">
            <a:avLst/>
          </a:prstGeom>
        </p:spPr>
        <p:txBody>
          <a:bodyPr wrap="square">
            <a:spAutoFit/>
          </a:bodyPr>
          <a:lstStyle/>
          <a:p>
            <a:r>
              <a:rPr lang="en-US" sz="3200" dirty="0"/>
              <a:t>- </a:t>
            </a:r>
            <a:r>
              <a:rPr lang="en-US" sz="3200" dirty="0" err="1"/>
              <a:t>Nhiên</a:t>
            </a:r>
            <a:r>
              <a:rPr lang="en-US" sz="3200" dirty="0"/>
              <a:t> </a:t>
            </a:r>
            <a:r>
              <a:rPr lang="en-US" sz="3200" dirty="0" err="1"/>
              <a:t>liệu</a:t>
            </a:r>
            <a:r>
              <a:rPr lang="en-US" sz="3200" dirty="0"/>
              <a:t> </a:t>
            </a:r>
            <a:r>
              <a:rPr lang="en-US" sz="3200" dirty="0" err="1"/>
              <a:t>thông</a:t>
            </a:r>
            <a:r>
              <a:rPr lang="en-US" sz="3200" dirty="0"/>
              <a:t> </a:t>
            </a:r>
            <a:r>
              <a:rPr lang="en-US" sz="3200" dirty="0" err="1"/>
              <a:t>thường</a:t>
            </a:r>
            <a:r>
              <a:rPr lang="en-US" sz="3200" dirty="0"/>
              <a:t> </a:t>
            </a:r>
            <a:r>
              <a:rPr lang="en-US" sz="2800" dirty="0" err="1"/>
              <a:t>khi</a:t>
            </a:r>
            <a:r>
              <a:rPr lang="en-US" sz="2800" dirty="0"/>
              <a:t> </a:t>
            </a:r>
            <a:r>
              <a:rPr lang="en-US" sz="2800" dirty="0" err="1"/>
              <a:t>cháy</a:t>
            </a:r>
            <a:r>
              <a:rPr lang="en-US" sz="2800" dirty="0"/>
              <a:t> </a:t>
            </a:r>
            <a:r>
              <a:rPr lang="en-US" sz="2800" dirty="0" err="1"/>
              <a:t>tỏa</a:t>
            </a:r>
            <a:r>
              <a:rPr lang="en-US" sz="2800" dirty="0"/>
              <a:t> </a:t>
            </a:r>
            <a:r>
              <a:rPr lang="en-US" sz="2800" dirty="0" err="1"/>
              <a:t>nhiệt</a:t>
            </a:r>
            <a:r>
              <a:rPr lang="en-US" sz="2800" dirty="0"/>
              <a:t> </a:t>
            </a:r>
            <a:r>
              <a:rPr lang="en-US" sz="2800" dirty="0" err="1"/>
              <a:t>và</a:t>
            </a:r>
            <a:r>
              <a:rPr lang="en-US" sz="2800" dirty="0"/>
              <a:t> </a:t>
            </a:r>
            <a:r>
              <a:rPr lang="en-US" sz="2800" dirty="0" err="1"/>
              <a:t>phát</a:t>
            </a:r>
            <a:r>
              <a:rPr lang="en-US" sz="2800" dirty="0"/>
              <a:t> </a:t>
            </a:r>
            <a:r>
              <a:rPr lang="en-US" sz="2800" dirty="0" err="1"/>
              <a:t>sáng</a:t>
            </a:r>
            <a:endParaRPr lang="en-US" sz="2800" dirty="0"/>
          </a:p>
        </p:txBody>
      </p:sp>
      <p:sp>
        <p:nvSpPr>
          <p:cNvPr id="3" name="Rectangle 2"/>
          <p:cNvSpPr/>
          <p:nvPr/>
        </p:nvSpPr>
        <p:spPr>
          <a:xfrm>
            <a:off x="820236" y="2119981"/>
            <a:ext cx="8000236" cy="646331"/>
          </a:xfrm>
          <a:prstGeom prst="rect">
            <a:avLst/>
          </a:prstGeom>
        </p:spPr>
        <p:txBody>
          <a:bodyPr wrap="square">
            <a:spAutoFit/>
          </a:bodyPr>
          <a:lstStyle/>
          <a:p>
            <a:r>
              <a:rPr lang="en-US" sz="3600" dirty="0" err="1"/>
              <a:t>Khái</a:t>
            </a:r>
            <a:r>
              <a:rPr lang="en-US" sz="3600" dirty="0"/>
              <a:t> </a:t>
            </a:r>
            <a:r>
              <a:rPr lang="en-US" sz="3600" dirty="0" err="1"/>
              <a:t>niệm</a:t>
            </a:r>
            <a:r>
              <a:rPr lang="en-US" sz="3600" dirty="0"/>
              <a:t>: </a:t>
            </a:r>
            <a:r>
              <a:rPr lang="en-US" sz="2800" dirty="0" err="1"/>
              <a:t>Nhiên</a:t>
            </a:r>
            <a:r>
              <a:rPr lang="en-US" sz="2800" dirty="0"/>
              <a:t> </a:t>
            </a:r>
            <a:r>
              <a:rPr lang="en-US" sz="2800" dirty="0" err="1"/>
              <a:t>liệu</a:t>
            </a:r>
            <a:r>
              <a:rPr lang="en-US" sz="2800" dirty="0"/>
              <a:t> </a:t>
            </a:r>
            <a:r>
              <a:rPr lang="en-US" sz="2800" dirty="0" err="1"/>
              <a:t>là</a:t>
            </a:r>
            <a:r>
              <a:rPr lang="en-US" sz="2800" dirty="0"/>
              <a:t> </a:t>
            </a:r>
            <a:r>
              <a:rPr lang="en-US" sz="2800" dirty="0" err="1"/>
              <a:t>những</a:t>
            </a:r>
            <a:r>
              <a:rPr lang="en-US" sz="2800" dirty="0"/>
              <a:t> </a:t>
            </a:r>
            <a:r>
              <a:rPr lang="en-US" sz="2800" dirty="0" err="1"/>
              <a:t>chất</a:t>
            </a:r>
            <a:r>
              <a:rPr lang="en-US" sz="2800" dirty="0"/>
              <a:t> </a:t>
            </a:r>
            <a:r>
              <a:rPr lang="en-US" sz="2800" dirty="0" err="1"/>
              <a:t>cháy</a:t>
            </a:r>
            <a:r>
              <a:rPr lang="en-US" sz="2800" dirty="0"/>
              <a:t> </a:t>
            </a:r>
            <a:r>
              <a:rPr lang="en-US" sz="2800" dirty="0" err="1"/>
              <a:t>được</a:t>
            </a:r>
            <a:endParaRPr lang="en-US" sz="2800" dirty="0"/>
          </a:p>
        </p:txBody>
      </p:sp>
    </p:spTree>
    <p:extLst>
      <p:ext uri="{BB962C8B-B14F-4D97-AF65-F5344CB8AC3E}">
        <p14:creationId xmlns:p14="http://schemas.microsoft.com/office/powerpoint/2010/main" val="212078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633413"/>
            <a:ext cx="457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66395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9"/>
          <p:cNvSpPr>
            <a:spLocks noChangeArrowheads="1"/>
          </p:cNvSpPr>
          <p:nvPr/>
        </p:nvSpPr>
        <p:spPr bwMode="auto">
          <a:xfrm>
            <a:off x="2911475" y="1484313"/>
            <a:ext cx="3429000" cy="3962400"/>
          </a:xfrm>
          <a:prstGeom prst="hexagon">
            <a:avLst>
              <a:gd name="adj" fmla="val 28704"/>
              <a:gd name="vf" fmla="val 115470"/>
            </a:avLst>
          </a:prstGeom>
          <a:solidFill>
            <a:schemeClr val="bg1">
              <a:lumMod val="95000"/>
              <a:alpha val="62000"/>
            </a:schemeClr>
          </a:solidFill>
          <a:ln w="9525">
            <a:solidFill>
              <a:schemeClr val="tx1"/>
            </a:solidFill>
            <a:miter lim="800000"/>
            <a:headEnd/>
            <a:tailEnd/>
          </a:ln>
        </p:spPr>
        <p:txBody>
          <a:bodyPr wrap="none" anchor="ctr"/>
          <a:lstStyle/>
          <a:p>
            <a:pPr algn="ctr" eaLnBrk="1" hangingPunct="1">
              <a:spcBef>
                <a:spcPct val="50000"/>
              </a:spcBef>
              <a:defRPr/>
            </a:pPr>
            <a:r>
              <a:rPr lang="en-US" sz="2800" b="1" u="none" dirty="0">
                <a:solidFill>
                  <a:srgbClr val="FF3300"/>
                </a:solidFill>
                <a:latin typeface="Times New Roman" pitchFamily="18" charset="0"/>
                <a:cs typeface="Times New Roman" pitchFamily="18" charset="0"/>
              </a:rPr>
              <a:t>Tăng diện </a:t>
            </a:r>
          </a:p>
          <a:p>
            <a:pPr algn="ctr" eaLnBrk="1" hangingPunct="1">
              <a:spcBef>
                <a:spcPct val="50000"/>
              </a:spcBef>
              <a:defRPr/>
            </a:pPr>
            <a:r>
              <a:rPr lang="en-US" sz="2800" b="1" u="none" dirty="0">
                <a:solidFill>
                  <a:srgbClr val="FF3300"/>
                </a:solidFill>
                <a:latin typeface="Times New Roman" pitchFamily="18" charset="0"/>
                <a:cs typeface="Times New Roman" pitchFamily="18" charset="0"/>
              </a:rPr>
              <a:t>tích tiếp </a:t>
            </a:r>
          </a:p>
          <a:p>
            <a:pPr algn="ctr" eaLnBrk="1" hangingPunct="1">
              <a:spcBef>
                <a:spcPct val="50000"/>
              </a:spcBef>
              <a:defRPr/>
            </a:pPr>
            <a:r>
              <a:rPr lang="en-US" sz="2800" b="1" u="none" dirty="0">
                <a:solidFill>
                  <a:srgbClr val="FF3300"/>
                </a:solidFill>
                <a:latin typeface="Times New Roman" pitchFamily="18" charset="0"/>
                <a:cs typeface="Times New Roman" pitchFamily="18" charset="0"/>
              </a:rPr>
              <a:t>xúc giữa </a:t>
            </a:r>
          </a:p>
          <a:p>
            <a:pPr algn="ctr" eaLnBrk="1" hangingPunct="1">
              <a:spcBef>
                <a:spcPct val="50000"/>
              </a:spcBef>
              <a:defRPr/>
            </a:pPr>
            <a:r>
              <a:rPr lang="en-US" sz="2800" b="1" u="none" dirty="0">
                <a:solidFill>
                  <a:srgbClr val="FF3300"/>
                </a:solidFill>
                <a:latin typeface="Times New Roman" pitchFamily="18" charset="0"/>
                <a:cs typeface="Times New Roman" pitchFamily="18" charset="0"/>
              </a:rPr>
              <a:t>than , gaz </a:t>
            </a:r>
          </a:p>
          <a:p>
            <a:pPr algn="ctr" eaLnBrk="1" hangingPunct="1">
              <a:spcBef>
                <a:spcPct val="50000"/>
              </a:spcBef>
              <a:defRPr/>
            </a:pPr>
            <a:r>
              <a:rPr lang="en-US" sz="2800" b="1" u="none" dirty="0">
                <a:solidFill>
                  <a:srgbClr val="FF3300"/>
                </a:solidFill>
                <a:latin typeface="Times New Roman" pitchFamily="18" charset="0"/>
                <a:cs typeface="Times New Roman" pitchFamily="18" charset="0"/>
              </a:rPr>
              <a:t>với </a:t>
            </a:r>
          </a:p>
          <a:p>
            <a:pPr algn="ctr" eaLnBrk="1" hangingPunct="1">
              <a:spcBef>
                <a:spcPct val="50000"/>
              </a:spcBef>
              <a:defRPr/>
            </a:pPr>
            <a:r>
              <a:rPr lang="en-US" sz="2800" b="1" u="none" dirty="0">
                <a:solidFill>
                  <a:srgbClr val="FF3300"/>
                </a:solidFill>
                <a:latin typeface="Times New Roman" pitchFamily="18" charset="0"/>
                <a:cs typeface="Times New Roman" pitchFamily="18" charset="0"/>
              </a:rPr>
              <a:t>không khí</a:t>
            </a:r>
            <a:r>
              <a:rPr lang="en-US" sz="1800" b="1" u="none" dirty="0">
                <a:solidFill>
                  <a:srgbClr val="FF3300"/>
                </a:solidFill>
                <a:latin typeface="Times New Roman" pitchFamily="18" charset="0"/>
                <a:cs typeface="Times New Roman" pitchFamily="18" charset="0"/>
              </a:rPr>
              <a:t> </a:t>
            </a:r>
          </a:p>
          <a:p>
            <a:pPr algn="ctr" eaLnBrk="1" hangingPunct="1">
              <a:defRPr/>
            </a:pPr>
            <a:endParaRPr lang="en-US" sz="2600" b="1" u="none" dirty="0">
              <a:latin typeface="Times New Roman" pitchFamily="18" charset="0"/>
              <a:cs typeface="Times New Roman" pitchFamily="18" charset="0"/>
            </a:endParaRPr>
          </a:p>
        </p:txBody>
      </p:sp>
    </p:spTree>
    <p:extLst>
      <p:ext uri="{BB962C8B-B14F-4D97-AF65-F5344CB8AC3E}">
        <p14:creationId xmlns:p14="http://schemas.microsoft.com/office/powerpoint/2010/main" val="285862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787525"/>
            <a:ext cx="4038600" cy="1107996"/>
          </a:xfrm>
          <a:prstGeom prst="rect">
            <a:avLst/>
          </a:prstGeom>
        </p:spPr>
        <p:txBody>
          <a:bodyPr>
            <a:spAutoFit/>
          </a:bodyPr>
          <a:lstStyle/>
          <a:p>
            <a:pPr marL="58738" indent="-58738" algn="just" eaLnBrk="1" hangingPunct="1">
              <a:spcBef>
                <a:spcPts val="0"/>
              </a:spcBef>
              <a:defRPr/>
            </a:pPr>
            <a:r>
              <a:rPr lang="en-US" sz="2200" u="none" kern="0" dirty="0" smtClean="0">
                <a:solidFill>
                  <a:srgbClr val="FF0000"/>
                </a:solidFill>
                <a:latin typeface="Times New Roman" pitchFamily="18" charset="0"/>
                <a:cs typeface="Times New Roman" pitchFamily="18" charset="0"/>
              </a:rPr>
              <a:t>III- </a:t>
            </a:r>
            <a:r>
              <a:rPr lang="en-US" sz="2200" u="none" kern="0" dirty="0">
                <a:solidFill>
                  <a:srgbClr val="FF0000"/>
                </a:solidFill>
                <a:latin typeface="Times New Roman" pitchFamily="18" charset="0"/>
                <a:cs typeface="Times New Roman" pitchFamily="18" charset="0"/>
              </a:rPr>
              <a:t>SỬ DỤNG NHIÊN LIỆU NHƯ THẾ NÀO CHO HIỆU QUẢ?</a:t>
            </a:r>
          </a:p>
        </p:txBody>
      </p:sp>
      <p:cxnSp>
        <p:nvCxnSpPr>
          <p:cNvPr id="10" name="Straight Connector 9"/>
          <p:cNvCxnSpPr/>
          <p:nvPr/>
        </p:nvCxnSpPr>
        <p:spPr>
          <a:xfrm>
            <a:off x="4724400" y="19812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237" name="AutoShape 11" descr="Bán bếp dầu cổ của Mỹ 1957 | chaohang.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5238" name="AutoShape 15"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5239" name="AutoShape 17"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5240" name="AutoShape 19"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5241" name="AutoShape 21" descr="Tại sao bếp gas cháy lửa đỏ, nấu bị đen đáy nồi? - META.vn"/>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sp>
        <p:nvSpPr>
          <p:cNvPr id="95242" name="Text Box 4"/>
          <p:cNvSpPr txBox="1">
            <a:spLocks noChangeArrowheads="1"/>
          </p:cNvSpPr>
          <p:nvPr/>
        </p:nvSpPr>
        <p:spPr bwMode="auto">
          <a:xfrm>
            <a:off x="4800600" y="1905000"/>
            <a:ext cx="4038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dirty="0" err="1">
                <a:solidFill>
                  <a:srgbClr val="0000FF"/>
                </a:solidFill>
                <a:latin typeface="Times New Roman" pitchFamily="18" charset="0"/>
                <a:cs typeface="Times New Roman" pitchFamily="18" charset="0"/>
              </a:rPr>
              <a:t>Từ</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các</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ví</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dụ</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trên</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hãy</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cho</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biết</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sử</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dụng</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nhiên</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liệu</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như</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thế</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nào</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cho</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hiệu</a:t>
            </a:r>
            <a:r>
              <a:rPr lang="en-US" sz="2400" u="none" dirty="0">
                <a:solidFill>
                  <a:srgbClr val="0000FF"/>
                </a:solidFill>
                <a:latin typeface="Times New Roman" pitchFamily="18" charset="0"/>
                <a:cs typeface="Times New Roman" pitchFamily="18" charset="0"/>
              </a:rPr>
              <a:t> </a:t>
            </a:r>
            <a:r>
              <a:rPr lang="en-US" sz="2400" u="none" dirty="0" err="1">
                <a:solidFill>
                  <a:srgbClr val="0000FF"/>
                </a:solidFill>
                <a:latin typeface="Times New Roman" pitchFamily="18" charset="0"/>
                <a:cs typeface="Times New Roman" pitchFamily="18" charset="0"/>
              </a:rPr>
              <a:t>quả</a:t>
            </a:r>
            <a:r>
              <a:rPr lang="en-US" sz="2400" u="none" dirty="0">
                <a:solidFill>
                  <a:srgbClr val="0000FF"/>
                </a:solidFill>
                <a:latin typeface="Times New Roman" pitchFamily="18" charset="0"/>
                <a:cs typeface="Times New Roman" pitchFamily="18" charset="0"/>
              </a:rPr>
              <a:t>?</a:t>
            </a:r>
            <a:r>
              <a:rPr lang="en-US" sz="2400" u="none" dirty="0">
                <a:solidFill>
                  <a:schemeClr val="bg1"/>
                </a:solidFill>
                <a:latin typeface="Times New Roman" pitchFamily="18" charset="0"/>
                <a:cs typeface="Times New Roman" pitchFamily="18" charset="0"/>
              </a:rPr>
              <a:t> ?&gt; ?</a:t>
            </a:r>
          </a:p>
        </p:txBody>
      </p:sp>
      <p:sp>
        <p:nvSpPr>
          <p:cNvPr id="12" name="Rectangle 11"/>
          <p:cNvSpPr>
            <a:spLocks noChangeArrowheads="1"/>
          </p:cNvSpPr>
          <p:nvPr/>
        </p:nvSpPr>
        <p:spPr bwMode="auto">
          <a:xfrm>
            <a:off x="381000" y="3124200"/>
            <a:ext cx="417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u="none">
                <a:latin typeface="Times New Roman" pitchFamily="18" charset="0"/>
                <a:cs typeface="Times New Roman" pitchFamily="18" charset="0"/>
              </a:rPr>
              <a:t>1. Cung cấp đủ không khí hoặc oxi cho quá trình cháy.</a:t>
            </a:r>
            <a:r>
              <a:rPr lang="en-US" sz="2400" b="1" u="none">
                <a:solidFill>
                  <a:srgbClr val="FF0000"/>
                </a:solidFill>
                <a:latin typeface="Times New Roman" pitchFamily="18" charset="0"/>
                <a:cs typeface="Times New Roman" pitchFamily="18" charset="0"/>
              </a:rPr>
              <a:t> </a:t>
            </a:r>
            <a:endParaRPr lang="en-US" sz="2400" u="none"/>
          </a:p>
        </p:txBody>
      </p:sp>
      <p:sp>
        <p:nvSpPr>
          <p:cNvPr id="13" name="Rectangle 12"/>
          <p:cNvSpPr>
            <a:spLocks noChangeArrowheads="1"/>
          </p:cNvSpPr>
          <p:nvPr/>
        </p:nvSpPr>
        <p:spPr bwMode="auto">
          <a:xfrm>
            <a:off x="381000" y="38100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u="none">
                <a:latin typeface="Times New Roman" pitchFamily="18" charset="0"/>
                <a:cs typeface="Times New Roman" pitchFamily="18" charset="0"/>
              </a:rPr>
              <a:t>2. Tăng diện tích</a:t>
            </a:r>
            <a:r>
              <a:rPr lang="en-US" sz="2400" b="1" u="none">
                <a:solidFill>
                  <a:srgbClr val="FF0000"/>
                </a:solidFill>
                <a:latin typeface="Times New Roman" pitchFamily="18" charset="0"/>
                <a:cs typeface="Times New Roman" pitchFamily="18" charset="0"/>
              </a:rPr>
              <a:t> </a:t>
            </a:r>
            <a:r>
              <a:rPr lang="en-US" sz="2400" u="none">
                <a:latin typeface="Times New Roman" pitchFamily="18" charset="0"/>
                <a:cs typeface="Times New Roman" pitchFamily="18" charset="0"/>
              </a:rPr>
              <a:t>tiếp xúc của nhiên liệu với không khí hoặc oxi. </a:t>
            </a:r>
            <a:endParaRPr lang="en-US" sz="2400" u="none"/>
          </a:p>
        </p:txBody>
      </p:sp>
      <p:sp>
        <p:nvSpPr>
          <p:cNvPr id="14" name="Rectangle 13"/>
          <p:cNvSpPr>
            <a:spLocks noChangeArrowheads="1"/>
          </p:cNvSpPr>
          <p:nvPr/>
        </p:nvSpPr>
        <p:spPr bwMode="auto">
          <a:xfrm>
            <a:off x="381000" y="48768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u="none" dirty="0">
                <a:latin typeface="Times New Roman" pitchFamily="18" charset="0"/>
                <a:cs typeface="Times New Roman" pitchFamily="18" charset="0"/>
              </a:rPr>
              <a:t>3.</a:t>
            </a:r>
            <a:r>
              <a:rPr lang="en-US" sz="2400" b="1" u="none" dirty="0">
                <a:solidFill>
                  <a:srgbClr val="FF0000"/>
                </a:solidFill>
                <a:latin typeface="Times New Roman" pitchFamily="18" charset="0"/>
                <a:cs typeface="Times New Roman" pitchFamily="18" charset="0"/>
              </a:rPr>
              <a:t> </a:t>
            </a:r>
            <a:r>
              <a:rPr lang="en-US" sz="2400" u="none" dirty="0" err="1">
                <a:latin typeface="Times New Roman" pitchFamily="18" charset="0"/>
                <a:cs typeface="Times New Roman" pitchFamily="18" charset="0"/>
              </a:rPr>
              <a:t>Điều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chỉnh</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lượng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để</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duy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trì</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sự</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cháy</a:t>
            </a:r>
            <a:r>
              <a:rPr lang="en-US" sz="2400" u="none" dirty="0">
                <a:latin typeface="Times New Roman" pitchFamily="18" charset="0"/>
                <a:cs typeface="Times New Roman" pitchFamily="18" charset="0"/>
              </a:rPr>
              <a:t> ở </a:t>
            </a:r>
            <a:r>
              <a:rPr lang="en-US" sz="2400" u="none" dirty="0" err="1">
                <a:latin typeface="Times New Roman" pitchFamily="18" charset="0"/>
                <a:cs typeface="Times New Roman" pitchFamily="18" charset="0"/>
              </a:rPr>
              <a:t>mức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độ</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cần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thiết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phù</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hợp</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với</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cầu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sử</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dụng</a:t>
            </a:r>
            <a:r>
              <a:rPr lang="en-US" sz="2400" u="none" dirty="0">
                <a:latin typeface="Times New Roman" pitchFamily="18" charset="0"/>
                <a:cs typeface="Times New Roman" pitchFamily="18" charset="0"/>
              </a:rPr>
              <a:t>.</a:t>
            </a:r>
            <a:endParaRPr lang="en-US" sz="2400" u="none" dirty="0"/>
          </a:p>
        </p:txBody>
      </p:sp>
      <p:sp>
        <p:nvSpPr>
          <p:cNvPr id="15" name="Rectangle 12"/>
          <p:cNvSpPr>
            <a:spLocks noRot="1" noChangeArrowheads="1"/>
          </p:cNvSpPr>
          <p:nvPr/>
        </p:nvSpPr>
        <p:spPr bwMode="auto">
          <a:xfrm>
            <a:off x="76200" y="395288"/>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đề</a:t>
            </a:r>
            <a:r>
              <a:rPr lang="en-US" sz="2400" u="none" dirty="0">
                <a:solidFill>
                  <a:srgbClr val="FF0000"/>
                </a:solidFill>
                <a:latin typeface="Times New Roman" pitchFamily="18" charset="0"/>
                <a:cs typeface="Times New Roman" pitchFamily="18" charset="0"/>
              </a:rPr>
              <a:t>: </a:t>
            </a:r>
          </a:p>
          <a:p>
            <a:pPr algn="ctr" eaLnBrk="1" hangingPunct="1"/>
            <a:r>
              <a:rPr lang="en-US" sz="2400" b="1" u="none" dirty="0" smtClean="0">
                <a:solidFill>
                  <a:srgbClr val="FF0000"/>
                </a:solidFill>
                <a:latin typeface="Times New Roman" pitchFamily="18" charset="0"/>
                <a:cs typeface="Times New Roman" pitchFamily="18" charset="0"/>
              </a:rPr>
              <a:t>NHIÊN </a:t>
            </a:r>
            <a:r>
              <a:rPr lang="en-US" sz="2400" b="1" u="none" dirty="0">
                <a:solidFill>
                  <a:srgbClr val="FF0000"/>
                </a:solidFill>
                <a:latin typeface="Times New Roman" pitchFamily="18" charset="0"/>
                <a:cs typeface="Times New Roman" pitchFamily="18" charset="0"/>
              </a:rPr>
              <a:t>LIỆU</a:t>
            </a:r>
          </a:p>
        </p:txBody>
      </p:sp>
      <p:pic>
        <p:nvPicPr>
          <p:cNvPr id="16" name="Picture 56"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233130"/>
            <a:ext cx="1728192" cy="14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4953000" y="4581128"/>
            <a:ext cx="4038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dirty="0" smtClean="0">
                <a:solidFill>
                  <a:srgbClr val="0000FF"/>
                </a:solidFill>
                <a:latin typeface="Times New Roman" pitchFamily="18" charset="0"/>
                <a:cs typeface="Times New Roman" pitchFamily="18" charset="0"/>
              </a:rPr>
              <a:t>( </a:t>
            </a:r>
            <a:r>
              <a:rPr lang="en-US" sz="2400" u="none" dirty="0" err="1" smtClean="0">
                <a:solidFill>
                  <a:srgbClr val="0000FF"/>
                </a:solidFill>
                <a:latin typeface="Times New Roman" pitchFamily="18" charset="0"/>
                <a:cs typeface="Times New Roman" pitchFamily="18" charset="0"/>
              </a:rPr>
              <a:t>ghi</a:t>
            </a:r>
            <a:r>
              <a:rPr lang="en-US" sz="2400" u="none" dirty="0" smtClean="0">
                <a:solidFill>
                  <a:srgbClr val="0000FF"/>
                </a:solidFill>
                <a:latin typeface="Times New Roman" pitchFamily="18" charset="0"/>
                <a:cs typeface="Times New Roman" pitchFamily="18" charset="0"/>
              </a:rPr>
              <a:t> </a:t>
            </a:r>
            <a:r>
              <a:rPr lang="en-US" sz="2400" u="none" dirty="0" err="1" smtClean="0">
                <a:solidFill>
                  <a:srgbClr val="0000FF"/>
                </a:solidFill>
                <a:latin typeface="Times New Roman" pitchFamily="18" charset="0"/>
                <a:cs typeface="Times New Roman" pitchFamily="18" charset="0"/>
              </a:rPr>
              <a:t>nhớ</a:t>
            </a:r>
            <a:r>
              <a:rPr lang="en-US" sz="2400" u="none" dirty="0" smtClean="0">
                <a:solidFill>
                  <a:srgbClr val="0000FF"/>
                </a:solidFill>
                <a:latin typeface="Times New Roman" pitchFamily="18" charset="0"/>
                <a:cs typeface="Times New Roman" pitchFamily="18" charset="0"/>
              </a:rPr>
              <a:t> 3 </a:t>
            </a:r>
            <a:r>
              <a:rPr lang="en-US" sz="2400" u="none" dirty="0" err="1" smtClean="0">
                <a:solidFill>
                  <a:srgbClr val="0000FF"/>
                </a:solidFill>
                <a:latin typeface="Times New Roman" pitchFamily="18" charset="0"/>
                <a:cs typeface="Times New Roman" pitchFamily="18" charset="0"/>
              </a:rPr>
              <a:t>trang</a:t>
            </a:r>
            <a:r>
              <a:rPr lang="en-US" sz="2400" u="none" dirty="0" smtClean="0">
                <a:solidFill>
                  <a:srgbClr val="0000FF"/>
                </a:solidFill>
                <a:latin typeface="Times New Roman" pitchFamily="18" charset="0"/>
                <a:cs typeface="Times New Roman" pitchFamily="18" charset="0"/>
              </a:rPr>
              <a:t> 38 STL)</a:t>
            </a:r>
            <a:r>
              <a:rPr lang="en-US" sz="2400" u="none" dirty="0" smtClean="0">
                <a:solidFill>
                  <a:schemeClr val="bg1"/>
                </a:solidFill>
                <a:latin typeface="Times New Roman" pitchFamily="18" charset="0"/>
                <a:cs typeface="Times New Roman" pitchFamily="18" charset="0"/>
              </a:rPr>
              <a:t>?&gt; </a:t>
            </a:r>
            <a:r>
              <a:rPr lang="en-US" sz="2400" u="none"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4553471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21" presetClass="exit" presetSubtype="1" fill="hold" grpId="0" nodeType="withEffect">
                                  <p:stCondLst>
                                    <p:cond delay="0"/>
                                  </p:stCondLst>
                                  <p:childTnLst>
                                    <p:animEffect transition="out" filter="wheel(1)">
                                      <p:cBhvr>
                                        <p:cTn id="39" dur="2000"/>
                                        <p:tgtEl>
                                          <p:spTgt spid="95242"/>
                                        </p:tgtEl>
                                      </p:cBhvr>
                                    </p:animEffect>
                                    <p:set>
                                      <p:cBhvr>
                                        <p:cTn id="40" dur="1" fill="hold">
                                          <p:stCondLst>
                                            <p:cond delay="1999"/>
                                          </p:stCondLst>
                                        </p:cTn>
                                        <p:tgtEl>
                                          <p:spTgt spid="95242"/>
                                        </p:tgtEl>
                                        <p:attrNameLst>
                                          <p:attrName>style.visibility</p:attrName>
                                        </p:attrNameLst>
                                      </p:cBhvr>
                                      <p:to>
                                        <p:strVal val="hidden"/>
                                      </p:to>
                                    </p:se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nimBg="1"/>
      <p:bldP spid="12" grpId="0"/>
      <p:bldP spid="13" grpId="0"/>
      <p:bldP spid="14" grpId="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3"/>
          <p:cNvSpPr txBox="1">
            <a:spLocks noChangeArrowheads="1"/>
          </p:cNvSpPr>
          <p:nvPr/>
        </p:nvSpPr>
        <p:spPr bwMode="auto">
          <a:xfrm>
            <a:off x="762000" y="609600"/>
            <a:ext cx="7620000" cy="30464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2400" u="none" dirty="0" smtClean="0">
                <a:latin typeface="Times New Roman" pitchFamily="18" charset="0"/>
                <a:cs typeface="Times New Roman" pitchFamily="18" charset="0"/>
              </a:rPr>
              <a:t>	Than </a:t>
            </a:r>
            <a:r>
              <a:rPr lang="en-US" sz="2400" u="none" dirty="0" err="1">
                <a:latin typeface="Times New Roman" pitchFamily="18" charset="0"/>
                <a:cs typeface="Times New Roman" pitchFamily="18" charset="0"/>
              </a:rPr>
              <a:t>đá</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dầu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mỏ</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khí</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tự</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là</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những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nguồn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thiết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yếu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Tuy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luôn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có</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lẫn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hợp</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chất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chứa</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lưu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huỳnh</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hoặc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nitơ</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vì</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vậy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khi</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cháy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ngoài</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sự</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tạo</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ra</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khí</a:t>
            </a:r>
            <a:r>
              <a:rPr lang="en-US" sz="2400" u="none" dirty="0">
                <a:latin typeface="Times New Roman" pitchFamily="18" charset="0"/>
                <a:cs typeface="Times New Roman" pitchFamily="18" charset="0"/>
              </a:rPr>
              <a:t> CO</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thường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có</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lẫn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khí</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như</a:t>
            </a:r>
            <a:r>
              <a:rPr lang="en-US" sz="2400" u="none" dirty="0">
                <a:latin typeface="Times New Roman" pitchFamily="18" charset="0"/>
                <a:cs typeface="Times New Roman" pitchFamily="18" charset="0"/>
              </a:rPr>
              <a:t> SO</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 NO</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 CO,… </a:t>
            </a:r>
            <a:r>
              <a:rPr lang="en-US" sz="2400" u="none" dirty="0" err="1">
                <a:latin typeface="Times New Roman" pitchFamily="18" charset="0"/>
                <a:cs typeface="Times New Roman" pitchFamily="18" charset="0"/>
              </a:rPr>
              <a:t>gây</a:t>
            </a:r>
            <a:r>
              <a:rPr lang="en-US" sz="2400" u="none" dirty="0">
                <a:latin typeface="Times New Roman" pitchFamily="18" charset="0"/>
                <a:cs typeface="Times New Roman" pitchFamily="18" charset="0"/>
              </a:rPr>
              <a:t> ô </a:t>
            </a:r>
            <a:r>
              <a:rPr lang="en-US" sz="2400" u="none" dirty="0" err="1">
                <a:latin typeface="Times New Roman" pitchFamily="18" charset="0"/>
                <a:cs typeface="Times New Roman" pitchFamily="18" charset="0"/>
              </a:rPr>
              <a:t>nhiễm</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môi</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trường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Mặt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nguồn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đang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dần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cạn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vì</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vậy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người</a:t>
            </a:r>
            <a:r>
              <a:rPr lang="en-US" sz="2400" u="none" dirty="0">
                <a:latin typeface="Times New Roman" pitchFamily="18" charset="0"/>
                <a:cs typeface="Times New Roman" pitchFamily="18" charset="0"/>
              </a:rPr>
              <a:t> ta </a:t>
            </a:r>
            <a:r>
              <a:rPr lang="en-US" sz="2400" u="none" dirty="0" err="1">
                <a:latin typeface="Times New Roman" pitchFamily="18" charset="0"/>
                <a:cs typeface="Times New Roman" pitchFamily="18" charset="0"/>
              </a:rPr>
              <a:t>đang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cứu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tìm</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nguồn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thay</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thế</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Một</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trong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các</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hướng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nghiên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cứu</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đó</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là</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dùng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khí</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hiđro</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làm</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nhiên</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liệu</a:t>
            </a:r>
            <a:r>
              <a:rPr lang="en-US" sz="2400" u="none" dirty="0">
                <a:latin typeface="Times New Roman" pitchFamily="18" charset="0"/>
                <a:cs typeface="Times New Roman" pitchFamily="18" charset="0"/>
              </a:rPr>
              <a:t>. </a:t>
            </a:r>
          </a:p>
        </p:txBody>
      </p:sp>
      <p:pic>
        <p:nvPicPr>
          <p:cNvPr id="96259" name="Picture 2" descr="Thầy Dũng hó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4267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Hiệu ứng nhà kính là gì? Những loại khí gây hiệu ứng nhà kín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4327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52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6" descr="http://www.thanhamgas.com.vn/image/cache/data/hidro-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ChangeArrowheads="1"/>
          </p:cNvSpPr>
          <p:nvPr/>
        </p:nvSpPr>
        <p:spPr bwMode="auto">
          <a:xfrm>
            <a:off x="533400" y="827088"/>
            <a:ext cx="8001000" cy="304641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eaLnBrk="1" hangingPunct="1"/>
            <a:r>
              <a:rPr lang="en-US" sz="2400" u="none" dirty="0" smtClean="0">
                <a:latin typeface="Times New Roman" pitchFamily="18" charset="0"/>
                <a:cs typeface="Times New Roman" pitchFamily="18" charset="0"/>
              </a:rPr>
              <a:t>	</a:t>
            </a:r>
            <a:r>
              <a:rPr lang="vi-VN" sz="2400" u="none" dirty="0" smtClean="0">
                <a:latin typeface="Times New Roman" pitchFamily="18" charset="0"/>
                <a:cs typeface="Times New Roman" pitchFamily="18" charset="0"/>
              </a:rPr>
              <a:t>Hydro </a:t>
            </a:r>
            <a:r>
              <a:rPr lang="vi-VN" sz="2400" u="none" dirty="0">
                <a:latin typeface="Times New Roman" pitchFamily="18" charset="0"/>
                <a:cs typeface="Times New Roman" pitchFamily="18" charset="0"/>
              </a:rPr>
              <a:t>khi cháy chỉ tạo ra nước, </a:t>
            </a:r>
            <a:r>
              <a:rPr lang="en-US" sz="2400" u="none" dirty="0" err="1">
                <a:latin typeface="Times New Roman" pitchFamily="18" charset="0"/>
                <a:cs typeface="Times New Roman" pitchFamily="18" charset="0"/>
              </a:rPr>
              <a:t>không</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gây</a:t>
            </a:r>
            <a:r>
              <a:rPr lang="en-US" sz="2400" u="none" dirty="0">
                <a:latin typeface="Times New Roman" pitchFamily="18" charset="0"/>
                <a:cs typeface="Times New Roman" pitchFamily="18" charset="0"/>
              </a:rPr>
              <a:t> ô </a:t>
            </a:r>
            <a:r>
              <a:rPr lang="en-US" sz="2400" u="none" dirty="0" err="1">
                <a:latin typeface="Times New Roman" pitchFamily="18" charset="0"/>
                <a:cs typeface="Times New Roman" pitchFamily="18" charset="0"/>
              </a:rPr>
              <a:t>nhiễm</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môi</a:t>
            </a:r>
            <a:r>
              <a:rPr lang="en-US" sz="2400" u="none" dirty="0">
                <a:latin typeface="Times New Roman" pitchFamily="18" charset="0"/>
                <a:cs typeface="Times New Roman" pitchFamily="18" charset="0"/>
              </a:rPr>
              <a:t> </a:t>
            </a:r>
            <a:r>
              <a:rPr lang="en-US" sz="2400" u="none" dirty="0" err="1">
                <a:latin typeface="Times New Roman" pitchFamily="18" charset="0"/>
                <a:cs typeface="Times New Roman" pitchFamily="18" charset="0"/>
              </a:rPr>
              <a:t>trường</a:t>
            </a:r>
            <a:r>
              <a:rPr lang="en-US" sz="2400" u="none" dirty="0">
                <a:latin typeface="Times New Roman" pitchFamily="18" charset="0"/>
                <a:cs typeface="Times New Roman" pitchFamily="18" charset="0"/>
              </a:rPr>
              <a:t> </a:t>
            </a:r>
            <a:r>
              <a:rPr lang="vi-VN" sz="2400" u="none" dirty="0">
                <a:latin typeface="Times New Roman" pitchFamily="18" charset="0"/>
                <a:cs typeface="Times New Roman" pitchFamily="18" charset="0"/>
              </a:rPr>
              <a:t>nên </a:t>
            </a:r>
            <a:r>
              <a:rPr lang="en-US" sz="2400" u="none" dirty="0" err="1">
                <a:latin typeface="Times New Roman" pitchFamily="18" charset="0"/>
                <a:cs typeface="Times New Roman" pitchFamily="18" charset="0"/>
              </a:rPr>
              <a:t>hiđro</a:t>
            </a:r>
            <a:r>
              <a:rPr lang="en-US" sz="2400" u="none" dirty="0">
                <a:latin typeface="Times New Roman" pitchFamily="18" charset="0"/>
                <a:cs typeface="Times New Roman" pitchFamily="18" charset="0"/>
              </a:rPr>
              <a:t> </a:t>
            </a:r>
            <a:r>
              <a:rPr lang="vi-VN" sz="2400" u="none" dirty="0">
                <a:latin typeface="Times New Roman" pitchFamily="18" charset="0"/>
                <a:cs typeface="Times New Roman" pitchFamily="18" charset="0"/>
              </a:rPr>
              <a:t>là loại nhiên liệu sạch lý tưởng. Đã được sử dụng làm nhiên liệu phóng các tàu vũ trụ từ lâu, nhưng hydro chưa được sử dụng phổ biến trong đời sống vì giá đắt và ở nhiệt độ bình thường, hydro tồn tại dưới dạng khí nên khó lưu trữ, vận chuyển. Tuy nhiên, với khả năng ứng dụng rộng rãi trong nhiều ngành công nghiệp và đời sống, hydro đang được xem là nguồn năng lượng tái tạo cho thế kỷ XXI.</a:t>
            </a:r>
            <a:endParaRPr lang="en-US" sz="2400" u="none" dirty="0">
              <a:latin typeface="Times New Roman" pitchFamily="18" charset="0"/>
              <a:cs typeface="Times New Roman" pitchFamily="18" charset="0"/>
            </a:endParaRPr>
          </a:p>
        </p:txBody>
      </p:sp>
      <p:pic>
        <p:nvPicPr>
          <p:cNvPr id="97284" name="Picture 4" descr="http://xmedia.nguoiduatin.vn/thumb_x500x/187/2014/6/27/Toyota%20FCV%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13200"/>
            <a:ext cx="39893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628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p:cNvPicPr>
          <p:nvPr/>
        </p:nvPicPr>
        <p:blipFill>
          <a:blip r:embed="rId2">
            <a:extLst>
              <a:ext uri="{28A0092B-C50C-407E-A947-70E740481C1C}">
                <a14:useLocalDpi xmlns:a14="http://schemas.microsoft.com/office/drawing/2010/main" val="0"/>
              </a:ext>
            </a:extLst>
          </a:blip>
          <a:srcRect t="2" b="2"/>
          <a:stretch>
            <a:fillRect/>
          </a:stretch>
        </p:blipFill>
        <p:spPr bwMode="auto">
          <a:xfrm>
            <a:off x="1295400" y="2990850"/>
            <a:ext cx="73152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bwMode="auto">
          <a:xfrm>
            <a:off x="1905000" y="457200"/>
            <a:ext cx="6781800" cy="2895600"/>
          </a:xfrm>
          <a:prstGeom prst="cloudCallout">
            <a:avLst>
              <a:gd name="adj1" fmla="val -56244"/>
              <a:gd name="adj2" fmla="val 19643"/>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just">
              <a:defRPr/>
            </a:pPr>
            <a:r>
              <a:rPr lang="vi-VN" sz="2800" b="1" u="none" dirty="0">
                <a:solidFill>
                  <a:srgbClr val="FF0000"/>
                </a:solidFill>
                <a:latin typeface="Times New Roman" pitchFamily="18" charset="0"/>
                <a:cs typeface="Times New Roman" pitchFamily="18" charset="0"/>
              </a:rPr>
              <a:t>Tại sao xe bồn (xe chở xăng, dầu) có dây xích nhỏ nối với bồn hướng xuống lòng đường?</a:t>
            </a:r>
          </a:p>
        </p:txBody>
      </p:sp>
      <p:sp>
        <p:nvSpPr>
          <p:cNvPr id="98308" name="Oval 6"/>
          <p:cNvSpPr>
            <a:spLocks noChangeArrowheads="1"/>
          </p:cNvSpPr>
          <p:nvPr/>
        </p:nvSpPr>
        <p:spPr bwMode="auto">
          <a:xfrm>
            <a:off x="5943600" y="5105400"/>
            <a:ext cx="1981200" cy="1676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2800" u="none">
              <a:latin typeface=".VnTime" pitchFamily="34" charset="0"/>
            </a:endParaRPr>
          </a:p>
        </p:txBody>
      </p:sp>
      <p:sp>
        <p:nvSpPr>
          <p:cNvPr id="8" name="Rectangle 7"/>
          <p:cNvSpPr>
            <a:spLocks noChangeArrowheads="1"/>
          </p:cNvSpPr>
          <p:nvPr/>
        </p:nvSpPr>
        <p:spPr bwMode="auto">
          <a:xfrm>
            <a:off x="1295400" y="6324600"/>
            <a:ext cx="3276600" cy="533400"/>
          </a:xfrm>
          <a:prstGeom prst="rect">
            <a:avLst/>
          </a:prstGeom>
          <a:solidFill>
            <a:schemeClr val="bg1">
              <a:lumMod val="50000"/>
            </a:schemeClr>
          </a:solidFill>
          <a:ln w="9525" algn="ctr">
            <a:noFill/>
            <a:round/>
            <a:headEnd/>
            <a:tailEnd/>
          </a:ln>
        </p:spPr>
        <p:txBody>
          <a:bodyPr/>
          <a:lstStyle/>
          <a:p>
            <a:pPr>
              <a:defRPr/>
            </a:pPr>
            <a:endParaRPr lang="vi-VN" sz="2800" u="none">
              <a:latin typeface=".VnTime" pitchFamily="34" charset="0"/>
            </a:endParaRPr>
          </a:p>
        </p:txBody>
      </p:sp>
      <p:sp>
        <p:nvSpPr>
          <p:cNvPr id="9" name="Rectangle 8"/>
          <p:cNvSpPr/>
          <p:nvPr/>
        </p:nvSpPr>
        <p:spPr>
          <a:xfrm>
            <a:off x="457200" y="457200"/>
            <a:ext cx="8229600" cy="3108325"/>
          </a:xfrm>
          <a:prstGeom prst="rect">
            <a:avLst/>
          </a:prstGeom>
          <a:solidFill>
            <a:schemeClr val="accent5"/>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en-US" sz="2800" u="none" dirty="0" smtClean="0">
                <a:solidFill>
                  <a:srgbClr val="000000"/>
                </a:solidFill>
                <a:latin typeface="Times New Roman" pitchFamily="18" charset="0"/>
                <a:cs typeface="Times New Roman" pitchFamily="18" charset="0"/>
              </a:rPr>
              <a:t>	</a:t>
            </a:r>
            <a:r>
              <a:rPr lang="vi-VN" sz="2800" u="none" dirty="0" smtClean="0">
                <a:solidFill>
                  <a:srgbClr val="000000"/>
                </a:solidFill>
                <a:latin typeface="Times New Roman" pitchFamily="18" charset="0"/>
                <a:cs typeface="Times New Roman" pitchFamily="18" charset="0"/>
              </a:rPr>
              <a:t>Khi </a:t>
            </a:r>
            <a:r>
              <a:rPr lang="vi-VN" sz="2800" u="none" dirty="0">
                <a:solidFill>
                  <a:srgbClr val="000000"/>
                </a:solidFill>
                <a:latin typeface="Times New Roman" pitchFamily="18" charset="0"/>
                <a:cs typeface="Times New Roman" pitchFamily="18" charset="0"/>
              </a:rPr>
              <a:t>xe chở xăng chạy đường dài, thùng xe sẽ ma sát với không khí, sẽ tích điện và có thể tạo tia lửa điện. Điều này rất nguy hiểm, vì nó sẽ gây cháy/ nổ bình xăng</a:t>
            </a:r>
            <a:r>
              <a:rPr lang="en-US" sz="2800" u="none" dirty="0">
                <a:solidFill>
                  <a:srgbClr val="000000"/>
                </a:solidFill>
                <a:latin typeface="Times New Roman" pitchFamily="18" charset="0"/>
                <a:cs typeface="Times New Roman" pitchFamily="18" charset="0"/>
              </a:rPr>
              <a:t> </a:t>
            </a:r>
            <a:r>
              <a:rPr lang="vi-VN" sz="2800" u="none" dirty="0">
                <a:solidFill>
                  <a:srgbClr val="000000"/>
                </a:solidFill>
                <a:latin typeface="Times New Roman" pitchFamily="18" charset="0"/>
                <a:cs typeface="Times New Roman" pitchFamily="18" charset="0"/>
              </a:rPr>
              <a:t>(vì khi xăng tiếp xúc tia lửa sẽ gây cháy). Vì vậy</a:t>
            </a:r>
            <a:r>
              <a:rPr lang="en-US" sz="2800" u="none" dirty="0">
                <a:solidFill>
                  <a:srgbClr val="000000"/>
                </a:solidFill>
                <a:latin typeface="Times New Roman" pitchFamily="18" charset="0"/>
                <a:cs typeface="Times New Roman" pitchFamily="18" charset="0"/>
              </a:rPr>
              <a:t>,</a:t>
            </a:r>
            <a:r>
              <a:rPr lang="vi-VN" sz="2800" u="none" dirty="0">
                <a:solidFill>
                  <a:srgbClr val="000000"/>
                </a:solidFill>
                <a:latin typeface="Times New Roman" pitchFamily="18" charset="0"/>
                <a:cs typeface="Times New Roman" pitchFamily="18" charset="0"/>
              </a:rPr>
              <a:t> người ta dùng dây x</a:t>
            </a:r>
            <a:r>
              <a:rPr lang="en-US" sz="2800" u="none" dirty="0">
                <a:solidFill>
                  <a:srgbClr val="000000"/>
                </a:solidFill>
                <a:latin typeface="Times New Roman" pitchFamily="18" charset="0"/>
                <a:cs typeface="Times New Roman" pitchFamily="18" charset="0"/>
              </a:rPr>
              <a:t>í</a:t>
            </a:r>
            <a:r>
              <a:rPr lang="vi-VN" sz="2800" u="none" dirty="0">
                <a:solidFill>
                  <a:srgbClr val="000000"/>
                </a:solidFill>
                <a:latin typeface="Times New Roman" pitchFamily="18" charset="0"/>
                <a:cs typeface="Times New Roman" pitchFamily="18" charset="0"/>
              </a:rPr>
              <a:t>ch nối với thùng xăng để dẫn dòng điện từ thùng xe xuống lòng đường. Dây xích này thường nhỏ, vì để tăng độ dẫn điện</a:t>
            </a:r>
            <a:r>
              <a:rPr lang="en-US" sz="2800" u="none" dirty="0">
                <a:solidFill>
                  <a:srgbClr val="000000"/>
                </a:solidFill>
                <a:latin typeface="Times New Roman" pitchFamily="18" charset="0"/>
                <a:cs typeface="Times New Roman" pitchFamily="18" charset="0"/>
              </a:rPr>
              <a:t>.</a:t>
            </a:r>
            <a:endParaRPr lang="vi-VN" sz="2800" u="none"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5521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42900" y="88776"/>
            <a:ext cx="8458200" cy="3124200"/>
          </a:xfrm>
          <a:prstGeom prst="rect">
            <a:avLst/>
          </a:prstGeom>
          <a:noFill/>
          <a:ln w="9525">
            <a:noFill/>
            <a:miter lim="800000"/>
            <a:headEnd/>
            <a:tailEnd/>
          </a:ln>
        </p:spPr>
        <p:txBody>
          <a:bodyPr/>
          <a:lstStyle/>
          <a:p>
            <a:pPr algn="just">
              <a:spcBef>
                <a:spcPct val="20000"/>
              </a:spcBef>
              <a:defRPr/>
            </a:pPr>
            <a:r>
              <a:rPr lang="en-US" sz="2000" u="none" kern="0" dirty="0">
                <a:solidFill>
                  <a:schemeClr val="tx1"/>
                </a:solidFill>
                <a:latin typeface="Times New Roman" pitchFamily="18" charset="0"/>
                <a:cs typeface="Times New Roman" pitchFamily="18" charset="0"/>
              </a:rPr>
              <a:t>-</a:t>
            </a:r>
            <a:r>
              <a:rPr lang="en-US" sz="2400" u="none" kern="0" dirty="0">
                <a:solidFill>
                  <a:schemeClr val="tx1"/>
                </a:solidFill>
                <a:latin typeface="Times New Roman" pitchFamily="18" charset="0"/>
                <a:cs typeface="Times New Roman" pitchFamily="18" charset="0"/>
              </a:rPr>
              <a:t> X</a:t>
            </a:r>
            <a:r>
              <a:rPr lang="vi-VN" sz="2400" u="none" kern="0" dirty="0">
                <a:solidFill>
                  <a:schemeClr val="tx1"/>
                </a:solidFill>
                <a:latin typeface="Times New Roman" pitchFamily="18" charset="0"/>
                <a:cs typeface="Times New Roman" pitchFamily="18" charset="0"/>
              </a:rPr>
              <a:t>ăng sinh học E5 là nhiên liệu chứa 5% thể tích cồn sinh học và 95% thể tích xăng truyền thống. Bên cạnh đó, việc sử dụng nhiên liệu được cho là hành động thiết thực để bảo vệ môi trường. Vì NLSH là loại nhiên liệu được chế xuất từ các hợp chất có nguồn gốc động thực vật như trên nên nó là sản phẩm hoàn toàn thân thiện với môi trường và là nguồn nhiên liệu tái sinh được.</a:t>
            </a:r>
          </a:p>
          <a:p>
            <a:pPr algn="just">
              <a:spcBef>
                <a:spcPct val="20000"/>
              </a:spcBef>
              <a:defRPr/>
            </a:pPr>
            <a:r>
              <a:rPr lang="en-US" sz="2400" u="none" kern="0" dirty="0">
                <a:solidFill>
                  <a:schemeClr val="tx1"/>
                </a:solidFill>
                <a:latin typeface="Times New Roman" pitchFamily="18" charset="0"/>
                <a:cs typeface="Times New Roman" pitchFamily="18" charset="0"/>
              </a:rPr>
              <a:t>- </a:t>
            </a:r>
            <a:r>
              <a:rPr lang="vi-VN" sz="2400" u="none" kern="0" dirty="0">
                <a:solidFill>
                  <a:schemeClr val="tx1"/>
                </a:solidFill>
                <a:latin typeface="Times New Roman" pitchFamily="18" charset="0"/>
                <a:cs typeface="Times New Roman" pitchFamily="18" charset="0"/>
              </a:rPr>
              <a:t>Sử dụng NLSH giúp giảm thiểu đáng kể các loại khí thải độc hại có trong các nhiên liệu truyền thống như CO, SO</a:t>
            </a:r>
            <a:r>
              <a:rPr lang="vi-VN" sz="2400" u="none" kern="0" baseline="-25000" dirty="0">
                <a:solidFill>
                  <a:schemeClr val="tx1"/>
                </a:solidFill>
                <a:latin typeface="Times New Roman" pitchFamily="18" charset="0"/>
                <a:cs typeface="Times New Roman" pitchFamily="18" charset="0"/>
              </a:rPr>
              <a:t>2</a:t>
            </a:r>
            <a:r>
              <a:rPr lang="vi-VN" sz="2400" u="none" kern="0" dirty="0">
                <a:solidFill>
                  <a:schemeClr val="tx1"/>
                </a:solidFill>
                <a:latin typeface="Times New Roman" pitchFamily="18" charset="0"/>
                <a:cs typeface="Times New Roman" pitchFamily="18" charset="0"/>
              </a:rPr>
              <a:t>, hạt bụi và khí CO</a:t>
            </a:r>
            <a:r>
              <a:rPr lang="vi-VN" sz="2400" u="none" kern="0" baseline="-25000" dirty="0">
                <a:solidFill>
                  <a:schemeClr val="tx1"/>
                </a:solidFill>
                <a:latin typeface="Times New Roman" pitchFamily="18" charset="0"/>
                <a:cs typeface="Times New Roman" pitchFamily="18" charset="0"/>
              </a:rPr>
              <a:t>2</a:t>
            </a:r>
            <a:r>
              <a:rPr lang="vi-VN" sz="2400" u="none" kern="0" dirty="0">
                <a:solidFill>
                  <a:schemeClr val="tx1"/>
                </a:solidFill>
                <a:latin typeface="Times New Roman" pitchFamily="18" charset="0"/>
                <a:cs typeface="Times New Roman" pitchFamily="18" charset="0"/>
              </a:rPr>
              <a:t>. Ngoài ra, lượng khí độc hại thải ra môi trường của xăng sinh học ít hơn so với xăng truyền thống, làm giảm hiệu ứng nhà kính, giúp cho môi trường được an toàn và trong sạch hơn.</a:t>
            </a:r>
          </a:p>
          <a:p>
            <a:pPr marL="342900" indent="-342900" algn="just">
              <a:spcBef>
                <a:spcPct val="20000"/>
              </a:spcBef>
              <a:buFontTx/>
              <a:buChar char="•"/>
              <a:defRPr/>
            </a:pPr>
            <a:endParaRPr lang="en-US" sz="2000" u="none" kern="0" dirty="0">
              <a:solidFill>
                <a:schemeClr val="tx1"/>
              </a:solidFill>
              <a:latin typeface="Times New Roman" pitchFamily="18" charset="0"/>
              <a:cs typeface="Times New Roman" pitchFamily="18" charset="0"/>
            </a:endParaRPr>
          </a:p>
        </p:txBody>
      </p:sp>
      <p:pic>
        <p:nvPicPr>
          <p:cNvPr id="88067" name="Picture 5" descr="UBND tỉnh Đồng N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4908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985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8407">
            <a:off x="5099050" y="6235700"/>
            <a:ext cx="1905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3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580">
            <a:off x="473075" y="2252663"/>
            <a:ext cx="46212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3462">
            <a:off x="2143125" y="1858963"/>
            <a:ext cx="3386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95400"/>
            <a:ext cx="33861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lock Arc 19"/>
          <p:cNvSpPr/>
          <p:nvPr/>
        </p:nvSpPr>
        <p:spPr bwMode="auto">
          <a:xfrm rot="8775940">
            <a:off x="1085850" y="3598863"/>
            <a:ext cx="2073275" cy="1116012"/>
          </a:xfrm>
          <a:prstGeom prst="blockArc">
            <a:avLst/>
          </a:prstGeom>
          <a:solidFill>
            <a:schemeClr val="accent1"/>
          </a:solidFill>
          <a:ln w="9525" cap="flat" cmpd="sng" algn="ctr">
            <a:noFill/>
            <a:prstDash val="solid"/>
            <a:round/>
            <a:headEnd type="none" w="med" len="med"/>
            <a:tailEnd type="none" w="med" len="med"/>
          </a:ln>
          <a:effectLst/>
          <a:extLst/>
        </p:spPr>
        <p:txBody>
          <a:bodyPr/>
          <a:lstStyle/>
          <a:p>
            <a:pPr>
              <a:defRPr/>
            </a:pPr>
            <a:endParaRPr lang="en-US" sz="2800" u="none">
              <a:solidFill>
                <a:schemeClr val="tx1"/>
              </a:solidFill>
              <a:latin typeface=".VnTime" pitchFamily="34" charset="0"/>
            </a:endParaRPr>
          </a:p>
        </p:txBody>
      </p:sp>
      <p:sp>
        <p:nvSpPr>
          <p:cNvPr id="18" name="Block Arc 17"/>
          <p:cNvSpPr/>
          <p:nvPr/>
        </p:nvSpPr>
        <p:spPr bwMode="auto">
          <a:xfrm rot="16438747">
            <a:off x="-584994" y="3012282"/>
            <a:ext cx="2428875" cy="1116012"/>
          </a:xfrm>
          <a:prstGeom prst="blockArc">
            <a:avLst/>
          </a:prstGeom>
          <a:solidFill>
            <a:schemeClr val="accent1"/>
          </a:solidFill>
          <a:ln w="9525" cap="flat" cmpd="sng" algn="ctr">
            <a:noFill/>
            <a:prstDash val="solid"/>
            <a:round/>
            <a:headEnd type="none" w="med" len="med"/>
            <a:tailEnd type="none" w="med" len="med"/>
          </a:ln>
          <a:effectLst/>
          <a:extLst/>
        </p:spPr>
        <p:txBody>
          <a:bodyPr/>
          <a:lstStyle/>
          <a:p>
            <a:pPr>
              <a:defRPr/>
            </a:pPr>
            <a:endParaRPr lang="en-US" sz="2800" u="none">
              <a:solidFill>
                <a:schemeClr val="tx1"/>
              </a:solidFill>
              <a:latin typeface=".VnTime" pitchFamily="34" charset="0"/>
            </a:endParaRPr>
          </a:p>
        </p:txBody>
      </p:sp>
      <p:pic>
        <p:nvPicPr>
          <p:cNvPr id="99337"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1754">
            <a:off x="2193925" y="989013"/>
            <a:ext cx="2452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5586">
            <a:off x="657225" y="1503363"/>
            <a:ext cx="24526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9"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0026">
            <a:off x="314325" y="236538"/>
            <a:ext cx="2976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lock Arc 16"/>
          <p:cNvSpPr/>
          <p:nvPr/>
        </p:nvSpPr>
        <p:spPr bwMode="auto">
          <a:xfrm rot="9260678">
            <a:off x="1358900" y="4813300"/>
            <a:ext cx="2073275" cy="1116013"/>
          </a:xfrm>
          <a:prstGeom prst="blockArc">
            <a:avLst/>
          </a:prstGeom>
          <a:solidFill>
            <a:schemeClr val="accent1"/>
          </a:solidFill>
          <a:ln w="9525" cap="flat" cmpd="sng" algn="ctr">
            <a:noFill/>
            <a:prstDash val="solid"/>
            <a:round/>
            <a:headEnd type="none" w="med" len="med"/>
            <a:tailEnd type="none" w="med" len="med"/>
          </a:ln>
          <a:effectLst/>
          <a:extLst/>
        </p:spPr>
        <p:txBody>
          <a:bodyPr/>
          <a:lstStyle/>
          <a:p>
            <a:pPr>
              <a:defRPr/>
            </a:pPr>
            <a:endParaRPr lang="en-US" sz="2800" u="none">
              <a:solidFill>
                <a:schemeClr val="tx1"/>
              </a:solidFill>
              <a:latin typeface=".VnTime" pitchFamily="34" charset="0"/>
            </a:endParaRPr>
          </a:p>
        </p:txBody>
      </p:sp>
      <p:pic>
        <p:nvPicPr>
          <p:cNvPr id="99341"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3758">
            <a:off x="3429000" y="5011738"/>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257800"/>
            <a:ext cx="26177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3"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1773">
            <a:off x="5257800" y="4495800"/>
            <a:ext cx="990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6838" y="4572000"/>
            <a:ext cx="22304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5"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657725"/>
            <a:ext cx="16668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962400"/>
            <a:ext cx="2617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8290">
            <a:off x="5334000" y="4154488"/>
            <a:ext cx="10699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8" name="Picture 10"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600"/>
            <a:ext cx="27432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9"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4683">
            <a:off x="3652838" y="4454525"/>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0" name="AutoShape 13" descr="Real estate globale: i megatrend che faranno la differenza fino al ..."/>
          <p:cNvSpPr>
            <a:spLocks noChangeAspect="1" noChangeArrowheads="1"/>
          </p:cNvSpPr>
          <p:nvPr/>
        </p:nvSpPr>
        <p:spPr bwMode="auto">
          <a:xfrm>
            <a:off x="453866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p>
        </p:txBody>
      </p:sp>
      <p:pic>
        <p:nvPicPr>
          <p:cNvPr id="99351" name="Picture 15" descr="Real estate globale: i megatrend che faranno la differenza fino al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419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895600" y="4572000"/>
            <a:ext cx="1160463" cy="954088"/>
          </a:xfrm>
          <a:prstGeom prst="rect">
            <a:avLst/>
          </a:prstGeom>
          <a:solidFill>
            <a:schemeClr val="accent6">
              <a:lumMod val="20000"/>
              <a:lumOff val="80000"/>
            </a:schemeClr>
          </a:solidFill>
        </p:spPr>
        <p:txBody>
          <a:bodyPr>
            <a:spAutoFit/>
          </a:bodyPr>
          <a:lstStyle/>
          <a:p>
            <a:pPr algn="ctr" eaLnBrk="1" hangingPunct="1">
              <a:defRPr/>
            </a:pPr>
            <a:endParaRPr lang="en-US" sz="1400" u="none" dirty="0">
              <a:latin typeface="Times New Roman" pitchFamily="18" charset="0"/>
              <a:cs typeface="Times New Roman" pitchFamily="18" charset="0"/>
            </a:endParaRPr>
          </a:p>
          <a:p>
            <a:pPr algn="ctr" eaLnBrk="1" hangingPunct="1">
              <a:defRPr/>
            </a:pPr>
            <a:r>
              <a:rPr lang="en-US" sz="1400" u="none" dirty="0">
                <a:latin typeface="Times New Roman" pitchFamily="18" charset="0"/>
                <a:cs typeface="Times New Roman" pitchFamily="18" charset="0"/>
              </a:rPr>
              <a:t>NHIÊN</a:t>
            </a:r>
          </a:p>
          <a:p>
            <a:pPr algn="ctr" eaLnBrk="1" hangingPunct="1">
              <a:defRPr/>
            </a:pPr>
            <a:r>
              <a:rPr lang="en-US" sz="1400" u="none" dirty="0">
                <a:latin typeface="Times New Roman" pitchFamily="18" charset="0"/>
                <a:cs typeface="Times New Roman" pitchFamily="18" charset="0"/>
              </a:rPr>
              <a:t> LIỆU</a:t>
            </a:r>
          </a:p>
          <a:p>
            <a:pPr algn="ctr" eaLnBrk="1" hangingPunct="1">
              <a:defRPr/>
            </a:pPr>
            <a:endParaRPr lang="en-US" sz="1400" u="none" dirty="0">
              <a:latin typeface="Times New Roman" pitchFamily="18" charset="0"/>
              <a:cs typeface="Times New Roman" pitchFamily="18" charset="0"/>
            </a:endParaRPr>
          </a:p>
        </p:txBody>
      </p:sp>
      <p:sp>
        <p:nvSpPr>
          <p:cNvPr id="19" name="TextBox 18"/>
          <p:cNvSpPr txBox="1"/>
          <p:nvPr/>
        </p:nvSpPr>
        <p:spPr>
          <a:xfrm>
            <a:off x="152400" y="2133600"/>
            <a:ext cx="990600" cy="523875"/>
          </a:xfrm>
          <a:prstGeom prst="rect">
            <a:avLst/>
          </a:prstGeom>
          <a:solidFill>
            <a:schemeClr val="accent6">
              <a:lumMod val="20000"/>
              <a:lumOff val="80000"/>
            </a:schemeClr>
          </a:solidFill>
        </p:spPr>
        <p:txBody>
          <a:bodyPr>
            <a:spAutoFit/>
          </a:bodyPr>
          <a:lstStyle/>
          <a:p>
            <a:pPr algn="ctr" eaLnBrk="1" hangingPunct="1">
              <a:defRPr/>
            </a:pPr>
            <a:r>
              <a:rPr lang="en-US" sz="1400" u="none" dirty="0">
                <a:latin typeface="Times New Roman" pitchFamily="18" charset="0"/>
                <a:cs typeface="Times New Roman" pitchFamily="18" charset="0"/>
              </a:rPr>
              <a:t>DẦU</a:t>
            </a:r>
          </a:p>
          <a:p>
            <a:pPr algn="ctr" eaLnBrk="1" hangingPunct="1">
              <a:defRPr/>
            </a:pPr>
            <a:r>
              <a:rPr lang="en-US" sz="1400" u="none" dirty="0">
                <a:latin typeface="Times New Roman" pitchFamily="18" charset="0"/>
                <a:cs typeface="Times New Roman" pitchFamily="18" charset="0"/>
              </a:rPr>
              <a:t>MỎ</a:t>
            </a:r>
          </a:p>
        </p:txBody>
      </p:sp>
      <p:sp>
        <p:nvSpPr>
          <p:cNvPr id="21" name="TextBox 20"/>
          <p:cNvSpPr txBox="1"/>
          <p:nvPr/>
        </p:nvSpPr>
        <p:spPr>
          <a:xfrm>
            <a:off x="2562225" y="3259138"/>
            <a:ext cx="1323975" cy="523875"/>
          </a:xfrm>
          <a:prstGeom prst="rect">
            <a:avLst/>
          </a:prstGeom>
          <a:solidFill>
            <a:schemeClr val="accent6">
              <a:lumMod val="20000"/>
              <a:lumOff val="80000"/>
            </a:schemeClr>
          </a:solidFill>
        </p:spPr>
        <p:txBody>
          <a:bodyPr wrap="none">
            <a:spAutoFit/>
          </a:bodyPr>
          <a:lstStyle/>
          <a:p>
            <a:pPr algn="ctr" eaLnBrk="1" hangingPunct="1">
              <a:defRPr/>
            </a:pPr>
            <a:r>
              <a:rPr lang="en-US" sz="1400" u="none" dirty="0">
                <a:latin typeface="Times New Roman" pitchFamily="18" charset="0"/>
                <a:cs typeface="Times New Roman" pitchFamily="18" charset="0"/>
              </a:rPr>
              <a:t>KHÍ </a:t>
            </a:r>
          </a:p>
          <a:p>
            <a:pPr algn="ctr" eaLnBrk="1" hangingPunct="1">
              <a:defRPr/>
            </a:pPr>
            <a:r>
              <a:rPr lang="en-US" sz="1400" u="none" dirty="0">
                <a:latin typeface="Times New Roman" pitchFamily="18" charset="0"/>
                <a:cs typeface="Times New Roman" pitchFamily="18" charset="0"/>
              </a:rPr>
              <a:t>THIÊN NHIÊN</a:t>
            </a:r>
          </a:p>
        </p:txBody>
      </p:sp>
      <p:sp>
        <p:nvSpPr>
          <p:cNvPr id="99355" name="TextBox 14"/>
          <p:cNvSpPr txBox="1">
            <a:spLocks noChangeArrowheads="1"/>
          </p:cNvSpPr>
          <p:nvPr/>
        </p:nvSpPr>
        <p:spPr bwMode="auto">
          <a:xfrm>
            <a:off x="0" y="3657600"/>
            <a:ext cx="255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solidFill>
                  <a:srgbClr val="FF0000"/>
                </a:solidFill>
                <a:latin typeface="Times New Roman" pitchFamily="18" charset="0"/>
                <a:cs typeface="Times New Roman" pitchFamily="18" charset="0"/>
              </a:rPr>
              <a:t>Chủ đề:</a:t>
            </a:r>
          </a:p>
          <a:p>
            <a:pPr algn="ctr" eaLnBrk="1" hangingPunct="1"/>
            <a:r>
              <a:rPr lang="en-US" sz="1600" u="none">
                <a:solidFill>
                  <a:srgbClr val="FF0000"/>
                </a:solidFill>
                <a:latin typeface="Times New Roman" pitchFamily="18" charset="0"/>
                <a:cs typeface="Times New Roman" pitchFamily="18" charset="0"/>
              </a:rPr>
              <a:t>DẦU MỎ, KHÍ THIÊN NHIÊN, NHIÊN LIỆU</a:t>
            </a:r>
          </a:p>
        </p:txBody>
      </p:sp>
      <p:sp>
        <p:nvSpPr>
          <p:cNvPr id="99356" name="TextBox 22"/>
          <p:cNvSpPr txBox="1">
            <a:spLocks noChangeArrowheads="1"/>
          </p:cNvSpPr>
          <p:nvPr/>
        </p:nvSpPr>
        <p:spPr bwMode="auto">
          <a:xfrm>
            <a:off x="914400" y="0"/>
            <a:ext cx="2286000" cy="1077913"/>
          </a:xfrm>
          <a:prstGeom prst="rect">
            <a:avLst/>
          </a:prstGeom>
          <a:solidFill>
            <a:schemeClr val="bg1"/>
          </a:solidFill>
          <a:ln w="9525">
            <a:solidFill>
              <a:srgbClr val="FF0066"/>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latin typeface="Times New Roman" pitchFamily="18" charset="0"/>
                <a:cs typeface="Times New Roman" pitchFamily="18" charset="0"/>
              </a:rPr>
              <a:t>Chất lỏng, sánh, màu nâu đen, không tan trong nước, nhẹ hơn nước.</a:t>
            </a:r>
          </a:p>
          <a:p>
            <a:pPr algn="ctr" eaLnBrk="1" hangingPunct="1"/>
            <a:endParaRPr lang="en-US" sz="1600" u="none">
              <a:latin typeface="Times New Roman" pitchFamily="18" charset="0"/>
              <a:cs typeface="Times New Roman" pitchFamily="18" charset="0"/>
            </a:endParaRPr>
          </a:p>
        </p:txBody>
      </p:sp>
      <p:sp>
        <p:nvSpPr>
          <p:cNvPr id="99357" name="TextBox 23"/>
          <p:cNvSpPr txBox="1">
            <a:spLocks noChangeArrowheads="1"/>
          </p:cNvSpPr>
          <p:nvPr/>
        </p:nvSpPr>
        <p:spPr bwMode="auto">
          <a:xfrm>
            <a:off x="228600" y="1295400"/>
            <a:ext cx="1017588" cy="584200"/>
          </a:xfrm>
          <a:prstGeom prst="rect">
            <a:avLst/>
          </a:prstGeom>
          <a:solidFill>
            <a:schemeClr val="bg1"/>
          </a:solidFill>
          <a:ln w="9525">
            <a:solidFill>
              <a:srgbClr val="FF0066"/>
            </a:solidFill>
            <a:miter lim="800000"/>
            <a:headEnd/>
            <a:tailEnd/>
          </a:ln>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latin typeface="Times New Roman" pitchFamily="18" charset="0"/>
                <a:cs typeface="Times New Roman" pitchFamily="18" charset="0"/>
              </a:rPr>
              <a:t>Tính chất </a:t>
            </a:r>
          </a:p>
          <a:p>
            <a:pPr algn="ctr" eaLnBrk="1" hangingPunct="1"/>
            <a:r>
              <a:rPr lang="en-US" sz="1600" u="none">
                <a:latin typeface="Times New Roman" pitchFamily="18" charset="0"/>
                <a:cs typeface="Times New Roman" pitchFamily="18" charset="0"/>
              </a:rPr>
              <a:t>vật lí</a:t>
            </a:r>
          </a:p>
        </p:txBody>
      </p:sp>
      <p:sp>
        <p:nvSpPr>
          <p:cNvPr id="99358" name="TextBox 24"/>
          <p:cNvSpPr txBox="1">
            <a:spLocks noChangeArrowheads="1"/>
          </p:cNvSpPr>
          <p:nvPr/>
        </p:nvSpPr>
        <p:spPr bwMode="auto">
          <a:xfrm rot="-1051437">
            <a:off x="1966913" y="1293813"/>
            <a:ext cx="1092200" cy="584200"/>
          </a:xfrm>
          <a:prstGeom prst="rect">
            <a:avLst/>
          </a:prstGeom>
          <a:solidFill>
            <a:schemeClr val="bg1"/>
          </a:solidFill>
          <a:ln w="9525">
            <a:solidFill>
              <a:srgbClr val="1721E3"/>
            </a:solidFill>
            <a:miter lim="800000"/>
            <a:headEnd/>
            <a:tailEnd/>
          </a:ln>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latin typeface="Times New Roman" pitchFamily="18" charset="0"/>
                <a:cs typeface="Times New Roman" pitchFamily="18" charset="0"/>
              </a:rPr>
              <a:t>TTTN và </a:t>
            </a:r>
          </a:p>
          <a:p>
            <a:pPr algn="ctr" eaLnBrk="1" hangingPunct="1"/>
            <a:r>
              <a:rPr lang="en-US" sz="1600" u="none">
                <a:latin typeface="Times New Roman" pitchFamily="18" charset="0"/>
                <a:cs typeface="Times New Roman" pitchFamily="18" charset="0"/>
              </a:rPr>
              <a:t>thành phần</a:t>
            </a:r>
          </a:p>
        </p:txBody>
      </p:sp>
      <p:sp>
        <p:nvSpPr>
          <p:cNvPr id="99359" name="TextBox 27"/>
          <p:cNvSpPr txBox="1">
            <a:spLocks noChangeArrowheads="1"/>
          </p:cNvSpPr>
          <p:nvPr/>
        </p:nvSpPr>
        <p:spPr bwMode="auto">
          <a:xfrm rot="-759629">
            <a:off x="3471863" y="485775"/>
            <a:ext cx="1709737" cy="584200"/>
          </a:xfrm>
          <a:prstGeom prst="rect">
            <a:avLst/>
          </a:prstGeom>
          <a:solidFill>
            <a:schemeClr val="bg1"/>
          </a:solidFill>
          <a:ln w="9525">
            <a:solidFill>
              <a:srgbClr val="1721E3"/>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1600" u="none">
                <a:latin typeface="Times New Roman" pitchFamily="18" charset="0"/>
                <a:cs typeface="Times New Roman" pitchFamily="18" charset="0"/>
              </a:rPr>
              <a:t>Mỏ dầu, nằm sâu trong lòng đất.</a:t>
            </a:r>
          </a:p>
        </p:txBody>
      </p:sp>
      <p:sp>
        <p:nvSpPr>
          <p:cNvPr id="99360" name="TextBox 29"/>
          <p:cNvSpPr txBox="1">
            <a:spLocks noChangeArrowheads="1"/>
          </p:cNvSpPr>
          <p:nvPr/>
        </p:nvSpPr>
        <p:spPr bwMode="auto">
          <a:xfrm rot="-206869">
            <a:off x="3825875" y="1147763"/>
            <a:ext cx="2722563" cy="585787"/>
          </a:xfrm>
          <a:prstGeom prst="rect">
            <a:avLst/>
          </a:prstGeom>
          <a:solidFill>
            <a:schemeClr val="bg1"/>
          </a:solidFill>
          <a:ln w="9525">
            <a:solidFill>
              <a:srgbClr val="1721E3"/>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1600" u="none">
                <a:latin typeface="Times New Roman" pitchFamily="18" charset="0"/>
                <a:cs typeface="Times New Roman" pitchFamily="18" charset="0"/>
              </a:rPr>
              <a:t>Dầu mỏ là hỗn hợp tự nhiên của nhiều loại hiđrocacbon.</a:t>
            </a:r>
          </a:p>
        </p:txBody>
      </p:sp>
      <p:sp>
        <p:nvSpPr>
          <p:cNvPr id="99361" name="Rectangle 34"/>
          <p:cNvSpPr>
            <a:spLocks noChangeArrowheads="1"/>
          </p:cNvSpPr>
          <p:nvPr/>
        </p:nvSpPr>
        <p:spPr bwMode="auto">
          <a:xfrm>
            <a:off x="2590800" y="2209800"/>
            <a:ext cx="2667000" cy="914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2800" u="none">
              <a:solidFill>
                <a:schemeClr val="tx1"/>
              </a:solidFill>
              <a:latin typeface=".VnTime" pitchFamily="34" charset="0"/>
            </a:endParaRPr>
          </a:p>
        </p:txBody>
      </p:sp>
      <p:sp>
        <p:nvSpPr>
          <p:cNvPr id="99362" name="TextBox 31"/>
          <p:cNvSpPr txBox="1">
            <a:spLocks noChangeArrowheads="1"/>
          </p:cNvSpPr>
          <p:nvPr/>
        </p:nvSpPr>
        <p:spPr bwMode="auto">
          <a:xfrm rot="299163">
            <a:off x="3836988" y="1957388"/>
            <a:ext cx="1871662" cy="584200"/>
          </a:xfrm>
          <a:prstGeom prst="rect">
            <a:avLst/>
          </a:prstGeom>
          <a:solidFill>
            <a:schemeClr val="bg1"/>
          </a:solidFill>
          <a:ln w="9525">
            <a:solidFill>
              <a:srgbClr val="1721E3"/>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r>
              <a:rPr lang="en-US" sz="1600" u="none">
                <a:latin typeface="Times New Roman" pitchFamily="18" charset="0"/>
                <a:cs typeface="Times New Roman" pitchFamily="18" charset="0"/>
              </a:rPr>
              <a:t>Khai thác bằng cách khoan giếng.</a:t>
            </a:r>
          </a:p>
        </p:txBody>
      </p:sp>
      <p:pic>
        <p:nvPicPr>
          <p:cNvPr id="99363"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8407">
            <a:off x="2736850" y="2749550"/>
            <a:ext cx="1905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4" name="TextBox 33"/>
          <p:cNvSpPr txBox="1">
            <a:spLocks noChangeArrowheads="1"/>
          </p:cNvSpPr>
          <p:nvPr/>
        </p:nvSpPr>
        <p:spPr bwMode="auto">
          <a:xfrm>
            <a:off x="1752600" y="2667000"/>
            <a:ext cx="1336675" cy="338138"/>
          </a:xfrm>
          <a:prstGeom prst="rect">
            <a:avLst/>
          </a:prstGeom>
          <a:solidFill>
            <a:schemeClr val="bg1"/>
          </a:solidFill>
          <a:ln w="9525">
            <a:solidFill>
              <a:srgbClr val="00B050"/>
            </a:solidFill>
            <a:miter lim="800000"/>
            <a:headEnd/>
            <a:tailEnd/>
          </a:ln>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latin typeface="Times New Roman" pitchFamily="18" charset="0"/>
                <a:cs typeface="Times New Roman" pitchFamily="18" charset="0"/>
              </a:rPr>
              <a:t>Các sản phẩm</a:t>
            </a:r>
          </a:p>
        </p:txBody>
      </p:sp>
      <p:sp>
        <p:nvSpPr>
          <p:cNvPr id="99365" name="TextBox 36"/>
          <p:cNvSpPr txBox="1">
            <a:spLocks noChangeArrowheads="1"/>
          </p:cNvSpPr>
          <p:nvPr/>
        </p:nvSpPr>
        <p:spPr bwMode="auto">
          <a:xfrm>
            <a:off x="3276600" y="2743200"/>
            <a:ext cx="1631950" cy="338138"/>
          </a:xfrm>
          <a:prstGeom prst="rect">
            <a:avLst/>
          </a:prstGeom>
          <a:solidFill>
            <a:schemeClr val="bg1"/>
          </a:solidFill>
          <a:ln w="9525">
            <a:solidFill>
              <a:srgbClr val="00B050"/>
            </a:solidFill>
            <a:miter lim="800000"/>
            <a:headEnd/>
            <a:tailEnd/>
          </a:ln>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ctr" eaLnBrk="1" hangingPunct="1"/>
            <a:r>
              <a:rPr lang="en-US" sz="1600" u="none">
                <a:latin typeface="Times New Roman" pitchFamily="18" charset="0"/>
                <a:cs typeface="Times New Roman" pitchFamily="18" charset="0"/>
              </a:rPr>
              <a:t>Xăng, dầu hỏa,…</a:t>
            </a:r>
          </a:p>
        </p:txBody>
      </p:sp>
      <p:sp>
        <p:nvSpPr>
          <p:cNvPr id="99366" name="TextBox 40"/>
          <p:cNvSpPr txBox="1">
            <a:spLocks noChangeArrowheads="1"/>
          </p:cNvSpPr>
          <p:nvPr/>
        </p:nvSpPr>
        <p:spPr bwMode="auto">
          <a:xfrm>
            <a:off x="5334000" y="2743200"/>
            <a:ext cx="3505200" cy="830263"/>
          </a:xfrm>
          <a:prstGeom prst="rect">
            <a:avLst/>
          </a:prstGeom>
          <a:solidFill>
            <a:schemeClr val="bg1"/>
          </a:solidFill>
          <a:ln w="9525">
            <a:solidFill>
              <a:srgbClr val="FF0066"/>
            </a:solidFill>
            <a:miter lim="800000"/>
            <a:headEnd/>
            <a:tailEnd/>
          </a:ln>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buFontTx/>
              <a:buChar char="-"/>
            </a:pPr>
            <a:r>
              <a:rPr lang="en-US" sz="1600" u="none">
                <a:latin typeface="Times New Roman" pitchFamily="18" charset="0"/>
                <a:cs typeface="Times New Roman" pitchFamily="18" charset="0"/>
              </a:rPr>
              <a:t> Có trong mỏ khí, dưới lòng đất.</a:t>
            </a:r>
          </a:p>
          <a:p>
            <a:pPr algn="just" eaLnBrk="1" hangingPunct="1">
              <a:buFontTx/>
              <a:buChar char="-"/>
            </a:pPr>
            <a:r>
              <a:rPr lang="en-US" sz="1600" u="none">
                <a:latin typeface="Times New Roman" pitchFamily="18" charset="0"/>
                <a:cs typeface="Times New Roman" pitchFamily="18" charset="0"/>
              </a:rPr>
              <a:t> Thành phần chủ yếu là khí metan.</a:t>
            </a:r>
          </a:p>
          <a:p>
            <a:pPr algn="just" eaLnBrk="1" hangingPunct="1">
              <a:buFontTx/>
              <a:buChar char="-"/>
            </a:pPr>
            <a:r>
              <a:rPr lang="en-US" sz="1600" u="none">
                <a:latin typeface="Times New Roman" pitchFamily="18" charset="0"/>
                <a:cs typeface="Times New Roman" pitchFamily="18" charset="0"/>
              </a:rPr>
              <a:t> Dùng làm nhiên liệu và nguyên liệu.</a:t>
            </a:r>
          </a:p>
        </p:txBody>
      </p:sp>
      <p:sp>
        <p:nvSpPr>
          <p:cNvPr id="99367" name="TextBox 42"/>
          <p:cNvSpPr txBox="1">
            <a:spLocks noChangeArrowheads="1"/>
          </p:cNvSpPr>
          <p:nvPr/>
        </p:nvSpPr>
        <p:spPr bwMode="auto">
          <a:xfrm>
            <a:off x="5541963" y="6027738"/>
            <a:ext cx="3038475" cy="738187"/>
          </a:xfrm>
          <a:prstGeom prst="rect">
            <a:avLst/>
          </a:prstGeom>
          <a:solidFill>
            <a:schemeClr val="bg1"/>
          </a:solidFill>
          <a:ln w="9525">
            <a:solidFill>
              <a:srgbClr val="00B050"/>
            </a:solidFill>
            <a:miter lim="800000"/>
            <a:headEnd/>
            <a:tailEnd/>
          </a:ln>
        </p:spPr>
        <p:txBody>
          <a:bodyPr wrap="none">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buFontTx/>
              <a:buChar char="-"/>
            </a:pPr>
            <a:r>
              <a:rPr lang="en-US" sz="1400" u="none">
                <a:latin typeface="Times New Roman" pitchFamily="18" charset="0"/>
                <a:cs typeface="Times New Roman" pitchFamily="18" charset="0"/>
              </a:rPr>
              <a:t> Cung cấp đủ không khí (oxi)</a:t>
            </a:r>
          </a:p>
          <a:p>
            <a:pPr algn="just" eaLnBrk="1" hangingPunct="1">
              <a:buFontTx/>
              <a:buChar char="-"/>
            </a:pPr>
            <a:r>
              <a:rPr lang="en-US" sz="1400" u="none">
                <a:latin typeface="Times New Roman" pitchFamily="18" charset="0"/>
                <a:cs typeface="Times New Roman" pitchFamily="18" charset="0"/>
              </a:rPr>
              <a:t> Tăng diện tích tiếp xúc của nhiên liệu.</a:t>
            </a:r>
          </a:p>
          <a:p>
            <a:pPr algn="just" eaLnBrk="1" hangingPunct="1">
              <a:buFontTx/>
              <a:buChar char="-"/>
            </a:pPr>
            <a:r>
              <a:rPr lang="en-US" sz="1400" u="none">
                <a:latin typeface="Times New Roman" pitchFamily="18" charset="0"/>
                <a:cs typeface="Times New Roman" pitchFamily="18" charset="0"/>
              </a:rPr>
              <a:t> Duy trì sự cháy ở mức độ cần thiết.</a:t>
            </a:r>
          </a:p>
        </p:txBody>
      </p:sp>
    </p:spTree>
    <p:extLst>
      <p:ext uri="{BB962C8B-B14F-4D97-AF65-F5344CB8AC3E}">
        <p14:creationId xmlns:p14="http://schemas.microsoft.com/office/powerpoint/2010/main" val="3832093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2"/>
          <p:cNvSpPr>
            <a:spLocks noRot="1" noChangeArrowheads="1"/>
          </p:cNvSpPr>
          <p:nvPr/>
        </p:nvSpPr>
        <p:spPr bwMode="auto">
          <a:xfrm>
            <a:off x="76200" y="304800"/>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a:solidFill>
                  <a:srgbClr val="FF0000"/>
                </a:solidFill>
                <a:latin typeface="Times New Roman" pitchFamily="18" charset="0"/>
                <a:cs typeface="Times New Roman" pitchFamily="18" charset="0"/>
              </a:rPr>
              <a:t>Chủ đề</a:t>
            </a:r>
            <a:r>
              <a:rPr lang="en-US" sz="2400" u="none">
                <a:solidFill>
                  <a:srgbClr val="FF0000"/>
                </a:solidFill>
                <a:latin typeface="Times New Roman" pitchFamily="18" charset="0"/>
                <a:cs typeface="Times New Roman" pitchFamily="18" charset="0"/>
              </a:rPr>
              <a:t>: </a:t>
            </a:r>
          </a:p>
          <a:p>
            <a:pPr algn="ctr" eaLnBrk="1" hangingPunct="1"/>
            <a:r>
              <a:rPr lang="en-US" sz="2400" b="1" u="none">
                <a:solidFill>
                  <a:srgbClr val="FF0000"/>
                </a:solidFill>
                <a:latin typeface="Times New Roman" pitchFamily="18" charset="0"/>
                <a:cs typeface="Times New Roman" pitchFamily="18" charset="0"/>
              </a:rPr>
              <a:t>DẦU MỎ, KHÍ THIÊN NHIÊN, NHIÊN LIỆU</a:t>
            </a:r>
          </a:p>
        </p:txBody>
      </p:sp>
      <p:sp>
        <p:nvSpPr>
          <p:cNvPr id="5" name="Rectangle 4"/>
          <p:cNvSpPr/>
          <p:nvPr/>
        </p:nvSpPr>
        <p:spPr>
          <a:xfrm>
            <a:off x="762000" y="1246188"/>
            <a:ext cx="4038600" cy="430212"/>
          </a:xfrm>
          <a:prstGeom prst="rect">
            <a:avLst/>
          </a:prstGeom>
        </p:spPr>
        <p:txBody>
          <a:bodyPr>
            <a:spAutoFit/>
          </a:bodyPr>
          <a:lstStyle/>
          <a:p>
            <a:pPr marL="58738" indent="-58738" algn="just" eaLnBrk="1" hangingPunct="1">
              <a:spcBef>
                <a:spcPts val="0"/>
              </a:spcBef>
              <a:defRPr/>
            </a:pPr>
            <a:r>
              <a:rPr lang="en-US" sz="2200" u="none" kern="0" dirty="0">
                <a:solidFill>
                  <a:srgbClr val="FF0000"/>
                </a:solidFill>
                <a:latin typeface="Times New Roman" pitchFamily="18" charset="0"/>
                <a:cs typeface="Times New Roman" pitchFamily="18" charset="0"/>
              </a:rPr>
              <a:t>C- LUYỆN TẬP</a:t>
            </a:r>
          </a:p>
        </p:txBody>
      </p:sp>
      <p:sp>
        <p:nvSpPr>
          <p:cNvPr id="6" name="Text Box 2"/>
          <p:cNvSpPr txBox="1">
            <a:spLocks noChangeArrowheads="1"/>
          </p:cNvSpPr>
          <p:nvPr/>
        </p:nvSpPr>
        <p:spPr bwMode="auto">
          <a:xfrm>
            <a:off x="838200" y="1828800"/>
            <a:ext cx="7467600" cy="2308225"/>
          </a:xfrm>
          <a:prstGeom prst="rect">
            <a:avLst/>
          </a:prstGeom>
          <a:noFill/>
          <a:ln w="9525">
            <a:solidFill>
              <a:schemeClr val="tx1"/>
            </a:solidFill>
            <a:miter lim="800000"/>
            <a:headEnd/>
            <a:tailEnd/>
          </a:ln>
        </p:spPr>
        <p:txBody>
          <a:bodyPr>
            <a:spAutoFit/>
          </a:bodyPr>
          <a:lstStyle/>
          <a:p>
            <a:pPr eaLnBrk="1" hangingPunct="1">
              <a:spcBef>
                <a:spcPts val="0"/>
              </a:spcBef>
              <a:defRPr/>
            </a:pPr>
            <a:r>
              <a:rPr lang="en-US" sz="2400" b="1" u="none" dirty="0">
                <a:solidFill>
                  <a:srgbClr val="FF0000"/>
                </a:solidFill>
                <a:latin typeface="Times New Roman" pitchFamily="18" charset="0"/>
                <a:cs typeface="Times New Roman" pitchFamily="18" charset="0"/>
              </a:rPr>
              <a:t>Bài tập 1:</a:t>
            </a:r>
          </a:p>
          <a:p>
            <a:pPr eaLnBrk="1" hangingPunct="1">
              <a:spcBef>
                <a:spcPts val="0"/>
              </a:spcBef>
              <a:defRPr/>
            </a:pPr>
            <a:r>
              <a:rPr lang="en-US" sz="2400" u="none" dirty="0">
                <a:solidFill>
                  <a:srgbClr val="0000CC"/>
                </a:solidFill>
                <a:latin typeface="Times New Roman" pitchFamily="18" charset="0"/>
                <a:cs typeface="Times New Roman" pitchFamily="18" charset="0"/>
              </a:rPr>
              <a:t>Trong tự nhiên, khí metan có nhiều trong</a:t>
            </a:r>
          </a:p>
          <a:p>
            <a:pPr marL="457200" indent="-457200" eaLnBrk="1" hangingPunct="1">
              <a:spcBef>
                <a:spcPts val="0"/>
              </a:spcBef>
              <a:defRPr/>
            </a:pPr>
            <a:r>
              <a:rPr lang="en-US" sz="2400" u="none" dirty="0">
                <a:latin typeface="Times New Roman" pitchFamily="18" charset="0"/>
                <a:cs typeface="Times New Roman" pitchFamily="18" charset="0"/>
              </a:rPr>
              <a:t>A. khí quyển.</a:t>
            </a:r>
          </a:p>
          <a:p>
            <a:pPr eaLnBrk="1" hangingPunct="1">
              <a:spcBef>
                <a:spcPts val="0"/>
              </a:spcBef>
              <a:defRPr/>
            </a:pPr>
            <a:r>
              <a:rPr lang="en-US" sz="2400" u="none" dirty="0">
                <a:latin typeface="Times New Roman" pitchFamily="18" charset="0"/>
                <a:cs typeface="Times New Roman" pitchFamily="18" charset="0"/>
              </a:rPr>
              <a:t>B. mỏ khí, mỏ dầu, mỏ than.</a:t>
            </a:r>
          </a:p>
          <a:p>
            <a:pPr eaLnBrk="1" hangingPunct="1">
              <a:spcBef>
                <a:spcPts val="0"/>
              </a:spcBef>
              <a:defRPr/>
            </a:pPr>
            <a:r>
              <a:rPr lang="en-US" sz="2400" u="none" dirty="0">
                <a:latin typeface="Times New Roman" pitchFamily="18" charset="0"/>
                <a:cs typeface="Times New Roman" pitchFamily="18" charset="0"/>
              </a:rPr>
              <a:t>C. nước biển.</a:t>
            </a:r>
          </a:p>
          <a:p>
            <a:pPr eaLnBrk="1" hangingPunct="1">
              <a:spcBef>
                <a:spcPts val="0"/>
              </a:spcBef>
              <a:defRPr/>
            </a:pPr>
            <a:r>
              <a:rPr lang="en-US" sz="2400" u="none" dirty="0">
                <a:latin typeface="Times New Roman" pitchFamily="18" charset="0"/>
                <a:cs typeface="Times New Roman" pitchFamily="18" charset="0"/>
              </a:rPr>
              <a:t>D. Nước ao.</a:t>
            </a:r>
          </a:p>
        </p:txBody>
      </p:sp>
      <p:sp>
        <p:nvSpPr>
          <p:cNvPr id="7" name="Oval 19"/>
          <p:cNvSpPr>
            <a:spLocks noChangeArrowheads="1"/>
          </p:cNvSpPr>
          <p:nvPr/>
        </p:nvSpPr>
        <p:spPr bwMode="auto">
          <a:xfrm>
            <a:off x="838200" y="2971800"/>
            <a:ext cx="457200" cy="457200"/>
          </a:xfrm>
          <a:prstGeom prst="ellipse">
            <a:avLst/>
          </a:prstGeom>
          <a:noFill/>
          <a:ln w="31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800" u="none">
              <a:cs typeface="Arial" charset="0"/>
            </a:endParaRPr>
          </a:p>
        </p:txBody>
      </p:sp>
    </p:spTree>
    <p:extLst>
      <p:ext uri="{BB962C8B-B14F-4D97-AF65-F5344CB8AC3E}">
        <p14:creationId xmlns:p14="http://schemas.microsoft.com/office/powerpoint/2010/main" val="376215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200" y="1828800"/>
            <a:ext cx="7467600" cy="2308225"/>
          </a:xfrm>
          <a:prstGeom prst="rect">
            <a:avLst/>
          </a:prstGeom>
          <a:noFill/>
          <a:ln w="9525">
            <a:solidFill>
              <a:schemeClr val="tx1"/>
            </a:solidFill>
            <a:miter lim="800000"/>
            <a:headEnd/>
            <a:tailEnd/>
          </a:ln>
        </p:spPr>
        <p:txBody>
          <a:bodyPr>
            <a:spAutoFit/>
          </a:bodyPr>
          <a:lstStyle/>
          <a:p>
            <a:pPr eaLnBrk="1" hangingPunct="1">
              <a:spcBef>
                <a:spcPts val="0"/>
              </a:spcBef>
              <a:defRPr/>
            </a:pPr>
            <a:r>
              <a:rPr lang="en-US" sz="2400" b="1" u="none" dirty="0">
                <a:solidFill>
                  <a:srgbClr val="FF0000"/>
                </a:solidFill>
                <a:latin typeface="Times New Roman" pitchFamily="18" charset="0"/>
                <a:cs typeface="Times New Roman" pitchFamily="18" charset="0"/>
              </a:rPr>
              <a:t>Bài tập 2:</a:t>
            </a:r>
          </a:p>
          <a:p>
            <a:pPr eaLnBrk="1" hangingPunct="1">
              <a:spcBef>
                <a:spcPts val="0"/>
              </a:spcBef>
              <a:defRPr/>
            </a:pPr>
            <a:r>
              <a:rPr lang="en-US" sz="2400" u="none" dirty="0">
                <a:solidFill>
                  <a:srgbClr val="0000CC"/>
                </a:solidFill>
                <a:latin typeface="Times New Roman" pitchFamily="18" charset="0"/>
                <a:cs typeface="Times New Roman" pitchFamily="18" charset="0"/>
              </a:rPr>
              <a:t>Chất nào sau đây làm mất màu nước brom?</a:t>
            </a:r>
          </a:p>
          <a:p>
            <a:pPr marL="457200" indent="-457200" eaLnBrk="1" hangingPunct="1">
              <a:spcBef>
                <a:spcPts val="0"/>
              </a:spcBef>
              <a:defRPr/>
            </a:pPr>
            <a:r>
              <a:rPr lang="en-US" sz="2400" u="none" dirty="0">
                <a:latin typeface="Times New Roman" pitchFamily="18" charset="0"/>
                <a:cs typeface="Times New Roman" pitchFamily="18" charset="0"/>
              </a:rPr>
              <a:t>A. C</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H</a:t>
            </a:r>
            <a:r>
              <a:rPr lang="en-US" sz="2400" u="none" baseline="-25000" dirty="0">
                <a:latin typeface="Times New Roman" pitchFamily="18" charset="0"/>
                <a:cs typeface="Times New Roman" pitchFamily="18" charset="0"/>
              </a:rPr>
              <a:t>4</a:t>
            </a:r>
            <a:r>
              <a:rPr lang="en-US" sz="2400" u="none" dirty="0">
                <a:latin typeface="Times New Roman" pitchFamily="18" charset="0"/>
                <a:cs typeface="Times New Roman" pitchFamily="18" charset="0"/>
              </a:rPr>
              <a:t>.</a:t>
            </a:r>
          </a:p>
          <a:p>
            <a:pPr eaLnBrk="1" hangingPunct="1">
              <a:spcBef>
                <a:spcPts val="0"/>
              </a:spcBef>
              <a:defRPr/>
            </a:pPr>
            <a:r>
              <a:rPr lang="en-US" sz="2400" u="none" dirty="0">
                <a:latin typeface="Times New Roman" pitchFamily="18" charset="0"/>
                <a:cs typeface="Times New Roman" pitchFamily="18" charset="0"/>
              </a:rPr>
              <a:t>B. CH</a:t>
            </a:r>
            <a:r>
              <a:rPr lang="en-US" sz="2400" u="none" baseline="-25000" dirty="0">
                <a:latin typeface="Times New Roman" pitchFamily="18" charset="0"/>
                <a:cs typeface="Times New Roman" pitchFamily="18" charset="0"/>
              </a:rPr>
              <a:t>4</a:t>
            </a:r>
            <a:r>
              <a:rPr lang="en-US" sz="2400" u="none" dirty="0">
                <a:latin typeface="Times New Roman" pitchFamily="18" charset="0"/>
                <a:cs typeface="Times New Roman" pitchFamily="18" charset="0"/>
              </a:rPr>
              <a:t>.</a:t>
            </a:r>
          </a:p>
          <a:p>
            <a:pPr eaLnBrk="1" hangingPunct="1">
              <a:spcBef>
                <a:spcPts val="0"/>
              </a:spcBef>
              <a:defRPr/>
            </a:pPr>
            <a:r>
              <a:rPr lang="en-US" sz="2400" u="none" dirty="0">
                <a:latin typeface="Times New Roman" pitchFamily="18" charset="0"/>
                <a:cs typeface="Times New Roman" pitchFamily="18" charset="0"/>
              </a:rPr>
              <a:t>C. C</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H</a:t>
            </a:r>
            <a:r>
              <a:rPr lang="en-US" sz="2400" u="none" baseline="-25000" dirty="0">
                <a:latin typeface="Times New Roman" pitchFamily="18" charset="0"/>
                <a:cs typeface="Times New Roman" pitchFamily="18" charset="0"/>
              </a:rPr>
              <a:t>6</a:t>
            </a:r>
            <a:r>
              <a:rPr lang="en-US" sz="2400" u="none" dirty="0">
                <a:latin typeface="Times New Roman" pitchFamily="18" charset="0"/>
                <a:cs typeface="Times New Roman" pitchFamily="18" charset="0"/>
              </a:rPr>
              <a:t>.</a:t>
            </a:r>
          </a:p>
          <a:p>
            <a:pPr eaLnBrk="1" hangingPunct="1">
              <a:spcBef>
                <a:spcPts val="0"/>
              </a:spcBef>
              <a:defRPr/>
            </a:pPr>
            <a:r>
              <a:rPr lang="en-US" sz="2400" u="none" dirty="0">
                <a:latin typeface="Times New Roman" pitchFamily="18" charset="0"/>
                <a:cs typeface="Times New Roman" pitchFamily="18" charset="0"/>
              </a:rPr>
              <a:t>D. C</a:t>
            </a:r>
            <a:r>
              <a:rPr lang="en-US" sz="2400" u="none" baseline="-25000" dirty="0">
                <a:latin typeface="Times New Roman" pitchFamily="18" charset="0"/>
                <a:cs typeface="Times New Roman" pitchFamily="18" charset="0"/>
              </a:rPr>
              <a:t>2</a:t>
            </a:r>
            <a:r>
              <a:rPr lang="en-US" sz="2400" u="none" dirty="0">
                <a:latin typeface="Times New Roman" pitchFamily="18" charset="0"/>
                <a:cs typeface="Times New Roman" pitchFamily="18" charset="0"/>
              </a:rPr>
              <a:t>H</a:t>
            </a:r>
            <a:r>
              <a:rPr lang="en-US" sz="2400" u="none" baseline="-25000" dirty="0">
                <a:latin typeface="Times New Roman" pitchFamily="18" charset="0"/>
                <a:cs typeface="Times New Roman" pitchFamily="18" charset="0"/>
              </a:rPr>
              <a:t>4</a:t>
            </a:r>
            <a:r>
              <a:rPr lang="en-US" sz="2400" u="none" dirty="0">
                <a:latin typeface="Times New Roman" pitchFamily="18" charset="0"/>
                <a:cs typeface="Times New Roman" pitchFamily="18" charset="0"/>
              </a:rPr>
              <a:t> và CH</a:t>
            </a:r>
            <a:r>
              <a:rPr lang="en-US" sz="2400" u="none" baseline="-25000" dirty="0">
                <a:latin typeface="Times New Roman" pitchFamily="18" charset="0"/>
                <a:cs typeface="Times New Roman" pitchFamily="18" charset="0"/>
              </a:rPr>
              <a:t>4</a:t>
            </a:r>
            <a:r>
              <a:rPr lang="en-US" sz="2400" u="none" dirty="0">
                <a:latin typeface="Times New Roman" pitchFamily="18" charset="0"/>
                <a:cs typeface="Times New Roman" pitchFamily="18" charset="0"/>
              </a:rPr>
              <a:t>.</a:t>
            </a:r>
          </a:p>
        </p:txBody>
      </p:sp>
      <p:sp>
        <p:nvSpPr>
          <p:cNvPr id="12" name="Oval 19"/>
          <p:cNvSpPr>
            <a:spLocks noChangeArrowheads="1"/>
          </p:cNvSpPr>
          <p:nvPr/>
        </p:nvSpPr>
        <p:spPr bwMode="auto">
          <a:xfrm>
            <a:off x="838200" y="2590800"/>
            <a:ext cx="457200" cy="457200"/>
          </a:xfrm>
          <a:prstGeom prst="ellipse">
            <a:avLst/>
          </a:prstGeom>
          <a:noFill/>
          <a:ln w="31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800" u="none">
              <a:cs typeface="Arial" charset="0"/>
            </a:endParaRPr>
          </a:p>
        </p:txBody>
      </p:sp>
    </p:spTree>
    <p:extLst>
      <p:ext uri="{BB962C8B-B14F-4D97-AF65-F5344CB8AC3E}">
        <p14:creationId xmlns:p14="http://schemas.microsoft.com/office/powerpoint/2010/main" val="84257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838200" y="1219200"/>
            <a:ext cx="7467600" cy="4524315"/>
          </a:xfrm>
          <a:prstGeom prst="rect">
            <a:avLst/>
          </a:prstGeom>
          <a:noFill/>
          <a:ln w="9525">
            <a:solidFill>
              <a:schemeClr val="tx1"/>
            </a:solidFill>
            <a:miter lim="800000"/>
            <a:headEnd/>
            <a:tailEnd/>
          </a:ln>
        </p:spPr>
        <p:txBody>
          <a:bodyPr>
            <a:spAutoFit/>
          </a:bodyPr>
          <a:lstStyle/>
          <a:p>
            <a:pPr algn="just" eaLnBrk="1" hangingPunct="1">
              <a:spcBef>
                <a:spcPts val="0"/>
              </a:spcBef>
              <a:defRPr/>
            </a:pPr>
            <a:r>
              <a:rPr lang="en-US" sz="2400" b="1" u="none" dirty="0">
                <a:solidFill>
                  <a:srgbClr val="FF0000"/>
                </a:solidFill>
                <a:latin typeface="Times New Roman" pitchFamily="18" charset="0"/>
                <a:cs typeface="Times New Roman" pitchFamily="18" charset="0"/>
              </a:rPr>
              <a:t>Bài </a:t>
            </a:r>
            <a:r>
              <a:rPr lang="en-US" sz="2400" b="1" u="none" dirty="0" err="1">
                <a:solidFill>
                  <a:srgbClr val="FF0000"/>
                </a:solidFill>
                <a:latin typeface="Times New Roman" pitchFamily="18" charset="0"/>
                <a:cs typeface="Times New Roman" pitchFamily="18" charset="0"/>
              </a:rPr>
              <a:t>tập</a:t>
            </a:r>
            <a:r>
              <a:rPr lang="en-US" sz="2400" b="1" u="none" dirty="0">
                <a:solidFill>
                  <a:srgbClr val="FF0000"/>
                </a:solidFill>
                <a:latin typeface="Times New Roman" pitchFamily="18" charset="0"/>
                <a:cs typeface="Times New Roman" pitchFamily="18" charset="0"/>
              </a:rPr>
              <a:t> </a:t>
            </a:r>
            <a:endParaRPr lang="en-US" sz="2400" b="1" u="none" dirty="0" smtClean="0">
              <a:solidFill>
                <a:srgbClr val="FF0000"/>
              </a:solidFill>
              <a:latin typeface="Times New Roman" pitchFamily="18" charset="0"/>
              <a:cs typeface="Times New Roman" pitchFamily="18" charset="0"/>
            </a:endParaRPr>
          </a:p>
          <a:p>
            <a:pPr algn="just" eaLnBrk="1" hangingPunct="1">
              <a:spcBef>
                <a:spcPts val="0"/>
              </a:spcBef>
              <a:defRPr/>
            </a:pPr>
            <a:r>
              <a:rPr lang="en-US" sz="2400" u="none" dirty="0" err="1" smtClean="0">
                <a:solidFill>
                  <a:srgbClr val="0000CC"/>
                </a:solidFill>
                <a:latin typeface="Times New Roman" pitchFamily="18" charset="0"/>
                <a:cs typeface="Times New Roman" pitchFamily="18" charset="0"/>
              </a:rPr>
              <a:t>Hãy</a:t>
            </a:r>
            <a:r>
              <a:rPr lang="en-US" sz="2400" u="none" dirty="0" smtClean="0">
                <a:solidFill>
                  <a:srgbClr val="0000CC"/>
                </a:solidFill>
                <a:latin typeface="Times New Roman" pitchFamily="18" charset="0"/>
                <a:cs typeface="Times New Roman" pitchFamily="18" charset="0"/>
              </a:rPr>
              <a:t> </a:t>
            </a:r>
            <a:r>
              <a:rPr lang="en-US" sz="2400" u="none" dirty="0">
                <a:solidFill>
                  <a:srgbClr val="0000CC"/>
                </a:solidFill>
                <a:latin typeface="Times New Roman" pitchFamily="18" charset="0"/>
                <a:cs typeface="Times New Roman" pitchFamily="18" charset="0"/>
              </a:rPr>
              <a:t>giải thích tác dụng của những việc làm sau: </a:t>
            </a:r>
          </a:p>
          <a:p>
            <a:pPr marL="457200" indent="-457200" algn="just" eaLnBrk="1" hangingPunct="1">
              <a:spcBef>
                <a:spcPts val="0"/>
              </a:spcBef>
              <a:defRPr/>
            </a:pPr>
            <a:r>
              <a:rPr lang="en-US" sz="2400" u="none" dirty="0">
                <a:latin typeface="Times New Roman" pitchFamily="18" charset="0"/>
                <a:cs typeface="Times New Roman" pitchFamily="18" charset="0"/>
              </a:rPr>
              <a:t>a) Tạo các hàng lỗ trong các viên than tổ ong?</a:t>
            </a:r>
          </a:p>
          <a:p>
            <a:pPr marL="457200" indent="-457200" algn="just" eaLnBrk="1" hangingPunct="1">
              <a:spcBef>
                <a:spcPts val="0"/>
              </a:spcBef>
              <a:defRPr/>
            </a:pPr>
            <a:endParaRPr lang="en-US" sz="2400" u="none" dirty="0">
              <a:latin typeface="Times New Roman" pitchFamily="18" charset="0"/>
              <a:cs typeface="Times New Roman" pitchFamily="18" charset="0"/>
            </a:endParaRPr>
          </a:p>
          <a:p>
            <a:pPr marL="457200" indent="-457200" algn="just" eaLnBrk="1" hangingPunct="1">
              <a:spcBef>
                <a:spcPts val="0"/>
              </a:spcBef>
              <a:defRPr/>
            </a:pPr>
            <a:endParaRPr lang="en-US" sz="2400" u="none" dirty="0">
              <a:latin typeface="Times New Roman" pitchFamily="18" charset="0"/>
              <a:cs typeface="Times New Roman" pitchFamily="18" charset="0"/>
            </a:endParaRPr>
          </a:p>
          <a:p>
            <a:pPr algn="just" eaLnBrk="1" hangingPunct="1">
              <a:spcBef>
                <a:spcPts val="0"/>
              </a:spcBef>
              <a:defRPr/>
            </a:pPr>
            <a:r>
              <a:rPr lang="en-US" sz="2400" u="none" dirty="0">
                <a:latin typeface="Times New Roman" pitchFamily="18" charset="0"/>
                <a:cs typeface="Times New Roman" pitchFamily="18" charset="0"/>
              </a:rPr>
              <a:t>b) Quạt gió vào bếp lò khi nhóm lửa?</a:t>
            </a:r>
          </a:p>
          <a:p>
            <a:pPr algn="just" eaLnBrk="1" hangingPunct="1">
              <a:spcBef>
                <a:spcPts val="0"/>
              </a:spcBef>
              <a:defRPr/>
            </a:pPr>
            <a:endParaRPr lang="en-US" sz="2400" u="none" dirty="0">
              <a:latin typeface="Times New Roman" pitchFamily="18" charset="0"/>
              <a:cs typeface="Times New Roman" pitchFamily="18" charset="0"/>
            </a:endParaRPr>
          </a:p>
          <a:p>
            <a:pPr algn="just" eaLnBrk="1" hangingPunct="1">
              <a:spcBef>
                <a:spcPts val="0"/>
              </a:spcBef>
              <a:defRPr/>
            </a:pPr>
            <a:r>
              <a:rPr lang="en-US" sz="2400" u="none" dirty="0">
                <a:latin typeface="Times New Roman" pitchFamily="18" charset="0"/>
                <a:cs typeface="Times New Roman" pitchFamily="18" charset="0"/>
              </a:rPr>
              <a:t>c) Đậy bớt cửa lò khi ủ bếp than?</a:t>
            </a:r>
          </a:p>
          <a:p>
            <a:pPr algn="just" eaLnBrk="1" hangingPunct="1">
              <a:spcBef>
                <a:spcPts val="0"/>
              </a:spcBef>
              <a:defRPr/>
            </a:pPr>
            <a:endParaRPr lang="en-US" sz="2400" u="none" dirty="0">
              <a:latin typeface="Times New Roman" pitchFamily="18" charset="0"/>
              <a:cs typeface="Times New Roman" pitchFamily="18" charset="0"/>
            </a:endParaRPr>
          </a:p>
          <a:p>
            <a:pPr algn="just" eaLnBrk="1" hangingPunct="1">
              <a:spcBef>
                <a:spcPts val="0"/>
              </a:spcBef>
              <a:defRPr/>
            </a:pPr>
            <a:endParaRPr lang="en-US" sz="2400" u="none" dirty="0">
              <a:latin typeface="Times New Roman" pitchFamily="18" charset="0"/>
              <a:cs typeface="Times New Roman" pitchFamily="18" charset="0"/>
            </a:endParaRPr>
          </a:p>
          <a:p>
            <a:pPr algn="just" eaLnBrk="1" hangingPunct="1">
              <a:spcBef>
                <a:spcPts val="0"/>
              </a:spcBef>
              <a:defRPr/>
            </a:pPr>
            <a:endParaRPr lang="en-US" sz="2400" u="none" dirty="0">
              <a:latin typeface="Times New Roman" pitchFamily="18" charset="0"/>
              <a:cs typeface="Times New Roman" pitchFamily="18" charset="0"/>
            </a:endParaRPr>
          </a:p>
          <a:p>
            <a:pPr algn="just" eaLnBrk="1" hangingPunct="1">
              <a:spcBef>
                <a:spcPts val="0"/>
              </a:spcBef>
              <a:defRPr/>
            </a:pPr>
            <a:endParaRPr lang="en-US" sz="2400" u="none" dirty="0">
              <a:latin typeface="Times New Roman" pitchFamily="18" charset="0"/>
              <a:cs typeface="Times New Roman" pitchFamily="18" charset="0"/>
            </a:endParaRPr>
          </a:p>
        </p:txBody>
      </p:sp>
      <p:sp>
        <p:nvSpPr>
          <p:cNvPr id="9" name="Text Box 5"/>
          <p:cNvSpPr txBox="1">
            <a:spLocks noChangeArrowheads="1"/>
          </p:cNvSpPr>
          <p:nvPr/>
        </p:nvSpPr>
        <p:spPr bwMode="auto">
          <a:xfrm>
            <a:off x="838200" y="22860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a:solidFill>
                  <a:srgbClr val="0000FF"/>
                </a:solidFill>
                <a:latin typeface="Times New Roman" pitchFamily="18" charset="0"/>
                <a:cs typeface="Times New Roman" pitchFamily="18" charset="0"/>
              </a:rPr>
              <a:t>Làm tăng diện tích tiếp xúc của nhiên liệu (than) với oxi không khí.</a:t>
            </a:r>
          </a:p>
        </p:txBody>
      </p:sp>
      <p:sp>
        <p:nvSpPr>
          <p:cNvPr id="8" name="Text Box 5"/>
          <p:cNvSpPr txBox="1">
            <a:spLocks noChangeArrowheads="1"/>
          </p:cNvSpPr>
          <p:nvPr/>
        </p:nvSpPr>
        <p:spPr bwMode="auto">
          <a:xfrm>
            <a:off x="838200" y="3436938"/>
            <a:ext cx="746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a:solidFill>
                  <a:srgbClr val="0000FF"/>
                </a:solidFill>
                <a:latin typeface="Times New Roman" pitchFamily="18" charset="0"/>
                <a:cs typeface="Times New Roman" pitchFamily="18" charset="0"/>
              </a:rPr>
              <a:t>Cung cấp đủ không khí cho quá trình cháy.</a:t>
            </a:r>
          </a:p>
        </p:txBody>
      </p:sp>
      <p:sp>
        <p:nvSpPr>
          <p:cNvPr id="10" name="Text Box 5"/>
          <p:cNvSpPr txBox="1">
            <a:spLocks noChangeArrowheads="1"/>
          </p:cNvSpPr>
          <p:nvPr/>
        </p:nvSpPr>
        <p:spPr bwMode="auto">
          <a:xfrm>
            <a:off x="838200" y="4186238"/>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u="sng">
                <a:solidFill>
                  <a:srgbClr val="000000"/>
                </a:solidFill>
                <a:latin typeface="VNI-Times" pitchFamily="2" charset="0"/>
              </a:defRPr>
            </a:lvl1pPr>
            <a:lvl2pPr marL="742950" indent="-285750">
              <a:defRPr sz="3200" u="sng">
                <a:solidFill>
                  <a:srgbClr val="000000"/>
                </a:solidFill>
                <a:latin typeface="VNI-Times" pitchFamily="2" charset="0"/>
              </a:defRPr>
            </a:lvl2pPr>
            <a:lvl3pPr marL="1143000" indent="-228600">
              <a:defRPr sz="3200" u="sng">
                <a:solidFill>
                  <a:srgbClr val="000000"/>
                </a:solidFill>
                <a:latin typeface="VNI-Times" pitchFamily="2" charset="0"/>
              </a:defRPr>
            </a:lvl3pPr>
            <a:lvl4pPr marL="1600200" indent="-228600">
              <a:defRPr sz="3200" u="sng">
                <a:solidFill>
                  <a:srgbClr val="000000"/>
                </a:solidFill>
                <a:latin typeface="VNI-Times" pitchFamily="2" charset="0"/>
              </a:defRPr>
            </a:lvl4pPr>
            <a:lvl5pPr marL="2057400" indent="-228600">
              <a:defRPr sz="3200" u="sng">
                <a:solidFill>
                  <a:srgbClr val="000000"/>
                </a:solidFill>
                <a:latin typeface="VNI-Times" pitchFamily="2" charset="0"/>
              </a:defRPr>
            </a:lvl5pPr>
            <a:lvl6pPr marL="2514600" indent="-228600" eaLnBrk="0" fontAlgn="base" hangingPunct="0">
              <a:spcBef>
                <a:spcPct val="0"/>
              </a:spcBef>
              <a:spcAft>
                <a:spcPct val="0"/>
              </a:spcAft>
              <a:defRPr sz="3200" u="sng">
                <a:solidFill>
                  <a:srgbClr val="000000"/>
                </a:solidFill>
                <a:latin typeface="VNI-Times" pitchFamily="2" charset="0"/>
              </a:defRPr>
            </a:lvl6pPr>
            <a:lvl7pPr marL="2971800" indent="-228600" eaLnBrk="0" fontAlgn="base" hangingPunct="0">
              <a:spcBef>
                <a:spcPct val="0"/>
              </a:spcBef>
              <a:spcAft>
                <a:spcPct val="0"/>
              </a:spcAft>
              <a:defRPr sz="3200" u="sng">
                <a:solidFill>
                  <a:srgbClr val="000000"/>
                </a:solidFill>
                <a:latin typeface="VNI-Times" pitchFamily="2" charset="0"/>
              </a:defRPr>
            </a:lvl7pPr>
            <a:lvl8pPr marL="3429000" indent="-228600" eaLnBrk="0" fontAlgn="base" hangingPunct="0">
              <a:spcBef>
                <a:spcPct val="0"/>
              </a:spcBef>
              <a:spcAft>
                <a:spcPct val="0"/>
              </a:spcAft>
              <a:defRPr sz="3200" u="sng">
                <a:solidFill>
                  <a:srgbClr val="000000"/>
                </a:solidFill>
                <a:latin typeface="VNI-Times" pitchFamily="2" charset="0"/>
              </a:defRPr>
            </a:lvl8pPr>
            <a:lvl9pPr marL="3886200" indent="-228600" eaLnBrk="0" fontAlgn="base" hangingPunct="0">
              <a:spcBef>
                <a:spcPct val="0"/>
              </a:spcBef>
              <a:spcAft>
                <a:spcPct val="0"/>
              </a:spcAft>
              <a:defRPr sz="3200" u="sng">
                <a:solidFill>
                  <a:srgbClr val="000000"/>
                </a:solidFill>
                <a:latin typeface="VNI-Times" pitchFamily="2" charset="0"/>
              </a:defRPr>
            </a:lvl9pPr>
          </a:lstStyle>
          <a:p>
            <a:pPr algn="just" eaLnBrk="1" hangingPunct="1">
              <a:spcBef>
                <a:spcPct val="50000"/>
              </a:spcBef>
            </a:pPr>
            <a:r>
              <a:rPr lang="en-US" sz="2400" u="none">
                <a:solidFill>
                  <a:srgbClr val="0000FF"/>
                </a:solidFill>
                <a:latin typeface="Times New Roman" pitchFamily="18" charset="0"/>
                <a:cs typeface="Times New Roman" pitchFamily="18" charset="0"/>
              </a:rPr>
              <a:t>Điều chỉnh lượng nhiên liệu để duy trì sự cháy ở mức độ cần thiết, phù hợp với nhu cầu sử dụng, tận dụng lượng nhiệt do sự cháy tạo ra.</a:t>
            </a:r>
          </a:p>
        </p:txBody>
      </p:sp>
    </p:spTree>
    <p:extLst>
      <p:ext uri="{BB962C8B-B14F-4D97-AF65-F5344CB8AC3E}">
        <p14:creationId xmlns:p14="http://schemas.microsoft.com/office/powerpoint/2010/main" val="3165997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07" y="1"/>
            <a:ext cx="7290054" cy="1040691"/>
          </a:xfrm>
        </p:spPr>
        <p:txBody>
          <a:bodyPr>
            <a:noAutofit/>
          </a:bodyPr>
          <a:lstStyle/>
          <a:p>
            <a:r>
              <a:rPr lang="en-US" sz="4400" dirty="0">
                <a:solidFill>
                  <a:schemeClr val="tx1"/>
                </a:solidFill>
                <a:latin typeface="Times New Roman" pitchFamily="18" charset="0"/>
                <a:cs typeface="Times New Roman" pitchFamily="18" charset="0"/>
              </a:rPr>
              <a:t>II. </a:t>
            </a:r>
            <a:r>
              <a:rPr lang="en-US" sz="4400" dirty="0" err="1">
                <a:solidFill>
                  <a:schemeClr val="tx1"/>
                </a:solidFill>
                <a:latin typeface="Times New Roman" pitchFamily="18" charset="0"/>
                <a:cs typeface="Times New Roman" pitchFamily="18" charset="0"/>
              </a:rPr>
              <a:t>Nhiên</a:t>
            </a:r>
            <a:r>
              <a:rPr lang="en-US" sz="4400" dirty="0">
                <a:solidFill>
                  <a:schemeClr val="tx1"/>
                </a:solidFill>
                <a:latin typeface="Times New Roman" pitchFamily="18" charset="0"/>
                <a:cs typeface="Times New Roman" pitchFamily="18" charset="0"/>
              </a:rPr>
              <a:t> </a:t>
            </a:r>
            <a:r>
              <a:rPr lang="vi-VN" sz="4400" dirty="0" smtClean="0">
                <a:solidFill>
                  <a:schemeClr val="tx1"/>
                </a:solidFill>
                <a:latin typeface="Times New Roman" pitchFamily="18" charset="0"/>
                <a:cs typeface="Times New Roman" pitchFamily="18" charset="0"/>
              </a:rPr>
              <a:t>liệ</a:t>
            </a:r>
            <a:r>
              <a:rPr lang="en-US" sz="4400" dirty="0" smtClean="0">
                <a:solidFill>
                  <a:schemeClr val="tx1"/>
                </a:solidFill>
                <a:latin typeface="Times New Roman" pitchFamily="18" charset="0"/>
                <a:cs typeface="Times New Roman" pitchFamily="18" charset="0"/>
              </a:rPr>
              <a:t>u </a:t>
            </a:r>
            <a:r>
              <a:rPr lang="en-US" sz="4400" dirty="0" err="1" smtClean="0">
                <a:solidFill>
                  <a:schemeClr val="tx1"/>
                </a:solidFill>
                <a:latin typeface="Times New Roman" pitchFamily="18" charset="0"/>
                <a:cs typeface="Times New Roman" pitchFamily="18" charset="0"/>
              </a:rPr>
              <a:t>được</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phân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loại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như</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thế</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nào</a:t>
            </a:r>
            <a:r>
              <a:rPr lang="en-US" sz="4400" dirty="0" smtClean="0">
                <a:solidFill>
                  <a:schemeClr val="tx1"/>
                </a:solidFill>
                <a:latin typeface="Times New Roman" pitchFamily="18" charset="0"/>
                <a:cs typeface="Times New Roman" pitchFamily="18" charset="0"/>
              </a:rPr>
              <a:t>?</a:t>
            </a:r>
            <a:endParaRPr lang="vi-VN" sz="4400" dirty="0">
              <a:solidFill>
                <a:schemeClr val="tx1"/>
              </a:solidFill>
              <a:latin typeface="Times New Roman" pitchFamily="18" charset="0"/>
              <a:cs typeface="Times New Roman" pitchFamily="18" charset="0"/>
            </a:endParaRPr>
          </a:p>
        </p:txBody>
      </p:sp>
      <p:sp>
        <p:nvSpPr>
          <p:cNvPr id="10" name="TextBox 9"/>
          <p:cNvSpPr txBox="1"/>
          <p:nvPr/>
        </p:nvSpPr>
        <p:spPr>
          <a:xfrm>
            <a:off x="433110" y="1143305"/>
            <a:ext cx="5291017"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1. </a:t>
            </a:r>
            <a:r>
              <a:rPr lang="vi-VN" sz="4000" noProof="1" smtClean="0">
                <a:latin typeface="Times New Roman" pitchFamily="18" charset="0"/>
                <a:cs typeface="Times New Roman" pitchFamily="18" charset="0"/>
              </a:rPr>
              <a:t>NHIÊN</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LIỆU</a:t>
            </a:r>
            <a:r>
              <a:rPr lang="en-US" sz="4000" dirty="0" smtClean="0">
                <a:latin typeface="Times New Roman" pitchFamily="18" charset="0"/>
                <a:cs typeface="Times New Roman" pitchFamily="18" charset="0"/>
              </a:rPr>
              <a:t> RẮN</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2059070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nvGraphicFramePr>
        <p:xfrm>
          <a:off x="603250" y="420688"/>
          <a:ext cx="6324600" cy="5699760"/>
        </p:xfrm>
        <a:graphic>
          <a:graphicData uri="http://schemas.openxmlformats.org/drawingml/2006/table">
            <a:tbl>
              <a:tblPr/>
              <a:tblGrid>
                <a:gridCol w="609600"/>
                <a:gridCol w="533400"/>
                <a:gridCol w="533400"/>
                <a:gridCol w="533400"/>
                <a:gridCol w="533400"/>
                <a:gridCol w="533400"/>
                <a:gridCol w="533400"/>
                <a:gridCol w="533400"/>
                <a:gridCol w="533400"/>
                <a:gridCol w="457200"/>
                <a:gridCol w="533400"/>
                <a:gridCol w="457200"/>
              </a:tblGrid>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R</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Ù</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N</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G</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H</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Ợ</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P</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I</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L</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E</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N</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Đ</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Ấ</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Đ</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È</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N</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R</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A</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K</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I</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H</a:t>
                      </a: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B</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R</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O</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M</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H</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Á</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Y</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A</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X</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E</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T</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I</a:t>
                      </a: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Ộ</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B</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Z</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O</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N</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20" name="Oval 160">
            <a:hlinkClick r:id="rId2" action="ppaction://hlinksldjump"/>
          </p:cNvPr>
          <p:cNvSpPr>
            <a:spLocks noChangeArrowheads="1"/>
          </p:cNvSpPr>
          <p:nvPr/>
        </p:nvSpPr>
        <p:spPr bwMode="auto">
          <a:xfrm>
            <a:off x="611188" y="476250"/>
            <a:ext cx="547687" cy="4095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latin typeface="Arial" charset="0"/>
              </a:rPr>
              <a:t>1</a:t>
            </a:r>
          </a:p>
        </p:txBody>
      </p:sp>
      <p:sp>
        <p:nvSpPr>
          <p:cNvPr id="41121" name="Oval 161">
            <a:hlinkClick r:id="rId3" action="ppaction://hlinksldjump"/>
          </p:cNvPr>
          <p:cNvSpPr>
            <a:spLocks noChangeArrowheads="1"/>
          </p:cNvSpPr>
          <p:nvPr/>
        </p:nvSpPr>
        <p:spPr bwMode="auto">
          <a:xfrm>
            <a:off x="638175" y="1004888"/>
            <a:ext cx="533400" cy="3794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latin typeface="Arial" charset="0"/>
              </a:rPr>
              <a:t>2</a:t>
            </a:r>
          </a:p>
        </p:txBody>
      </p:sp>
      <p:sp>
        <p:nvSpPr>
          <p:cNvPr id="41122" name="Oval 162">
            <a:hlinkClick r:id="rId4" action="ppaction://hlinksldjump"/>
          </p:cNvPr>
          <p:cNvSpPr>
            <a:spLocks noChangeArrowheads="1"/>
          </p:cNvSpPr>
          <p:nvPr/>
        </p:nvSpPr>
        <p:spPr bwMode="auto">
          <a:xfrm>
            <a:off x="638175" y="1538288"/>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3</a:t>
            </a:r>
          </a:p>
        </p:txBody>
      </p:sp>
      <p:sp>
        <p:nvSpPr>
          <p:cNvPr id="41123" name="Oval 163">
            <a:hlinkClick r:id="rId5" action="ppaction://hlinksldjump"/>
          </p:cNvPr>
          <p:cNvSpPr>
            <a:spLocks noChangeArrowheads="1"/>
          </p:cNvSpPr>
          <p:nvPr/>
        </p:nvSpPr>
        <p:spPr bwMode="auto">
          <a:xfrm>
            <a:off x="638175" y="2011363"/>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latin typeface="Arial" charset="0"/>
              </a:rPr>
              <a:t>4</a:t>
            </a:r>
          </a:p>
        </p:txBody>
      </p:sp>
      <p:sp>
        <p:nvSpPr>
          <p:cNvPr id="41124" name="Oval 164">
            <a:hlinkClick r:id="rId6" action="ppaction://hlinksldjump"/>
          </p:cNvPr>
          <p:cNvSpPr>
            <a:spLocks noChangeArrowheads="1"/>
          </p:cNvSpPr>
          <p:nvPr/>
        </p:nvSpPr>
        <p:spPr bwMode="auto">
          <a:xfrm>
            <a:off x="638175" y="2541588"/>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5</a:t>
            </a:r>
          </a:p>
        </p:txBody>
      </p:sp>
      <p:sp>
        <p:nvSpPr>
          <p:cNvPr id="41125" name="Oval 165">
            <a:hlinkClick r:id="rId7" action="ppaction://hlinksldjump"/>
          </p:cNvPr>
          <p:cNvSpPr>
            <a:spLocks noChangeArrowheads="1"/>
          </p:cNvSpPr>
          <p:nvPr/>
        </p:nvSpPr>
        <p:spPr bwMode="auto">
          <a:xfrm>
            <a:off x="638175" y="3068638"/>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6</a:t>
            </a:r>
          </a:p>
        </p:txBody>
      </p:sp>
      <p:sp>
        <p:nvSpPr>
          <p:cNvPr id="41126" name="Oval 166">
            <a:hlinkClick r:id="rId8" action="ppaction://hlinksldjump"/>
          </p:cNvPr>
          <p:cNvSpPr>
            <a:spLocks noChangeArrowheads="1"/>
          </p:cNvSpPr>
          <p:nvPr/>
        </p:nvSpPr>
        <p:spPr bwMode="auto">
          <a:xfrm>
            <a:off x="638175" y="3590925"/>
            <a:ext cx="533400" cy="3794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7</a:t>
            </a:r>
          </a:p>
        </p:txBody>
      </p:sp>
      <p:sp>
        <p:nvSpPr>
          <p:cNvPr id="41127" name="Text Box 167"/>
          <p:cNvSpPr txBox="1">
            <a:spLocks noChangeArrowheads="1"/>
          </p:cNvSpPr>
          <p:nvPr/>
        </p:nvSpPr>
        <p:spPr bwMode="auto">
          <a:xfrm>
            <a:off x="0" y="30163"/>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u="sng">
                <a:latin typeface="Monotype Corsiva" pitchFamily="66" charset="0"/>
              </a:rPr>
              <a:t>TRÒ CHƠI</a:t>
            </a:r>
            <a:r>
              <a:rPr lang="en-US" sz="2400" b="1">
                <a:latin typeface="Arial" charset="0"/>
              </a:rPr>
              <a:t>:      GIẢI Ô CHỮ</a:t>
            </a:r>
          </a:p>
        </p:txBody>
      </p:sp>
      <p:graphicFrame>
        <p:nvGraphicFramePr>
          <p:cNvPr id="41128" name="Group 168"/>
          <p:cNvGraphicFramePr>
            <a:graphicFrameLocks noGrp="1"/>
          </p:cNvGraphicFramePr>
          <p:nvPr/>
        </p:nvGraphicFramePr>
        <p:xfrm>
          <a:off x="6940550" y="420688"/>
          <a:ext cx="1511300" cy="5699760"/>
        </p:xfrm>
        <a:graphic>
          <a:graphicData uri="http://schemas.openxmlformats.org/drawingml/2006/table">
            <a:tbl>
              <a:tblPr/>
              <a:tblGrid>
                <a:gridCol w="520700"/>
                <a:gridCol w="457200"/>
                <a:gridCol w="533400"/>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78" name="Oval 218">
            <a:hlinkClick r:id="rId9" action="ppaction://hlinksldjump"/>
          </p:cNvPr>
          <p:cNvSpPr>
            <a:spLocks noChangeArrowheads="1"/>
          </p:cNvSpPr>
          <p:nvPr/>
        </p:nvSpPr>
        <p:spPr bwMode="auto">
          <a:xfrm>
            <a:off x="638175" y="4078288"/>
            <a:ext cx="533400" cy="3794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8</a:t>
            </a:r>
          </a:p>
        </p:txBody>
      </p:sp>
      <p:sp>
        <p:nvSpPr>
          <p:cNvPr id="41179" name="Oval 219">
            <a:hlinkClick r:id="rId3" action="ppaction://hlinksldjump"/>
          </p:cNvPr>
          <p:cNvSpPr>
            <a:spLocks noChangeArrowheads="1"/>
          </p:cNvSpPr>
          <p:nvPr/>
        </p:nvSpPr>
        <p:spPr bwMode="auto">
          <a:xfrm>
            <a:off x="638175" y="4572000"/>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9</a:t>
            </a:r>
          </a:p>
        </p:txBody>
      </p:sp>
      <p:sp>
        <p:nvSpPr>
          <p:cNvPr id="41180" name="Oval 220">
            <a:hlinkClick r:id="rId10" action="ppaction://hlinksldjump"/>
          </p:cNvPr>
          <p:cNvSpPr>
            <a:spLocks noChangeArrowheads="1"/>
          </p:cNvSpPr>
          <p:nvPr/>
        </p:nvSpPr>
        <p:spPr bwMode="auto">
          <a:xfrm>
            <a:off x="638175" y="5099050"/>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latin typeface="Arial" charset="0"/>
              </a:rPr>
              <a:t>10</a:t>
            </a:r>
          </a:p>
        </p:txBody>
      </p:sp>
      <p:sp>
        <p:nvSpPr>
          <p:cNvPr id="41181" name="Oval 221">
            <a:hlinkClick r:id="rId11" action="ppaction://hlinksldjump"/>
          </p:cNvPr>
          <p:cNvSpPr>
            <a:spLocks noChangeArrowheads="1"/>
          </p:cNvSpPr>
          <p:nvPr/>
        </p:nvSpPr>
        <p:spPr bwMode="auto">
          <a:xfrm>
            <a:off x="638175" y="5549900"/>
            <a:ext cx="533400" cy="3810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Arial" charset="0"/>
              </a:rPr>
              <a:t>11</a:t>
            </a:r>
          </a:p>
        </p:txBody>
      </p:sp>
      <p:grpSp>
        <p:nvGrpSpPr>
          <p:cNvPr id="41182" name="Group 222"/>
          <p:cNvGrpSpPr>
            <a:grpSpLocks/>
          </p:cNvGrpSpPr>
          <p:nvPr/>
        </p:nvGrpSpPr>
        <p:grpSpPr bwMode="auto">
          <a:xfrm>
            <a:off x="1219200" y="457200"/>
            <a:ext cx="4267200" cy="511175"/>
            <a:chOff x="764" y="269"/>
            <a:chExt cx="2688" cy="326"/>
          </a:xfrm>
        </p:grpSpPr>
        <p:sp>
          <p:nvSpPr>
            <p:cNvPr id="41183" name="Rectangle 223"/>
            <p:cNvSpPr>
              <a:spLocks noChangeArrowheads="1"/>
            </p:cNvSpPr>
            <p:nvPr/>
          </p:nvSpPr>
          <p:spPr bwMode="auto">
            <a:xfrm>
              <a:off x="3116"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84" name="Rectangle 224"/>
            <p:cNvSpPr>
              <a:spLocks noChangeArrowheads="1"/>
            </p:cNvSpPr>
            <p:nvPr/>
          </p:nvSpPr>
          <p:spPr bwMode="auto">
            <a:xfrm>
              <a:off x="2780"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85" name="Rectangle 225"/>
            <p:cNvSpPr>
              <a:spLocks noChangeArrowheads="1"/>
            </p:cNvSpPr>
            <p:nvPr/>
          </p:nvSpPr>
          <p:spPr bwMode="auto">
            <a:xfrm>
              <a:off x="2444" y="269"/>
              <a:ext cx="336" cy="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sp>
          <p:nvSpPr>
            <p:cNvPr id="41186" name="Rectangle 226"/>
            <p:cNvSpPr>
              <a:spLocks noChangeArrowheads="1"/>
            </p:cNvSpPr>
            <p:nvPr/>
          </p:nvSpPr>
          <p:spPr bwMode="auto">
            <a:xfrm>
              <a:off x="2108"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87" name="Rectangle 227"/>
            <p:cNvSpPr>
              <a:spLocks noChangeArrowheads="1"/>
            </p:cNvSpPr>
            <p:nvPr/>
          </p:nvSpPr>
          <p:spPr bwMode="auto">
            <a:xfrm>
              <a:off x="1772"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88" name="Rectangle 228"/>
            <p:cNvSpPr>
              <a:spLocks noChangeArrowheads="1"/>
            </p:cNvSpPr>
            <p:nvPr/>
          </p:nvSpPr>
          <p:spPr bwMode="auto">
            <a:xfrm>
              <a:off x="1436"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89" name="Rectangle 229"/>
            <p:cNvSpPr>
              <a:spLocks noChangeArrowheads="1"/>
            </p:cNvSpPr>
            <p:nvPr/>
          </p:nvSpPr>
          <p:spPr bwMode="auto">
            <a:xfrm>
              <a:off x="1100"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190" name="Rectangle 230"/>
            <p:cNvSpPr>
              <a:spLocks noChangeArrowheads="1"/>
            </p:cNvSpPr>
            <p:nvPr/>
          </p:nvSpPr>
          <p:spPr bwMode="auto">
            <a:xfrm>
              <a:off x="764" y="269"/>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grpSp>
      <p:sp>
        <p:nvSpPr>
          <p:cNvPr id="41191" name="Line 231"/>
          <p:cNvSpPr>
            <a:spLocks noChangeShapeType="1"/>
          </p:cNvSpPr>
          <p:nvPr/>
        </p:nvSpPr>
        <p:spPr bwMode="auto">
          <a:xfrm>
            <a:off x="1212850" y="420688"/>
            <a:ext cx="4267200" cy="0"/>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2" name="Line 232"/>
          <p:cNvSpPr>
            <a:spLocks noChangeShapeType="1"/>
          </p:cNvSpPr>
          <p:nvPr/>
        </p:nvSpPr>
        <p:spPr bwMode="auto">
          <a:xfrm>
            <a:off x="1212850" y="931863"/>
            <a:ext cx="426720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3" name="Line 233"/>
          <p:cNvSpPr>
            <a:spLocks noChangeShapeType="1"/>
          </p:cNvSpPr>
          <p:nvPr/>
        </p:nvSpPr>
        <p:spPr bwMode="auto">
          <a:xfrm>
            <a:off x="12128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4" name="Line 234"/>
          <p:cNvSpPr>
            <a:spLocks noChangeShapeType="1"/>
          </p:cNvSpPr>
          <p:nvPr/>
        </p:nvSpPr>
        <p:spPr bwMode="auto">
          <a:xfrm>
            <a:off x="17462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5" name="Line 235"/>
          <p:cNvSpPr>
            <a:spLocks noChangeShapeType="1"/>
          </p:cNvSpPr>
          <p:nvPr/>
        </p:nvSpPr>
        <p:spPr bwMode="auto">
          <a:xfrm>
            <a:off x="22796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6" name="Line 236"/>
          <p:cNvSpPr>
            <a:spLocks noChangeShapeType="1"/>
          </p:cNvSpPr>
          <p:nvPr/>
        </p:nvSpPr>
        <p:spPr bwMode="auto">
          <a:xfrm>
            <a:off x="28130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7" name="Line 237"/>
          <p:cNvSpPr>
            <a:spLocks noChangeShapeType="1"/>
          </p:cNvSpPr>
          <p:nvPr/>
        </p:nvSpPr>
        <p:spPr bwMode="auto">
          <a:xfrm>
            <a:off x="33464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8" name="Line 238"/>
          <p:cNvSpPr>
            <a:spLocks noChangeShapeType="1"/>
          </p:cNvSpPr>
          <p:nvPr/>
        </p:nvSpPr>
        <p:spPr bwMode="auto">
          <a:xfrm>
            <a:off x="38798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9" name="Line 239"/>
          <p:cNvSpPr>
            <a:spLocks noChangeShapeType="1"/>
          </p:cNvSpPr>
          <p:nvPr/>
        </p:nvSpPr>
        <p:spPr bwMode="auto">
          <a:xfrm>
            <a:off x="44132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0" name="Line 240"/>
          <p:cNvSpPr>
            <a:spLocks noChangeShapeType="1"/>
          </p:cNvSpPr>
          <p:nvPr/>
        </p:nvSpPr>
        <p:spPr bwMode="auto">
          <a:xfrm>
            <a:off x="49466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1" name="Line 241"/>
          <p:cNvSpPr>
            <a:spLocks noChangeShapeType="1"/>
          </p:cNvSpPr>
          <p:nvPr/>
        </p:nvSpPr>
        <p:spPr bwMode="auto">
          <a:xfrm>
            <a:off x="5480050" y="420688"/>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02" name="Group 242"/>
          <p:cNvGrpSpPr>
            <a:grpSpLocks/>
          </p:cNvGrpSpPr>
          <p:nvPr/>
        </p:nvGrpSpPr>
        <p:grpSpPr bwMode="auto">
          <a:xfrm>
            <a:off x="2813050" y="931863"/>
            <a:ext cx="3124200" cy="511175"/>
            <a:chOff x="1772" y="595"/>
            <a:chExt cx="1968" cy="326"/>
          </a:xfrm>
        </p:grpSpPr>
        <p:sp>
          <p:nvSpPr>
            <p:cNvPr id="41203" name="Rectangle 243"/>
            <p:cNvSpPr>
              <a:spLocks noChangeArrowheads="1"/>
            </p:cNvSpPr>
            <p:nvPr/>
          </p:nvSpPr>
          <p:spPr bwMode="auto">
            <a:xfrm>
              <a:off x="3452" y="595"/>
              <a:ext cx="288"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04" name="Rectangle 244"/>
            <p:cNvSpPr>
              <a:spLocks noChangeArrowheads="1"/>
            </p:cNvSpPr>
            <p:nvPr/>
          </p:nvSpPr>
          <p:spPr bwMode="auto">
            <a:xfrm>
              <a:off x="3116" y="595"/>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05" name="Rectangle 245"/>
            <p:cNvSpPr>
              <a:spLocks noChangeArrowheads="1"/>
            </p:cNvSpPr>
            <p:nvPr/>
          </p:nvSpPr>
          <p:spPr bwMode="auto">
            <a:xfrm>
              <a:off x="2780" y="595"/>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06" name="Rectangle 246"/>
            <p:cNvSpPr>
              <a:spLocks noChangeArrowheads="1"/>
            </p:cNvSpPr>
            <p:nvPr/>
          </p:nvSpPr>
          <p:spPr bwMode="auto">
            <a:xfrm>
              <a:off x="2444" y="595"/>
              <a:ext cx="336" cy="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sp>
          <p:nvSpPr>
            <p:cNvPr id="41207" name="Rectangle 247"/>
            <p:cNvSpPr>
              <a:spLocks noChangeArrowheads="1"/>
            </p:cNvSpPr>
            <p:nvPr/>
          </p:nvSpPr>
          <p:spPr bwMode="auto">
            <a:xfrm>
              <a:off x="2108" y="595"/>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08" name="Rectangle 248"/>
            <p:cNvSpPr>
              <a:spLocks noChangeArrowheads="1"/>
            </p:cNvSpPr>
            <p:nvPr/>
          </p:nvSpPr>
          <p:spPr bwMode="auto">
            <a:xfrm>
              <a:off x="1772" y="595"/>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grpSp>
      <p:sp>
        <p:nvSpPr>
          <p:cNvPr id="41209" name="Line 249"/>
          <p:cNvSpPr>
            <a:spLocks noChangeShapeType="1"/>
          </p:cNvSpPr>
          <p:nvPr/>
        </p:nvSpPr>
        <p:spPr bwMode="auto">
          <a:xfrm>
            <a:off x="2813050" y="931863"/>
            <a:ext cx="312420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0" name="Line 250"/>
          <p:cNvSpPr>
            <a:spLocks noChangeShapeType="1"/>
          </p:cNvSpPr>
          <p:nvPr/>
        </p:nvSpPr>
        <p:spPr bwMode="auto">
          <a:xfrm>
            <a:off x="2813050" y="1443038"/>
            <a:ext cx="312420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1" name="Line 251"/>
          <p:cNvSpPr>
            <a:spLocks noChangeShapeType="1"/>
          </p:cNvSpPr>
          <p:nvPr/>
        </p:nvSpPr>
        <p:spPr bwMode="auto">
          <a:xfrm>
            <a:off x="28130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2" name="Line 252"/>
          <p:cNvSpPr>
            <a:spLocks noChangeShapeType="1"/>
          </p:cNvSpPr>
          <p:nvPr/>
        </p:nvSpPr>
        <p:spPr bwMode="auto">
          <a:xfrm>
            <a:off x="33464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3" name="Line 253"/>
          <p:cNvSpPr>
            <a:spLocks noChangeShapeType="1"/>
          </p:cNvSpPr>
          <p:nvPr/>
        </p:nvSpPr>
        <p:spPr bwMode="auto">
          <a:xfrm>
            <a:off x="38798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4" name="Line 254"/>
          <p:cNvSpPr>
            <a:spLocks noChangeShapeType="1"/>
          </p:cNvSpPr>
          <p:nvPr/>
        </p:nvSpPr>
        <p:spPr bwMode="auto">
          <a:xfrm>
            <a:off x="44132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5" name="Line 255"/>
          <p:cNvSpPr>
            <a:spLocks noChangeShapeType="1"/>
          </p:cNvSpPr>
          <p:nvPr/>
        </p:nvSpPr>
        <p:spPr bwMode="auto">
          <a:xfrm>
            <a:off x="49466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6" name="Line 256"/>
          <p:cNvSpPr>
            <a:spLocks noChangeShapeType="1"/>
          </p:cNvSpPr>
          <p:nvPr/>
        </p:nvSpPr>
        <p:spPr bwMode="auto">
          <a:xfrm>
            <a:off x="54800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7" name="Line 257"/>
          <p:cNvSpPr>
            <a:spLocks noChangeShapeType="1"/>
          </p:cNvSpPr>
          <p:nvPr/>
        </p:nvSpPr>
        <p:spPr bwMode="auto">
          <a:xfrm>
            <a:off x="5937250" y="931863"/>
            <a:ext cx="0" cy="511175"/>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8" name="Line 258"/>
          <p:cNvSpPr>
            <a:spLocks noChangeShapeType="1"/>
          </p:cNvSpPr>
          <p:nvPr/>
        </p:nvSpPr>
        <p:spPr bwMode="auto">
          <a:xfrm>
            <a:off x="2279650" y="1458913"/>
            <a:ext cx="320040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9" name="Line 259"/>
          <p:cNvSpPr>
            <a:spLocks noChangeShapeType="1"/>
          </p:cNvSpPr>
          <p:nvPr/>
        </p:nvSpPr>
        <p:spPr bwMode="auto">
          <a:xfrm>
            <a:off x="2279650" y="1968500"/>
            <a:ext cx="320040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0" name="Line 260"/>
          <p:cNvSpPr>
            <a:spLocks noChangeShapeType="1"/>
          </p:cNvSpPr>
          <p:nvPr/>
        </p:nvSpPr>
        <p:spPr bwMode="auto">
          <a:xfrm>
            <a:off x="22796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1" name="Line 261"/>
          <p:cNvSpPr>
            <a:spLocks noChangeShapeType="1"/>
          </p:cNvSpPr>
          <p:nvPr/>
        </p:nvSpPr>
        <p:spPr bwMode="auto">
          <a:xfrm>
            <a:off x="28130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2" name="Line 262"/>
          <p:cNvSpPr>
            <a:spLocks noChangeShapeType="1"/>
          </p:cNvSpPr>
          <p:nvPr/>
        </p:nvSpPr>
        <p:spPr bwMode="auto">
          <a:xfrm>
            <a:off x="33464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3" name="Line 263"/>
          <p:cNvSpPr>
            <a:spLocks noChangeShapeType="1"/>
          </p:cNvSpPr>
          <p:nvPr/>
        </p:nvSpPr>
        <p:spPr bwMode="auto">
          <a:xfrm>
            <a:off x="38798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24" name="Group 264"/>
          <p:cNvGrpSpPr>
            <a:grpSpLocks/>
          </p:cNvGrpSpPr>
          <p:nvPr/>
        </p:nvGrpSpPr>
        <p:grpSpPr bwMode="auto">
          <a:xfrm>
            <a:off x="2279650" y="1443038"/>
            <a:ext cx="3200400" cy="509587"/>
            <a:chOff x="1436" y="931"/>
            <a:chExt cx="2016" cy="326"/>
          </a:xfrm>
        </p:grpSpPr>
        <p:sp>
          <p:nvSpPr>
            <p:cNvPr id="41225" name="Rectangle 265"/>
            <p:cNvSpPr>
              <a:spLocks noChangeArrowheads="1"/>
            </p:cNvSpPr>
            <p:nvPr/>
          </p:nvSpPr>
          <p:spPr bwMode="auto">
            <a:xfrm>
              <a:off x="2444" y="931"/>
              <a:ext cx="336" cy="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grpSp>
          <p:nvGrpSpPr>
            <p:cNvPr id="41226" name="Group 266"/>
            <p:cNvGrpSpPr>
              <a:grpSpLocks/>
            </p:cNvGrpSpPr>
            <p:nvPr/>
          </p:nvGrpSpPr>
          <p:grpSpPr bwMode="auto">
            <a:xfrm>
              <a:off x="1436" y="931"/>
              <a:ext cx="2016" cy="326"/>
              <a:chOff x="1436" y="931"/>
              <a:chExt cx="2016" cy="326"/>
            </a:xfrm>
          </p:grpSpPr>
          <p:sp>
            <p:nvSpPr>
              <p:cNvPr id="41227" name="Rectangle 267"/>
              <p:cNvSpPr>
                <a:spLocks noChangeArrowheads="1"/>
              </p:cNvSpPr>
              <p:nvPr/>
            </p:nvSpPr>
            <p:spPr bwMode="auto">
              <a:xfrm>
                <a:off x="3116" y="931"/>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28" name="Rectangle 268"/>
              <p:cNvSpPr>
                <a:spLocks noChangeArrowheads="1"/>
              </p:cNvSpPr>
              <p:nvPr/>
            </p:nvSpPr>
            <p:spPr bwMode="auto">
              <a:xfrm>
                <a:off x="2780" y="931"/>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29" name="Rectangle 269"/>
              <p:cNvSpPr>
                <a:spLocks noChangeArrowheads="1"/>
              </p:cNvSpPr>
              <p:nvPr/>
            </p:nvSpPr>
            <p:spPr bwMode="auto">
              <a:xfrm>
                <a:off x="2108" y="931"/>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30" name="Rectangle 270"/>
              <p:cNvSpPr>
                <a:spLocks noChangeArrowheads="1"/>
              </p:cNvSpPr>
              <p:nvPr/>
            </p:nvSpPr>
            <p:spPr bwMode="auto">
              <a:xfrm>
                <a:off x="1772" y="931"/>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31" name="Rectangle 271"/>
              <p:cNvSpPr>
                <a:spLocks noChangeArrowheads="1"/>
              </p:cNvSpPr>
              <p:nvPr/>
            </p:nvSpPr>
            <p:spPr bwMode="auto">
              <a:xfrm>
                <a:off x="1436" y="931"/>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32" name="Line 272"/>
              <p:cNvSpPr>
                <a:spLocks noChangeShapeType="1"/>
              </p:cNvSpPr>
              <p:nvPr/>
            </p:nvSpPr>
            <p:spPr bwMode="auto">
              <a:xfrm>
                <a:off x="2780" y="931"/>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1233" name="Line 273"/>
          <p:cNvSpPr>
            <a:spLocks noChangeShapeType="1"/>
          </p:cNvSpPr>
          <p:nvPr/>
        </p:nvSpPr>
        <p:spPr bwMode="auto">
          <a:xfrm>
            <a:off x="49466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4" name="Line 274"/>
          <p:cNvSpPr>
            <a:spLocks noChangeShapeType="1"/>
          </p:cNvSpPr>
          <p:nvPr/>
        </p:nvSpPr>
        <p:spPr bwMode="auto">
          <a:xfrm>
            <a:off x="5480050" y="1458913"/>
            <a:ext cx="0" cy="509587"/>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35" name="Group 275"/>
          <p:cNvGrpSpPr>
            <a:grpSpLocks/>
          </p:cNvGrpSpPr>
          <p:nvPr/>
        </p:nvGrpSpPr>
        <p:grpSpPr bwMode="auto">
          <a:xfrm>
            <a:off x="3346450" y="1968500"/>
            <a:ext cx="4127500" cy="514350"/>
            <a:chOff x="1776" y="1305"/>
            <a:chExt cx="2600" cy="328"/>
          </a:xfrm>
        </p:grpSpPr>
        <p:sp>
          <p:nvSpPr>
            <p:cNvPr id="41236" name="Line 276"/>
            <p:cNvSpPr>
              <a:spLocks noChangeShapeType="1"/>
            </p:cNvSpPr>
            <p:nvPr/>
          </p:nvSpPr>
          <p:spPr bwMode="auto">
            <a:xfrm>
              <a:off x="1776" y="1305"/>
              <a:ext cx="2256"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7" name="Line 277"/>
            <p:cNvSpPr>
              <a:spLocks noChangeShapeType="1"/>
            </p:cNvSpPr>
            <p:nvPr/>
          </p:nvSpPr>
          <p:spPr bwMode="auto">
            <a:xfrm>
              <a:off x="1776"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8" name="Line 278"/>
            <p:cNvSpPr>
              <a:spLocks noChangeShapeType="1"/>
            </p:cNvSpPr>
            <p:nvPr/>
          </p:nvSpPr>
          <p:spPr bwMode="auto">
            <a:xfrm>
              <a:off x="2112"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9" name="Line 279"/>
            <p:cNvSpPr>
              <a:spLocks noChangeShapeType="1"/>
            </p:cNvSpPr>
            <p:nvPr/>
          </p:nvSpPr>
          <p:spPr bwMode="auto">
            <a:xfrm>
              <a:off x="2448"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0" name="Line 280"/>
            <p:cNvSpPr>
              <a:spLocks noChangeShapeType="1"/>
            </p:cNvSpPr>
            <p:nvPr/>
          </p:nvSpPr>
          <p:spPr bwMode="auto">
            <a:xfrm>
              <a:off x="2784"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1" name="Line 281"/>
            <p:cNvSpPr>
              <a:spLocks noChangeShapeType="1"/>
            </p:cNvSpPr>
            <p:nvPr/>
          </p:nvSpPr>
          <p:spPr bwMode="auto">
            <a:xfrm>
              <a:off x="3120"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2" name="Line 282"/>
            <p:cNvSpPr>
              <a:spLocks noChangeShapeType="1"/>
            </p:cNvSpPr>
            <p:nvPr/>
          </p:nvSpPr>
          <p:spPr bwMode="auto">
            <a:xfrm>
              <a:off x="3408"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3" name="Line 283"/>
            <p:cNvSpPr>
              <a:spLocks noChangeShapeType="1"/>
            </p:cNvSpPr>
            <p:nvPr/>
          </p:nvSpPr>
          <p:spPr bwMode="auto">
            <a:xfrm>
              <a:off x="3744" y="1305"/>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4" name="Line 284"/>
            <p:cNvSpPr>
              <a:spLocks noChangeShapeType="1"/>
            </p:cNvSpPr>
            <p:nvPr/>
          </p:nvSpPr>
          <p:spPr bwMode="auto">
            <a:xfrm>
              <a:off x="4032" y="1305"/>
              <a:ext cx="0" cy="326"/>
            </a:xfrm>
            <a:prstGeom prst="line">
              <a:avLst/>
            </a:prstGeom>
            <a:noFill/>
            <a:ln w="635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245" name="Group 285"/>
            <p:cNvGrpSpPr>
              <a:grpSpLocks/>
            </p:cNvGrpSpPr>
            <p:nvPr/>
          </p:nvGrpSpPr>
          <p:grpSpPr bwMode="auto">
            <a:xfrm>
              <a:off x="1776" y="1305"/>
              <a:ext cx="2600" cy="328"/>
              <a:chOff x="1776" y="1305"/>
              <a:chExt cx="2600" cy="328"/>
            </a:xfrm>
          </p:grpSpPr>
          <p:sp>
            <p:nvSpPr>
              <p:cNvPr id="41246" name="Rectangle 286"/>
              <p:cNvSpPr>
                <a:spLocks noChangeArrowheads="1"/>
              </p:cNvSpPr>
              <p:nvPr/>
            </p:nvSpPr>
            <p:spPr bwMode="auto">
              <a:xfrm>
                <a:off x="3744" y="1305"/>
                <a:ext cx="288"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latin typeface="Arial" charset="0"/>
                </a:endParaRPr>
              </a:p>
            </p:txBody>
          </p:sp>
          <p:sp>
            <p:nvSpPr>
              <p:cNvPr id="41247" name="Rectangle 287"/>
              <p:cNvSpPr>
                <a:spLocks noChangeArrowheads="1"/>
              </p:cNvSpPr>
              <p:nvPr/>
            </p:nvSpPr>
            <p:spPr bwMode="auto">
              <a:xfrm>
                <a:off x="3408" y="1305"/>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48" name="Rectangle 288"/>
              <p:cNvSpPr>
                <a:spLocks noChangeArrowheads="1"/>
              </p:cNvSpPr>
              <p:nvPr/>
            </p:nvSpPr>
            <p:spPr bwMode="auto">
              <a:xfrm>
                <a:off x="3120" y="1305"/>
                <a:ext cx="288"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49" name="Rectangle 289"/>
              <p:cNvSpPr>
                <a:spLocks noChangeArrowheads="1"/>
              </p:cNvSpPr>
              <p:nvPr/>
            </p:nvSpPr>
            <p:spPr bwMode="auto">
              <a:xfrm>
                <a:off x="2784" y="1305"/>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50" name="Rectangle 290"/>
              <p:cNvSpPr>
                <a:spLocks noChangeArrowheads="1"/>
              </p:cNvSpPr>
              <p:nvPr/>
            </p:nvSpPr>
            <p:spPr bwMode="auto">
              <a:xfrm>
                <a:off x="2448" y="1305"/>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51" name="Rectangle 291"/>
              <p:cNvSpPr>
                <a:spLocks noChangeArrowheads="1"/>
              </p:cNvSpPr>
              <p:nvPr/>
            </p:nvSpPr>
            <p:spPr bwMode="auto">
              <a:xfrm>
                <a:off x="2112" y="1305"/>
                <a:ext cx="336" cy="32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sp>
            <p:nvSpPr>
              <p:cNvPr id="41252" name="Rectangle 292"/>
              <p:cNvSpPr>
                <a:spLocks noChangeArrowheads="1"/>
              </p:cNvSpPr>
              <p:nvPr/>
            </p:nvSpPr>
            <p:spPr bwMode="auto">
              <a:xfrm>
                <a:off x="1776" y="1305"/>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53" name="Line 293"/>
              <p:cNvSpPr>
                <a:spLocks noChangeShapeType="1"/>
              </p:cNvSpPr>
              <p:nvPr/>
            </p:nvSpPr>
            <p:spPr bwMode="auto">
              <a:xfrm>
                <a:off x="1776" y="1631"/>
                <a:ext cx="2256"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4" name="Rectangle 294"/>
              <p:cNvSpPr>
                <a:spLocks noChangeArrowheads="1"/>
              </p:cNvSpPr>
              <p:nvPr/>
            </p:nvSpPr>
            <p:spPr bwMode="auto">
              <a:xfrm>
                <a:off x="4040" y="1307"/>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grpSp>
        <p:sp>
          <p:nvSpPr>
            <p:cNvPr id="41255" name="Line 295"/>
            <p:cNvSpPr>
              <a:spLocks noChangeShapeType="1"/>
            </p:cNvSpPr>
            <p:nvPr/>
          </p:nvSpPr>
          <p:spPr bwMode="auto">
            <a:xfrm>
              <a:off x="4040" y="1307"/>
              <a:ext cx="336"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6" name="Line 296"/>
            <p:cNvSpPr>
              <a:spLocks noChangeShapeType="1"/>
            </p:cNvSpPr>
            <p:nvPr/>
          </p:nvSpPr>
          <p:spPr bwMode="auto">
            <a:xfrm>
              <a:off x="4040" y="1633"/>
              <a:ext cx="336"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7" name="Line 297"/>
            <p:cNvSpPr>
              <a:spLocks noChangeShapeType="1"/>
            </p:cNvSpPr>
            <p:nvPr/>
          </p:nvSpPr>
          <p:spPr bwMode="auto">
            <a:xfrm>
              <a:off x="4040" y="130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8" name="Line 298"/>
            <p:cNvSpPr>
              <a:spLocks noChangeShapeType="1"/>
            </p:cNvSpPr>
            <p:nvPr/>
          </p:nvSpPr>
          <p:spPr bwMode="auto">
            <a:xfrm>
              <a:off x="4376" y="1307"/>
              <a:ext cx="0" cy="326"/>
            </a:xfrm>
            <a:prstGeom prst="line">
              <a:avLst/>
            </a:prstGeom>
            <a:noFill/>
            <a:ln w="635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1259" name="Group 299"/>
          <p:cNvGraphicFramePr>
            <a:graphicFrameLocks noGrp="1"/>
          </p:cNvGraphicFramePr>
          <p:nvPr/>
        </p:nvGraphicFramePr>
        <p:xfrm>
          <a:off x="2813050" y="2479675"/>
          <a:ext cx="2133600" cy="518160"/>
        </p:xfrm>
        <a:graphic>
          <a:graphicData uri="http://schemas.openxmlformats.org/drawingml/2006/table">
            <a:tbl>
              <a:tblPr/>
              <a:tblGrid>
                <a:gridCol w="533400"/>
                <a:gridCol w="533400"/>
                <a:gridCol w="533400"/>
                <a:gridCol w="5334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1271" name="Group 311"/>
          <p:cNvGraphicFramePr>
            <a:graphicFrameLocks noGrp="1"/>
          </p:cNvGraphicFramePr>
          <p:nvPr/>
        </p:nvGraphicFramePr>
        <p:xfrm>
          <a:off x="3876675" y="2994025"/>
          <a:ext cx="2057400" cy="518160"/>
        </p:xfrm>
        <a:graphic>
          <a:graphicData uri="http://schemas.openxmlformats.org/drawingml/2006/table">
            <a:tbl>
              <a:tblPr/>
              <a:tblGrid>
                <a:gridCol w="533400"/>
                <a:gridCol w="533400"/>
                <a:gridCol w="533400"/>
                <a:gridCol w="4572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00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41283" name="Group 323"/>
          <p:cNvGrpSpPr>
            <a:grpSpLocks/>
          </p:cNvGrpSpPr>
          <p:nvPr/>
        </p:nvGrpSpPr>
        <p:grpSpPr bwMode="auto">
          <a:xfrm>
            <a:off x="3879850" y="3476625"/>
            <a:ext cx="4025900" cy="522288"/>
            <a:chOff x="2112" y="2267"/>
            <a:chExt cx="2536" cy="334"/>
          </a:xfrm>
        </p:grpSpPr>
        <p:sp>
          <p:nvSpPr>
            <p:cNvPr id="41284" name="Rectangle 324"/>
            <p:cNvSpPr>
              <a:spLocks noChangeArrowheads="1"/>
            </p:cNvSpPr>
            <p:nvPr/>
          </p:nvSpPr>
          <p:spPr bwMode="auto">
            <a:xfrm>
              <a:off x="3744" y="2267"/>
              <a:ext cx="288"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latin typeface="Arial" charset="0"/>
              </a:endParaRPr>
            </a:p>
          </p:txBody>
        </p:sp>
        <p:sp>
          <p:nvSpPr>
            <p:cNvPr id="41285" name="Rectangle 325"/>
            <p:cNvSpPr>
              <a:spLocks noChangeArrowheads="1"/>
            </p:cNvSpPr>
            <p:nvPr/>
          </p:nvSpPr>
          <p:spPr bwMode="auto">
            <a:xfrm>
              <a:off x="3408" y="2267"/>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86" name="Rectangle 326"/>
            <p:cNvSpPr>
              <a:spLocks noChangeArrowheads="1"/>
            </p:cNvSpPr>
            <p:nvPr/>
          </p:nvSpPr>
          <p:spPr bwMode="auto">
            <a:xfrm>
              <a:off x="3120" y="2267"/>
              <a:ext cx="288"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87" name="Rectangle 327"/>
            <p:cNvSpPr>
              <a:spLocks noChangeArrowheads="1"/>
            </p:cNvSpPr>
            <p:nvPr/>
          </p:nvSpPr>
          <p:spPr bwMode="auto">
            <a:xfrm>
              <a:off x="2784" y="2267"/>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vi-VN" sz="2800">
                <a:solidFill>
                  <a:srgbClr val="000000"/>
                </a:solidFill>
                <a:latin typeface="Arial" charset="0"/>
              </a:endParaRPr>
            </a:p>
          </p:txBody>
        </p:sp>
        <p:sp>
          <p:nvSpPr>
            <p:cNvPr id="41288" name="Rectangle 328"/>
            <p:cNvSpPr>
              <a:spLocks noChangeArrowheads="1"/>
            </p:cNvSpPr>
            <p:nvPr/>
          </p:nvSpPr>
          <p:spPr bwMode="auto">
            <a:xfrm>
              <a:off x="2448" y="2267"/>
              <a:ext cx="336"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289" name="Rectangle 329"/>
            <p:cNvSpPr>
              <a:spLocks noChangeArrowheads="1"/>
            </p:cNvSpPr>
            <p:nvPr/>
          </p:nvSpPr>
          <p:spPr bwMode="auto">
            <a:xfrm>
              <a:off x="2112" y="2267"/>
              <a:ext cx="336" cy="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sp>
          <p:nvSpPr>
            <p:cNvPr id="41290" name="Line 330"/>
            <p:cNvSpPr>
              <a:spLocks noChangeShapeType="1"/>
            </p:cNvSpPr>
            <p:nvPr/>
          </p:nvSpPr>
          <p:spPr bwMode="auto">
            <a:xfrm>
              <a:off x="2112" y="2267"/>
              <a:ext cx="192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1" name="Line 331"/>
            <p:cNvSpPr>
              <a:spLocks noChangeShapeType="1"/>
            </p:cNvSpPr>
            <p:nvPr/>
          </p:nvSpPr>
          <p:spPr bwMode="auto">
            <a:xfrm>
              <a:off x="2112" y="2593"/>
              <a:ext cx="1920" cy="0"/>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2" name="Line 332"/>
            <p:cNvSpPr>
              <a:spLocks noChangeShapeType="1"/>
            </p:cNvSpPr>
            <p:nvPr/>
          </p:nvSpPr>
          <p:spPr bwMode="auto">
            <a:xfrm>
              <a:off x="2112"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3" name="Line 333"/>
            <p:cNvSpPr>
              <a:spLocks noChangeShapeType="1"/>
            </p:cNvSpPr>
            <p:nvPr/>
          </p:nvSpPr>
          <p:spPr bwMode="auto">
            <a:xfrm>
              <a:off x="2448"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4" name="Line 334"/>
            <p:cNvSpPr>
              <a:spLocks noChangeShapeType="1"/>
            </p:cNvSpPr>
            <p:nvPr/>
          </p:nvSpPr>
          <p:spPr bwMode="auto">
            <a:xfrm>
              <a:off x="2784"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5" name="Line 335"/>
            <p:cNvSpPr>
              <a:spLocks noChangeShapeType="1"/>
            </p:cNvSpPr>
            <p:nvPr/>
          </p:nvSpPr>
          <p:spPr bwMode="auto">
            <a:xfrm>
              <a:off x="3120"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6" name="Line 336"/>
            <p:cNvSpPr>
              <a:spLocks noChangeShapeType="1"/>
            </p:cNvSpPr>
            <p:nvPr/>
          </p:nvSpPr>
          <p:spPr bwMode="auto">
            <a:xfrm>
              <a:off x="3408"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7" name="Line 337"/>
            <p:cNvSpPr>
              <a:spLocks noChangeShapeType="1"/>
            </p:cNvSpPr>
            <p:nvPr/>
          </p:nvSpPr>
          <p:spPr bwMode="auto">
            <a:xfrm>
              <a:off x="3744" y="2267"/>
              <a:ext cx="0" cy="326"/>
            </a:xfrm>
            <a:prstGeom prst="line">
              <a:avLst/>
            </a:prstGeom>
            <a:noFill/>
            <a:ln w="31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8" name="Line 338"/>
            <p:cNvSpPr>
              <a:spLocks noChangeShapeType="1"/>
            </p:cNvSpPr>
            <p:nvPr/>
          </p:nvSpPr>
          <p:spPr bwMode="auto">
            <a:xfrm>
              <a:off x="4032" y="2267"/>
              <a:ext cx="0" cy="326"/>
            </a:xfrm>
            <a:prstGeom prst="line">
              <a:avLst/>
            </a:prstGeom>
            <a:noFill/>
            <a:ln w="635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9" name="Rectangle 339"/>
            <p:cNvSpPr>
              <a:spLocks noChangeArrowheads="1"/>
            </p:cNvSpPr>
            <p:nvPr/>
          </p:nvSpPr>
          <p:spPr bwMode="auto">
            <a:xfrm>
              <a:off x="4360" y="2275"/>
              <a:ext cx="288"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800">
                <a:latin typeface="Arial" charset="0"/>
              </a:endParaRPr>
            </a:p>
          </p:txBody>
        </p:sp>
        <p:sp>
          <p:nvSpPr>
            <p:cNvPr id="41300" name="Rectangle 340"/>
            <p:cNvSpPr>
              <a:spLocks noChangeArrowheads="1"/>
            </p:cNvSpPr>
            <p:nvPr/>
          </p:nvSpPr>
          <p:spPr bwMode="auto">
            <a:xfrm>
              <a:off x="4032" y="2275"/>
              <a:ext cx="328" cy="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800">
                <a:latin typeface="Arial" charset="0"/>
              </a:endParaRPr>
            </a:p>
          </p:txBody>
        </p:sp>
        <p:sp>
          <p:nvSpPr>
            <p:cNvPr id="41301" name="Line 341"/>
            <p:cNvSpPr>
              <a:spLocks noChangeShapeType="1"/>
            </p:cNvSpPr>
            <p:nvPr/>
          </p:nvSpPr>
          <p:spPr bwMode="auto">
            <a:xfrm>
              <a:off x="4032" y="2275"/>
              <a:ext cx="61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2" name="Line 342"/>
            <p:cNvSpPr>
              <a:spLocks noChangeShapeType="1"/>
            </p:cNvSpPr>
            <p:nvPr/>
          </p:nvSpPr>
          <p:spPr bwMode="auto">
            <a:xfrm>
              <a:off x="4032" y="2601"/>
              <a:ext cx="61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3" name="Line 343"/>
            <p:cNvSpPr>
              <a:spLocks noChangeShapeType="1"/>
            </p:cNvSpPr>
            <p:nvPr/>
          </p:nvSpPr>
          <p:spPr bwMode="auto">
            <a:xfrm>
              <a:off x="4032" y="2275"/>
              <a:ext cx="0" cy="32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4" name="Line 344"/>
            <p:cNvSpPr>
              <a:spLocks noChangeShapeType="1"/>
            </p:cNvSpPr>
            <p:nvPr/>
          </p:nvSpPr>
          <p:spPr bwMode="auto">
            <a:xfrm>
              <a:off x="4360" y="2275"/>
              <a:ext cx="0" cy="32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5" name="Line 345"/>
            <p:cNvSpPr>
              <a:spLocks noChangeShapeType="1"/>
            </p:cNvSpPr>
            <p:nvPr/>
          </p:nvSpPr>
          <p:spPr bwMode="auto">
            <a:xfrm>
              <a:off x="4648" y="2275"/>
              <a:ext cx="0" cy="32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1306" name="Group 346"/>
          <p:cNvGraphicFramePr>
            <a:graphicFrameLocks noGrp="1"/>
          </p:cNvGraphicFramePr>
          <p:nvPr/>
        </p:nvGraphicFramePr>
        <p:xfrm>
          <a:off x="3879850" y="3998913"/>
          <a:ext cx="2057400" cy="518160"/>
        </p:xfrm>
        <a:graphic>
          <a:graphicData uri="http://schemas.openxmlformats.org/drawingml/2006/table">
            <a:tbl>
              <a:tblPr/>
              <a:tblGrid>
                <a:gridCol w="533400"/>
                <a:gridCol w="533400"/>
                <a:gridCol w="533400"/>
                <a:gridCol w="4572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1318" name="Group 358"/>
          <p:cNvGraphicFramePr>
            <a:graphicFrameLocks noGrp="1"/>
          </p:cNvGraphicFramePr>
          <p:nvPr/>
        </p:nvGraphicFramePr>
        <p:xfrm>
          <a:off x="3879850" y="4497388"/>
          <a:ext cx="3048000" cy="518160"/>
        </p:xfrm>
        <a:graphic>
          <a:graphicData uri="http://schemas.openxmlformats.org/drawingml/2006/table">
            <a:tbl>
              <a:tblPr/>
              <a:tblGrid>
                <a:gridCol w="533400"/>
                <a:gridCol w="533400"/>
                <a:gridCol w="533400"/>
                <a:gridCol w="457200"/>
                <a:gridCol w="533400"/>
                <a:gridCol w="4572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1334" name="Group 374"/>
          <p:cNvGraphicFramePr>
            <a:graphicFrameLocks noGrp="1"/>
          </p:cNvGraphicFramePr>
          <p:nvPr/>
        </p:nvGraphicFramePr>
        <p:xfrm>
          <a:off x="3879850" y="5008563"/>
          <a:ext cx="1600200" cy="518160"/>
        </p:xfrm>
        <a:graphic>
          <a:graphicData uri="http://schemas.openxmlformats.org/drawingml/2006/table">
            <a:tbl>
              <a:tblPr/>
              <a:tblGrid>
                <a:gridCol w="533400"/>
                <a:gridCol w="533400"/>
                <a:gridCol w="5334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1344" name="Group 384"/>
          <p:cNvGraphicFramePr>
            <a:graphicFrameLocks noGrp="1"/>
          </p:cNvGraphicFramePr>
          <p:nvPr/>
        </p:nvGraphicFramePr>
        <p:xfrm>
          <a:off x="1746250" y="5534025"/>
          <a:ext cx="2667000" cy="518160"/>
        </p:xfrm>
        <a:graphic>
          <a:graphicData uri="http://schemas.openxmlformats.org/drawingml/2006/table">
            <a:tbl>
              <a:tblPr/>
              <a:tblGrid>
                <a:gridCol w="533400"/>
                <a:gridCol w="533400"/>
                <a:gridCol w="533400"/>
                <a:gridCol w="533400"/>
                <a:gridCol w="5334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1358" name="AutoShape 398"/>
          <p:cNvSpPr>
            <a:spLocks noChangeArrowheads="1"/>
          </p:cNvSpPr>
          <p:nvPr/>
        </p:nvSpPr>
        <p:spPr bwMode="auto">
          <a:xfrm>
            <a:off x="8001000" y="457200"/>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9" name="AutoShape 399"/>
          <p:cNvSpPr>
            <a:spLocks noChangeArrowheads="1"/>
          </p:cNvSpPr>
          <p:nvPr/>
        </p:nvSpPr>
        <p:spPr bwMode="auto">
          <a:xfrm>
            <a:off x="8001000" y="1022350"/>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0" name="AutoShape 400"/>
          <p:cNvSpPr>
            <a:spLocks noChangeArrowheads="1"/>
          </p:cNvSpPr>
          <p:nvPr/>
        </p:nvSpPr>
        <p:spPr bwMode="auto">
          <a:xfrm>
            <a:off x="8001000" y="1549400"/>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1" name="AutoShape 401"/>
          <p:cNvSpPr>
            <a:spLocks noChangeArrowheads="1"/>
          </p:cNvSpPr>
          <p:nvPr/>
        </p:nvSpPr>
        <p:spPr bwMode="auto">
          <a:xfrm>
            <a:off x="8001000" y="2000250"/>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2" name="AutoShape 402"/>
          <p:cNvSpPr>
            <a:spLocks noChangeArrowheads="1"/>
          </p:cNvSpPr>
          <p:nvPr/>
        </p:nvSpPr>
        <p:spPr bwMode="auto">
          <a:xfrm>
            <a:off x="8001000" y="2527300"/>
            <a:ext cx="381000" cy="374650"/>
          </a:xfrm>
          <a:prstGeom prst="leftArrow">
            <a:avLst>
              <a:gd name="adj1" fmla="val 50000"/>
              <a:gd name="adj2" fmla="val 254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3" name="AutoShape 403"/>
          <p:cNvSpPr>
            <a:spLocks noChangeArrowheads="1"/>
          </p:cNvSpPr>
          <p:nvPr/>
        </p:nvSpPr>
        <p:spPr bwMode="auto">
          <a:xfrm>
            <a:off x="8001000" y="3052763"/>
            <a:ext cx="381000" cy="376237"/>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4" name="AutoShape 404"/>
          <p:cNvSpPr>
            <a:spLocks noChangeArrowheads="1"/>
          </p:cNvSpPr>
          <p:nvPr/>
        </p:nvSpPr>
        <p:spPr bwMode="auto">
          <a:xfrm>
            <a:off x="8001000" y="3579813"/>
            <a:ext cx="381000" cy="376237"/>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5" name="AutoShape 405"/>
          <p:cNvSpPr>
            <a:spLocks noChangeArrowheads="1"/>
          </p:cNvSpPr>
          <p:nvPr/>
        </p:nvSpPr>
        <p:spPr bwMode="auto">
          <a:xfrm>
            <a:off x="8001000" y="4105275"/>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6" name="AutoShape 406"/>
          <p:cNvSpPr>
            <a:spLocks noChangeArrowheads="1"/>
          </p:cNvSpPr>
          <p:nvPr/>
        </p:nvSpPr>
        <p:spPr bwMode="auto">
          <a:xfrm>
            <a:off x="8001000" y="4556125"/>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7" name="AutoShape 407"/>
          <p:cNvSpPr>
            <a:spLocks noChangeArrowheads="1"/>
          </p:cNvSpPr>
          <p:nvPr/>
        </p:nvSpPr>
        <p:spPr bwMode="auto">
          <a:xfrm>
            <a:off x="8001000" y="5083175"/>
            <a:ext cx="381000" cy="376238"/>
          </a:xfrm>
          <a:prstGeom prst="leftArrow">
            <a:avLst>
              <a:gd name="adj1" fmla="val 50000"/>
              <a:gd name="adj2" fmla="val 253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8" name="AutoShape 408"/>
          <p:cNvSpPr>
            <a:spLocks noChangeArrowheads="1"/>
          </p:cNvSpPr>
          <p:nvPr/>
        </p:nvSpPr>
        <p:spPr bwMode="auto">
          <a:xfrm>
            <a:off x="8001000" y="5610225"/>
            <a:ext cx="381000" cy="374650"/>
          </a:xfrm>
          <a:prstGeom prst="leftArrow">
            <a:avLst>
              <a:gd name="adj1" fmla="val 50000"/>
              <a:gd name="adj2" fmla="val 254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1370" name="Group 410"/>
          <p:cNvGraphicFramePr>
            <a:graphicFrameLocks noGrp="1"/>
          </p:cNvGraphicFramePr>
          <p:nvPr/>
        </p:nvGraphicFramePr>
        <p:xfrm>
          <a:off x="1752600" y="6167438"/>
          <a:ext cx="5638800" cy="579120"/>
        </p:xfrm>
        <a:graphic>
          <a:graphicData uri="http://schemas.openxmlformats.org/drawingml/2006/table">
            <a:tbl>
              <a:tblPr/>
              <a:tblGrid>
                <a:gridCol w="533400"/>
                <a:gridCol w="533400"/>
                <a:gridCol w="533400"/>
                <a:gridCol w="533400"/>
                <a:gridCol w="533400"/>
                <a:gridCol w="533400"/>
                <a:gridCol w="533400"/>
                <a:gridCol w="457200"/>
                <a:gridCol w="533400"/>
                <a:gridCol w="457200"/>
                <a:gridCol w="4572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H</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I</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Ñ</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R</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O</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C</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A</a:t>
                      </a:r>
                      <a:endParaRPr kumimoji="0" lang="vi-VN" sz="3200" b="1" i="0" u="none" strike="noStrike" cap="none" normalizeH="0" baseline="0" smtClean="0">
                        <a:ln>
                          <a:noFill/>
                        </a:ln>
                        <a:solidFill>
                          <a:srgbClr val="FF0000"/>
                        </a:solidFill>
                        <a:effectLst/>
                        <a:latin typeface="VNI-Times" pitchFamily="2"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C</a:t>
                      </a:r>
                      <a:endParaRPr kumimoji="0" lang="vi-VN" sz="3200" b="1" i="0" u="none" strike="noStrike" cap="none" normalizeH="0" baseline="0" smtClean="0">
                        <a:ln>
                          <a:noFill/>
                        </a:ln>
                        <a:solidFill>
                          <a:srgbClr val="FF0000"/>
                        </a:solidFill>
                        <a:effectLst/>
                        <a:latin typeface="VNI-Times" pitchFamily="2"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B</a:t>
                      </a:r>
                      <a:endParaRPr kumimoji="0" lang="vi-VN" sz="3200" b="1" i="0" u="none" strike="noStrike" cap="none" normalizeH="0" baseline="0" smtClean="0">
                        <a:ln>
                          <a:noFill/>
                        </a:ln>
                        <a:solidFill>
                          <a:srgbClr val="FF0000"/>
                        </a:solidFill>
                        <a:effectLst/>
                        <a:latin typeface="VNI-Times" pitchFamily="2"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O</a:t>
                      </a:r>
                      <a:endParaRPr kumimoji="0" lang="vi-VN" sz="3200" b="1" i="0" u="none" strike="noStrike" cap="none" normalizeH="0" baseline="0" smtClean="0">
                        <a:ln>
                          <a:noFill/>
                        </a:ln>
                        <a:solidFill>
                          <a:srgbClr val="FF0000"/>
                        </a:solidFill>
                        <a:effectLst/>
                        <a:latin typeface="VNI-Times" pitchFamily="2"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VNI-Times" pitchFamily="2" charset="0"/>
                        </a:rPr>
                        <a:t>N</a:t>
                      </a:r>
                      <a:endParaRPr kumimoji="0" lang="vi-VN" sz="3200" b="1" i="0" u="none" strike="noStrike" cap="none" normalizeH="0" baseline="0" smtClean="0">
                        <a:ln>
                          <a:noFill/>
                        </a:ln>
                        <a:solidFill>
                          <a:srgbClr val="FF0000"/>
                        </a:solidFill>
                        <a:effectLst/>
                        <a:latin typeface="VNI-Times" pitchFamily="2" charset="0"/>
                      </a:endParaRPr>
                    </a:p>
                  </a:txBody>
                  <a:tcPr horzOverflow="overflow">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5246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370"/>
                                        </p:tgtEl>
                                        <p:attrNameLst>
                                          <p:attrName>style.visibility</p:attrName>
                                        </p:attrNameLst>
                                      </p:cBhvr>
                                      <p:to>
                                        <p:strVal val="visible"/>
                                      </p:to>
                                    </p:set>
                                    <p:animEffect transition="in" filter="wipe(down)">
                                      <p:cBhvr>
                                        <p:cTn id="7" dur="500"/>
                                        <p:tgtEl>
                                          <p:spTgt spid="41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13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nodeType="afterEffect">
                                  <p:stCondLst>
                                    <p:cond delay="0"/>
                                  </p:stCondLst>
                                  <p:childTnLst>
                                    <p:animEffect transition="out" filter="blinds(horizontal)">
                                      <p:cBhvr>
                                        <p:cTn id="12" dur="500"/>
                                        <p:tgtEl>
                                          <p:spTgt spid="41344"/>
                                        </p:tgtEl>
                                      </p:cBhvr>
                                    </p:animEffect>
                                    <p:set>
                                      <p:cBhvr>
                                        <p:cTn id="13" dur="1" fill="hold">
                                          <p:stCondLst>
                                            <p:cond delay="499"/>
                                          </p:stCondLst>
                                        </p:cTn>
                                        <p:tgtEl>
                                          <p:spTgt spid="41344"/>
                                        </p:tgtEl>
                                        <p:attrNameLst>
                                          <p:attrName>style.visibility</p:attrName>
                                        </p:attrNameLst>
                                      </p:cBhvr>
                                      <p:to>
                                        <p:strVal val="hidden"/>
                                      </p:to>
                                    </p:set>
                                  </p:childTnLst>
                                </p:cTn>
                              </p:par>
                            </p:childTnLst>
                          </p:cTn>
                        </p:par>
                      </p:childTnLst>
                    </p:cTn>
                  </p:par>
                </p:childTnLst>
              </p:cTn>
              <p:nextCondLst>
                <p:cond evt="onClick" delay="0">
                  <p:tgtEl>
                    <p:spTgt spid="41368"/>
                  </p:tgtEl>
                </p:cond>
              </p:nextCondLst>
            </p:seq>
            <p:seq concurrent="1" nextAc="seek">
              <p:cTn id="14" restart="whenNotActive" fill="hold" evtFilter="cancelBubble" nodeType="interactiveSeq">
                <p:stCondLst>
                  <p:cond evt="onClick" delay="0">
                    <p:tgtEl>
                      <p:spTgt spid="4136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41334"/>
                                        </p:tgtEl>
                                      </p:cBhvr>
                                    </p:animEffect>
                                    <p:set>
                                      <p:cBhvr>
                                        <p:cTn id="19" dur="1" fill="hold">
                                          <p:stCondLst>
                                            <p:cond delay="499"/>
                                          </p:stCondLst>
                                        </p:cTn>
                                        <p:tgtEl>
                                          <p:spTgt spid="41334"/>
                                        </p:tgtEl>
                                        <p:attrNameLst>
                                          <p:attrName>style.visibility</p:attrName>
                                        </p:attrNameLst>
                                      </p:cBhvr>
                                      <p:to>
                                        <p:strVal val="hidden"/>
                                      </p:to>
                                    </p:set>
                                  </p:childTnLst>
                                </p:cTn>
                              </p:par>
                            </p:childTnLst>
                          </p:cTn>
                        </p:par>
                      </p:childTnLst>
                    </p:cTn>
                  </p:par>
                </p:childTnLst>
              </p:cTn>
              <p:nextCondLst>
                <p:cond evt="onClick" delay="0">
                  <p:tgtEl>
                    <p:spTgt spid="41367"/>
                  </p:tgtEl>
                </p:cond>
              </p:nextCondLst>
            </p:seq>
            <p:seq concurrent="1" nextAc="seek">
              <p:cTn id="20" restart="whenNotActive" fill="hold" evtFilter="cancelBubble" nodeType="interactiveSeq">
                <p:stCondLst>
                  <p:cond evt="onClick" delay="0">
                    <p:tgtEl>
                      <p:spTgt spid="4136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41318"/>
                                        </p:tgtEl>
                                      </p:cBhvr>
                                    </p:animEffect>
                                    <p:set>
                                      <p:cBhvr>
                                        <p:cTn id="25" dur="1" fill="hold">
                                          <p:stCondLst>
                                            <p:cond delay="499"/>
                                          </p:stCondLst>
                                        </p:cTn>
                                        <p:tgtEl>
                                          <p:spTgt spid="41318"/>
                                        </p:tgtEl>
                                        <p:attrNameLst>
                                          <p:attrName>style.visibility</p:attrName>
                                        </p:attrNameLst>
                                      </p:cBhvr>
                                      <p:to>
                                        <p:strVal val="hidden"/>
                                      </p:to>
                                    </p:set>
                                  </p:childTnLst>
                                </p:cTn>
                              </p:par>
                            </p:childTnLst>
                          </p:cTn>
                        </p:par>
                      </p:childTnLst>
                    </p:cTn>
                  </p:par>
                </p:childTnLst>
              </p:cTn>
              <p:nextCondLst>
                <p:cond evt="onClick" delay="0">
                  <p:tgtEl>
                    <p:spTgt spid="41366"/>
                  </p:tgtEl>
                </p:cond>
              </p:nextCondLst>
            </p:seq>
            <p:seq concurrent="1" nextAc="seek">
              <p:cTn id="26" restart="whenNotActive" fill="hold" evtFilter="cancelBubble" nodeType="interactiveSeq">
                <p:stCondLst>
                  <p:cond evt="onClick" delay="0">
                    <p:tgtEl>
                      <p:spTgt spid="41365"/>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41306"/>
                                        </p:tgtEl>
                                      </p:cBhvr>
                                    </p:animEffect>
                                    <p:set>
                                      <p:cBhvr>
                                        <p:cTn id="31" dur="1" fill="hold">
                                          <p:stCondLst>
                                            <p:cond delay="499"/>
                                          </p:stCondLst>
                                        </p:cTn>
                                        <p:tgtEl>
                                          <p:spTgt spid="41306"/>
                                        </p:tgtEl>
                                        <p:attrNameLst>
                                          <p:attrName>style.visibility</p:attrName>
                                        </p:attrNameLst>
                                      </p:cBhvr>
                                      <p:to>
                                        <p:strVal val="hidden"/>
                                      </p:to>
                                    </p:set>
                                  </p:childTnLst>
                                </p:cTn>
                              </p:par>
                            </p:childTnLst>
                          </p:cTn>
                        </p:par>
                      </p:childTnLst>
                    </p:cTn>
                  </p:par>
                </p:childTnLst>
              </p:cTn>
              <p:nextCondLst>
                <p:cond evt="onClick" delay="0">
                  <p:tgtEl>
                    <p:spTgt spid="41365"/>
                  </p:tgtEl>
                </p:cond>
              </p:nextCondLst>
            </p:seq>
            <p:seq concurrent="1" nextAc="seek">
              <p:cTn id="32" restart="whenNotActive" fill="hold" evtFilter="cancelBubble" nodeType="interactiveSeq">
                <p:stCondLst>
                  <p:cond evt="onClick" delay="0">
                    <p:tgtEl>
                      <p:spTgt spid="4136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nodeType="clickEffect">
                                  <p:stCondLst>
                                    <p:cond delay="0"/>
                                  </p:stCondLst>
                                  <p:childTnLst>
                                    <p:animEffect transition="out" filter="box(in)">
                                      <p:cBhvr>
                                        <p:cTn id="36" dur="500"/>
                                        <p:tgtEl>
                                          <p:spTgt spid="41283"/>
                                        </p:tgtEl>
                                      </p:cBhvr>
                                    </p:animEffect>
                                    <p:set>
                                      <p:cBhvr>
                                        <p:cTn id="37" dur="1" fill="hold">
                                          <p:stCondLst>
                                            <p:cond delay="499"/>
                                          </p:stCondLst>
                                        </p:cTn>
                                        <p:tgtEl>
                                          <p:spTgt spid="41283"/>
                                        </p:tgtEl>
                                        <p:attrNameLst>
                                          <p:attrName>style.visibility</p:attrName>
                                        </p:attrNameLst>
                                      </p:cBhvr>
                                      <p:to>
                                        <p:strVal val="hidden"/>
                                      </p:to>
                                    </p:set>
                                  </p:childTnLst>
                                </p:cTn>
                              </p:par>
                            </p:childTnLst>
                          </p:cTn>
                        </p:par>
                      </p:childTnLst>
                    </p:cTn>
                  </p:par>
                </p:childTnLst>
              </p:cTn>
              <p:nextCondLst>
                <p:cond evt="onClick" delay="0">
                  <p:tgtEl>
                    <p:spTgt spid="41364"/>
                  </p:tgtEl>
                </p:cond>
              </p:nextCondLst>
            </p:seq>
            <p:seq concurrent="1" nextAc="seek">
              <p:cTn id="38" restart="whenNotActive" fill="hold" evtFilter="cancelBubble" nodeType="interactiveSeq">
                <p:stCondLst>
                  <p:cond evt="onClick" delay="0">
                    <p:tgtEl>
                      <p:spTgt spid="4136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1271"/>
                                        </p:tgtEl>
                                      </p:cBhvr>
                                    </p:animEffect>
                                    <p:set>
                                      <p:cBhvr>
                                        <p:cTn id="43" dur="1" fill="hold">
                                          <p:stCondLst>
                                            <p:cond delay="499"/>
                                          </p:stCondLst>
                                        </p:cTn>
                                        <p:tgtEl>
                                          <p:spTgt spid="41271"/>
                                        </p:tgtEl>
                                        <p:attrNameLst>
                                          <p:attrName>style.visibility</p:attrName>
                                        </p:attrNameLst>
                                      </p:cBhvr>
                                      <p:to>
                                        <p:strVal val="hidden"/>
                                      </p:to>
                                    </p:set>
                                  </p:childTnLst>
                                </p:cTn>
                              </p:par>
                            </p:childTnLst>
                          </p:cTn>
                        </p:par>
                      </p:childTnLst>
                    </p:cTn>
                  </p:par>
                </p:childTnLst>
              </p:cTn>
              <p:nextCondLst>
                <p:cond evt="onClick" delay="0">
                  <p:tgtEl>
                    <p:spTgt spid="41363"/>
                  </p:tgtEl>
                </p:cond>
              </p:nextCondLst>
            </p:seq>
            <p:seq concurrent="1" nextAc="seek">
              <p:cTn id="44" restart="whenNotActive" fill="hold" evtFilter="cancelBubble" nodeType="interactiveSeq">
                <p:stCondLst>
                  <p:cond evt="onClick" delay="0">
                    <p:tgtEl>
                      <p:spTgt spid="4136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xit" presetSubtype="10" fill="hold" nodeType="clickEffect">
                                  <p:stCondLst>
                                    <p:cond delay="0"/>
                                  </p:stCondLst>
                                  <p:childTnLst>
                                    <p:animEffect transition="out" filter="blinds(horizontal)">
                                      <p:cBhvr>
                                        <p:cTn id="48" dur="500"/>
                                        <p:tgtEl>
                                          <p:spTgt spid="41259"/>
                                        </p:tgtEl>
                                      </p:cBhvr>
                                    </p:animEffect>
                                    <p:set>
                                      <p:cBhvr>
                                        <p:cTn id="49" dur="1" fill="hold">
                                          <p:stCondLst>
                                            <p:cond delay="499"/>
                                          </p:stCondLst>
                                        </p:cTn>
                                        <p:tgtEl>
                                          <p:spTgt spid="41259"/>
                                        </p:tgtEl>
                                        <p:attrNameLst>
                                          <p:attrName>style.visibility</p:attrName>
                                        </p:attrNameLst>
                                      </p:cBhvr>
                                      <p:to>
                                        <p:strVal val="hidden"/>
                                      </p:to>
                                    </p:set>
                                  </p:childTnLst>
                                </p:cTn>
                              </p:par>
                            </p:childTnLst>
                          </p:cTn>
                        </p:par>
                      </p:childTnLst>
                    </p:cTn>
                  </p:par>
                </p:childTnLst>
              </p:cTn>
              <p:nextCondLst>
                <p:cond evt="onClick" delay="0">
                  <p:tgtEl>
                    <p:spTgt spid="41362"/>
                  </p:tgtEl>
                </p:cond>
              </p:nextCondLst>
            </p:seq>
            <p:seq concurrent="1" nextAc="seek">
              <p:cTn id="50" restart="whenNotActive" fill="hold" evtFilter="cancelBubble" nodeType="interactiveSeq">
                <p:stCondLst>
                  <p:cond evt="onClick" delay="0">
                    <p:tgtEl>
                      <p:spTgt spid="4136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3" presetClass="exit" presetSubtype="10" fill="hold" nodeType="clickEffect">
                                  <p:stCondLst>
                                    <p:cond delay="0"/>
                                  </p:stCondLst>
                                  <p:childTnLst>
                                    <p:animEffect transition="out" filter="blinds(horizontal)">
                                      <p:cBhvr>
                                        <p:cTn id="54" dur="500"/>
                                        <p:tgtEl>
                                          <p:spTgt spid="41235"/>
                                        </p:tgtEl>
                                      </p:cBhvr>
                                    </p:animEffect>
                                    <p:set>
                                      <p:cBhvr>
                                        <p:cTn id="55" dur="1" fill="hold">
                                          <p:stCondLst>
                                            <p:cond delay="499"/>
                                          </p:stCondLst>
                                        </p:cTn>
                                        <p:tgtEl>
                                          <p:spTgt spid="41235"/>
                                        </p:tgtEl>
                                        <p:attrNameLst>
                                          <p:attrName>style.visibility</p:attrName>
                                        </p:attrNameLst>
                                      </p:cBhvr>
                                      <p:to>
                                        <p:strVal val="hidden"/>
                                      </p:to>
                                    </p:set>
                                  </p:childTnLst>
                                </p:cTn>
                              </p:par>
                            </p:childTnLst>
                          </p:cTn>
                        </p:par>
                      </p:childTnLst>
                    </p:cTn>
                  </p:par>
                </p:childTnLst>
              </p:cTn>
              <p:nextCondLst>
                <p:cond evt="onClick" delay="0">
                  <p:tgtEl>
                    <p:spTgt spid="41361"/>
                  </p:tgtEl>
                </p:cond>
              </p:nextCondLst>
            </p:seq>
            <p:seq concurrent="1" nextAc="seek">
              <p:cTn id="56" restart="whenNotActive" fill="hold" evtFilter="cancelBubble" nodeType="interactiveSeq">
                <p:stCondLst>
                  <p:cond evt="onClick" delay="0">
                    <p:tgtEl>
                      <p:spTgt spid="4136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 presetClass="exit" presetSubtype="10" fill="hold" nodeType="clickEffect">
                                  <p:stCondLst>
                                    <p:cond delay="0"/>
                                  </p:stCondLst>
                                  <p:childTnLst>
                                    <p:animEffect transition="out" filter="blinds(horizontal)">
                                      <p:cBhvr>
                                        <p:cTn id="60" dur="500"/>
                                        <p:tgtEl>
                                          <p:spTgt spid="41224"/>
                                        </p:tgtEl>
                                      </p:cBhvr>
                                    </p:animEffect>
                                    <p:set>
                                      <p:cBhvr>
                                        <p:cTn id="61" dur="1" fill="hold">
                                          <p:stCondLst>
                                            <p:cond delay="499"/>
                                          </p:stCondLst>
                                        </p:cTn>
                                        <p:tgtEl>
                                          <p:spTgt spid="41224"/>
                                        </p:tgtEl>
                                        <p:attrNameLst>
                                          <p:attrName>style.visibility</p:attrName>
                                        </p:attrNameLst>
                                      </p:cBhvr>
                                      <p:to>
                                        <p:strVal val="hidden"/>
                                      </p:to>
                                    </p:set>
                                  </p:childTnLst>
                                </p:cTn>
                              </p:par>
                            </p:childTnLst>
                          </p:cTn>
                        </p:par>
                      </p:childTnLst>
                    </p:cTn>
                  </p:par>
                </p:childTnLst>
              </p:cTn>
              <p:nextCondLst>
                <p:cond evt="onClick" delay="0">
                  <p:tgtEl>
                    <p:spTgt spid="41360"/>
                  </p:tgtEl>
                </p:cond>
              </p:nextCondLst>
            </p:seq>
            <p:seq concurrent="1" nextAc="seek">
              <p:cTn id="62" restart="whenNotActive" fill="hold" evtFilter="cancelBubble" nodeType="interactiveSeq">
                <p:stCondLst>
                  <p:cond evt="onClick" delay="0">
                    <p:tgtEl>
                      <p:spTgt spid="4135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xit" presetSubtype="10" fill="hold" nodeType="clickEffect">
                                  <p:stCondLst>
                                    <p:cond delay="0"/>
                                  </p:stCondLst>
                                  <p:childTnLst>
                                    <p:animEffect transition="out" filter="blinds(horizontal)">
                                      <p:cBhvr>
                                        <p:cTn id="66" dur="500"/>
                                        <p:tgtEl>
                                          <p:spTgt spid="41202"/>
                                        </p:tgtEl>
                                      </p:cBhvr>
                                    </p:animEffect>
                                    <p:set>
                                      <p:cBhvr>
                                        <p:cTn id="67" dur="1" fill="hold">
                                          <p:stCondLst>
                                            <p:cond delay="499"/>
                                          </p:stCondLst>
                                        </p:cTn>
                                        <p:tgtEl>
                                          <p:spTgt spid="41202"/>
                                        </p:tgtEl>
                                        <p:attrNameLst>
                                          <p:attrName>style.visibility</p:attrName>
                                        </p:attrNameLst>
                                      </p:cBhvr>
                                      <p:to>
                                        <p:strVal val="hidden"/>
                                      </p:to>
                                    </p:set>
                                  </p:childTnLst>
                                </p:cTn>
                              </p:par>
                            </p:childTnLst>
                          </p:cTn>
                        </p:par>
                      </p:childTnLst>
                    </p:cTn>
                  </p:par>
                </p:childTnLst>
              </p:cTn>
              <p:nextCondLst>
                <p:cond evt="onClick" delay="0">
                  <p:tgtEl>
                    <p:spTgt spid="41359"/>
                  </p:tgtEl>
                </p:cond>
              </p:nextCondLst>
            </p:seq>
            <p:seq concurrent="1" nextAc="seek">
              <p:cTn id="68" restart="whenNotActive" fill="hold" evtFilter="cancelBubble" nodeType="interactiveSeq">
                <p:stCondLst>
                  <p:cond evt="onClick" delay="0">
                    <p:tgtEl>
                      <p:spTgt spid="4135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xit" presetSubtype="10" fill="hold" nodeType="clickEffect">
                                  <p:stCondLst>
                                    <p:cond delay="0"/>
                                  </p:stCondLst>
                                  <p:childTnLst>
                                    <p:animEffect transition="out" filter="blinds(horizontal)">
                                      <p:cBhvr>
                                        <p:cTn id="72" dur="500"/>
                                        <p:tgtEl>
                                          <p:spTgt spid="41182"/>
                                        </p:tgtEl>
                                      </p:cBhvr>
                                    </p:animEffect>
                                    <p:set>
                                      <p:cBhvr>
                                        <p:cTn id="73" dur="1" fill="hold">
                                          <p:stCondLst>
                                            <p:cond delay="499"/>
                                          </p:stCondLst>
                                        </p:cTn>
                                        <p:tgtEl>
                                          <p:spTgt spid="41182"/>
                                        </p:tgtEl>
                                        <p:attrNameLst>
                                          <p:attrName>style.visibility</p:attrName>
                                        </p:attrNameLst>
                                      </p:cBhvr>
                                      <p:to>
                                        <p:strVal val="hidden"/>
                                      </p:to>
                                    </p:set>
                                  </p:childTnLst>
                                </p:cTn>
                              </p:par>
                            </p:childTnLst>
                          </p:cTn>
                        </p:par>
                      </p:childTnLst>
                    </p:cTn>
                  </p:par>
                </p:childTnLst>
              </p:cTn>
              <p:nextCondLst>
                <p:cond evt="onClick" delay="0">
                  <p:tgtEl>
                    <p:spTgt spid="4135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0" y="2133600"/>
            <a:ext cx="9144000" cy="1008063"/>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Times New Roman" pitchFamily="18" charset="0"/>
              <a:cs typeface="Times New Roman" pitchFamily="18" charset="0"/>
            </a:endParaRPr>
          </a:p>
        </p:txBody>
      </p:sp>
      <p:sp>
        <p:nvSpPr>
          <p:cNvPr id="41987" name="Text Box 3"/>
          <p:cNvSpPr txBox="1">
            <a:spLocks noChangeArrowheads="1"/>
          </p:cNvSpPr>
          <p:nvPr/>
        </p:nvSpPr>
        <p:spPr bwMode="auto">
          <a:xfrm>
            <a:off x="0" y="258763"/>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 1: GỒM 8 CHỮ CÁI</a:t>
            </a:r>
          </a:p>
        </p:txBody>
      </p:sp>
      <p:sp>
        <p:nvSpPr>
          <p:cNvPr id="41988" name="Text Box 4"/>
          <p:cNvSpPr txBox="1">
            <a:spLocks noChangeArrowheads="1"/>
          </p:cNvSpPr>
          <p:nvPr/>
        </p:nvSpPr>
        <p:spPr bwMode="auto">
          <a:xfrm>
            <a:off x="250825" y="2349500"/>
            <a:ext cx="8686800" cy="584775"/>
          </a:xfrm>
          <a:prstGeom prst="rect">
            <a:avLst/>
          </a:prstGeom>
          <a:noFill/>
          <a:ln w="9525">
            <a:noFill/>
            <a:miter lim="800000"/>
            <a:headEnd/>
            <a:tailEnd/>
          </a:ln>
          <a:effectLst/>
          <a:extLst/>
        </p:spPr>
        <p:txBody>
          <a:bodyPr>
            <a:spAutoFit/>
          </a:bodyPr>
          <a:lstStyle/>
          <a:p>
            <a:pPr algn="just">
              <a:spcBef>
                <a:spcPct val="50000"/>
              </a:spcBef>
            </a:pPr>
            <a:r>
              <a:rPr lang="en-US" sz="32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polietilen</a:t>
            </a:r>
            <a:r>
              <a:rPr lang="en-US" sz="2800" b="1" dirty="0">
                <a:latin typeface="Times New Roman" pitchFamily="18" charset="0"/>
                <a:cs typeface="Times New Roman" pitchFamily="18" charset="0"/>
              </a:rPr>
              <a:t> (PE)?</a:t>
            </a:r>
            <a:r>
              <a:rPr lang="en-US" sz="2800" dirty="0">
                <a:latin typeface="Times New Roman" pitchFamily="18" charset="0"/>
                <a:cs typeface="Times New Roman" pitchFamily="18" charset="0"/>
              </a:rPr>
              <a:t> </a:t>
            </a:r>
          </a:p>
        </p:txBody>
      </p:sp>
      <p:grpSp>
        <p:nvGrpSpPr>
          <p:cNvPr id="41990" name="Group 6"/>
          <p:cNvGrpSpPr>
            <a:grpSpLocks/>
          </p:cNvGrpSpPr>
          <p:nvPr/>
        </p:nvGrpSpPr>
        <p:grpSpPr bwMode="auto">
          <a:xfrm>
            <a:off x="2484438" y="1125538"/>
            <a:ext cx="4568825" cy="865187"/>
            <a:chOff x="764" y="269"/>
            <a:chExt cx="2688" cy="326"/>
          </a:xfrm>
        </p:grpSpPr>
        <p:sp>
          <p:nvSpPr>
            <p:cNvPr id="41991" name="Rectangle 7"/>
            <p:cNvSpPr>
              <a:spLocks noChangeArrowheads="1"/>
            </p:cNvSpPr>
            <p:nvPr/>
          </p:nvSpPr>
          <p:spPr bwMode="auto">
            <a:xfrm>
              <a:off x="3116"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2" name="Rectangle 8"/>
            <p:cNvSpPr>
              <a:spLocks noChangeArrowheads="1"/>
            </p:cNvSpPr>
            <p:nvPr/>
          </p:nvSpPr>
          <p:spPr bwMode="auto">
            <a:xfrm>
              <a:off x="2780"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3" name="Rectangle 9"/>
            <p:cNvSpPr>
              <a:spLocks noChangeArrowheads="1"/>
            </p:cNvSpPr>
            <p:nvPr/>
          </p:nvSpPr>
          <p:spPr bwMode="auto">
            <a:xfrm>
              <a:off x="2444"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FF0000"/>
                </a:solidFill>
                <a:latin typeface="Arial" charset="0"/>
              </a:endParaRPr>
            </a:p>
          </p:txBody>
        </p:sp>
        <p:sp>
          <p:nvSpPr>
            <p:cNvPr id="41994" name="Rectangle 10"/>
            <p:cNvSpPr>
              <a:spLocks noChangeArrowheads="1"/>
            </p:cNvSpPr>
            <p:nvPr/>
          </p:nvSpPr>
          <p:spPr bwMode="auto">
            <a:xfrm>
              <a:off x="2108"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5" name="Rectangle 11"/>
            <p:cNvSpPr>
              <a:spLocks noChangeArrowheads="1"/>
            </p:cNvSpPr>
            <p:nvPr/>
          </p:nvSpPr>
          <p:spPr bwMode="auto">
            <a:xfrm>
              <a:off x="1772"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6" name="Rectangle 12"/>
            <p:cNvSpPr>
              <a:spLocks noChangeArrowheads="1"/>
            </p:cNvSpPr>
            <p:nvPr/>
          </p:nvSpPr>
          <p:spPr bwMode="auto">
            <a:xfrm>
              <a:off x="1436"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7" name="Rectangle 13"/>
            <p:cNvSpPr>
              <a:spLocks noChangeArrowheads="1"/>
            </p:cNvSpPr>
            <p:nvPr/>
          </p:nvSpPr>
          <p:spPr bwMode="auto">
            <a:xfrm>
              <a:off x="1100"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sp>
          <p:nvSpPr>
            <p:cNvPr id="41998" name="Rectangle 14"/>
            <p:cNvSpPr>
              <a:spLocks noChangeArrowheads="1"/>
            </p:cNvSpPr>
            <p:nvPr/>
          </p:nvSpPr>
          <p:spPr bwMode="auto">
            <a:xfrm>
              <a:off x="764"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2800">
                <a:solidFill>
                  <a:srgbClr val="000000"/>
                </a:solidFill>
                <a:latin typeface="Arial" charset="0"/>
              </a:endParaRPr>
            </a:p>
          </p:txBody>
        </p:sp>
      </p:grpSp>
      <p:grpSp>
        <p:nvGrpSpPr>
          <p:cNvPr id="42018" name="Group 34"/>
          <p:cNvGrpSpPr>
            <a:grpSpLocks/>
          </p:cNvGrpSpPr>
          <p:nvPr/>
        </p:nvGrpSpPr>
        <p:grpSpPr bwMode="auto">
          <a:xfrm>
            <a:off x="2484438" y="1125538"/>
            <a:ext cx="4568825" cy="865187"/>
            <a:chOff x="764" y="269"/>
            <a:chExt cx="2688" cy="326"/>
          </a:xfrm>
        </p:grpSpPr>
        <p:sp>
          <p:nvSpPr>
            <p:cNvPr id="42019" name="Rectangle 35"/>
            <p:cNvSpPr>
              <a:spLocks noChangeArrowheads="1"/>
            </p:cNvSpPr>
            <p:nvPr/>
          </p:nvSpPr>
          <p:spPr bwMode="auto">
            <a:xfrm>
              <a:off x="3116"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P</a:t>
              </a:r>
            </a:p>
          </p:txBody>
        </p:sp>
        <p:sp>
          <p:nvSpPr>
            <p:cNvPr id="42020" name="Rectangle 36"/>
            <p:cNvSpPr>
              <a:spLocks noChangeArrowheads="1"/>
            </p:cNvSpPr>
            <p:nvPr/>
          </p:nvSpPr>
          <p:spPr bwMode="auto">
            <a:xfrm>
              <a:off x="2780"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smtClean="0">
                  <a:solidFill>
                    <a:srgbClr val="000000"/>
                  </a:solidFill>
                  <a:latin typeface="Arial" charset="0"/>
                </a:rPr>
                <a:t>Ợ</a:t>
              </a:r>
              <a:endParaRPr lang="en-US" sz="2800" dirty="0">
                <a:solidFill>
                  <a:srgbClr val="000000"/>
                </a:solidFill>
                <a:latin typeface="Arial" charset="0"/>
              </a:endParaRPr>
            </a:p>
          </p:txBody>
        </p:sp>
        <p:sp>
          <p:nvSpPr>
            <p:cNvPr id="42021" name="Rectangle 37"/>
            <p:cNvSpPr>
              <a:spLocks noChangeArrowheads="1"/>
            </p:cNvSpPr>
            <p:nvPr/>
          </p:nvSpPr>
          <p:spPr bwMode="auto">
            <a:xfrm>
              <a:off x="2444"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H</a:t>
              </a:r>
            </a:p>
          </p:txBody>
        </p:sp>
        <p:sp>
          <p:nvSpPr>
            <p:cNvPr id="42022" name="Rectangle 38"/>
            <p:cNvSpPr>
              <a:spLocks noChangeArrowheads="1"/>
            </p:cNvSpPr>
            <p:nvPr/>
          </p:nvSpPr>
          <p:spPr bwMode="auto">
            <a:xfrm>
              <a:off x="2108"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G</a:t>
              </a:r>
            </a:p>
          </p:txBody>
        </p:sp>
        <p:sp>
          <p:nvSpPr>
            <p:cNvPr id="42023" name="Rectangle 39"/>
            <p:cNvSpPr>
              <a:spLocks noChangeArrowheads="1"/>
            </p:cNvSpPr>
            <p:nvPr/>
          </p:nvSpPr>
          <p:spPr bwMode="auto">
            <a:xfrm>
              <a:off x="1772"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N</a:t>
              </a:r>
            </a:p>
          </p:txBody>
        </p:sp>
        <p:sp>
          <p:nvSpPr>
            <p:cNvPr id="42024" name="Rectangle 40"/>
            <p:cNvSpPr>
              <a:spLocks noChangeArrowheads="1"/>
            </p:cNvSpPr>
            <p:nvPr/>
          </p:nvSpPr>
          <p:spPr bwMode="auto">
            <a:xfrm>
              <a:off x="1436"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dirty="0">
                  <a:solidFill>
                    <a:srgbClr val="000000"/>
                  </a:solidFill>
                  <a:latin typeface="Arial" charset="0"/>
                </a:rPr>
                <a:t>Ù</a:t>
              </a:r>
            </a:p>
          </p:txBody>
        </p:sp>
        <p:sp>
          <p:nvSpPr>
            <p:cNvPr id="42025" name="Rectangle 41"/>
            <p:cNvSpPr>
              <a:spLocks noChangeArrowheads="1"/>
            </p:cNvSpPr>
            <p:nvPr/>
          </p:nvSpPr>
          <p:spPr bwMode="auto">
            <a:xfrm>
              <a:off x="1100"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R</a:t>
              </a:r>
            </a:p>
          </p:txBody>
        </p:sp>
        <p:sp>
          <p:nvSpPr>
            <p:cNvPr id="42026" name="Rectangle 42"/>
            <p:cNvSpPr>
              <a:spLocks noChangeArrowheads="1"/>
            </p:cNvSpPr>
            <p:nvPr/>
          </p:nvSpPr>
          <p:spPr bwMode="auto">
            <a:xfrm>
              <a:off x="764" y="269"/>
              <a:ext cx="336" cy="3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800">
                  <a:solidFill>
                    <a:srgbClr val="000000"/>
                  </a:solidFill>
                  <a:latin typeface="Arial" charset="0"/>
                </a:rPr>
                <a:t>T</a:t>
              </a:r>
            </a:p>
          </p:txBody>
        </p:sp>
      </p:grpSp>
      <p:sp>
        <p:nvSpPr>
          <p:cNvPr id="44" name="Oval 29"/>
          <p:cNvSpPr>
            <a:spLocks noChangeArrowheads="1"/>
          </p:cNvSpPr>
          <p:nvPr/>
        </p:nvSpPr>
        <p:spPr bwMode="auto">
          <a:xfrm>
            <a:off x="8191500" y="4397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05</a:t>
            </a:r>
            <a:endParaRPr lang="en-US" sz="2800" dirty="0">
              <a:solidFill>
                <a:srgbClr val="DC2608"/>
              </a:solidFill>
              <a:latin typeface=".VnBlack" pitchFamily="34" charset="0"/>
            </a:endParaRPr>
          </a:p>
        </p:txBody>
      </p:sp>
      <p:sp>
        <p:nvSpPr>
          <p:cNvPr id="47" name="Oval 29"/>
          <p:cNvSpPr>
            <a:spLocks noChangeArrowheads="1"/>
          </p:cNvSpPr>
          <p:nvPr/>
        </p:nvSpPr>
        <p:spPr bwMode="auto">
          <a:xfrm>
            <a:off x="8154987" y="435769"/>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04</a:t>
            </a:r>
            <a:endParaRPr lang="en-US" sz="2800" dirty="0">
              <a:solidFill>
                <a:srgbClr val="DC2608"/>
              </a:solidFill>
              <a:latin typeface=".VnBlack" pitchFamily="34" charset="0"/>
            </a:endParaRPr>
          </a:p>
        </p:txBody>
      </p:sp>
      <p:sp>
        <p:nvSpPr>
          <p:cNvPr id="48" name="Oval 29"/>
          <p:cNvSpPr>
            <a:spLocks noChangeArrowheads="1"/>
          </p:cNvSpPr>
          <p:nvPr/>
        </p:nvSpPr>
        <p:spPr bwMode="auto">
          <a:xfrm>
            <a:off x="8191500" y="435769"/>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03</a:t>
            </a:r>
            <a:endParaRPr lang="en-US" sz="2800" dirty="0">
              <a:solidFill>
                <a:srgbClr val="DC2608"/>
              </a:solidFill>
              <a:latin typeface=".VnBlack" pitchFamily="34" charset="0"/>
            </a:endParaRPr>
          </a:p>
        </p:txBody>
      </p:sp>
      <p:sp>
        <p:nvSpPr>
          <p:cNvPr id="49" name="Oval 29"/>
          <p:cNvSpPr>
            <a:spLocks noChangeArrowheads="1"/>
          </p:cNvSpPr>
          <p:nvPr/>
        </p:nvSpPr>
        <p:spPr bwMode="auto">
          <a:xfrm>
            <a:off x="8154987" y="435769"/>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02</a:t>
            </a:r>
            <a:endParaRPr lang="en-US" sz="2800" dirty="0">
              <a:solidFill>
                <a:srgbClr val="DC2608"/>
              </a:solidFill>
              <a:latin typeface=".VnBlack" pitchFamily="34" charset="0"/>
            </a:endParaRPr>
          </a:p>
        </p:txBody>
      </p:sp>
      <p:sp>
        <p:nvSpPr>
          <p:cNvPr id="54" name="Oval 29"/>
          <p:cNvSpPr>
            <a:spLocks noChangeArrowheads="1"/>
          </p:cNvSpPr>
          <p:nvPr/>
        </p:nvSpPr>
        <p:spPr bwMode="auto">
          <a:xfrm>
            <a:off x="8156281" y="4397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01</a:t>
            </a:r>
            <a:endParaRPr lang="en-US" sz="2800" dirty="0">
              <a:solidFill>
                <a:srgbClr val="DC2608"/>
              </a:solidFill>
              <a:latin typeface=".VnBlack" pitchFamily="34" charset="0"/>
            </a:endParaRPr>
          </a:p>
        </p:txBody>
      </p:sp>
      <p:sp>
        <p:nvSpPr>
          <p:cNvPr id="55" name="Oval 29"/>
          <p:cNvSpPr>
            <a:spLocks noChangeArrowheads="1"/>
          </p:cNvSpPr>
          <p:nvPr/>
        </p:nvSpPr>
        <p:spPr bwMode="auto">
          <a:xfrm>
            <a:off x="8154987" y="4397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smtClean="0">
                <a:solidFill>
                  <a:srgbClr val="DC2608"/>
                </a:solidFill>
                <a:latin typeface=".VnBlack" pitchFamily="34" charset="0"/>
              </a:rPr>
              <a:t>00</a:t>
            </a:r>
            <a:endParaRPr lang="en-US" sz="2800" dirty="0">
              <a:solidFill>
                <a:srgbClr val="DC2608"/>
              </a:solidFill>
              <a:latin typeface=".VnBlack" pitchFamily="34" charset="0"/>
            </a:endParaRPr>
          </a:p>
        </p:txBody>
      </p:sp>
    </p:spTree>
    <p:custDataLst>
      <p:tags r:id="rId1"/>
    </p:custDataLst>
    <p:extLst>
      <p:ext uri="{BB962C8B-B14F-4D97-AF65-F5344CB8AC3E}">
        <p14:creationId xmlns:p14="http://schemas.microsoft.com/office/powerpoint/2010/main" val="1588630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ox(in)">
                                      <p:cBhvr>
                                        <p:cTn id="7" dur="500"/>
                                        <p:tgtEl>
                                          <p:spTgt spid="4198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p:stCondLst>
                              <p:cond delay="0"/>
                            </p:stCondLst>
                            <p:childTnLst>
                              <p:par>
                                <p:cTn id="13" presetID="1" presetClass="entr" presetSubtype="0" fill="hold" grpId="0" nodeType="afterEffect">
                                  <p:stCondLst>
                                    <p:cond delay="900"/>
                                  </p:stCondLst>
                                  <p:childTnLst>
                                    <p:set>
                                      <p:cBhvr>
                                        <p:cTn id="1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p:stCondLst>
                              <p:cond delay="900"/>
                            </p:stCondLst>
                            <p:childTnLst>
                              <p:par>
                                <p:cTn id="16" presetID="1" presetClass="entr" presetSubtype="0" fill="hold" grpId="0" nodeType="afterEffect">
                                  <p:stCondLst>
                                    <p:cond delay="900"/>
                                  </p:stCondLst>
                                  <p:childTnLst>
                                    <p:set>
                                      <p:cBhvr>
                                        <p:cTn id="17"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p:stCondLst>
                              <p:cond delay="1800"/>
                            </p:stCondLst>
                            <p:childTnLst>
                              <p:par>
                                <p:cTn id="19" presetID="1" presetClass="entr" presetSubtype="0" fill="hold" grpId="0" nodeType="afterEffect">
                                  <p:stCondLst>
                                    <p:cond delay="900"/>
                                  </p:stCondLst>
                                  <p:childTnLst>
                                    <p:set>
                                      <p:cBhvr>
                                        <p:cTn id="20"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p:stCondLst>
                              <p:cond delay="2700"/>
                            </p:stCondLst>
                            <p:childTnLst>
                              <p:par>
                                <p:cTn id="22" presetID="1" presetClass="entr" presetSubtype="0" fill="hold" grpId="0" nodeType="afterEffect">
                                  <p:stCondLst>
                                    <p:cond delay="900"/>
                                  </p:stCondLst>
                                  <p:childTnLst>
                                    <p:set>
                                      <p:cBhvr>
                                        <p:cTn id="2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beep.wav"/>
                                        </p:tgtEl>
                                      </p:cMediaNode>
                                    </p:audio>
                                  </p:subTnLst>
                                </p:cTn>
                              </p:par>
                            </p:childTnLst>
                          </p:cTn>
                        </p:par>
                        <p:par>
                          <p:cTn id="24" fill="hold">
                            <p:stCondLst>
                              <p:cond delay="3600"/>
                            </p:stCondLst>
                            <p:childTnLst>
                              <p:par>
                                <p:cTn id="25" presetID="1" presetClass="entr" presetSubtype="0" fill="hold" grpId="0" nodeType="afterEffect">
                                  <p:stCondLst>
                                    <p:cond delay="900"/>
                                  </p:stCondLst>
                                  <p:childTnLst>
                                    <p:set>
                                      <p:cBhvr>
                                        <p:cTn id="26"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beep.wav"/>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2018"/>
                                        </p:tgtEl>
                                        <p:attrNameLst>
                                          <p:attrName>style.visibility</p:attrName>
                                        </p:attrNameLst>
                                      </p:cBhvr>
                                      <p:to>
                                        <p:strVal val="visible"/>
                                      </p:to>
                                    </p:set>
                                    <p:animEffect transition="in" filter="box(in)">
                                      <p:cBhvr>
                                        <p:cTn id="31" dur="500"/>
                                        <p:tgtEl>
                                          <p:spTgt spid="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4" grpId="0" animBg="1"/>
      <p:bldP spid="47" grpId="0" animBg="1"/>
      <p:bldP spid="48" grpId="0" animBg="1"/>
      <p:bldP spid="49" grpId="0" animBg="1"/>
      <p:bldP spid="54" grpId="0" animBg="1"/>
      <p:bldP spid="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0" y="2133600"/>
            <a:ext cx="9144000" cy="1079500"/>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Times New Roman" pitchFamily="18" charset="0"/>
              <a:cs typeface="Times New Roman" pitchFamily="18" charset="0"/>
            </a:endParaRPr>
          </a:p>
        </p:txBody>
      </p:sp>
      <p:sp>
        <p:nvSpPr>
          <p:cNvPr id="43011" name="Text Box 3"/>
          <p:cNvSpPr txBox="1">
            <a:spLocks noChangeArrowheads="1"/>
          </p:cNvSpPr>
          <p:nvPr/>
        </p:nvSpPr>
        <p:spPr bwMode="auto">
          <a:xfrm>
            <a:off x="0" y="258763"/>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 2: GỒM 6 CHỮ CÁI</a:t>
            </a:r>
          </a:p>
        </p:txBody>
      </p:sp>
      <p:sp>
        <p:nvSpPr>
          <p:cNvPr id="43012" name="Text Box 4"/>
          <p:cNvSpPr txBox="1">
            <a:spLocks noChangeArrowheads="1"/>
          </p:cNvSpPr>
          <p:nvPr/>
        </p:nvSpPr>
        <p:spPr bwMode="auto">
          <a:xfrm>
            <a:off x="76200" y="2276475"/>
            <a:ext cx="8915400" cy="771525"/>
          </a:xfrm>
          <a:prstGeom prst="rect">
            <a:avLst/>
          </a:prstGeom>
          <a:noFill/>
          <a:ln w="9525">
            <a:noFill/>
            <a:miter lim="800000"/>
            <a:headEnd/>
            <a:tailEnd/>
          </a:ln>
          <a:effectLst/>
          <a:extLst/>
        </p:spPr>
        <p:txBody>
          <a:bodyPr>
            <a:spAutoFit/>
          </a:bodyPr>
          <a:lstStyle/>
          <a:p>
            <a:pPr>
              <a:spcBef>
                <a:spcPct val="50000"/>
              </a:spcBef>
            </a:pPr>
            <a:r>
              <a:rPr lang="en-US" sz="4400" b="1" dirty="0">
                <a:latin typeface="Times New Roman" pitchFamily="18" charset="0"/>
                <a:cs typeface="Times New Roman" pitchFamily="18" charset="0"/>
              </a:rPr>
              <a:t>  </a:t>
            </a:r>
            <a:r>
              <a:rPr lang="en-US" sz="28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Hidrocacbon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chứa</a:t>
            </a:r>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liên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đôi</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graphicFrame>
        <p:nvGraphicFramePr>
          <p:cNvPr id="43013" name="Group 5"/>
          <p:cNvGraphicFramePr>
            <a:graphicFrameLocks noGrp="1"/>
          </p:cNvGraphicFramePr>
          <p:nvPr/>
        </p:nvGraphicFramePr>
        <p:xfrm>
          <a:off x="1331913" y="981075"/>
          <a:ext cx="4114800" cy="830263"/>
        </p:xfrm>
        <a:graphic>
          <a:graphicData uri="http://schemas.openxmlformats.org/drawingml/2006/table">
            <a:tbl>
              <a:tblPr/>
              <a:tblGrid>
                <a:gridCol w="685800"/>
                <a:gridCol w="682625"/>
                <a:gridCol w="688975"/>
                <a:gridCol w="685800"/>
                <a:gridCol w="685800"/>
                <a:gridCol w="685800"/>
              </a:tblGrid>
              <a:tr h="830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43031" name="Oval 23"/>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3032"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3033"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3034"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3035" name="Oval 2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3036" name="Oval 2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3037"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3038" name="Oval 3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3039" name="Oval 31"/>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3040" name="Oval 32"/>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3041" name="Oval 3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3042" name="Oval 34"/>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3043" name="Oval 35"/>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3044" name="Oval 3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3045" name="Oval 3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3046" name="Oval 38"/>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graphicFrame>
        <p:nvGraphicFramePr>
          <p:cNvPr id="43049" name="Group 41"/>
          <p:cNvGraphicFramePr>
            <a:graphicFrameLocks noGrp="1"/>
          </p:cNvGraphicFramePr>
          <p:nvPr/>
        </p:nvGraphicFramePr>
        <p:xfrm>
          <a:off x="1331913" y="981075"/>
          <a:ext cx="4114800" cy="830263"/>
        </p:xfrm>
        <a:graphic>
          <a:graphicData uri="http://schemas.openxmlformats.org/drawingml/2006/table">
            <a:tbl>
              <a:tblPr/>
              <a:tblGrid>
                <a:gridCol w="685800"/>
                <a:gridCol w="682625"/>
                <a:gridCol w="688975"/>
                <a:gridCol w="685800"/>
                <a:gridCol w="685800"/>
                <a:gridCol w="685800"/>
              </a:tblGrid>
              <a:tr h="830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835275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04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304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304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304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304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3049"/>
                                        </p:tgtEl>
                                        <p:attrNameLst>
                                          <p:attrName>style.visibility</p:attrName>
                                        </p:attrNameLst>
                                      </p:cBhvr>
                                      <p:to>
                                        <p:strVal val="visible"/>
                                      </p:to>
                                    </p:set>
                                    <p:animEffect transition="in" filter="box(in)">
                                      <p:cBhvr>
                                        <p:cTn id="28" dur="500"/>
                                        <p:tgtEl>
                                          <p:spTgt spid="43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42" grpId="0" animBg="1"/>
      <p:bldP spid="43043" grpId="0" animBg="1"/>
      <p:bldP spid="43044" grpId="0" animBg="1"/>
      <p:bldP spid="43045" grpId="0" animBg="1"/>
      <p:bldP spid="430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0" y="2133600"/>
            <a:ext cx="9144000" cy="1366838"/>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5" name="Text Box 3"/>
          <p:cNvSpPr txBox="1">
            <a:spLocks noChangeArrowheads="1"/>
          </p:cNvSpPr>
          <p:nvPr/>
        </p:nvSpPr>
        <p:spPr bwMode="auto">
          <a:xfrm>
            <a:off x="0" y="258763"/>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a:t>
            </a:r>
            <a:r>
              <a:rPr lang="en-US">
                <a:latin typeface="Arial" charset="0"/>
              </a:rPr>
              <a:t> </a:t>
            </a:r>
            <a:r>
              <a:rPr lang="en-US" sz="3200" b="1">
                <a:solidFill>
                  <a:srgbClr val="FF0000"/>
                </a:solidFill>
                <a:latin typeface="Arial" charset="0"/>
              </a:rPr>
              <a:t>3: GỒM 6 CHỮ CÁI</a:t>
            </a:r>
          </a:p>
        </p:txBody>
      </p:sp>
      <p:sp>
        <p:nvSpPr>
          <p:cNvPr id="44036" name="Text Box 4"/>
          <p:cNvSpPr txBox="1">
            <a:spLocks noChangeArrowheads="1"/>
          </p:cNvSpPr>
          <p:nvPr/>
        </p:nvSpPr>
        <p:spPr bwMode="auto">
          <a:xfrm>
            <a:off x="228600" y="2362200"/>
            <a:ext cx="8610600" cy="1076325"/>
          </a:xfrm>
          <a:prstGeom prst="rect">
            <a:avLst/>
          </a:prstGeom>
          <a:noFill/>
          <a:ln w="9525">
            <a:noFill/>
            <a:miter lim="800000"/>
            <a:headEnd/>
            <a:tailEnd/>
          </a:ln>
          <a:effectLst/>
          <a:extLst/>
        </p:spPr>
        <p:txBody>
          <a:bodyPr>
            <a:spAutoFit/>
          </a:bodyPr>
          <a:lstStyle/>
          <a:p>
            <a:pPr>
              <a:spcBef>
                <a:spcPct val="50000"/>
              </a:spcBef>
            </a:pPr>
            <a:r>
              <a:rPr lang="en-US" sz="3200" b="1">
                <a:latin typeface="Times New Roman" pitchFamily="18" charset="0"/>
                <a:cs typeface="Times New Roman" pitchFamily="18" charset="0"/>
              </a:rPr>
              <a:t>3. Nêu tên gọi thông thường của 1 loại chất dùng để điều chế C</a:t>
            </a:r>
            <a:r>
              <a:rPr lang="en-US" sz="3200" b="1" baseline="-25000">
                <a:latin typeface="Times New Roman" pitchFamily="18" charset="0"/>
                <a:cs typeface="Times New Roman" pitchFamily="18" charset="0"/>
              </a:rPr>
              <a:t>2</a:t>
            </a:r>
            <a:r>
              <a:rPr lang="en-US" sz="3200" b="1">
                <a:latin typeface="Times New Roman" pitchFamily="18" charset="0"/>
                <a:cs typeface="Times New Roman" pitchFamily="18" charset="0"/>
              </a:rPr>
              <a:t>H</a:t>
            </a:r>
            <a:r>
              <a:rPr lang="en-US" sz="3200" b="1" baseline="-25000">
                <a:latin typeface="Times New Roman" pitchFamily="18" charset="0"/>
                <a:cs typeface="Times New Roman" pitchFamily="18" charset="0"/>
              </a:rPr>
              <a:t>2</a:t>
            </a:r>
            <a:r>
              <a:rPr lang="en-US" sz="2800" b="1">
                <a:latin typeface="Times New Roman" pitchFamily="18" charset="0"/>
                <a:cs typeface="Times New Roman" pitchFamily="18" charset="0"/>
              </a:rPr>
              <a:t> ?</a:t>
            </a:r>
            <a:r>
              <a:rPr lang="en-US" sz="2800">
                <a:latin typeface="Times New Roman" pitchFamily="18" charset="0"/>
                <a:cs typeface="Times New Roman" pitchFamily="18" charset="0"/>
              </a:rPr>
              <a:t> </a:t>
            </a:r>
          </a:p>
        </p:txBody>
      </p:sp>
      <p:graphicFrame>
        <p:nvGraphicFramePr>
          <p:cNvPr id="44038" name="Group 6"/>
          <p:cNvGraphicFramePr>
            <a:graphicFrameLocks noGrp="1"/>
          </p:cNvGraphicFramePr>
          <p:nvPr/>
        </p:nvGraphicFramePr>
        <p:xfrm>
          <a:off x="2268538" y="1052513"/>
          <a:ext cx="4572000" cy="787400"/>
        </p:xfrm>
        <a:graphic>
          <a:graphicData uri="http://schemas.openxmlformats.org/drawingml/2006/table">
            <a:tbl>
              <a:tblPr/>
              <a:tblGrid>
                <a:gridCol w="762000"/>
                <a:gridCol w="762000"/>
                <a:gridCol w="762000"/>
                <a:gridCol w="762000"/>
                <a:gridCol w="762000"/>
                <a:gridCol w="762000"/>
              </a:tblGrid>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
        <p:nvSpPr>
          <p:cNvPr id="44054" name="Oval 22"/>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4055"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4056"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4057"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4058"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4059" name="Oval 2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4060" name="Oval 2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4061"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4062" name="Oval 30"/>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4063" name="Oval 31"/>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4064" name="Oval 3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graphicFrame>
        <p:nvGraphicFramePr>
          <p:cNvPr id="44067" name="Group 35"/>
          <p:cNvGraphicFramePr>
            <a:graphicFrameLocks noGrp="1"/>
          </p:cNvGraphicFramePr>
          <p:nvPr>
            <p:extLst>
              <p:ext uri="{D42A27DB-BD31-4B8C-83A1-F6EECF244321}">
                <p14:modId xmlns:p14="http://schemas.microsoft.com/office/powerpoint/2010/main" val="3696309070"/>
              </p:ext>
            </p:extLst>
          </p:nvPr>
        </p:nvGraphicFramePr>
        <p:xfrm>
          <a:off x="2268538" y="1052513"/>
          <a:ext cx="4572000" cy="787400"/>
        </p:xfrm>
        <a:graphic>
          <a:graphicData uri="http://schemas.openxmlformats.org/drawingml/2006/table">
            <a:tbl>
              <a:tblPr/>
              <a:tblGrid>
                <a:gridCol w="762000"/>
                <a:gridCol w="762000"/>
                <a:gridCol w="762000"/>
                <a:gridCol w="762000"/>
                <a:gridCol w="762000"/>
                <a:gridCol w="762000"/>
              </a:tblGrid>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Đ</a:t>
                      </a: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Ấ</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Đ</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È</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521609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67"/>
                                        </p:tgtEl>
                                        <p:attrNameLst>
                                          <p:attrName>style.visibility</p:attrName>
                                        </p:attrNameLst>
                                      </p:cBhvr>
                                      <p:to>
                                        <p:strVal val="visible"/>
                                      </p:to>
                                    </p:set>
                                    <p:animEffect transition="in" filter="blinds(horizontal)">
                                      <p:cBhvr>
                                        <p:cTn id="12" dur="500"/>
                                        <p:tgtEl>
                                          <p:spTgt spid="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0" y="2854325"/>
            <a:ext cx="9144000" cy="1727200"/>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Text Box 3"/>
          <p:cNvSpPr txBox="1">
            <a:spLocks noChangeArrowheads="1"/>
          </p:cNvSpPr>
          <p:nvPr/>
        </p:nvSpPr>
        <p:spPr bwMode="auto">
          <a:xfrm>
            <a:off x="-323850" y="2587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a:t>
            </a:r>
            <a:r>
              <a:rPr lang="en-US">
                <a:latin typeface="Arial" charset="0"/>
              </a:rPr>
              <a:t> </a:t>
            </a:r>
            <a:r>
              <a:rPr lang="en-US" sz="3200" b="1">
                <a:solidFill>
                  <a:srgbClr val="FF0000"/>
                </a:solidFill>
                <a:latin typeface="Arial" charset="0"/>
              </a:rPr>
              <a:t>4: GỒM 8 CHỮ CÁI</a:t>
            </a:r>
          </a:p>
        </p:txBody>
      </p:sp>
      <p:sp>
        <p:nvSpPr>
          <p:cNvPr id="45060" name="Text Box 4"/>
          <p:cNvSpPr txBox="1">
            <a:spLocks noChangeArrowheads="1"/>
          </p:cNvSpPr>
          <p:nvPr/>
        </p:nvSpPr>
        <p:spPr bwMode="auto">
          <a:xfrm>
            <a:off x="0" y="1905000"/>
            <a:ext cx="9144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atin typeface="Arial" charset="0"/>
            </a:endParaRPr>
          </a:p>
        </p:txBody>
      </p:sp>
      <p:sp>
        <p:nvSpPr>
          <p:cNvPr id="45061" name="Text Box 5"/>
          <p:cNvSpPr txBox="1">
            <a:spLocks noChangeArrowheads="1"/>
          </p:cNvSpPr>
          <p:nvPr/>
        </p:nvSpPr>
        <p:spPr bwMode="auto">
          <a:xfrm>
            <a:off x="206375" y="3128963"/>
            <a:ext cx="8686800" cy="10763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a:latin typeface="VNI-Times" pitchFamily="2" charset="0"/>
              </a:rPr>
              <a:t>   4. N</a:t>
            </a:r>
            <a:r>
              <a:rPr lang="en-US" sz="3200" b="1"/>
              <a:t>êu phương pháp hoá học để thu được nhiều xăng hơn từ dầu mỏ</a:t>
            </a:r>
            <a:r>
              <a:rPr lang="en-US" b="1"/>
              <a:t> </a:t>
            </a:r>
            <a:r>
              <a:rPr lang="en-US" sz="2800" b="1">
                <a:latin typeface="VNI-Times" pitchFamily="2" charset="0"/>
              </a:rPr>
              <a:t>?</a:t>
            </a:r>
            <a:r>
              <a:rPr lang="en-US" sz="2800">
                <a:latin typeface="VNI-Times" pitchFamily="2" charset="0"/>
              </a:rPr>
              <a:t> </a:t>
            </a:r>
          </a:p>
        </p:txBody>
      </p:sp>
      <p:graphicFrame>
        <p:nvGraphicFramePr>
          <p:cNvPr id="45062" name="Group 6"/>
          <p:cNvGraphicFramePr>
            <a:graphicFrameLocks noGrp="1"/>
          </p:cNvGraphicFramePr>
          <p:nvPr/>
        </p:nvGraphicFramePr>
        <p:xfrm>
          <a:off x="250825" y="1412875"/>
          <a:ext cx="6096000" cy="784225"/>
        </p:xfrm>
        <a:graphic>
          <a:graphicData uri="http://schemas.openxmlformats.org/drawingml/2006/table">
            <a:tbl>
              <a:tblPr/>
              <a:tblGrid>
                <a:gridCol w="762000"/>
                <a:gridCol w="762000"/>
                <a:gridCol w="762000"/>
                <a:gridCol w="762000"/>
                <a:gridCol w="762000"/>
                <a:gridCol w="762000"/>
                <a:gridCol w="762000"/>
                <a:gridCol w="762000"/>
              </a:tblGrid>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45084" name="Oval 28"/>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5085"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5086" name="Oval 3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5087" name="Oval 3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5088" name="Oval 3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5089" name="Oval 3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5090" name="Oval 3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5091" name="Oval 3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5092" name="Oval 36"/>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5093" name="Oval 37"/>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5094" name="Oval 3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5095" name="Oval 39"/>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5096" name="Oval 40"/>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5097" name="Oval 4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5098" name="Oval 4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5099" name="Oval 43"/>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graphicFrame>
        <p:nvGraphicFramePr>
          <p:cNvPr id="45102" name="Group 46"/>
          <p:cNvGraphicFramePr>
            <a:graphicFrameLocks noGrp="1"/>
          </p:cNvGraphicFramePr>
          <p:nvPr>
            <p:extLst>
              <p:ext uri="{D42A27DB-BD31-4B8C-83A1-F6EECF244321}">
                <p14:modId xmlns:p14="http://schemas.microsoft.com/office/powerpoint/2010/main" val="1580245556"/>
              </p:ext>
            </p:extLst>
          </p:nvPr>
        </p:nvGraphicFramePr>
        <p:xfrm>
          <a:off x="250825" y="1412875"/>
          <a:ext cx="6096000" cy="784225"/>
        </p:xfrm>
        <a:graphic>
          <a:graphicData uri="http://schemas.openxmlformats.org/drawingml/2006/table">
            <a:tbl>
              <a:tblPr/>
              <a:tblGrid>
                <a:gridCol w="762000"/>
                <a:gridCol w="762000"/>
                <a:gridCol w="762000"/>
                <a:gridCol w="762000"/>
                <a:gridCol w="762000"/>
                <a:gridCol w="762000"/>
                <a:gridCol w="762000"/>
                <a:gridCol w="762000"/>
              </a:tblGrid>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t>
                      </a: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Ắ</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1527764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checkerboard(across)">
                                      <p:cBhvr>
                                        <p:cTn id="7" dur="500"/>
                                        <p:tgtEl>
                                          <p:spTgt spid="45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09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509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509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509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509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5102"/>
                                        </p:tgtEl>
                                        <p:attrNameLst>
                                          <p:attrName>style.visibility</p:attrName>
                                        </p:attrNameLst>
                                      </p:cBhvr>
                                      <p:to>
                                        <p:strVal val="visible"/>
                                      </p:to>
                                    </p:set>
                                    <p:animEffect transition="in" filter="blinds(horizontal)">
                                      <p:cBhvr>
                                        <p:cTn id="28" dur="500"/>
                                        <p:tgtEl>
                                          <p:spTgt spid="45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95" grpId="0" animBg="1"/>
      <p:bldP spid="45096" grpId="0" animBg="1"/>
      <p:bldP spid="45097" grpId="0" animBg="1"/>
      <p:bldP spid="45098" grpId="0" animBg="1"/>
      <p:bldP spid="450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0" y="2133600"/>
            <a:ext cx="9144000" cy="1511300"/>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3" name="Text Box 3"/>
          <p:cNvSpPr txBox="1">
            <a:spLocks noChangeArrowheads="1"/>
          </p:cNvSpPr>
          <p:nvPr/>
        </p:nvSpPr>
        <p:spPr bwMode="auto">
          <a:xfrm>
            <a:off x="-468313" y="258763"/>
            <a:ext cx="914400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a:t>
            </a:r>
            <a:r>
              <a:rPr lang="en-US" sz="3600" b="1">
                <a:solidFill>
                  <a:srgbClr val="FF0000"/>
                </a:solidFill>
                <a:latin typeface="Arial" charset="0"/>
              </a:rPr>
              <a:t> </a:t>
            </a:r>
            <a:r>
              <a:rPr lang="en-US" sz="3200" b="1">
                <a:solidFill>
                  <a:srgbClr val="FF0000"/>
                </a:solidFill>
                <a:latin typeface="Arial" charset="0"/>
              </a:rPr>
              <a:t>NGANG</a:t>
            </a:r>
            <a:r>
              <a:rPr lang="en-US">
                <a:latin typeface="Arial" charset="0"/>
              </a:rPr>
              <a:t> </a:t>
            </a:r>
            <a:r>
              <a:rPr lang="en-US" sz="3200" b="1">
                <a:solidFill>
                  <a:srgbClr val="FF0000"/>
                </a:solidFill>
                <a:latin typeface="Arial" charset="0"/>
              </a:rPr>
              <a:t>5: GỒM 4 CHỮ CÁI</a:t>
            </a:r>
          </a:p>
        </p:txBody>
      </p:sp>
      <p:sp>
        <p:nvSpPr>
          <p:cNvPr id="46084" name="Text Box 4"/>
          <p:cNvSpPr txBox="1">
            <a:spLocks noChangeArrowheads="1"/>
          </p:cNvSpPr>
          <p:nvPr/>
        </p:nvSpPr>
        <p:spPr bwMode="auto">
          <a:xfrm>
            <a:off x="304800" y="2301875"/>
            <a:ext cx="8382000" cy="1258888"/>
          </a:xfrm>
          <a:prstGeom prst="rect">
            <a:avLst/>
          </a:prstGeom>
          <a:noFill/>
          <a:ln w="9525">
            <a:noFill/>
            <a:miter lim="800000"/>
            <a:headEnd/>
            <a:tailEnd/>
          </a:ln>
          <a:effectLst/>
          <a:extLst/>
        </p:spPr>
        <p:txBody>
          <a:bodyPr>
            <a:spAutoFit/>
          </a:bodyPr>
          <a:lstStyle/>
          <a:p>
            <a:pPr>
              <a:spcBef>
                <a:spcPct val="50000"/>
              </a:spcBef>
            </a:pPr>
            <a:r>
              <a:rPr lang="en-US" sz="4400" b="1">
                <a:latin typeface="Times New Roman" pitchFamily="18" charset="0"/>
                <a:cs typeface="Times New Roman" pitchFamily="18" charset="0"/>
              </a:rPr>
              <a:t>  </a:t>
            </a:r>
            <a:r>
              <a:rPr lang="en-US" sz="2800" b="1">
                <a:latin typeface="Times New Roman" pitchFamily="18" charset="0"/>
                <a:cs typeface="Times New Roman" pitchFamily="18" charset="0"/>
              </a:rPr>
              <a:t>5. </a:t>
            </a:r>
            <a:r>
              <a:rPr lang="en-US" sz="3200" b="1">
                <a:latin typeface="Times New Roman" pitchFamily="18" charset="0"/>
                <a:cs typeface="Times New Roman" pitchFamily="18" charset="0"/>
              </a:rPr>
              <a:t>Chất gì khi hoà tan vào nước ta thu được chất dùng làm thuốc thử etilen và axetilen ? </a:t>
            </a:r>
          </a:p>
        </p:txBody>
      </p:sp>
      <p:graphicFrame>
        <p:nvGraphicFramePr>
          <p:cNvPr id="46086" name="Group 6"/>
          <p:cNvGraphicFramePr>
            <a:graphicFrameLocks noGrp="1"/>
          </p:cNvGraphicFramePr>
          <p:nvPr/>
        </p:nvGraphicFramePr>
        <p:xfrm>
          <a:off x="2700338" y="1052513"/>
          <a:ext cx="2743200" cy="839788"/>
        </p:xfrm>
        <a:graphic>
          <a:graphicData uri="http://schemas.openxmlformats.org/drawingml/2006/table">
            <a:tbl>
              <a:tblPr/>
              <a:tblGrid>
                <a:gridCol w="685800"/>
                <a:gridCol w="685800"/>
                <a:gridCol w="685800"/>
                <a:gridCol w="685800"/>
              </a:tblGrid>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46099" name="Oval 19"/>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6100" name="Oval 2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6101" name="Oval 2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6102" name="Oval 2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6103"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6104"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6105"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6106"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6107" name="Oval 27"/>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6108" name="Oval 28"/>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6109"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6110" name="Oval 30"/>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6111" name="Oval 31"/>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6112" name="Oval 3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6113" name="Oval 3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6114" name="Oval 34"/>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graphicFrame>
        <p:nvGraphicFramePr>
          <p:cNvPr id="46117" name="Group 37"/>
          <p:cNvGraphicFramePr>
            <a:graphicFrameLocks noGrp="1"/>
          </p:cNvGraphicFramePr>
          <p:nvPr/>
        </p:nvGraphicFramePr>
        <p:xfrm>
          <a:off x="2700338" y="1052513"/>
          <a:ext cx="2743200" cy="839788"/>
        </p:xfrm>
        <a:graphic>
          <a:graphicData uri="http://schemas.openxmlformats.org/drawingml/2006/table">
            <a:tbl>
              <a:tblPr/>
              <a:tblGrid>
                <a:gridCol w="685800"/>
                <a:gridCol w="685800"/>
                <a:gridCol w="685800"/>
                <a:gridCol w="685800"/>
              </a:tblGrid>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1697472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in)">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11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611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6112"/>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611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611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6117"/>
                                        </p:tgtEl>
                                        <p:attrNameLst>
                                          <p:attrName>style.visibility</p:attrName>
                                        </p:attrNameLst>
                                      </p:cBhvr>
                                      <p:to>
                                        <p:strVal val="visible"/>
                                      </p:to>
                                    </p:set>
                                    <p:animEffect transition="in" filter="box(in)">
                                      <p:cBhvr>
                                        <p:cTn id="28" dur="500"/>
                                        <p:tgtEl>
                                          <p:spTgt spid="46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110" grpId="0" animBg="1"/>
      <p:bldP spid="46111" grpId="0" animBg="1"/>
      <p:bldP spid="46112" grpId="0" animBg="1"/>
      <p:bldP spid="46113" grpId="0" animBg="1"/>
      <p:bldP spid="461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0" y="2133600"/>
            <a:ext cx="9144000" cy="1150938"/>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Text Box 3"/>
          <p:cNvSpPr txBox="1">
            <a:spLocks noChangeArrowheads="1"/>
          </p:cNvSpPr>
          <p:nvPr/>
        </p:nvSpPr>
        <p:spPr bwMode="auto">
          <a:xfrm>
            <a:off x="-973138" y="260350"/>
            <a:ext cx="914400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 6: GỒM 4 CHỮ CÁI</a:t>
            </a:r>
          </a:p>
        </p:txBody>
      </p:sp>
      <p:sp>
        <p:nvSpPr>
          <p:cNvPr id="47108" name="Text Box 4"/>
          <p:cNvSpPr txBox="1">
            <a:spLocks noChangeArrowheads="1"/>
          </p:cNvSpPr>
          <p:nvPr/>
        </p:nvSpPr>
        <p:spPr bwMode="auto">
          <a:xfrm>
            <a:off x="168275" y="2309813"/>
            <a:ext cx="8839200" cy="771525"/>
          </a:xfrm>
          <a:prstGeom prst="rect">
            <a:avLst/>
          </a:prstGeom>
          <a:noFill/>
          <a:ln w="9525">
            <a:noFill/>
            <a:miter lim="800000"/>
            <a:headEnd/>
            <a:tailEnd/>
          </a:ln>
          <a:effectLst/>
          <a:extLst/>
        </p:spPr>
        <p:txBody>
          <a:bodyPr>
            <a:spAutoFit/>
          </a:bodyPr>
          <a:lstStyle/>
          <a:p>
            <a:pPr algn="just">
              <a:spcBef>
                <a:spcPct val="50000"/>
              </a:spcBef>
            </a:pPr>
            <a:r>
              <a:rPr lang="en-US" sz="4400" b="1">
                <a:latin typeface="Times New Roman" pitchFamily="18" charset="0"/>
                <a:cs typeface="Times New Roman" pitchFamily="18" charset="0"/>
              </a:rPr>
              <a:t>  </a:t>
            </a:r>
            <a:r>
              <a:rPr lang="en-US" sz="2800" b="1">
                <a:latin typeface="Times New Roman" pitchFamily="18" charset="0"/>
                <a:cs typeface="Times New Roman" pitchFamily="18" charset="0"/>
              </a:rPr>
              <a:t>6. </a:t>
            </a:r>
            <a:r>
              <a:rPr lang="en-US" sz="3200" b="1">
                <a:latin typeface="Times New Roman" pitchFamily="18" charset="0"/>
                <a:cs typeface="Times New Roman" pitchFamily="18" charset="0"/>
              </a:rPr>
              <a:t>Tất cả hidrocacbon đều có phản ứng này</a:t>
            </a:r>
            <a:r>
              <a:rPr lang="en-US" b="1">
                <a:latin typeface="Times New Roman" pitchFamily="18" charset="0"/>
                <a:cs typeface="Times New Roman" pitchFamily="18" charset="0"/>
              </a:rPr>
              <a:t> </a:t>
            </a:r>
            <a:r>
              <a:rPr lang="en-US" sz="2800" b="1">
                <a:latin typeface="Times New Roman" pitchFamily="18" charset="0"/>
                <a:cs typeface="Times New Roman" pitchFamily="18" charset="0"/>
              </a:rPr>
              <a:t>?</a:t>
            </a:r>
            <a:r>
              <a:rPr lang="en-US" sz="2800">
                <a:latin typeface="Times New Roman" pitchFamily="18" charset="0"/>
                <a:cs typeface="Times New Roman" pitchFamily="18" charset="0"/>
              </a:rPr>
              <a:t> </a:t>
            </a:r>
          </a:p>
        </p:txBody>
      </p:sp>
      <p:graphicFrame>
        <p:nvGraphicFramePr>
          <p:cNvPr id="47110" name="Group 6"/>
          <p:cNvGraphicFramePr>
            <a:graphicFrameLocks noGrp="1"/>
          </p:cNvGraphicFramePr>
          <p:nvPr/>
        </p:nvGraphicFramePr>
        <p:xfrm>
          <a:off x="1763713" y="1125538"/>
          <a:ext cx="3048000" cy="782638"/>
        </p:xfrm>
        <a:graphic>
          <a:graphicData uri="http://schemas.openxmlformats.org/drawingml/2006/table">
            <a:tbl>
              <a:tblPr/>
              <a:tblGrid>
                <a:gridCol w="762000"/>
                <a:gridCol w="762000"/>
                <a:gridCol w="762000"/>
                <a:gridCol w="762000"/>
              </a:tblGrid>
              <a:tr h="782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47123" name="Oval 19"/>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7124" name="Oval 2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7125" name="Oval 2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7126" name="Oval 2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7127"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7128"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7129"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7130"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7131" name="Oval 27"/>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7132" name="Oval 28"/>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7133"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7134" name="Oval 30"/>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7135" name="Oval 31"/>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7136" name="Oval 3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7137" name="Oval 3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7138" name="Oval 34"/>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sp>
        <p:nvSpPr>
          <p:cNvPr id="47139" name="AutoShape 35"/>
          <p:cNvSpPr>
            <a:spLocks noChangeArrowheads="1"/>
          </p:cNvSpPr>
          <p:nvPr/>
        </p:nvSpPr>
        <p:spPr bwMode="auto">
          <a:xfrm>
            <a:off x="1116013" y="4365625"/>
            <a:ext cx="6192837" cy="1223963"/>
          </a:xfrm>
          <a:prstGeom prst="cloudCallout">
            <a:avLst>
              <a:gd name="adj1" fmla="val -23185"/>
              <a:gd name="adj2" fmla="val 86444"/>
            </a:avLst>
          </a:prstGeom>
          <a:solidFill>
            <a:srgbClr val="FCFE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sz="4400" i="1">
                <a:solidFill>
                  <a:srgbClr val="FF0000"/>
                </a:solidFill>
              </a:rPr>
              <a:t>Rất tiếc, sai rồi !</a:t>
            </a:r>
          </a:p>
          <a:p>
            <a:pPr algn="ctr"/>
            <a:endParaRPr lang="en-US" sz="4400" i="1">
              <a:solidFill>
                <a:srgbClr val="FF0000"/>
              </a:solidFill>
            </a:endParaRPr>
          </a:p>
        </p:txBody>
      </p:sp>
      <p:graphicFrame>
        <p:nvGraphicFramePr>
          <p:cNvPr id="47141" name="Group 37"/>
          <p:cNvGraphicFramePr>
            <a:graphicFrameLocks noGrp="1"/>
          </p:cNvGraphicFramePr>
          <p:nvPr>
            <p:extLst>
              <p:ext uri="{D42A27DB-BD31-4B8C-83A1-F6EECF244321}">
                <p14:modId xmlns:p14="http://schemas.microsoft.com/office/powerpoint/2010/main" val="1938093940"/>
              </p:ext>
            </p:extLst>
          </p:nvPr>
        </p:nvGraphicFramePr>
        <p:xfrm>
          <a:off x="1763713" y="1125538"/>
          <a:ext cx="3048000" cy="782638"/>
        </p:xfrm>
        <a:graphic>
          <a:graphicData uri="http://schemas.openxmlformats.org/drawingml/2006/table">
            <a:tbl>
              <a:tblPr/>
              <a:tblGrid>
                <a:gridCol w="762000"/>
                <a:gridCol w="762000"/>
                <a:gridCol w="762000"/>
                <a:gridCol w="762000"/>
              </a:tblGrid>
              <a:tr h="782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t>
                      </a: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Á</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4153776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13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713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713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713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713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7141"/>
                                        </p:tgtEl>
                                        <p:attrNameLst>
                                          <p:attrName>style.visibility</p:attrName>
                                        </p:attrNameLst>
                                      </p:cBhvr>
                                      <p:to>
                                        <p:strVal val="visible"/>
                                      </p:to>
                                    </p:set>
                                    <p:animEffect transition="in" filter="blinds(horizontal)">
                                      <p:cBhvr>
                                        <p:cTn id="28" dur="500"/>
                                        <p:tgtEl>
                                          <p:spTgt spid="4714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7139"/>
                                        </p:tgtEl>
                                        <p:attrNameLst>
                                          <p:attrName>style.visibility</p:attrName>
                                        </p:attrNameLst>
                                      </p:cBhvr>
                                      <p:to>
                                        <p:strVal val="visible"/>
                                      </p:to>
                                    </p:set>
                                    <p:animEffect transition="in" filter="box(in)">
                                      <p:cBhvr>
                                        <p:cTn id="33" dur="500"/>
                                        <p:tgtEl>
                                          <p:spTgt spid="47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34" grpId="0" animBg="1"/>
      <p:bldP spid="47135" grpId="0" animBg="1"/>
      <p:bldP spid="47136" grpId="0" animBg="1"/>
      <p:bldP spid="47137" grpId="0" animBg="1"/>
      <p:bldP spid="47138" grpId="0" animBg="1"/>
      <p:bldP spid="4713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0" y="2420938"/>
            <a:ext cx="9144000" cy="1152525"/>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Text Box 3"/>
          <p:cNvSpPr txBox="1">
            <a:spLocks noChangeArrowheads="1"/>
          </p:cNvSpPr>
          <p:nvPr/>
        </p:nvSpPr>
        <p:spPr bwMode="auto">
          <a:xfrm>
            <a:off x="-828675" y="260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 7: GỒM 8 CHỮ CÁI</a:t>
            </a:r>
          </a:p>
        </p:txBody>
      </p:sp>
      <p:sp>
        <p:nvSpPr>
          <p:cNvPr id="48132" name="Text Box 4"/>
          <p:cNvSpPr txBox="1">
            <a:spLocks noChangeArrowheads="1"/>
          </p:cNvSpPr>
          <p:nvPr/>
        </p:nvSpPr>
        <p:spPr bwMode="auto">
          <a:xfrm>
            <a:off x="304800" y="2581275"/>
            <a:ext cx="8534400" cy="584775"/>
          </a:xfrm>
          <a:prstGeom prst="rect">
            <a:avLst/>
          </a:prstGeom>
          <a:noFill/>
          <a:ln w="9525">
            <a:noFill/>
            <a:miter lim="800000"/>
            <a:headEnd/>
            <a:tailEnd/>
          </a:ln>
          <a:effectLst/>
          <a:extLst/>
        </p:spPr>
        <p:txBody>
          <a:bodyPr>
            <a:spAutoFit/>
          </a:bodyPr>
          <a:lstStyle/>
          <a:p>
            <a:pPr algn="just">
              <a:spcBef>
                <a:spcPct val="50000"/>
              </a:spcBef>
            </a:pPr>
            <a:r>
              <a:rPr lang="en-US" sz="3200" b="1" dirty="0">
                <a:latin typeface="Times New Roman" pitchFamily="18" charset="0"/>
                <a:cs typeface="Times New Roman" pitchFamily="18" charset="0"/>
              </a:rPr>
              <a:t>  7.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a:t>
            </a:r>
          </a:p>
        </p:txBody>
      </p:sp>
      <p:pic>
        <p:nvPicPr>
          <p:cNvPr id="48134" name="Picture 6" descr="ALRMCL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25" y="0"/>
            <a:ext cx="1285875" cy="1557338"/>
          </a:xfrm>
          <a:prstGeom prst="rect">
            <a:avLst/>
          </a:prstGeom>
          <a:noFill/>
          <a:extLst>
            <a:ext uri="{909E8E84-426E-40DD-AFC4-6F175D3DCCD1}">
              <a14:hiddenFill xmlns:a14="http://schemas.microsoft.com/office/drawing/2010/main">
                <a:solidFill>
                  <a:srgbClr val="FFFFFF"/>
                </a:solidFill>
              </a14:hiddenFill>
            </a:ext>
          </a:extLst>
        </p:spPr>
      </p:pic>
      <p:sp>
        <p:nvSpPr>
          <p:cNvPr id="48135" name="Oval 7"/>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8136" name="Oval 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8137" name="Oval 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8138" name="Oval 1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8139" name="Oval 1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8140" name="Oval 1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8141" name="Oval 1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8142" name="Oval 1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8143" name="Oval 15"/>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8144" name="Oval 16"/>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8145" name="Oval 1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8146" name="Oval 18"/>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8147" name="Oval 19"/>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8148" name="Oval 2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8149" name="Oval 2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8150" name="Oval 22"/>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graphicFrame>
        <p:nvGraphicFramePr>
          <p:cNvPr id="48153" name="Group 25"/>
          <p:cNvGraphicFramePr>
            <a:graphicFrameLocks noGrp="1"/>
          </p:cNvGraphicFramePr>
          <p:nvPr/>
        </p:nvGraphicFramePr>
        <p:xfrm>
          <a:off x="827088" y="908050"/>
          <a:ext cx="5486400" cy="849313"/>
        </p:xfrm>
        <a:graphic>
          <a:graphicData uri="http://schemas.openxmlformats.org/drawingml/2006/table">
            <a:tbl>
              <a:tblPr/>
              <a:tblGrid>
                <a:gridCol w="685800"/>
                <a:gridCol w="685800"/>
                <a:gridCol w="685800"/>
                <a:gridCol w="685800"/>
                <a:gridCol w="685800"/>
                <a:gridCol w="685800"/>
                <a:gridCol w="685800"/>
                <a:gridCol w="685800"/>
              </a:tblGrid>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r>
            </a:tbl>
          </a:graphicData>
        </a:graphic>
      </p:graphicFrame>
      <p:graphicFrame>
        <p:nvGraphicFramePr>
          <p:cNvPr id="48173" name="Group 45"/>
          <p:cNvGraphicFramePr>
            <a:graphicFrameLocks noGrp="1"/>
          </p:cNvGraphicFramePr>
          <p:nvPr/>
        </p:nvGraphicFramePr>
        <p:xfrm>
          <a:off x="900113" y="908050"/>
          <a:ext cx="5486400" cy="849313"/>
        </p:xfrm>
        <a:graphic>
          <a:graphicData uri="http://schemas.openxmlformats.org/drawingml/2006/table">
            <a:tbl>
              <a:tblPr/>
              <a:tblGrid>
                <a:gridCol w="685800"/>
                <a:gridCol w="685800"/>
                <a:gridCol w="685800"/>
                <a:gridCol w="685800"/>
                <a:gridCol w="685800"/>
                <a:gridCol w="685800"/>
                <a:gridCol w="685800"/>
                <a:gridCol w="685800"/>
              </a:tblGrid>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6"/>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784665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14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81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814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814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815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8173"/>
                                        </p:tgtEl>
                                        <p:attrNameLst>
                                          <p:attrName>style.visibility</p:attrName>
                                        </p:attrNameLst>
                                      </p:cBhvr>
                                      <p:to>
                                        <p:strVal val="visible"/>
                                      </p:to>
                                    </p:set>
                                    <p:animEffect transition="in" filter="blinds(horizontal)">
                                      <p:cBhvr>
                                        <p:cTn id="28" dur="500"/>
                                        <p:tgtEl>
                                          <p:spTgt spid="48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46" grpId="0" animBg="1"/>
      <p:bldP spid="48147" grpId="0" animBg="1"/>
      <p:bldP spid="48148" grpId="0" animBg="1"/>
      <p:bldP spid="48149" grpId="0" animBg="1"/>
      <p:bldP spid="481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0" y="2349500"/>
            <a:ext cx="9144000" cy="1366838"/>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5" name="Text Box 3"/>
          <p:cNvSpPr txBox="1">
            <a:spLocks noChangeArrowheads="1"/>
          </p:cNvSpPr>
          <p:nvPr/>
        </p:nvSpPr>
        <p:spPr bwMode="auto">
          <a:xfrm>
            <a:off x="-684213" y="260350"/>
            <a:ext cx="914400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0000"/>
                </a:solidFill>
                <a:latin typeface="Arial" charset="0"/>
              </a:rPr>
              <a:t>HÀNG NGANG 8: GỒM 4 CHỮ CÁI</a:t>
            </a:r>
          </a:p>
        </p:txBody>
      </p:sp>
      <p:sp>
        <p:nvSpPr>
          <p:cNvPr id="49156" name="Text Box 4"/>
          <p:cNvSpPr txBox="1">
            <a:spLocks noChangeArrowheads="1"/>
          </p:cNvSpPr>
          <p:nvPr/>
        </p:nvSpPr>
        <p:spPr bwMode="auto">
          <a:xfrm>
            <a:off x="304800" y="2581275"/>
            <a:ext cx="8534400" cy="1076325"/>
          </a:xfrm>
          <a:prstGeom prst="rect">
            <a:avLst/>
          </a:prstGeom>
          <a:noFill/>
          <a:ln w="9525">
            <a:noFill/>
            <a:miter lim="800000"/>
            <a:headEnd/>
            <a:tailEnd/>
          </a:ln>
          <a:effectLst/>
          <a:extLst/>
        </p:spPr>
        <p:txBody>
          <a:bodyPr>
            <a:spAutoFit/>
          </a:bodyPr>
          <a:lstStyle/>
          <a:p>
            <a:pPr algn="just">
              <a:spcBef>
                <a:spcPct val="50000"/>
              </a:spcBef>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8</a:t>
            </a:r>
            <a:r>
              <a:rPr lang="en-US" sz="28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đô</a:t>
            </a:r>
            <a:r>
              <a:rPr lang="en-US" sz="3200" dirty="0">
                <a:latin typeface="Times New Roman" pitchFamily="18" charset="0"/>
                <a:cs typeface="Times New Roman" pitchFamily="18" charset="0"/>
              </a:rPr>
              <a:t>i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p>
        </p:txBody>
      </p:sp>
      <p:graphicFrame>
        <p:nvGraphicFramePr>
          <p:cNvPr id="49158" name="Group 6"/>
          <p:cNvGraphicFramePr>
            <a:graphicFrameLocks noGrp="1"/>
          </p:cNvGraphicFramePr>
          <p:nvPr/>
        </p:nvGraphicFramePr>
        <p:xfrm>
          <a:off x="2124075" y="1196975"/>
          <a:ext cx="2743200" cy="849313"/>
        </p:xfrm>
        <a:graphic>
          <a:graphicData uri="http://schemas.openxmlformats.org/drawingml/2006/table">
            <a:tbl>
              <a:tblPr/>
              <a:tblGrid>
                <a:gridCol w="685800"/>
                <a:gridCol w="685800"/>
                <a:gridCol w="685800"/>
                <a:gridCol w="685800"/>
              </a:tblGrid>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pic>
        <p:nvPicPr>
          <p:cNvPr id="49170" name="Picture 18" descr="ALRMCL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8125" y="0"/>
            <a:ext cx="1285875" cy="1557338"/>
          </a:xfrm>
          <a:prstGeom prst="rect">
            <a:avLst/>
          </a:prstGeom>
          <a:noFill/>
          <a:extLst>
            <a:ext uri="{909E8E84-426E-40DD-AFC4-6F175D3DCCD1}">
              <a14:hiddenFill xmlns:a14="http://schemas.microsoft.com/office/drawing/2010/main">
                <a:solidFill>
                  <a:srgbClr val="FFFFFF"/>
                </a:solidFill>
              </a14:hiddenFill>
            </a:ext>
          </a:extLst>
        </p:spPr>
      </p:pic>
      <p:sp>
        <p:nvSpPr>
          <p:cNvPr id="49171" name="Oval 19"/>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49172" name="Oval 2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49173" name="Oval 2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49174" name="Oval 2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49175"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49176"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49177"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49178"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49179" name="Oval 27"/>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49180" name="Oval 28"/>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49181" name="Oval 2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49182" name="Oval 30"/>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49183" name="Oval 31"/>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49184" name="Oval 3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49185" name="Oval 3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49186" name="Oval 34"/>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00</a:t>
            </a:r>
          </a:p>
        </p:txBody>
      </p:sp>
      <p:graphicFrame>
        <p:nvGraphicFramePr>
          <p:cNvPr id="49189" name="Group 37"/>
          <p:cNvGraphicFramePr>
            <a:graphicFrameLocks noGrp="1"/>
          </p:cNvGraphicFramePr>
          <p:nvPr>
            <p:ph/>
            <p:extLst>
              <p:ext uri="{D42A27DB-BD31-4B8C-83A1-F6EECF244321}">
                <p14:modId xmlns:p14="http://schemas.microsoft.com/office/powerpoint/2010/main" val="1817380932"/>
              </p:ext>
            </p:extLst>
          </p:nvPr>
        </p:nvGraphicFramePr>
        <p:xfrm>
          <a:off x="2124075" y="1193800"/>
          <a:ext cx="2736850" cy="865188"/>
        </p:xfrm>
        <a:graphic>
          <a:graphicData uri="http://schemas.openxmlformats.org/drawingml/2006/table">
            <a:tbl>
              <a:tblPr/>
              <a:tblGrid>
                <a:gridCol w="684213"/>
                <a:gridCol w="684212"/>
                <a:gridCol w="684213"/>
                <a:gridCol w="684212"/>
              </a:tblGrid>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t>
                      </a: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Ộ</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3565793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ox(in)">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8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4918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4918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4918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4918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9189"/>
                                        </p:tgtEl>
                                        <p:attrNameLst>
                                          <p:attrName>style.visibility</p:attrName>
                                        </p:attrNameLst>
                                      </p:cBhvr>
                                      <p:to>
                                        <p:strVal val="visible"/>
                                      </p:to>
                                    </p:set>
                                    <p:animEffect transition="in" filter="box(in)">
                                      <p:cBhvr>
                                        <p:cTn id="28" dur="500"/>
                                        <p:tgtEl>
                                          <p:spTgt spid="4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82" grpId="0" animBg="1"/>
      <p:bldP spid="49183" grpId="0" animBg="1"/>
      <p:bldP spid="49184" grpId="0" animBg="1"/>
      <p:bldP spid="49185" grpId="0" animBg="1"/>
      <p:bldP spid="4918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0" y="2420938"/>
            <a:ext cx="9144000" cy="1440110"/>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03" name="Text Box 3"/>
          <p:cNvSpPr txBox="1">
            <a:spLocks noChangeArrowheads="1"/>
          </p:cNvSpPr>
          <p:nvPr/>
        </p:nvSpPr>
        <p:spPr bwMode="auto">
          <a:xfrm>
            <a:off x="-757238" y="260350"/>
            <a:ext cx="914400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FF0000"/>
                </a:solidFill>
                <a:latin typeface="Arial" charset="0"/>
              </a:rPr>
              <a:t>HÀNG NGANG 9</a:t>
            </a:r>
            <a:r>
              <a:rPr lang="en-US" sz="3200" b="1" dirty="0" smtClean="0">
                <a:solidFill>
                  <a:srgbClr val="FF0000"/>
                </a:solidFill>
                <a:latin typeface="Arial" charset="0"/>
              </a:rPr>
              <a:t>: </a:t>
            </a:r>
            <a:r>
              <a:rPr lang="en-US" sz="3200" b="1" dirty="0">
                <a:solidFill>
                  <a:srgbClr val="FF0000"/>
                </a:solidFill>
                <a:latin typeface="Arial" charset="0"/>
              </a:rPr>
              <a:t>GỒM 3 CHỮ CÁI</a:t>
            </a:r>
          </a:p>
        </p:txBody>
      </p:sp>
      <p:sp>
        <p:nvSpPr>
          <p:cNvPr id="51204" name="Text Box 4"/>
          <p:cNvSpPr txBox="1">
            <a:spLocks noChangeArrowheads="1"/>
          </p:cNvSpPr>
          <p:nvPr/>
        </p:nvSpPr>
        <p:spPr bwMode="auto">
          <a:xfrm>
            <a:off x="374650" y="2602830"/>
            <a:ext cx="8534400" cy="1077218"/>
          </a:xfrm>
          <a:prstGeom prst="rect">
            <a:avLst/>
          </a:prstGeom>
          <a:noFill/>
          <a:ln w="9525">
            <a:noFill/>
            <a:miter lim="800000"/>
            <a:headEnd/>
            <a:tailEnd/>
          </a:ln>
          <a:effectLst/>
          <a:extLst/>
        </p:spPr>
        <p:txBody>
          <a:bodyPr>
            <a:spAutoFit/>
          </a:bodyPr>
          <a:lstStyle/>
          <a:p>
            <a:pPr algn="just">
              <a:spcBef>
                <a:spcPct val="50000"/>
              </a:spcBef>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9.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metan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51206" name="Group 6"/>
          <p:cNvGraphicFramePr>
            <a:graphicFrameLocks noGrp="1"/>
          </p:cNvGraphicFramePr>
          <p:nvPr/>
        </p:nvGraphicFramePr>
        <p:xfrm>
          <a:off x="3635375" y="1125538"/>
          <a:ext cx="2057400" cy="849313"/>
        </p:xfrm>
        <a:graphic>
          <a:graphicData uri="http://schemas.openxmlformats.org/drawingml/2006/table">
            <a:tbl>
              <a:tblPr/>
              <a:tblGrid>
                <a:gridCol w="685800"/>
                <a:gridCol w="685800"/>
                <a:gridCol w="685800"/>
              </a:tblGrid>
              <a:tr h="849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51217" name="Oval 17"/>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51218" name="Oval 1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51219" name="Oval 19"/>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51220" name="Oval 2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51221" name="Oval 2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51222" name="Oval 2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10</a:t>
            </a:r>
          </a:p>
        </p:txBody>
      </p:sp>
      <p:sp>
        <p:nvSpPr>
          <p:cNvPr id="51223"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51224"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08</a:t>
            </a:r>
          </a:p>
        </p:txBody>
      </p:sp>
      <p:sp>
        <p:nvSpPr>
          <p:cNvPr id="51225" name="Oval 25"/>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07</a:t>
            </a:r>
          </a:p>
        </p:txBody>
      </p:sp>
      <p:sp>
        <p:nvSpPr>
          <p:cNvPr id="51226" name="Oval 26"/>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51227" name="Oval 2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05</a:t>
            </a:r>
          </a:p>
        </p:txBody>
      </p:sp>
      <p:sp>
        <p:nvSpPr>
          <p:cNvPr id="51228" name="Oval 28"/>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04</a:t>
            </a:r>
          </a:p>
        </p:txBody>
      </p:sp>
      <p:sp>
        <p:nvSpPr>
          <p:cNvPr id="51229" name="Oval 29"/>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51230" name="Oval 30"/>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51231" name="Oval 3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01</a:t>
            </a:r>
          </a:p>
        </p:txBody>
      </p:sp>
      <p:sp>
        <p:nvSpPr>
          <p:cNvPr id="51232" name="Oval 32"/>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00</a:t>
            </a:r>
          </a:p>
        </p:txBody>
      </p:sp>
      <p:graphicFrame>
        <p:nvGraphicFramePr>
          <p:cNvPr id="51235" name="Group 35"/>
          <p:cNvGraphicFramePr>
            <a:graphicFrameLocks noGrp="1"/>
          </p:cNvGraphicFramePr>
          <p:nvPr>
            <p:ph/>
            <p:extLst>
              <p:ext uri="{D42A27DB-BD31-4B8C-83A1-F6EECF244321}">
                <p14:modId xmlns:p14="http://schemas.microsoft.com/office/powerpoint/2010/main" val="787851640"/>
              </p:ext>
            </p:extLst>
          </p:nvPr>
        </p:nvGraphicFramePr>
        <p:xfrm>
          <a:off x="3635375" y="1122363"/>
          <a:ext cx="2100263" cy="828675"/>
        </p:xfrm>
        <a:graphic>
          <a:graphicData uri="http://schemas.openxmlformats.org/drawingml/2006/table">
            <a:tbl>
              <a:tblPr/>
              <a:tblGrid>
                <a:gridCol w="700088"/>
                <a:gridCol w="700087"/>
                <a:gridCol w="700088"/>
              </a:tblGrid>
              <a:tr h="828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t>
                      </a: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a:t>
                      </a:r>
                      <a:endParaRPr kumimoji="0" lang="vi-VN"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1975948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228"/>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5122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5123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51231"/>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5123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1235"/>
                                        </p:tgtEl>
                                        <p:attrNameLst>
                                          <p:attrName>style.visibility</p:attrName>
                                        </p:attrNameLst>
                                      </p:cBhvr>
                                      <p:to>
                                        <p:strVal val="visible"/>
                                      </p:to>
                                    </p:set>
                                    <p:animEffect transition="in" filter="box(in)">
                                      <p:cBhvr>
                                        <p:cTn id="28" dur="500"/>
                                        <p:tgtEl>
                                          <p:spTgt spid="5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28" grpId="0" animBg="1"/>
      <p:bldP spid="51229" grpId="0" animBg="1"/>
      <p:bldP spid="51230" grpId="0" animBg="1"/>
      <p:bldP spid="51231" grpId="0" animBg="1"/>
      <p:bldP spid="512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147" y="304803"/>
            <a:ext cx="5272748" cy="682168"/>
          </a:xfrm>
        </p:spPr>
        <p:txBody>
          <a:bodyPr>
            <a:normAutofit fontScale="90000"/>
          </a:bodyPr>
          <a:lstStyle/>
          <a:p>
            <a:r>
              <a:rPr lang="en-US" dirty="0" smtClean="0">
                <a:solidFill>
                  <a:schemeClr val="tx1"/>
                </a:solidFill>
                <a:latin typeface="Times New Roman" pitchFamily="18" charset="0"/>
                <a:cs typeface="Times New Roman" pitchFamily="18" charset="0"/>
              </a:rPr>
              <a:t>Than </a:t>
            </a:r>
            <a:r>
              <a:rPr lang="en-US" dirty="0" err="1" smtClean="0">
                <a:solidFill>
                  <a:schemeClr val="tx1"/>
                </a:solidFill>
                <a:latin typeface="Times New Roman" pitchFamily="18" charset="0"/>
                <a:cs typeface="Times New Roman" pitchFamily="18" charset="0"/>
              </a:rPr>
              <a:t>gầy</a:t>
            </a:r>
            <a:endParaRPr lang="en-US"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1262760"/>
            <a:ext cx="7839222" cy="5186647"/>
          </a:xfrm>
        </p:spPr>
      </p:pic>
    </p:spTree>
    <p:extLst>
      <p:ext uri="{BB962C8B-B14F-4D97-AF65-F5344CB8AC3E}">
        <p14:creationId xmlns:p14="http://schemas.microsoft.com/office/powerpoint/2010/main" val="29897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0" y="2436813"/>
            <a:ext cx="9144000" cy="1223962"/>
          </a:xfrm>
          <a:prstGeom prst="roundRect">
            <a:avLst>
              <a:gd name="adj" fmla="val 16667"/>
            </a:avLst>
          </a:prstGeom>
          <a:solidFill>
            <a:srgbClr val="FEFAA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7" name="Text Box 3"/>
          <p:cNvSpPr txBox="1">
            <a:spLocks noChangeArrowheads="1"/>
          </p:cNvSpPr>
          <p:nvPr/>
        </p:nvSpPr>
        <p:spPr bwMode="auto">
          <a:xfrm>
            <a:off x="-1044575" y="3333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FF0000"/>
                </a:solidFill>
                <a:latin typeface="Arial" charset="0"/>
              </a:rPr>
              <a:t>HÀNG NGANG </a:t>
            </a:r>
            <a:r>
              <a:rPr lang="en-US" sz="3200" b="1" dirty="0" smtClean="0">
                <a:solidFill>
                  <a:srgbClr val="FF0000"/>
                </a:solidFill>
                <a:latin typeface="Arial" charset="0"/>
              </a:rPr>
              <a:t>10: </a:t>
            </a:r>
            <a:r>
              <a:rPr lang="en-US" sz="3200" b="1" dirty="0">
                <a:solidFill>
                  <a:srgbClr val="FF0000"/>
                </a:solidFill>
                <a:latin typeface="Arial" charset="0"/>
              </a:rPr>
              <a:t>GỒM 5 CHỮ CÁI</a:t>
            </a:r>
          </a:p>
        </p:txBody>
      </p:sp>
      <p:sp>
        <p:nvSpPr>
          <p:cNvPr id="52228" name="Text Box 4"/>
          <p:cNvSpPr txBox="1">
            <a:spLocks noChangeArrowheads="1"/>
          </p:cNvSpPr>
          <p:nvPr/>
        </p:nvSpPr>
        <p:spPr bwMode="auto">
          <a:xfrm>
            <a:off x="304800" y="2581275"/>
            <a:ext cx="8534400" cy="1076325"/>
          </a:xfrm>
          <a:prstGeom prst="rect">
            <a:avLst/>
          </a:prstGeom>
          <a:noFill/>
          <a:ln w="9525">
            <a:noFill/>
            <a:miter lim="800000"/>
            <a:headEnd/>
            <a:tailEnd/>
          </a:ln>
          <a:effectLst/>
          <a:extLst/>
        </p:spPr>
        <p:txBody>
          <a:bodyPr>
            <a:spAutoFit/>
          </a:bodyPr>
          <a:lstStyle/>
          <a:p>
            <a:pPr algn="just">
              <a:spcBef>
                <a:spcPct val="50000"/>
              </a:spcBef>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hidrocacbon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C ? </a:t>
            </a:r>
          </a:p>
        </p:txBody>
      </p:sp>
      <p:graphicFrame>
        <p:nvGraphicFramePr>
          <p:cNvPr id="52230" name="Group 6"/>
          <p:cNvGraphicFramePr>
            <a:graphicFrameLocks noGrp="1"/>
          </p:cNvGraphicFramePr>
          <p:nvPr/>
        </p:nvGraphicFramePr>
        <p:xfrm>
          <a:off x="2916238" y="1268413"/>
          <a:ext cx="3429000" cy="787400"/>
        </p:xfrm>
        <a:graphic>
          <a:graphicData uri="http://schemas.openxmlformats.org/drawingml/2006/table">
            <a:tbl>
              <a:tblPr/>
              <a:tblGrid>
                <a:gridCol w="685800"/>
                <a:gridCol w="685800"/>
                <a:gridCol w="685800"/>
                <a:gridCol w="685800"/>
                <a:gridCol w="685800"/>
              </a:tblGrid>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
        <p:nvSpPr>
          <p:cNvPr id="52245" name="Oval 21"/>
          <p:cNvSpPr>
            <a:spLocks noChangeArrowheads="1"/>
          </p:cNvSpPr>
          <p:nvPr/>
        </p:nvSpPr>
        <p:spPr bwMode="auto">
          <a:xfrm>
            <a:off x="8167688"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15</a:t>
            </a:r>
          </a:p>
        </p:txBody>
      </p:sp>
      <p:sp>
        <p:nvSpPr>
          <p:cNvPr id="52246" name="Oval 22"/>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14</a:t>
            </a:r>
          </a:p>
        </p:txBody>
      </p:sp>
      <p:sp>
        <p:nvSpPr>
          <p:cNvPr id="52247" name="Oval 23"/>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13</a:t>
            </a:r>
          </a:p>
        </p:txBody>
      </p:sp>
      <p:sp>
        <p:nvSpPr>
          <p:cNvPr id="52248" name="Oval 2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12</a:t>
            </a:r>
          </a:p>
        </p:txBody>
      </p:sp>
      <p:sp>
        <p:nvSpPr>
          <p:cNvPr id="52249" name="Oval 2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11</a:t>
            </a:r>
          </a:p>
        </p:txBody>
      </p:sp>
      <p:sp>
        <p:nvSpPr>
          <p:cNvPr id="52250" name="Oval 26"/>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10</a:t>
            </a:r>
          </a:p>
        </p:txBody>
      </p:sp>
      <p:sp>
        <p:nvSpPr>
          <p:cNvPr id="52251" name="Oval 27"/>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09</a:t>
            </a:r>
          </a:p>
        </p:txBody>
      </p:sp>
      <p:sp>
        <p:nvSpPr>
          <p:cNvPr id="52252" name="Oval 28"/>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08</a:t>
            </a:r>
          </a:p>
        </p:txBody>
      </p:sp>
      <p:sp>
        <p:nvSpPr>
          <p:cNvPr id="52253" name="Oval 29"/>
          <p:cNvSpPr>
            <a:spLocks noChangeArrowheads="1"/>
          </p:cNvSpPr>
          <p:nvPr/>
        </p:nvSpPr>
        <p:spPr bwMode="auto">
          <a:xfrm>
            <a:off x="8162925" y="482600"/>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07</a:t>
            </a:r>
          </a:p>
        </p:txBody>
      </p:sp>
      <p:sp>
        <p:nvSpPr>
          <p:cNvPr id="52254" name="Oval 30"/>
          <p:cNvSpPr>
            <a:spLocks noChangeArrowheads="1"/>
          </p:cNvSpPr>
          <p:nvPr/>
        </p:nvSpPr>
        <p:spPr bwMode="auto">
          <a:xfrm>
            <a:off x="8167688" y="473075"/>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06</a:t>
            </a:r>
          </a:p>
        </p:txBody>
      </p:sp>
      <p:sp>
        <p:nvSpPr>
          <p:cNvPr id="52255" name="Oval 31"/>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05</a:t>
            </a:r>
          </a:p>
        </p:txBody>
      </p:sp>
      <p:sp>
        <p:nvSpPr>
          <p:cNvPr id="52256" name="Oval 32"/>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04</a:t>
            </a:r>
          </a:p>
        </p:txBody>
      </p:sp>
      <p:sp>
        <p:nvSpPr>
          <p:cNvPr id="52257" name="Oval 33"/>
          <p:cNvSpPr>
            <a:spLocks noChangeArrowheads="1"/>
          </p:cNvSpPr>
          <p:nvPr/>
        </p:nvSpPr>
        <p:spPr bwMode="auto">
          <a:xfrm>
            <a:off x="8167688"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03</a:t>
            </a:r>
          </a:p>
        </p:txBody>
      </p:sp>
      <p:sp>
        <p:nvSpPr>
          <p:cNvPr id="52258" name="Oval 34"/>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DC2608"/>
                </a:solidFill>
                <a:latin typeface=".VnBlack" pitchFamily="34" charset="0"/>
              </a:rPr>
              <a:t>02</a:t>
            </a:r>
          </a:p>
        </p:txBody>
      </p:sp>
      <p:sp>
        <p:nvSpPr>
          <p:cNvPr id="52259" name="Oval 35"/>
          <p:cNvSpPr>
            <a:spLocks noChangeArrowheads="1"/>
          </p:cNvSpPr>
          <p:nvPr/>
        </p:nvSpPr>
        <p:spPr bwMode="auto">
          <a:xfrm>
            <a:off x="8162925" y="477838"/>
            <a:ext cx="692150" cy="6858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01</a:t>
            </a:r>
          </a:p>
        </p:txBody>
      </p:sp>
      <p:sp>
        <p:nvSpPr>
          <p:cNvPr id="52260" name="Oval 36"/>
          <p:cNvSpPr>
            <a:spLocks noChangeArrowheads="1"/>
          </p:cNvSpPr>
          <p:nvPr/>
        </p:nvSpPr>
        <p:spPr bwMode="auto">
          <a:xfrm>
            <a:off x="8094663" y="428625"/>
            <a:ext cx="814387" cy="7747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dirty="0">
                <a:solidFill>
                  <a:srgbClr val="DC2608"/>
                </a:solidFill>
                <a:latin typeface=".VnBlack" pitchFamily="34" charset="0"/>
              </a:rPr>
              <a:t>00</a:t>
            </a:r>
          </a:p>
        </p:txBody>
      </p:sp>
      <p:graphicFrame>
        <p:nvGraphicFramePr>
          <p:cNvPr id="52263" name="Group 39"/>
          <p:cNvGraphicFramePr>
            <a:graphicFrameLocks noGrp="1"/>
          </p:cNvGraphicFramePr>
          <p:nvPr>
            <p:ph/>
          </p:nvPr>
        </p:nvGraphicFramePr>
        <p:xfrm>
          <a:off x="2843213" y="1265238"/>
          <a:ext cx="3529012" cy="830263"/>
        </p:xfrm>
        <a:graphic>
          <a:graphicData uri="http://schemas.openxmlformats.org/drawingml/2006/table">
            <a:tbl>
              <a:tblPr/>
              <a:tblGrid>
                <a:gridCol w="706437"/>
                <a:gridCol w="704850"/>
                <a:gridCol w="706438"/>
                <a:gridCol w="704850"/>
                <a:gridCol w="706437"/>
              </a:tblGrid>
              <a:tr h="830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bl>
          </a:graphicData>
        </a:graphic>
      </p:graphicFrame>
    </p:spTree>
    <p:custDataLst>
      <p:tags r:id="rId1"/>
    </p:custDataLst>
    <p:extLst>
      <p:ext uri="{BB962C8B-B14F-4D97-AF65-F5344CB8AC3E}">
        <p14:creationId xmlns:p14="http://schemas.microsoft.com/office/powerpoint/2010/main" val="3542082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ox(in)">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25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ep.wav"/>
                                        </p:tgtEl>
                                      </p:cMediaNode>
                                    </p:audio>
                                  </p:subTnLst>
                                </p:cTn>
                              </p:par>
                            </p:childTnLst>
                          </p:cTn>
                        </p:par>
                        <p:par>
                          <p:cTn id="12" fill="hold" nodeType="afterGroup">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5225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ep.wav"/>
                                        </p:tgtEl>
                                      </p:cMediaNode>
                                    </p:audio>
                                  </p:subTnLst>
                                </p:cTn>
                              </p:par>
                            </p:childTnLst>
                          </p:cTn>
                        </p:par>
                        <p:par>
                          <p:cTn id="15" fill="hold" nodeType="afterGroup">
                            <p:stCondLst>
                              <p:cond delay="1000"/>
                            </p:stCondLst>
                            <p:childTnLst>
                              <p:par>
                                <p:cTn id="16" presetID="1" presetClass="entr" presetSubtype="0" fill="hold" grpId="0" nodeType="afterEffect">
                                  <p:stCondLst>
                                    <p:cond delay="1000"/>
                                  </p:stCondLst>
                                  <p:childTnLst>
                                    <p:set>
                                      <p:cBhvr>
                                        <p:cTn id="17" dur="1" fill="hold">
                                          <p:stCondLst>
                                            <p:cond delay="0"/>
                                          </p:stCondLst>
                                        </p:cTn>
                                        <p:tgtEl>
                                          <p:spTgt spid="52258"/>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eep.wav"/>
                                        </p:tgtEl>
                                      </p:cMediaNode>
                                    </p:audio>
                                  </p:subTnLst>
                                </p:cTn>
                              </p:par>
                            </p:childTnLst>
                          </p:cTn>
                        </p:par>
                        <p:par>
                          <p:cTn id="18" fill="hold" nodeType="afterGroup">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5225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beep.wav"/>
                                        </p:tgtEl>
                                      </p:cMediaNode>
                                    </p:audio>
                                  </p:subTnLst>
                                </p:cTn>
                              </p:par>
                            </p:childTnLst>
                          </p:cTn>
                        </p:par>
                        <p:par>
                          <p:cTn id="21" fill="hold" nodeType="afterGroup">
                            <p:stCondLst>
                              <p:cond delay="3000"/>
                            </p:stCondLst>
                            <p:childTnLst>
                              <p:par>
                                <p:cTn id="22" presetID="1" presetClass="entr" presetSubtype="0" fill="hold" grpId="0" nodeType="afterEffect">
                                  <p:stCondLst>
                                    <p:cond delay="1000"/>
                                  </p:stCondLst>
                                  <p:childTnLst>
                                    <p:set>
                                      <p:cBhvr>
                                        <p:cTn id="23" dur="1" fill="hold">
                                          <p:stCondLst>
                                            <p:cond delay="0"/>
                                          </p:stCondLst>
                                        </p:cTn>
                                        <p:tgtEl>
                                          <p:spTgt spid="5226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GU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2263"/>
                                        </p:tgtEl>
                                        <p:attrNameLst>
                                          <p:attrName>style.visibility</p:attrName>
                                        </p:attrNameLst>
                                      </p:cBhvr>
                                      <p:to>
                                        <p:strVal val="visible"/>
                                      </p:to>
                                    </p:set>
                                    <p:animEffect transition="in" filter="box(in)">
                                      <p:cBhvr>
                                        <p:cTn id="28" dur="500"/>
                                        <p:tgtEl>
                                          <p:spTgt spid="52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56" grpId="0" animBg="1"/>
      <p:bldP spid="52257" grpId="0" animBg="1"/>
      <p:bldP spid="52258" grpId="0" animBg="1"/>
      <p:bldP spid="52259" grpId="0" animBg="1"/>
      <p:bldP spid="522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76" y="-84406"/>
            <a:ext cx="7290054" cy="1499616"/>
          </a:xfrm>
        </p:spPr>
        <p:txBody>
          <a:bodyPr/>
          <a:lstStyle/>
          <a:p>
            <a:r>
              <a:rPr lang="en-US" dirty="0" smtClean="0">
                <a:solidFill>
                  <a:schemeClr val="tx1"/>
                </a:solidFill>
                <a:latin typeface="Times New Roman" pitchFamily="18" charset="0"/>
                <a:cs typeface="Times New Roman" pitchFamily="18" charset="0"/>
              </a:rPr>
              <a:t>                     Than </a:t>
            </a:r>
            <a:r>
              <a:rPr lang="en-US" dirty="0" err="1" smtClean="0">
                <a:solidFill>
                  <a:schemeClr val="tx1"/>
                </a:solidFill>
                <a:latin typeface="Times New Roman" pitchFamily="18" charset="0"/>
                <a:cs typeface="Times New Roman" pitchFamily="18" charset="0"/>
              </a:rPr>
              <a:t>mỡ</a:t>
            </a:r>
            <a:endParaRPr lang="en-US" dirty="0">
              <a:solidFill>
                <a:schemeClr val="tx1"/>
              </a:solidFill>
              <a:latin typeface="Times New Roman" pitchFamily="18" charset="0"/>
              <a:cs typeface="Times New Roman" pitchFamily="18" charset="0"/>
            </a:endParaRPr>
          </a:p>
        </p:txBody>
      </p:sp>
      <p:pic>
        <p:nvPicPr>
          <p:cNvPr id="6" name="Picture 5" descr="than mỡ.jpg"/>
          <p:cNvPicPr>
            <a:picLocks noChangeAspect="1"/>
          </p:cNvPicPr>
          <p:nvPr/>
        </p:nvPicPr>
        <p:blipFill>
          <a:blip r:embed="rId2"/>
          <a:stretch>
            <a:fillRect/>
          </a:stretch>
        </p:blipFill>
        <p:spPr>
          <a:xfrm>
            <a:off x="1610405" y="1886631"/>
            <a:ext cx="5857875" cy="4391025"/>
          </a:xfrm>
          <a:prstGeom prst="rect">
            <a:avLst/>
          </a:prstGeom>
        </p:spPr>
      </p:pic>
    </p:spTree>
    <p:extLst>
      <p:ext uri="{BB962C8B-B14F-4D97-AF65-F5344CB8AC3E}">
        <p14:creationId xmlns:p14="http://schemas.microsoft.com/office/powerpoint/2010/main" val="16138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06" y="-168811"/>
            <a:ext cx="7290054" cy="996126"/>
          </a:xfrm>
        </p:spPr>
        <p:txBody>
          <a:bodyPr/>
          <a:lstStyle/>
          <a:p>
            <a:r>
              <a:rPr lang="en-US" dirty="0" smtClean="0">
                <a:solidFill>
                  <a:schemeClr val="tx1"/>
                </a:solidFill>
                <a:latin typeface="Times New Roman" pitchFamily="18" charset="0"/>
                <a:cs typeface="Times New Roman" pitchFamily="18" charset="0"/>
              </a:rPr>
              <a:t>                    Than non</a:t>
            </a:r>
            <a:endParaRPr lang="en-US"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107649" y="-69328"/>
            <a:ext cx="4709863" cy="7639548"/>
          </a:xfrm>
        </p:spPr>
      </p:pic>
    </p:spTree>
    <p:extLst>
      <p:ext uri="{BB962C8B-B14F-4D97-AF65-F5344CB8AC3E}">
        <p14:creationId xmlns:p14="http://schemas.microsoft.com/office/powerpoint/2010/main" val="31194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93" y="1"/>
            <a:ext cx="7290054" cy="870857"/>
          </a:xfrm>
        </p:spPr>
        <p:txBody>
          <a:bodyPr/>
          <a:lstStyle/>
          <a:p>
            <a:r>
              <a:rPr lang="en-US" dirty="0" smtClean="0">
                <a:solidFill>
                  <a:schemeClr val="tx1"/>
                </a:solidFill>
                <a:latin typeface="Times New Roman" pitchFamily="18" charset="0"/>
                <a:cs typeface="Times New Roman" pitchFamily="18" charset="0"/>
              </a:rPr>
              <a:t>                     Than </a:t>
            </a:r>
            <a:r>
              <a:rPr lang="en-US" dirty="0" err="1" smtClean="0">
                <a:solidFill>
                  <a:schemeClr val="tx1"/>
                </a:solidFill>
                <a:latin typeface="Times New Roman" pitchFamily="18" charset="0"/>
                <a:cs typeface="Times New Roman" pitchFamily="18" charset="0"/>
              </a:rPr>
              <a:t>bùn</a:t>
            </a:r>
            <a:endParaRPr lang="en-US"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1" y="1392703"/>
            <a:ext cx="7986932" cy="4918978"/>
          </a:xfrm>
        </p:spPr>
      </p:pic>
    </p:spTree>
    <p:extLst>
      <p:ext uri="{BB962C8B-B14F-4D97-AF65-F5344CB8AC3E}">
        <p14:creationId xmlns:p14="http://schemas.microsoft.com/office/powerpoint/2010/main" val="7731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92" y="319315"/>
            <a:ext cx="7290054" cy="812800"/>
          </a:xfrm>
        </p:spPr>
        <p:txBody>
          <a:bodyPr>
            <a:normAutofit fontScale="90000"/>
          </a:bodyPr>
          <a:lstStyle/>
          <a:p>
            <a:r>
              <a:rPr lang="en-US" sz="4800" dirty="0" smtClean="0">
                <a:solidFill>
                  <a:schemeClr val="tx1"/>
                </a:solidFill>
                <a:latin typeface="Times New Roman" pitchFamily="18" charset="0"/>
                <a:cs typeface="Times New Roman" pitchFamily="18" charset="0"/>
              </a:rPr>
              <a:t>                           </a:t>
            </a:r>
            <a:r>
              <a:rPr lang="en-US" sz="4800" dirty="0" err="1" smtClean="0">
                <a:solidFill>
                  <a:schemeClr val="tx1"/>
                </a:solidFill>
                <a:latin typeface="Times New Roman" pitchFamily="18" charset="0"/>
                <a:cs typeface="Times New Roman" pitchFamily="18" charset="0"/>
              </a:rPr>
              <a:t>Gỗ</a:t>
            </a:r>
            <a:endParaRPr lang="en-US" sz="4800" dirty="0">
              <a:solidFill>
                <a:schemeClr val="tx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90379" y="1499619"/>
            <a:ext cx="8145194" cy="5090463"/>
          </a:xfrm>
          <a:prstGeom prst="rect">
            <a:avLst/>
          </a:prstGeom>
        </p:spPr>
      </p:pic>
    </p:spTree>
    <p:extLst>
      <p:ext uri="{BB962C8B-B14F-4D97-AF65-F5344CB8AC3E}">
        <p14:creationId xmlns:p14="http://schemas.microsoft.com/office/powerpoint/2010/main" val="13878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2|0.4"/>
</p:tagLst>
</file>

<file path=ppt/tags/tag10.xml><?xml version="1.0" encoding="utf-8"?>
<p:tagLst xmlns:a="http://schemas.openxmlformats.org/drawingml/2006/main" xmlns:r="http://schemas.openxmlformats.org/officeDocument/2006/relationships" xmlns:p="http://schemas.openxmlformats.org/presentationml/2006/main">
  <p:tag name="TIMING" val="|0.5|0.6|0.7"/>
</p:tagLst>
</file>

<file path=ppt/tags/tag2.xml><?xml version="1.0" encoding="utf-8"?>
<p:tagLst xmlns:a="http://schemas.openxmlformats.org/drawingml/2006/main" xmlns:r="http://schemas.openxmlformats.org/officeDocument/2006/relationships" xmlns:p="http://schemas.openxmlformats.org/presentationml/2006/main">
  <p:tag name="TIMING" val="|0|0.1|0.2"/>
</p:tagLst>
</file>

<file path=ppt/tags/tag3.xml><?xml version="1.0" encoding="utf-8"?>
<p:tagLst xmlns:a="http://schemas.openxmlformats.org/drawingml/2006/main" xmlns:r="http://schemas.openxmlformats.org/officeDocument/2006/relationships" xmlns:p="http://schemas.openxmlformats.org/presentationml/2006/main">
  <p:tag name="TIMING" val="|0|0.1|0.1"/>
</p:tagLst>
</file>

<file path=ppt/tags/tag4.xml><?xml version="1.0" encoding="utf-8"?>
<p:tagLst xmlns:a="http://schemas.openxmlformats.org/drawingml/2006/main" xmlns:r="http://schemas.openxmlformats.org/officeDocument/2006/relationships" xmlns:p="http://schemas.openxmlformats.org/presentationml/2006/main">
  <p:tag name="TIMING" val="|0|0.1|0.1"/>
</p:tagLst>
</file>

<file path=ppt/tags/tag5.xml><?xml version="1.0" encoding="utf-8"?>
<p:tagLst xmlns:a="http://schemas.openxmlformats.org/drawingml/2006/main" xmlns:r="http://schemas.openxmlformats.org/officeDocument/2006/relationships" xmlns:p="http://schemas.openxmlformats.org/presentationml/2006/main">
  <p:tag name="TIMING" val="|0|0.1|0.1"/>
</p:tagLst>
</file>

<file path=ppt/tags/tag6.xml><?xml version="1.0" encoding="utf-8"?>
<p:tagLst xmlns:a="http://schemas.openxmlformats.org/drawingml/2006/main" xmlns:r="http://schemas.openxmlformats.org/officeDocument/2006/relationships" xmlns:p="http://schemas.openxmlformats.org/presentationml/2006/main">
  <p:tag name="TIMING" val="|0|0.1|0.2"/>
</p:tagLst>
</file>

<file path=ppt/tags/tag7.xml><?xml version="1.0" encoding="utf-8"?>
<p:tagLst xmlns:a="http://schemas.openxmlformats.org/drawingml/2006/main" xmlns:r="http://schemas.openxmlformats.org/officeDocument/2006/relationships" xmlns:p="http://schemas.openxmlformats.org/presentationml/2006/main">
  <p:tag name="TIMING" val="|0|0.1|0"/>
</p:tagLst>
</file>

<file path=ppt/tags/tag8.xml><?xml version="1.0" encoding="utf-8"?>
<p:tagLst xmlns:a="http://schemas.openxmlformats.org/drawingml/2006/main" xmlns:r="http://schemas.openxmlformats.org/officeDocument/2006/relationships" xmlns:p="http://schemas.openxmlformats.org/presentationml/2006/main">
  <p:tag name="TIMING" val="|0|0.1|0.1"/>
</p:tagLst>
</file>

<file path=ppt/tags/tag9.xml><?xml version="1.0" encoding="utf-8"?>
<p:tagLst xmlns:a="http://schemas.openxmlformats.org/drawingml/2006/main" xmlns:r="http://schemas.openxmlformats.org/officeDocument/2006/relationships" xmlns:p="http://schemas.openxmlformats.org/presentationml/2006/main">
  <p:tag name="TIMING" val="|0.1|0.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1661</Words>
  <Application>Microsoft Office PowerPoint</Application>
  <PresentationFormat>On-screen Show (4:3)</PresentationFormat>
  <Paragraphs>487</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II. Nhiên liệu được phân loại như thế nào?</vt:lpstr>
      <vt:lpstr>Than gầy</vt:lpstr>
      <vt:lpstr>                     Than mỡ</vt:lpstr>
      <vt:lpstr>                    Than non</vt:lpstr>
      <vt:lpstr>                     Than bùn</vt:lpstr>
      <vt:lpstr>                           Gỗ</vt:lpstr>
      <vt:lpstr>PowerPoint Presentation</vt:lpstr>
      <vt:lpstr>PowerPoint Presentation</vt:lpstr>
      <vt:lpstr>PowerPoint Presentation</vt:lpstr>
      <vt:lpstr>PowerPoint Presentation</vt:lpstr>
      <vt:lpstr>PowerPoint Presentation</vt:lpstr>
      <vt:lpstr>II. Phân loại:</vt:lpstr>
      <vt:lpstr>2.Nhiên liệu lỏng</vt:lpstr>
      <vt:lpstr>PowerPoint Presentation</vt:lpstr>
      <vt:lpstr>PowerPoint Presentation</vt:lpstr>
      <vt:lpstr>PowerPoint Presentation</vt:lpstr>
      <vt:lpstr>PowerPoint Presentation</vt:lpstr>
      <vt:lpstr>PowerPoint Presentation</vt:lpstr>
      <vt:lpstr>3.Nhiên liệu khí</vt:lpstr>
      <vt:lpstr>III. Sử dụng nhiên liệu như thế nào cho hiệu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NHATMINH</dc:creator>
  <cp:lastModifiedBy>HuyenYen</cp:lastModifiedBy>
  <cp:revision>65</cp:revision>
  <dcterms:created xsi:type="dcterms:W3CDTF">2017-02-19T15:27:55Z</dcterms:created>
  <dcterms:modified xsi:type="dcterms:W3CDTF">2021-02-22T04:35:00Z</dcterms:modified>
</cp:coreProperties>
</file>