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4" r:id="rId3"/>
    <p:sldId id="259" r:id="rId4"/>
    <p:sldId id="257" r:id="rId5"/>
    <p:sldId id="258" r:id="rId6"/>
    <p:sldId id="260" r:id="rId7"/>
    <p:sldId id="263" r:id="rId8"/>
    <p:sldId id="261" r:id="rId9"/>
    <p:sldId id="262" r:id="rId10"/>
    <p:sldId id="265" r:id="rId11"/>
    <p:sldId id="266" r:id="rId12"/>
    <p:sldId id="268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omputer" initials="c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11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760E-1265-4509-A3C0-1572A0F5C833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1D0A2-38E4-4DEC-BF17-FCBEBF4E5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04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760E-1265-4509-A3C0-1572A0F5C833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1D0A2-38E4-4DEC-BF17-FCBEBF4E5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760E-1265-4509-A3C0-1572A0F5C833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1D0A2-38E4-4DEC-BF17-FCBEBF4E5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02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6481-53D6-4DE5-BAEA-7D03E7D3C3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4A9A-45EA-4B14-9A39-496D9A9129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408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6481-53D6-4DE5-BAEA-7D03E7D3C3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4A9A-45EA-4B14-9A39-496D9A9129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85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6481-53D6-4DE5-BAEA-7D03E7D3C3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4A9A-45EA-4B14-9A39-496D9A9129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33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6481-53D6-4DE5-BAEA-7D03E7D3C3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4A9A-45EA-4B14-9A39-496D9A9129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57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6481-53D6-4DE5-BAEA-7D03E7D3C3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4A9A-45EA-4B14-9A39-496D9A9129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644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6481-53D6-4DE5-BAEA-7D03E7D3C3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4A9A-45EA-4B14-9A39-496D9A9129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59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6481-53D6-4DE5-BAEA-7D03E7D3C3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4A9A-45EA-4B14-9A39-496D9A9129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78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6481-53D6-4DE5-BAEA-7D03E7D3C3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4A9A-45EA-4B14-9A39-496D9A9129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492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760E-1265-4509-A3C0-1572A0F5C833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1D0A2-38E4-4DEC-BF17-FCBEBF4E5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07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6481-53D6-4DE5-BAEA-7D03E7D3C3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4A9A-45EA-4B14-9A39-496D9A9129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55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6481-53D6-4DE5-BAEA-7D03E7D3C3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4A9A-45EA-4B14-9A39-496D9A9129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239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6481-53D6-4DE5-BAEA-7D03E7D3C3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4A9A-45EA-4B14-9A39-496D9A9129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216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760E-1265-4509-A3C0-1572A0F5C833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1D0A2-38E4-4DEC-BF17-FCBEBF4E5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27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760E-1265-4509-A3C0-1572A0F5C833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1D0A2-38E4-4DEC-BF17-FCBEBF4E5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97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760E-1265-4509-A3C0-1572A0F5C833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1D0A2-38E4-4DEC-BF17-FCBEBF4E5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60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760E-1265-4509-A3C0-1572A0F5C833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1D0A2-38E4-4DEC-BF17-FCBEBF4E5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27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760E-1265-4509-A3C0-1572A0F5C833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1D0A2-38E4-4DEC-BF17-FCBEBF4E5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60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760E-1265-4509-A3C0-1572A0F5C833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1D0A2-38E4-4DEC-BF17-FCBEBF4E5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64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760E-1265-4509-A3C0-1572A0F5C833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1D0A2-38E4-4DEC-BF17-FCBEBF4E5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9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2760E-1265-4509-A3C0-1572A0F5C833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1D0A2-38E4-4DEC-BF17-FCBEBF4E5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5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76481-53D6-4DE5-BAEA-7D03E7D3C3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A4A9A-45EA-4B14-9A39-496D9A9129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87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5188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" y="240577"/>
            <a:ext cx="8907463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564" y="2252662"/>
            <a:ext cx="73771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-128755"/>
            <a:ext cx="243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effectLst/>
                <a:latin typeface="Times New Roman"/>
                <a:ea typeface="Times New Roman"/>
              </a:rPr>
              <a:t>Tiết</a:t>
            </a:r>
            <a:r>
              <a:rPr lang="en-US" sz="2800" b="1" dirty="0">
                <a:effectLst/>
                <a:latin typeface="Times New Roman"/>
                <a:ea typeface="Times New Roman"/>
              </a:rPr>
              <a:t>: </a:t>
            </a:r>
            <a:r>
              <a:rPr lang="vi-VN" sz="2800" b="1" dirty="0" smtClean="0">
                <a:effectLst/>
                <a:latin typeface="Times New Roman"/>
                <a:ea typeface="Times New Roman"/>
              </a:rPr>
              <a:t>6</a:t>
            </a:r>
            <a:r>
              <a:rPr lang="en-US" sz="2800" b="1" dirty="0" smtClean="0">
                <a:effectLst/>
                <a:latin typeface="Times New Roman"/>
                <a:ea typeface="Times New Roman"/>
              </a:rPr>
              <a:t>9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0512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5188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228600"/>
            <a:ext cx="6019800" cy="5180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>
              <a:spcBef>
                <a:spcPts val="240"/>
              </a:spcBef>
              <a:spcAft>
                <a:spcPts val="240"/>
              </a:spcAft>
            </a:pPr>
            <a:r>
              <a:rPr lang="en-US" sz="3600" b="1" dirty="0">
                <a:effectLst/>
                <a:latin typeface="Times New Roman"/>
                <a:ea typeface="Times New Roman"/>
              </a:rPr>
              <a:t>-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Bạn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Nam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bị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tật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cận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thị</a:t>
            </a:r>
            <a:endParaRPr lang="en-US" sz="3600" b="1" dirty="0">
              <a:effectLst/>
              <a:latin typeface="Times New Roman"/>
              <a:ea typeface="Times New Roman"/>
            </a:endParaRPr>
          </a:p>
          <a:p>
            <a:pPr marL="285750" marR="0">
              <a:spcBef>
                <a:spcPts val="240"/>
              </a:spcBef>
              <a:spcAft>
                <a:spcPts val="240"/>
              </a:spcAft>
            </a:pPr>
            <a:r>
              <a:rPr lang="en-US" sz="3600" b="1" dirty="0">
                <a:effectLst/>
                <a:latin typeface="Times New Roman"/>
                <a:ea typeface="Times New Roman"/>
              </a:rPr>
              <a:t>-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Nêu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được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3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nguyên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nhân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gây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ra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tật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cận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thị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: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đọc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sách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nơi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thiếu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ánh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sáng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,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tư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thế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ngồi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học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không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đúng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,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chơi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game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quá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nhiều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,…</a:t>
            </a:r>
            <a:r>
              <a:rPr lang="vi-VN" sz="3600" b="1" dirty="0">
                <a:effectLst/>
                <a:latin typeface="Times New Roman"/>
                <a:ea typeface="Times New Roman"/>
              </a:rPr>
              <a:t>                    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-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Cách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khắc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phục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: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Đeo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kính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cận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là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thấu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kính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phân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k</a:t>
            </a:r>
            <a:r>
              <a:rPr lang="vi-VN" sz="3600" b="1" dirty="0">
                <a:effectLst/>
                <a:latin typeface="Times New Roman"/>
                <a:ea typeface="Times New Roman"/>
              </a:rPr>
              <a:t>ì. 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Tiêu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cự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effectLst/>
                <a:latin typeface="Times New Roman"/>
                <a:ea typeface="Times New Roman"/>
              </a:rPr>
              <a:t>là</a:t>
            </a:r>
            <a:r>
              <a:rPr lang="en-US" sz="3600" b="1" dirty="0">
                <a:effectLst/>
                <a:latin typeface="Times New Roman"/>
                <a:ea typeface="Times New Roman"/>
              </a:rPr>
              <a:t> 70 cm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5325347"/>
            <a:ext cx="7391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80340" algn="l"/>
              </a:tabLst>
            </a:pPr>
            <a:r>
              <a:rPr lang="vi-VN" dirty="0">
                <a:effectLst/>
                <a:latin typeface="Times New Roman"/>
                <a:ea typeface="Times New Roman"/>
              </a:rPr>
              <a:t> </a:t>
            </a:r>
            <a:r>
              <a:rPr lang="vi-VN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3.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Trên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vành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kính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lúp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có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ghi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kí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hiệu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5x.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Số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này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có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tên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gọi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là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gì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?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Tính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tiêu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cự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của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kính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lúp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006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7518"/>
            <a:ext cx="8915400" cy="610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16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088" y="-142875"/>
            <a:ext cx="9528176" cy="714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" y="2819400"/>
            <a:ext cx="895508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sz="40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Về</a:t>
            </a:r>
            <a:r>
              <a:rPr kumimoji="0" lang="en-US" sz="40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0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nhà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:</a:t>
            </a:r>
            <a:b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-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Làm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lại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bài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tập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đã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học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-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Chuẩn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bị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bài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mới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: </a:t>
            </a:r>
            <a:r>
              <a:rPr lang="en-US" sz="3600" b="1" dirty="0">
                <a:solidFill>
                  <a:srgbClr val="00B050"/>
                </a:solidFill>
              </a:rPr>
              <a:t>NĂNG LƯỢNG VÀ CHUYỂN HÓA NĂNG LƯỢNG. ĐỊNH LUẬT BẢO TOÀN NĂNG LƯỢNG</a:t>
            </a:r>
          </a:p>
          <a:p>
            <a:r>
              <a:rPr lang="en-US" sz="3200" b="1" i="1" dirty="0" err="1">
                <a:solidFill>
                  <a:srgbClr val="00B050"/>
                </a:solidFill>
              </a:rPr>
              <a:t>Tìm</a:t>
            </a:r>
            <a:r>
              <a:rPr lang="en-US" sz="3200" b="1" i="1" dirty="0">
                <a:solidFill>
                  <a:srgbClr val="00B050"/>
                </a:solidFill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</a:rPr>
              <a:t>hiểu</a:t>
            </a:r>
            <a:r>
              <a:rPr lang="en-US" sz="3200" b="1" i="1" dirty="0">
                <a:solidFill>
                  <a:srgbClr val="00B050"/>
                </a:solidFill>
              </a:rPr>
              <a:t>: </a:t>
            </a:r>
            <a:r>
              <a:rPr lang="en-US" sz="3200" b="1" i="1" dirty="0" err="1">
                <a:solidFill>
                  <a:srgbClr val="00B050"/>
                </a:solidFill>
              </a:rPr>
              <a:t>Năng</a:t>
            </a:r>
            <a:r>
              <a:rPr lang="en-US" sz="3200" b="1" i="1" dirty="0">
                <a:solidFill>
                  <a:srgbClr val="00B050"/>
                </a:solidFill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</a:rPr>
              <a:t>lượng</a:t>
            </a:r>
            <a:r>
              <a:rPr lang="en-US" sz="3200" b="1" i="1" dirty="0">
                <a:solidFill>
                  <a:srgbClr val="00B050"/>
                </a:solidFill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</a:rPr>
              <a:t>và</a:t>
            </a:r>
            <a:r>
              <a:rPr lang="en-US" sz="3200" b="1" i="1" dirty="0">
                <a:solidFill>
                  <a:srgbClr val="00B050"/>
                </a:solidFill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</a:rPr>
              <a:t>sự</a:t>
            </a:r>
            <a:r>
              <a:rPr lang="en-US" sz="3200" b="1" i="1" dirty="0">
                <a:solidFill>
                  <a:srgbClr val="00B050"/>
                </a:solidFill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</a:rPr>
              <a:t>chuyển</a:t>
            </a:r>
            <a:r>
              <a:rPr lang="en-US" sz="3200" b="1" i="1" dirty="0">
                <a:solidFill>
                  <a:srgbClr val="00B050"/>
                </a:solidFill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</a:rPr>
              <a:t>hóa</a:t>
            </a:r>
            <a:r>
              <a:rPr lang="en-US" sz="3200" b="1" i="1" dirty="0">
                <a:solidFill>
                  <a:srgbClr val="00B050"/>
                </a:solidFill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</a:rPr>
              <a:t>giũa</a:t>
            </a:r>
            <a:r>
              <a:rPr lang="en-US" sz="3200" b="1" i="1" dirty="0">
                <a:solidFill>
                  <a:srgbClr val="00B050"/>
                </a:solidFill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</a:rPr>
              <a:t>các</a:t>
            </a:r>
            <a:r>
              <a:rPr lang="en-US" sz="3200" b="1" i="1" dirty="0">
                <a:solidFill>
                  <a:srgbClr val="00B050"/>
                </a:solidFill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</a:rPr>
              <a:t>dạng</a:t>
            </a:r>
            <a:r>
              <a:rPr lang="en-US" sz="3200" b="1" i="1" dirty="0">
                <a:solidFill>
                  <a:srgbClr val="00B050"/>
                </a:solidFill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</a:rPr>
              <a:t>năng</a:t>
            </a:r>
            <a:r>
              <a:rPr lang="en-US" sz="3200" b="1" i="1" dirty="0">
                <a:solidFill>
                  <a:srgbClr val="00B050"/>
                </a:solidFill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</a:rPr>
              <a:t>lượng</a:t>
            </a:r>
            <a:endParaRPr lang="en-US" sz="3200" b="1" i="1" dirty="0">
              <a:solidFill>
                <a:srgbClr val="00B05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6228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144000" cy="6858000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94282"/>
              </p:ext>
            </p:extLst>
          </p:nvPr>
        </p:nvGraphicFramePr>
        <p:xfrm>
          <a:off x="457200" y="457200"/>
          <a:ext cx="8610600" cy="5311518"/>
        </p:xfrm>
        <a:graphic>
          <a:graphicData uri="http://schemas.openxmlformats.org/drawingml/2006/table">
            <a:tbl>
              <a:tblPr firstRow="1" firstCol="1" bandRow="1"/>
              <a:tblGrid>
                <a:gridCol w="1752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5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Vật</a:t>
                      </a:r>
                      <a:r>
                        <a:rPr lang="en-US" sz="36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ở </a:t>
                      </a:r>
                      <a:r>
                        <a:rPr lang="en-US" sz="3600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rất</a:t>
                      </a:r>
                      <a:r>
                        <a:rPr lang="en-US" sz="36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xa</a:t>
                      </a:r>
                      <a:r>
                        <a:rPr lang="en-US" sz="36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TK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6433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 &gt; 2f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376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 = 2f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109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 &lt; d &lt; 2f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3668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 &lt; 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85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144000" cy="6858000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129788"/>
              </p:ext>
            </p:extLst>
          </p:nvPr>
        </p:nvGraphicFramePr>
        <p:xfrm>
          <a:off x="159327" y="409005"/>
          <a:ext cx="8991600" cy="5268846"/>
        </p:xfrm>
        <a:graphic>
          <a:graphicData uri="http://schemas.openxmlformats.org/drawingml/2006/table">
            <a:tbl>
              <a:tblPr firstRow="1" firstCol="1" bandRow="1"/>
              <a:tblGrid>
                <a:gridCol w="19049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866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Vật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ở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rất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xa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TK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Ảnh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thật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3600" b="1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ngược</a:t>
                      </a:r>
                      <a:r>
                        <a:rPr lang="en-US" sz="36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chiều,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nhỏ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hơn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vật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6433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 &gt; 2f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Ảnh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thật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3600" b="1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ngược</a:t>
                      </a:r>
                      <a:r>
                        <a:rPr lang="en-US" sz="36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chiều,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nhỏ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hơn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vật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376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 = 2f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Ảnh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thật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ngược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chiều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bằng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vật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109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 &lt; d &lt; 2f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Ảnh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thật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ngược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chiều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lớn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hơn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vật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3668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 &lt; 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Ảnh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ảo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cùng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chiều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lớn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hơn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vật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2556101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9709" y="0"/>
            <a:ext cx="7696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b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.</a:t>
            </a:r>
            <a:r>
              <a:rPr lang="en-US" dirty="0">
                <a:effectLst/>
                <a:latin typeface="Times New Roman"/>
                <a:ea typeface="Times New Roman"/>
              </a:rPr>
              <a:t> </a:t>
            </a:r>
            <a:r>
              <a:rPr lang="vi-VN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TKPK: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vật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đặt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trước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TKPK,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ảnh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của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vật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qua TK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là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ảnh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ảo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cùng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chiều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với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vật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và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nhỏ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hơn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vật</a:t>
            </a:r>
            <a:endParaRPr lang="en-US" sz="3600" b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2264" y="1597045"/>
            <a:ext cx="190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i="1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/>
                <a:ea typeface="Times New Roman"/>
              </a:rPr>
              <a:t>2. </a:t>
            </a:r>
            <a:r>
              <a:rPr lang="vi-VN" sz="3600" b="1" i="1" u="sng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/>
                <a:ea typeface="Times New Roman"/>
              </a:rPr>
              <a:t>Mắt</a:t>
            </a:r>
            <a:endParaRPr lang="en-US" sz="3600" b="1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0756" y="2243376"/>
            <a:ext cx="2544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ffectLst/>
                <a:latin typeface="Times New Roman"/>
                <a:ea typeface="Times New Roman"/>
              </a:rPr>
              <a:t> </a:t>
            </a:r>
            <a:r>
              <a:rPr lang="vi-VN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a. Mắt cận:</a:t>
            </a:r>
            <a:r>
              <a:rPr lang="vi-VN" dirty="0">
                <a:effectLst/>
                <a:latin typeface="Times New Roman"/>
                <a:ea typeface="Times New Roman"/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5319" y="2902226"/>
            <a:ext cx="8487099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vi-VN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+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Mắt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cận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chỉ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nhìn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rõ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vật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gần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mà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nhìn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rõ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vật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xa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cực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viễn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của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mắt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cận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gần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mắt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hơn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so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với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mắt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bình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thường</a:t>
            </a:r>
            <a:endParaRPr lang="en-US" sz="3600" b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0050" y="5410199"/>
            <a:ext cx="8732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effectLst/>
                <a:latin typeface="Times New Roman"/>
                <a:ea typeface="Times New Roman"/>
              </a:rPr>
              <a:t> </a:t>
            </a:r>
            <a:r>
              <a:rPr lang="vi-VN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+</a:t>
            </a:r>
            <a:r>
              <a:rPr lang="vi-VN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Phải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đeo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kính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cận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là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thấu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kính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phân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kỳ</a:t>
            </a:r>
            <a:r>
              <a:rPr lang="vi-VN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, có tiêu cự f=OC</a:t>
            </a:r>
            <a:r>
              <a:rPr lang="vi-VN" sz="3600" b="1" baseline="-250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v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66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202260"/>
            <a:ext cx="2198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b. Mắt lão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951131"/>
            <a:ext cx="86868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+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Calibri"/>
              </a:rPr>
              <a:t>Mắt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Calibri"/>
              </a:rPr>
              <a:t>lão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Calibri"/>
              </a:rPr>
              <a:t>nhìn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Calibri"/>
              </a:rPr>
              <a:t>rõ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Calibri"/>
              </a:rPr>
              <a:t>những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Calibri"/>
              </a:rPr>
              <a:t>vật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Calibri"/>
              </a:rPr>
              <a:t> ở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Calibri"/>
              </a:rPr>
              <a:t>xa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Calibri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Calibri"/>
              </a:rPr>
              <a:t>không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Calibri"/>
              </a:rPr>
              <a:t>nhìn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Calibri"/>
              </a:rPr>
              <a:t>rõ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Calibri"/>
              </a:rPr>
              <a:t>được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Calibri"/>
              </a:rPr>
              <a:t>những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Calibri"/>
              </a:rPr>
              <a:t>vật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Calibri"/>
              </a:rPr>
              <a:t> ở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Calibri"/>
              </a:rPr>
              <a:t>gần</a:t>
            </a:r>
            <a:endParaRPr lang="en-US" sz="3600" b="1" dirty="0">
              <a:solidFill>
                <a:srgbClr val="7030A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1836" y="2396835"/>
            <a:ext cx="8652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effectLst/>
                <a:latin typeface="Times New Roman"/>
                <a:ea typeface="Times New Roman"/>
              </a:rPr>
              <a:t> </a:t>
            </a:r>
            <a:r>
              <a:rPr lang="vi-VN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+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Phải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đeo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kính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vi-VN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lão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là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1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thấu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kính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vi-VN" sz="36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hội tụ.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1727" y="3043166"/>
            <a:ext cx="2326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3. </a:t>
            </a:r>
            <a:r>
              <a:rPr lang="vi-VN" sz="3600" b="1" i="1" u="sng" dirty="0">
                <a:solidFill>
                  <a:schemeClr val="accent6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Kính lúp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3023" y="3886200"/>
            <a:ext cx="74472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Kính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lúp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là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TKHT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tiêu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cự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ngắn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.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109706" y="4547429"/>
            <a:ext cx="765329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kumimoji="0" lang="vi-VN" sz="3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CT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tính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bội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giác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G=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0" y="1266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 =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702105"/>
              </p:ext>
            </p:extLst>
          </p:nvPr>
        </p:nvGraphicFramePr>
        <p:xfrm>
          <a:off x="8153400" y="4477778"/>
          <a:ext cx="838200" cy="704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3" imgW="228501" imgH="393529" progId="Equation.3">
                  <p:embed/>
                </p:oleObj>
              </mc:Choice>
              <mc:Fallback>
                <p:oleObj name="Equation" r:id="rId3" imgW="228501" imgH="393529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4477778"/>
                        <a:ext cx="838200" cy="7044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0" y="390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384299"/>
            <a:ext cx="569945" cy="102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7054152" y="4506859"/>
            <a:ext cx="1233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effectLst/>
                <a:latin typeface="Times New Roman"/>
                <a:ea typeface="Times New Roman"/>
              </a:rPr>
              <a:t>=&gt;f =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2096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5188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6839849" cy="324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7033" y="4164013"/>
            <a:ext cx="41857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Ảnh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ảo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cùng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chiều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, </a:t>
            </a:r>
          </a:p>
          <a:p>
            <a:r>
              <a:rPr lang="en-US" sz="3600" b="1" dirty="0" err="1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lớn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hơn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vật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72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304800"/>
            <a:ext cx="10828338" cy="975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0"/>
            <a:ext cx="2625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II.</a:t>
            </a:r>
            <a:r>
              <a:rPr lang="vi-VN" sz="3600" b="1" u="sng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BÀI TẬP</a:t>
            </a:r>
            <a:endParaRPr lang="en-US" sz="3600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7982" y="835460"/>
            <a:ext cx="950421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1.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Bác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Tư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chỉ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nhìn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rõ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các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vật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cách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mắt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từ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150 cm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trở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đi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bạn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Tú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chỉ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nhìn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rõ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các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vật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cách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mắt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trong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khoảng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20 cm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80 cm.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Bác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Tư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và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bạn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Tú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bị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tật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về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mắt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?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Nếu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bạn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Tú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phải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chọn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loại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kính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các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đặc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nào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để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khắc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phục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?</a:t>
            </a:r>
          </a:p>
          <a:p>
            <a:r>
              <a:rPr lang="vi-VN" dirty="0">
                <a:effectLst/>
                <a:latin typeface="Times New Roman"/>
                <a:ea typeface="Times New Roman"/>
              </a:rPr>
              <a:t> </a:t>
            </a:r>
            <a:endParaRPr lang="en-US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628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3855"/>
            <a:ext cx="97599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76200" y="609600"/>
            <a:ext cx="4572000" cy="5189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 </a:t>
            </a:r>
            <a:r>
              <a:rPr lang="vi-VN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-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Bác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Tư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bị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tật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lão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thị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Vì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chỉ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nhìn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rõ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các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vật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ở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xa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Đeo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kính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hội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tụ</a:t>
            </a:r>
            <a:endParaRPr lang="en-US" sz="3600" b="1" dirty="0">
              <a:solidFill>
                <a:srgbClr val="0070C0"/>
              </a:solidFill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</a:pPr>
            <a:r>
              <a:rPr lang="vi-VN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   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-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Tú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bị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tật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cận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thị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Vì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chỉ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nhìn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rõ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các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vật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ở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gần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Đeo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kính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phân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kì</a:t>
            </a:r>
            <a:endParaRPr lang="en-US" sz="3600" b="1" dirty="0">
              <a:solidFill>
                <a:srgbClr val="0070C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388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975" y="-228600"/>
            <a:ext cx="97599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0"/>
            <a:ext cx="8153400" cy="4707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tabLst>
                <a:tab pos="4295775" algn="l"/>
              </a:tabLst>
            </a:pPr>
            <a:r>
              <a:rPr lang="vi-VN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vi-VN" sz="3600" b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2. Bạn Nam chỉ nhìn rõ các vật cách mắt từ 20 cm đến 70 cm.</a:t>
            </a:r>
            <a:endParaRPr lang="en-US" sz="3600" b="1" dirty="0">
              <a:solidFill>
                <a:srgbClr val="002060"/>
              </a:solidFill>
              <a:effectLst/>
              <a:latin typeface="Times New Roman"/>
              <a:ea typeface="Times New Roman"/>
            </a:endParaRPr>
          </a:p>
          <a:p>
            <a:pPr marL="342900" marR="0" lvl="0" indent="-342900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vi-VN" sz="3600" b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Mắt bạn Nam bị tật khúc xạ gì? Nêu 3 nguyên nhân có thể gây ra tật khúc xạ này của mắt?</a:t>
            </a:r>
            <a:endParaRPr lang="en-US" sz="3600" b="1" dirty="0">
              <a:solidFill>
                <a:srgbClr val="002060"/>
              </a:solidFill>
              <a:effectLst/>
              <a:latin typeface="Times New Roman"/>
              <a:ea typeface="Times New Roman"/>
            </a:endParaRPr>
          </a:p>
          <a:p>
            <a:pPr marL="342900" marR="0" lvl="0" indent="-342900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  <a:tabLst>
                <a:tab pos="450215" algn="l"/>
              </a:tabLst>
            </a:pPr>
            <a:r>
              <a:rPr lang="vi-VN" sz="3600" b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Để khắc phục bạn Nam phải đeo kính loại gì và có tiêu cự bằng bao nhiêu ?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8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105</TotalTime>
  <Words>510</Words>
  <Application>Microsoft Office PowerPoint</Application>
  <PresentationFormat>On-screen Show (4:3)</PresentationFormat>
  <Paragraphs>45</Paragraphs>
  <Slides>12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BICH HUYEN</dc:creator>
  <cp:lastModifiedBy>pc</cp:lastModifiedBy>
  <cp:revision>12</cp:revision>
  <dcterms:created xsi:type="dcterms:W3CDTF">2021-05-11T11:21:37Z</dcterms:created>
  <dcterms:modified xsi:type="dcterms:W3CDTF">2021-05-12T01:08:31Z</dcterms:modified>
</cp:coreProperties>
</file>