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58" r:id="rId4"/>
    <p:sldId id="259" r:id="rId5"/>
    <p:sldId id="285" r:id="rId6"/>
    <p:sldId id="286" r:id="rId7"/>
    <p:sldId id="287" r:id="rId8"/>
    <p:sldId id="264" r:id="rId9"/>
    <p:sldId id="288" r:id="rId10"/>
    <p:sldId id="293" r:id="rId11"/>
    <p:sldId id="294" r:id="rId12"/>
    <p:sldId id="292" r:id="rId13"/>
    <p:sldId id="295" r:id="rId14"/>
    <p:sldId id="296" r:id="rId15"/>
    <p:sldId id="297" r:id="rId16"/>
    <p:sldId id="299" r:id="rId17"/>
    <p:sldId id="265" r:id="rId18"/>
    <p:sldId id="300" r:id="rId19"/>
    <p:sldId id="301" r:id="rId20"/>
    <p:sldId id="279" r:id="rId21"/>
    <p:sldId id="302" r:id="rId22"/>
    <p:sldId id="269" r:id="rId23"/>
    <p:sldId id="283" r:id="rId24"/>
    <p:sldId id="274" r:id="rId25"/>
    <p:sldId id="275" r:id="rId26"/>
    <p:sldId id="276" r:id="rId27"/>
    <p:sldId id="277" r:id="rId28"/>
    <p:sldId id="257" r:id="rId2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66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5" autoAdjust="0"/>
    <p:restoredTop sz="99112" autoAdjust="0"/>
  </p:normalViewPr>
  <p:slideViewPr>
    <p:cSldViewPr>
      <p:cViewPr varScale="1">
        <p:scale>
          <a:sx n="66" d="100"/>
          <a:sy n="66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8CA6A-BAF4-48D8-AA0A-55D7F70D0973}" type="doc">
      <dgm:prSet loTypeId="urn:microsoft.com/office/officeart/2005/8/layout/h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102CD1-5677-4003-8CBC-2F2BB855A155}">
      <dgm:prSet phldrT="[Text]" custT="1"/>
      <dgm:spPr/>
      <dgm:t>
        <a:bodyPr/>
        <a:lstStyle/>
        <a:p>
          <a:r>
            <a:rPr lang="en-US" sz="3200" dirty="0">
              <a:solidFill>
                <a:srgbClr val="002060"/>
              </a:solidFill>
            </a:rPr>
            <a:t>II. NHỮNG PHÂN BÓN HÓA HỌC THƯỜNG DÙNG</a:t>
          </a:r>
        </a:p>
      </dgm:t>
    </dgm:pt>
    <dgm:pt modelId="{A7821211-FBCE-498A-A3F0-FD57FDC424FB}" type="parTrans" cxnId="{56EFE335-3F80-43CC-B4FB-C60A17C55EC3}">
      <dgm:prSet/>
      <dgm:spPr/>
      <dgm:t>
        <a:bodyPr/>
        <a:lstStyle/>
        <a:p>
          <a:endParaRPr lang="en-US"/>
        </a:p>
      </dgm:t>
    </dgm:pt>
    <dgm:pt modelId="{F011D559-3224-43E6-B275-DDA629C56889}" type="sibTrans" cxnId="{56EFE335-3F80-43CC-B4FB-C60A17C55EC3}">
      <dgm:prSet/>
      <dgm:spPr/>
      <dgm:t>
        <a:bodyPr/>
        <a:lstStyle/>
        <a:p>
          <a:endParaRPr lang="en-US"/>
        </a:p>
      </dgm:t>
    </dgm:pt>
    <dgm:pt modelId="{86AE219F-E25F-4EB0-9B80-61A79F6DDFBF}">
      <dgm:prSet phldrT="[Text]" custT="1"/>
      <dgm:spPr/>
      <dgm:t>
        <a:bodyPr/>
        <a:lstStyle/>
        <a:p>
          <a:r>
            <a:rPr lang="en-US" sz="3200" dirty="0"/>
            <a:t>PHÂN BÓN ĐƠN</a:t>
          </a:r>
        </a:p>
      </dgm:t>
    </dgm:pt>
    <dgm:pt modelId="{DA53A0A4-8F5E-43C1-9828-64E262B243AE}" type="parTrans" cxnId="{22E3A3EA-0BF0-4F5D-A114-B389342C84DE}">
      <dgm:prSet/>
      <dgm:spPr/>
      <dgm:t>
        <a:bodyPr/>
        <a:lstStyle/>
        <a:p>
          <a:endParaRPr lang="en-US"/>
        </a:p>
      </dgm:t>
    </dgm:pt>
    <dgm:pt modelId="{80F450A5-5F1C-40B6-BD99-4D6796F59004}" type="sibTrans" cxnId="{22E3A3EA-0BF0-4F5D-A114-B389342C84DE}">
      <dgm:prSet/>
      <dgm:spPr/>
      <dgm:t>
        <a:bodyPr/>
        <a:lstStyle/>
        <a:p>
          <a:endParaRPr lang="en-US"/>
        </a:p>
      </dgm:t>
    </dgm:pt>
    <dgm:pt modelId="{A1336A5F-0BA2-4D25-BC8B-926854352F32}">
      <dgm:prSet phldrT="[Text]" custT="1"/>
      <dgm:spPr/>
      <dgm:t>
        <a:bodyPr/>
        <a:lstStyle/>
        <a:p>
          <a:r>
            <a:rPr lang="en-US" sz="3600" dirty="0"/>
            <a:t>PHÂN BÓN KÉP</a:t>
          </a:r>
        </a:p>
      </dgm:t>
    </dgm:pt>
    <dgm:pt modelId="{DCCF4C3B-1EAE-493A-B3FD-3C6CC9D3FE15}" type="parTrans" cxnId="{EDA4712F-1189-4564-A1BC-33D88AC2BA30}">
      <dgm:prSet/>
      <dgm:spPr/>
      <dgm:t>
        <a:bodyPr/>
        <a:lstStyle/>
        <a:p>
          <a:endParaRPr lang="en-US"/>
        </a:p>
      </dgm:t>
    </dgm:pt>
    <dgm:pt modelId="{B02165EA-C71A-4676-AB17-15B1B9A8B9BA}" type="sibTrans" cxnId="{EDA4712F-1189-4564-A1BC-33D88AC2BA30}">
      <dgm:prSet/>
      <dgm:spPr/>
      <dgm:t>
        <a:bodyPr/>
        <a:lstStyle/>
        <a:p>
          <a:endParaRPr lang="en-US"/>
        </a:p>
      </dgm:t>
    </dgm:pt>
    <dgm:pt modelId="{21EAC153-61E5-4658-B1A5-68D8FEF6BDDF}">
      <dgm:prSet phldrT="[Text]" custT="1"/>
      <dgm:spPr/>
      <dgm:t>
        <a:bodyPr/>
        <a:lstStyle/>
        <a:p>
          <a:r>
            <a:rPr lang="en-US" sz="3200" dirty="0"/>
            <a:t>PHÂN BÓN VI LƯỢNG</a:t>
          </a:r>
        </a:p>
      </dgm:t>
    </dgm:pt>
    <dgm:pt modelId="{68942910-D3A2-4DE6-8132-5C9DC24BE2F2}" type="parTrans" cxnId="{36B85DB6-C785-41BF-8A1C-DE9E1ABC0D19}">
      <dgm:prSet/>
      <dgm:spPr/>
      <dgm:t>
        <a:bodyPr/>
        <a:lstStyle/>
        <a:p>
          <a:endParaRPr lang="en-US"/>
        </a:p>
      </dgm:t>
    </dgm:pt>
    <dgm:pt modelId="{DEF8FB08-6781-438D-A93C-7750FB1CF6FC}" type="sibTrans" cxnId="{36B85DB6-C785-41BF-8A1C-DE9E1ABC0D19}">
      <dgm:prSet/>
      <dgm:spPr/>
      <dgm:t>
        <a:bodyPr/>
        <a:lstStyle/>
        <a:p>
          <a:endParaRPr lang="en-US"/>
        </a:p>
      </dgm:t>
    </dgm:pt>
    <dgm:pt modelId="{5F7060E2-78F4-43AE-A1EF-E5239A2C3DEE}" type="pres">
      <dgm:prSet presAssocID="{6658CA6A-BAF4-48D8-AA0A-55D7F70D0973}" presName="composite" presStyleCnt="0">
        <dgm:presLayoutVars>
          <dgm:chMax val="1"/>
          <dgm:dir/>
          <dgm:resizeHandles val="exact"/>
        </dgm:presLayoutVars>
      </dgm:prSet>
      <dgm:spPr/>
    </dgm:pt>
    <dgm:pt modelId="{0D802805-892B-403C-BE90-74C15259401C}" type="pres">
      <dgm:prSet presAssocID="{AC102CD1-5677-4003-8CBC-2F2BB855A155}" presName="roof" presStyleLbl="dkBgShp" presStyleIdx="0" presStyleCnt="2" custLinFactNeighborX="2632"/>
      <dgm:spPr/>
    </dgm:pt>
    <dgm:pt modelId="{9FA74EE3-F94C-4E2C-AA4C-0271F486D669}" type="pres">
      <dgm:prSet presAssocID="{AC102CD1-5677-4003-8CBC-2F2BB855A155}" presName="pillars" presStyleCnt="0"/>
      <dgm:spPr/>
    </dgm:pt>
    <dgm:pt modelId="{66CB3127-45BB-488F-81FF-698476415303}" type="pres">
      <dgm:prSet presAssocID="{AC102CD1-5677-4003-8CBC-2F2BB855A155}" presName="pillar1" presStyleLbl="node1" presStyleIdx="0" presStyleCnt="3">
        <dgm:presLayoutVars>
          <dgm:bulletEnabled val="1"/>
        </dgm:presLayoutVars>
      </dgm:prSet>
      <dgm:spPr/>
    </dgm:pt>
    <dgm:pt modelId="{EFBBB3B8-5A28-470C-8929-49D0F896D32E}" type="pres">
      <dgm:prSet presAssocID="{A1336A5F-0BA2-4D25-BC8B-926854352F32}" presName="pillarX" presStyleLbl="node1" presStyleIdx="1" presStyleCnt="3">
        <dgm:presLayoutVars>
          <dgm:bulletEnabled val="1"/>
        </dgm:presLayoutVars>
      </dgm:prSet>
      <dgm:spPr/>
    </dgm:pt>
    <dgm:pt modelId="{63FD396C-852D-48B1-AD7C-26758A2B1AC2}" type="pres">
      <dgm:prSet presAssocID="{21EAC153-61E5-4658-B1A5-68D8FEF6BDDF}" presName="pillarX" presStyleLbl="node1" presStyleIdx="2" presStyleCnt="3">
        <dgm:presLayoutVars>
          <dgm:bulletEnabled val="1"/>
        </dgm:presLayoutVars>
      </dgm:prSet>
      <dgm:spPr/>
    </dgm:pt>
    <dgm:pt modelId="{76593008-A92B-4809-86FD-135C578B0F19}" type="pres">
      <dgm:prSet presAssocID="{AC102CD1-5677-4003-8CBC-2F2BB855A155}" presName="base" presStyleLbl="dkBgShp" presStyleIdx="1" presStyleCnt="2"/>
      <dgm:spPr/>
    </dgm:pt>
  </dgm:ptLst>
  <dgm:cxnLst>
    <dgm:cxn modelId="{6DECCD1B-8083-4928-A032-7119094E4D2B}" type="presOf" srcId="{AC102CD1-5677-4003-8CBC-2F2BB855A155}" destId="{0D802805-892B-403C-BE90-74C15259401C}" srcOrd="0" destOrd="0" presId="urn:microsoft.com/office/officeart/2005/8/layout/hList3"/>
    <dgm:cxn modelId="{EDA4712F-1189-4564-A1BC-33D88AC2BA30}" srcId="{AC102CD1-5677-4003-8CBC-2F2BB855A155}" destId="{A1336A5F-0BA2-4D25-BC8B-926854352F32}" srcOrd="1" destOrd="0" parTransId="{DCCF4C3B-1EAE-493A-B3FD-3C6CC9D3FE15}" sibTransId="{B02165EA-C71A-4676-AB17-15B1B9A8B9BA}"/>
    <dgm:cxn modelId="{56EFE335-3F80-43CC-B4FB-C60A17C55EC3}" srcId="{6658CA6A-BAF4-48D8-AA0A-55D7F70D0973}" destId="{AC102CD1-5677-4003-8CBC-2F2BB855A155}" srcOrd="0" destOrd="0" parTransId="{A7821211-FBCE-498A-A3F0-FD57FDC424FB}" sibTransId="{F011D559-3224-43E6-B275-DDA629C56889}"/>
    <dgm:cxn modelId="{6E7F8A75-7F30-4665-B6A9-9712FCF3A0E7}" type="presOf" srcId="{21EAC153-61E5-4658-B1A5-68D8FEF6BDDF}" destId="{63FD396C-852D-48B1-AD7C-26758A2B1AC2}" srcOrd="0" destOrd="0" presId="urn:microsoft.com/office/officeart/2005/8/layout/hList3"/>
    <dgm:cxn modelId="{4DA704A6-FC65-478F-8CD5-B78E1B655540}" type="presOf" srcId="{6658CA6A-BAF4-48D8-AA0A-55D7F70D0973}" destId="{5F7060E2-78F4-43AE-A1EF-E5239A2C3DEE}" srcOrd="0" destOrd="0" presId="urn:microsoft.com/office/officeart/2005/8/layout/hList3"/>
    <dgm:cxn modelId="{36B85DB6-C785-41BF-8A1C-DE9E1ABC0D19}" srcId="{AC102CD1-5677-4003-8CBC-2F2BB855A155}" destId="{21EAC153-61E5-4658-B1A5-68D8FEF6BDDF}" srcOrd="2" destOrd="0" parTransId="{68942910-D3A2-4DE6-8132-5C9DC24BE2F2}" sibTransId="{DEF8FB08-6781-438D-A93C-7750FB1CF6FC}"/>
    <dgm:cxn modelId="{216D26DA-2250-4863-A7D3-CA460824D9D7}" type="presOf" srcId="{A1336A5F-0BA2-4D25-BC8B-926854352F32}" destId="{EFBBB3B8-5A28-470C-8929-49D0F896D32E}" srcOrd="0" destOrd="0" presId="urn:microsoft.com/office/officeart/2005/8/layout/hList3"/>
    <dgm:cxn modelId="{22E3A3EA-0BF0-4F5D-A114-B389342C84DE}" srcId="{AC102CD1-5677-4003-8CBC-2F2BB855A155}" destId="{86AE219F-E25F-4EB0-9B80-61A79F6DDFBF}" srcOrd="0" destOrd="0" parTransId="{DA53A0A4-8F5E-43C1-9828-64E262B243AE}" sibTransId="{80F450A5-5F1C-40B6-BD99-4D6796F59004}"/>
    <dgm:cxn modelId="{128F98FE-1BDB-4F12-823E-F8FB47E08F45}" type="presOf" srcId="{86AE219F-E25F-4EB0-9B80-61A79F6DDFBF}" destId="{66CB3127-45BB-488F-81FF-698476415303}" srcOrd="0" destOrd="0" presId="urn:microsoft.com/office/officeart/2005/8/layout/hList3"/>
    <dgm:cxn modelId="{DE755C2D-0405-4835-9E73-52C69F731A37}" type="presParOf" srcId="{5F7060E2-78F4-43AE-A1EF-E5239A2C3DEE}" destId="{0D802805-892B-403C-BE90-74C15259401C}" srcOrd="0" destOrd="0" presId="urn:microsoft.com/office/officeart/2005/8/layout/hList3"/>
    <dgm:cxn modelId="{13D0E131-F446-4BA6-9997-AE2A58D5A8D7}" type="presParOf" srcId="{5F7060E2-78F4-43AE-A1EF-E5239A2C3DEE}" destId="{9FA74EE3-F94C-4E2C-AA4C-0271F486D669}" srcOrd="1" destOrd="0" presId="urn:microsoft.com/office/officeart/2005/8/layout/hList3"/>
    <dgm:cxn modelId="{899832E6-3A9D-4575-81EB-D501FEF5919E}" type="presParOf" srcId="{9FA74EE3-F94C-4E2C-AA4C-0271F486D669}" destId="{66CB3127-45BB-488F-81FF-698476415303}" srcOrd="0" destOrd="0" presId="urn:microsoft.com/office/officeart/2005/8/layout/hList3"/>
    <dgm:cxn modelId="{D4C9CF2B-7681-460F-9DEC-EF4B353EB7D4}" type="presParOf" srcId="{9FA74EE3-F94C-4E2C-AA4C-0271F486D669}" destId="{EFBBB3B8-5A28-470C-8929-49D0F896D32E}" srcOrd="1" destOrd="0" presId="urn:microsoft.com/office/officeart/2005/8/layout/hList3"/>
    <dgm:cxn modelId="{CA60F7C1-D52B-4A53-A55B-CCF149C10BE4}" type="presParOf" srcId="{9FA74EE3-F94C-4E2C-AA4C-0271F486D669}" destId="{63FD396C-852D-48B1-AD7C-26758A2B1AC2}" srcOrd="2" destOrd="0" presId="urn:microsoft.com/office/officeart/2005/8/layout/hList3"/>
    <dgm:cxn modelId="{5B488A84-4F95-4F81-813F-455CB1B0BEE1}" type="presParOf" srcId="{5F7060E2-78F4-43AE-A1EF-E5239A2C3DEE}" destId="{76593008-A92B-4809-86FD-135C578B0F1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02805-892B-403C-BE90-74C15259401C}">
      <dsp:nvSpPr>
        <dsp:cNvPr id="0" name=""/>
        <dsp:cNvSpPr/>
      </dsp:nvSpPr>
      <dsp:spPr>
        <a:xfrm>
          <a:off x="0" y="0"/>
          <a:ext cx="8686800" cy="151780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II. NHỮNG PHÂN BÓN HÓA HỌC THƯỜNG DÙNG</a:t>
          </a:r>
        </a:p>
      </dsp:txBody>
      <dsp:txXfrm>
        <a:off x="0" y="0"/>
        <a:ext cx="8686800" cy="1517808"/>
      </dsp:txXfrm>
    </dsp:sp>
    <dsp:sp modelId="{66CB3127-45BB-488F-81FF-698476415303}">
      <dsp:nvSpPr>
        <dsp:cNvPr id="0" name=""/>
        <dsp:cNvSpPr/>
      </dsp:nvSpPr>
      <dsp:spPr>
        <a:xfrm>
          <a:off x="4241" y="1517808"/>
          <a:ext cx="2892772" cy="31873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PHÂN BÓN ĐƠN</a:t>
          </a:r>
        </a:p>
      </dsp:txBody>
      <dsp:txXfrm>
        <a:off x="4241" y="1517808"/>
        <a:ext cx="2892772" cy="3187398"/>
      </dsp:txXfrm>
    </dsp:sp>
    <dsp:sp modelId="{EFBBB3B8-5A28-470C-8929-49D0F896D32E}">
      <dsp:nvSpPr>
        <dsp:cNvPr id="0" name=""/>
        <dsp:cNvSpPr/>
      </dsp:nvSpPr>
      <dsp:spPr>
        <a:xfrm>
          <a:off x="2897013" y="1517808"/>
          <a:ext cx="2892772" cy="318739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PHÂN BÓN KÉP</a:t>
          </a:r>
        </a:p>
      </dsp:txBody>
      <dsp:txXfrm>
        <a:off x="2897013" y="1517808"/>
        <a:ext cx="2892772" cy="3187398"/>
      </dsp:txXfrm>
    </dsp:sp>
    <dsp:sp modelId="{63FD396C-852D-48B1-AD7C-26758A2B1AC2}">
      <dsp:nvSpPr>
        <dsp:cNvPr id="0" name=""/>
        <dsp:cNvSpPr/>
      </dsp:nvSpPr>
      <dsp:spPr>
        <a:xfrm>
          <a:off x="5789786" y="1517808"/>
          <a:ext cx="2892772" cy="318739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PHÂN BÓN VI LƯỢNG</a:t>
          </a:r>
        </a:p>
      </dsp:txBody>
      <dsp:txXfrm>
        <a:off x="5789786" y="1517808"/>
        <a:ext cx="2892772" cy="3187398"/>
      </dsp:txXfrm>
    </dsp:sp>
    <dsp:sp modelId="{76593008-A92B-4809-86FD-135C578B0F19}">
      <dsp:nvSpPr>
        <dsp:cNvPr id="0" name=""/>
        <dsp:cNvSpPr/>
      </dsp:nvSpPr>
      <dsp:spPr>
        <a:xfrm>
          <a:off x="0" y="4705207"/>
          <a:ext cx="8686800" cy="35415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5787-E178-469F-86D5-9E0922BBCFE3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741D2-ADAA-4CDC-A45B-2ACF7C7B8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81A25-1677-4D89-A894-5B1CC6EB0453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6275E-166B-461F-A7D3-DF5B978ED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6275E-166B-461F-A7D3-DF5B978ED7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4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 err="1"/>
              <a:t>Tiết</a:t>
            </a:r>
            <a:r>
              <a:rPr lang="en-US" dirty="0"/>
              <a:t> 17: </a:t>
            </a:r>
            <a:r>
              <a:rPr lang="en-US" dirty="0" err="1"/>
              <a:t>Bài</a:t>
            </a:r>
            <a:r>
              <a:rPr lang="en-US" dirty="0"/>
              <a:t> 11: PHÂN BÓN HÓA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B2D2A34-ED2F-4BF9-B257-40979053D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4846-22E8-47D0-BDE3-90F3E69AD9A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9614-FE15-4182-923D-0288FCCDB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AmoqR6V-rt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Tuyển tập 22 hình nền powerpoint dễ thương nhất quả đ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1143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NHIỆT LIỆT CHÀO MỪNG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QUÝ THẦY CÔ VỀ DỰ GIỜ THĂM LỚP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724025" y="2867025"/>
            <a:ext cx="56165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HÓA HỌC 9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054100" y="98425"/>
            <a:ext cx="7924800" cy="1120775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PHÂN BÓN HÓA HỌC</a:t>
            </a:r>
            <a:r>
              <a:rPr lang="en-US" sz="4800" dirty="0">
                <a:latin typeface=".VnTimeH" pitchFamily="34" charset="0"/>
                <a:sym typeface="Wingdings 2" pitchFamily="18" charset="2"/>
              </a:rPr>
              <a:t> </a:t>
            </a:r>
            <a:br>
              <a:rPr lang="en-US" sz="4400" dirty="0">
                <a:solidFill>
                  <a:schemeClr val="tx2"/>
                </a:solidFill>
                <a:latin typeface="Arial" charset="0"/>
                <a:sym typeface="Wingdings 2" pitchFamily="18" charset="2"/>
              </a:rPr>
            </a:br>
            <a:endParaRPr lang="en-US" sz="4400" dirty="0">
              <a:solidFill>
                <a:schemeClr val="tx2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90512" y="1524000"/>
            <a:ext cx="816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II. NHỮNG PHÂN BÓN HÓA HỌC THƯỜNG DÙNG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05935" y="2048527"/>
            <a:ext cx="303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82877" y="2438400"/>
            <a:ext cx="303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FF"/>
                </a:solidFill>
              </a:rPr>
              <a:t>A. Phân </a:t>
            </a:r>
            <a:r>
              <a:rPr lang="en-US" b="1" dirty="0" err="1">
                <a:solidFill>
                  <a:srgbClr val="CC00FF"/>
                </a:solidFill>
              </a:rPr>
              <a:t>đạm</a:t>
            </a:r>
            <a:endParaRPr lang="en-US" b="1" dirty="0">
              <a:solidFill>
                <a:srgbClr val="CC00FF"/>
              </a:solidFill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782878" y="2878082"/>
            <a:ext cx="3033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B. Phân </a:t>
            </a:r>
            <a:r>
              <a:rPr lang="en-US" sz="3200" b="1" dirty="0" err="1"/>
              <a:t>lân</a:t>
            </a:r>
            <a:endParaRPr lang="en-US" sz="3200" b="1" dirty="0"/>
          </a:p>
        </p:txBody>
      </p:sp>
      <p:pic>
        <p:nvPicPr>
          <p:cNvPr id="12" name="Picture 9" descr="tải xuống (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55" y="3462857"/>
            <a:ext cx="2895600" cy="33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55" y="3414604"/>
            <a:ext cx="2974975" cy="33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1" t="21826"/>
          <a:stretch/>
        </p:blipFill>
        <p:spPr bwMode="auto">
          <a:xfrm>
            <a:off x="161426" y="3462857"/>
            <a:ext cx="3046129" cy="334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5719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054100" y="98425"/>
            <a:ext cx="7924800" cy="1120775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</a:rPr>
              <a:t>PHÂN BÓN HÓA HỌC</a:t>
            </a:r>
            <a:r>
              <a:rPr lang="en-US" sz="4800" dirty="0">
                <a:latin typeface=".VnTimeH" pitchFamily="34" charset="0"/>
                <a:sym typeface="Wingdings 2" pitchFamily="18" charset="2"/>
              </a:rPr>
              <a:t> </a:t>
            </a:r>
            <a:br>
              <a:rPr lang="en-US" sz="4400" dirty="0">
                <a:solidFill>
                  <a:schemeClr val="tx2"/>
                </a:solidFill>
                <a:latin typeface="Arial" charset="0"/>
                <a:sym typeface="Wingdings 2" pitchFamily="18" charset="2"/>
              </a:rPr>
            </a:br>
            <a:endParaRPr lang="en-US" sz="4400" dirty="0">
              <a:solidFill>
                <a:schemeClr val="tx2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90512" y="1524000"/>
            <a:ext cx="816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II. NHỮNG PHÂN BÓN HÓA HỌC THƯỜNG DÙNG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05935" y="2048527"/>
            <a:ext cx="303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82877" y="2438400"/>
            <a:ext cx="303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FF"/>
                </a:solidFill>
              </a:rPr>
              <a:t>A. Phân </a:t>
            </a:r>
            <a:r>
              <a:rPr lang="en-US" b="1" dirty="0" err="1">
                <a:solidFill>
                  <a:srgbClr val="CC00FF"/>
                </a:solidFill>
              </a:rPr>
              <a:t>đạm</a:t>
            </a:r>
            <a:endParaRPr lang="en-US" b="1" dirty="0">
              <a:solidFill>
                <a:srgbClr val="CC00FF"/>
              </a:solidFill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782878" y="2878082"/>
            <a:ext cx="3033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B. Phân </a:t>
            </a:r>
            <a:r>
              <a:rPr lang="en-US" sz="3200" b="1" dirty="0" err="1"/>
              <a:t>lân</a:t>
            </a:r>
            <a:endParaRPr lang="en-US" sz="3200" b="1" dirty="0"/>
          </a:p>
        </p:txBody>
      </p:sp>
      <p:sp>
        <p:nvSpPr>
          <p:cNvPr id="8" name="Freeform 7"/>
          <p:cNvSpPr/>
          <p:nvPr/>
        </p:nvSpPr>
        <p:spPr>
          <a:xfrm>
            <a:off x="406400" y="3505200"/>
            <a:ext cx="5003800" cy="1219200"/>
          </a:xfrm>
          <a:custGeom>
            <a:avLst/>
            <a:gdLst>
              <a:gd name="connsiteX0" fmla="*/ 0 w 1858916"/>
              <a:gd name="connsiteY0" fmla="*/ 0 h 2421647"/>
              <a:gd name="connsiteX1" fmla="*/ 1858916 w 1858916"/>
              <a:gd name="connsiteY1" fmla="*/ 0 h 2421647"/>
              <a:gd name="connsiteX2" fmla="*/ 1858916 w 1858916"/>
              <a:gd name="connsiteY2" fmla="*/ 2421647 h 2421647"/>
              <a:gd name="connsiteX3" fmla="*/ 0 w 1858916"/>
              <a:gd name="connsiteY3" fmla="*/ 2421647 h 2421647"/>
              <a:gd name="connsiteX4" fmla="*/ 0 w 1858916"/>
              <a:gd name="connsiteY4" fmla="*/ 0 h 242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916" h="2421647">
                <a:moveTo>
                  <a:pt x="0" y="0"/>
                </a:moveTo>
                <a:lnTo>
                  <a:pt x="1858916" y="0"/>
                </a:lnTo>
                <a:lnTo>
                  <a:pt x="1858916" y="2421647"/>
                </a:lnTo>
                <a:lnTo>
                  <a:pt x="0" y="2421647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329139" rIns="192024" bIns="192024" numCol="1" spcCol="1270" anchor="t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kern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en-US" sz="3200" kern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kern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Ca(H</a:t>
            </a:r>
            <a:r>
              <a:rPr lang="en-US" sz="3200" kern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kern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kern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</a:t>
            </a:r>
            <a:r>
              <a:rPr lang="en-US" sz="32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2000" y="4876800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/>
              <a:t>+ </a:t>
            </a:r>
            <a:r>
              <a:rPr lang="en-US" sz="3200" dirty="0" err="1"/>
              <a:t>Photphat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: Ca</a:t>
            </a:r>
            <a:r>
              <a:rPr lang="en-US" sz="3200" baseline="-25000" dirty="0"/>
              <a:t>3</a:t>
            </a:r>
            <a:r>
              <a:rPr lang="en-US" sz="3200" dirty="0"/>
              <a:t>(PO</a:t>
            </a:r>
            <a:r>
              <a:rPr lang="en-US" sz="3200" baseline="-25000" dirty="0"/>
              <a:t>4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 , </a:t>
            </a:r>
            <a:r>
              <a:rPr lang="en-US" sz="3200" dirty="0" err="1"/>
              <a:t>không</a:t>
            </a:r>
            <a:r>
              <a:rPr lang="en-US" sz="3200" dirty="0"/>
              <a:t> tan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, tan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 </a:t>
            </a:r>
            <a:r>
              <a:rPr lang="en-US" sz="3200" dirty="0" err="1"/>
              <a:t>chua</a:t>
            </a:r>
            <a:r>
              <a:rPr lang="en-US" sz="3200" dirty="0"/>
              <a:t>.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Supephotphat</a:t>
            </a:r>
            <a:r>
              <a:rPr lang="en-US" sz="3200" dirty="0"/>
              <a:t>: </a:t>
            </a:r>
            <a:r>
              <a:rPr lang="en-US" sz="3200" dirty="0" err="1"/>
              <a:t>Ca</a:t>
            </a:r>
            <a:r>
              <a:rPr lang="en-US" sz="3200" dirty="0"/>
              <a:t>(H</a:t>
            </a:r>
            <a:r>
              <a:rPr lang="en-US" sz="3200" baseline="-25000" dirty="0"/>
              <a:t>2</a:t>
            </a:r>
            <a:r>
              <a:rPr lang="en-US" sz="3200" dirty="0"/>
              <a:t>PO</a:t>
            </a:r>
            <a:r>
              <a:rPr lang="en-US" sz="3200" baseline="-25000" dirty="0"/>
              <a:t>4</a:t>
            </a:r>
            <a:r>
              <a:rPr lang="en-US" sz="3200" dirty="0"/>
              <a:t>)</a:t>
            </a:r>
            <a:r>
              <a:rPr lang="en-US" sz="3200" baseline="-25000" dirty="0"/>
              <a:t>2 </a:t>
            </a:r>
            <a:r>
              <a:rPr lang="en-US" sz="3200" dirty="0"/>
              <a:t> , tan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</p:txBody>
      </p:sp>
      <p:pic>
        <p:nvPicPr>
          <p:cNvPr id="11" name="Picture 2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2370369"/>
            <a:ext cx="1050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6900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2" grpId="0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74945" y="381000"/>
            <a:ext cx="790705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Tác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to…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86"/>
              </p:ext>
            </p:extLst>
          </p:nvPr>
        </p:nvGraphicFramePr>
        <p:xfrm>
          <a:off x="7391400" y="1452503"/>
          <a:ext cx="1752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3" imgW="1219370" imgH="1590897" progId="MSPhotoEd.3">
                  <p:embed/>
                </p:oleObj>
              </mc:Choice>
              <mc:Fallback>
                <p:oleObj name="Photo Editor Photo" r:id="rId3" imgW="1219370" imgH="15908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452503"/>
                        <a:ext cx="1752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4" descr="81_11746119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20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78_11715888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8215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54100" y="63500"/>
            <a:ext cx="7924800" cy="6096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/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2800" b="1" i="1" u="sng" dirty="0" err="1">
                <a:solidFill>
                  <a:srgbClr val="000000"/>
                </a:solidFill>
              </a:rPr>
              <a:t>Bài</a:t>
            </a:r>
            <a:r>
              <a:rPr lang="en-US" sz="2800" b="1" i="1" u="sng" dirty="0">
                <a:solidFill>
                  <a:srgbClr val="000000"/>
                </a:solidFill>
              </a:rPr>
              <a:t> 11</a:t>
            </a:r>
            <a:r>
              <a:rPr lang="en-US" sz="4000" b="1" dirty="0">
                <a:solidFill>
                  <a:srgbClr val="000000"/>
                </a:solidFill>
              </a:rPr>
              <a:t>: PHÂN BÓN HÓA HỌC</a:t>
            </a:r>
            <a:r>
              <a:rPr lang="en-US" sz="4800" dirty="0">
                <a:latin typeface=".VnTimeH" pitchFamily="34" charset="0"/>
                <a:sym typeface="Wingdings 2" pitchFamily="18" charset="2"/>
              </a:rPr>
              <a:t> </a:t>
            </a:r>
            <a:br>
              <a:rPr lang="en-US" sz="4400" dirty="0">
                <a:solidFill>
                  <a:schemeClr val="tx2"/>
                </a:solidFill>
                <a:latin typeface="Arial" charset="0"/>
                <a:sym typeface="Wingdings 2" pitchFamily="18" charset="2"/>
              </a:rPr>
            </a:br>
            <a:endParaRPr lang="en-US" sz="4400" dirty="0">
              <a:solidFill>
                <a:schemeClr val="tx2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6675" y="900113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I. NHỮNG NHU CẦU CỦA CÂY TRỒNG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913" y="1409700"/>
            <a:ext cx="8167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II. NHỮNG PHÂN BÓN HÓA HỌC THƯỜNG DÙNG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1488" y="1847850"/>
            <a:ext cx="303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303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FF"/>
                </a:solidFill>
              </a:rPr>
              <a:t>A. Phân </a:t>
            </a:r>
            <a:r>
              <a:rPr lang="en-US" b="1" dirty="0" err="1">
                <a:solidFill>
                  <a:srgbClr val="CC00FF"/>
                </a:solidFill>
              </a:rPr>
              <a:t>đạm</a:t>
            </a:r>
            <a:endParaRPr lang="en-US" b="1" dirty="0">
              <a:solidFill>
                <a:srgbClr val="CC00FF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7238" y="2709863"/>
            <a:ext cx="303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CC00FF"/>
                </a:solidFill>
              </a:rPr>
              <a:t>B. Phân </a:t>
            </a:r>
            <a:r>
              <a:rPr lang="en-US" b="1" dirty="0" err="1">
                <a:solidFill>
                  <a:srgbClr val="CC00FF"/>
                </a:solidFill>
              </a:rPr>
              <a:t>lân</a:t>
            </a:r>
            <a:endParaRPr lang="en-US" b="1" dirty="0">
              <a:solidFill>
                <a:srgbClr val="CC00FF"/>
              </a:solidFill>
            </a:endParaRP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781050" y="3176588"/>
            <a:ext cx="303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00FF"/>
                </a:solidFill>
              </a:rPr>
              <a:t>C. Phân kali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304800" y="3657600"/>
            <a:ext cx="84582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/>
              <a:t>Nguyên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dinh</a:t>
            </a:r>
            <a:r>
              <a:rPr lang="en-US" sz="3200" dirty="0"/>
              <a:t> </a:t>
            </a:r>
            <a:r>
              <a:rPr lang="en-US" sz="3200" dirty="0" err="1"/>
              <a:t>dưỡng</a:t>
            </a:r>
            <a:r>
              <a:rPr lang="en-US" sz="3200" dirty="0"/>
              <a:t>: K</a:t>
            </a:r>
            <a:endParaRPr lang="en-US" sz="3200" b="1" dirty="0"/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            </a:t>
            </a:r>
            <a:r>
              <a:rPr lang="en-US" sz="2800" b="1" dirty="0"/>
              <a:t>+Kali </a:t>
            </a:r>
            <a:r>
              <a:rPr lang="en-US" sz="2800" b="1" dirty="0" err="1"/>
              <a:t>clorua</a:t>
            </a:r>
            <a:r>
              <a:rPr lang="en-US" sz="2800" b="1" dirty="0"/>
              <a:t>: </a:t>
            </a:r>
            <a:r>
              <a:rPr lang="en-US" sz="2800" b="1" dirty="0" err="1"/>
              <a:t>KCl</a:t>
            </a:r>
            <a:endParaRPr lang="en-US" sz="2800" b="1" dirty="0"/>
          </a:p>
          <a:p>
            <a:pPr eaLnBrk="1" hangingPunct="1">
              <a:spcBef>
                <a:spcPct val="50000"/>
              </a:spcBef>
            </a:pPr>
            <a:r>
              <a:rPr lang="en-US" sz="2800" b="1" dirty="0"/>
              <a:t>	+ Kali </a:t>
            </a:r>
            <a:r>
              <a:rPr lang="en-US" sz="2800" b="1" dirty="0" err="1"/>
              <a:t>sunfat</a:t>
            </a:r>
            <a:r>
              <a:rPr lang="en-US" sz="2800" b="1" dirty="0"/>
              <a:t>: K</a:t>
            </a:r>
            <a:r>
              <a:rPr lang="en-US" sz="2800" b="1" baseline="-25000" dirty="0"/>
              <a:t>2</a:t>
            </a:r>
            <a:r>
              <a:rPr lang="en-US" sz="2800" b="1" dirty="0"/>
              <a:t>SO</a:t>
            </a:r>
            <a:r>
              <a:rPr lang="en-US" sz="2800" b="1" baseline="-25000" dirty="0"/>
              <a:t>4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tan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</p:txBody>
      </p:sp>
      <p:pic>
        <p:nvPicPr>
          <p:cNvPr id="11" name="Picture 2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2370369"/>
            <a:ext cx="1050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94702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1" grpId="0"/>
      <p:bldP spid="156685" grpId="0"/>
      <p:bldP spid="15668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153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- Tác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kali:</a:t>
            </a:r>
          </a:p>
          <a:p>
            <a:pPr eaLnBrk="1" hangingPunct="1"/>
            <a:r>
              <a:rPr lang="en-US" sz="3200" dirty="0"/>
              <a:t> +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cường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chống</a:t>
            </a:r>
            <a:r>
              <a:rPr lang="en-US" sz="3200" dirty="0"/>
              <a:t> </a:t>
            </a:r>
            <a:r>
              <a:rPr lang="en-US" sz="3200" dirty="0" err="1"/>
              <a:t>bệnh</a:t>
            </a:r>
            <a:r>
              <a:rPr lang="en-US" sz="3200" dirty="0"/>
              <a:t>, </a:t>
            </a:r>
            <a:r>
              <a:rPr lang="en-US" sz="3200" dirty="0" err="1"/>
              <a:t>chống</a:t>
            </a:r>
            <a:r>
              <a:rPr lang="en-US" sz="3200" dirty="0"/>
              <a:t> </a:t>
            </a:r>
            <a:r>
              <a:rPr lang="en-US" sz="3200" dirty="0" err="1"/>
              <a:t>rét</a:t>
            </a:r>
            <a:r>
              <a:rPr lang="en-US" sz="3200" dirty="0"/>
              <a:t>, </a:t>
            </a:r>
            <a:r>
              <a:rPr lang="en-US" sz="3200" dirty="0" err="1"/>
              <a:t>chịu</a:t>
            </a:r>
            <a:r>
              <a:rPr lang="en-US" sz="3200" dirty="0"/>
              <a:t> </a:t>
            </a:r>
            <a:r>
              <a:rPr lang="en-US" sz="3200" dirty="0" err="1"/>
              <a:t>hạn</a:t>
            </a:r>
            <a:r>
              <a:rPr lang="en-US" sz="3200" dirty="0"/>
              <a:t>.</a:t>
            </a:r>
          </a:p>
          <a:p>
            <a:pPr eaLnBrk="1" hangingPunct="1"/>
            <a:r>
              <a:rPr lang="en-US" sz="3200" dirty="0"/>
              <a:t> +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hấp</a:t>
            </a:r>
            <a:r>
              <a:rPr lang="en-US" sz="3200" dirty="0"/>
              <a:t> </a:t>
            </a:r>
            <a:r>
              <a:rPr lang="en-US" sz="3200" dirty="0" err="1"/>
              <a:t>thụ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đạm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.</a:t>
            </a:r>
          </a:p>
        </p:txBody>
      </p:sp>
      <p:pic>
        <p:nvPicPr>
          <p:cNvPr id="157701" name="Picture 5" descr="ócsµcs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733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9" descr="Kết quả hình ảnh cho hinh anh ve phan kal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AutoShape 11" descr="Kết quả hình ảnh cho hinh anh ve phan kal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7709" name="Picture 13" descr="Kết quả hình ảnh cho hinh anh ve phan k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2451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1" name="Picture 15" descr="Kết quả hình ảnh cho hinh anh ve phan k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274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21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54100" y="63500"/>
            <a:ext cx="7924800" cy="6096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/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PHÂN BÓN HÓA HỌC</a:t>
            </a:r>
            <a:r>
              <a:rPr lang="en-US" sz="4800" dirty="0">
                <a:latin typeface=".VnTimeH" pitchFamily="34" charset="0"/>
                <a:sym typeface="Wingdings 2" pitchFamily="18" charset="2"/>
              </a:rPr>
              <a:t> </a:t>
            </a:r>
            <a:br>
              <a:rPr lang="en-US" sz="4400" dirty="0">
                <a:solidFill>
                  <a:schemeClr val="tx2"/>
                </a:solidFill>
                <a:latin typeface="Arial" charset="0"/>
                <a:sym typeface="Wingdings 2" pitchFamily="18" charset="2"/>
              </a:rPr>
            </a:br>
            <a:endParaRPr lang="en-US" sz="4400" dirty="0">
              <a:solidFill>
                <a:schemeClr val="tx2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42912" y="1219200"/>
            <a:ext cx="816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II. NHỮNG PHÂN BÓN HÓA HỌC THƯỜNG DÙNG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303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19087" y="1981200"/>
            <a:ext cx="6005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2. Phân </a:t>
            </a:r>
            <a:r>
              <a:rPr lang="en-US" sz="3200" b="1" dirty="0" err="1">
                <a:solidFill>
                  <a:srgbClr val="FF0000"/>
                </a:solidFill>
              </a:rPr>
              <a:t>bón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kép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228600" y="24384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/>
              <a:t> Phân </a:t>
            </a:r>
            <a:r>
              <a:rPr lang="en-US" sz="2800" dirty="0" err="1"/>
              <a:t>bón</a:t>
            </a:r>
            <a:r>
              <a:rPr lang="en-US" sz="2800" dirty="0"/>
              <a:t> </a:t>
            </a:r>
            <a:r>
              <a:rPr lang="en-US" sz="2800" dirty="0" err="1"/>
              <a:t>kép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2 </a:t>
            </a:r>
            <a:r>
              <a:rPr lang="en-US" sz="2800" dirty="0" err="1"/>
              <a:t>hoặc</a:t>
            </a:r>
            <a:r>
              <a:rPr lang="en-US" sz="2800" dirty="0"/>
              <a:t> 3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dinh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: N,P,K</a:t>
            </a:r>
          </a:p>
        </p:txBody>
      </p:sp>
      <p:pic>
        <p:nvPicPr>
          <p:cNvPr id="158735" name="Picture 15" descr="Ảnh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6" name="Picture 16" descr="Ảnh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7" name="Picture 17" descr="Ảnh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90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8" name="Picture 18" descr="Ảnh00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9" name="Picture 19" descr="Ảnh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40" name="Picture 20" descr="Ảnh0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304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I. NHỮNG NHU CẦU CỦA CÂY TRỒNG</a:t>
            </a:r>
          </a:p>
        </p:txBody>
      </p:sp>
    </p:spTree>
    <p:extLst>
      <p:ext uri="{BB962C8B-B14F-4D97-AF65-F5344CB8AC3E}">
        <p14:creationId xmlns:p14="http://schemas.microsoft.com/office/powerpoint/2010/main" val="218463781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5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  <p:bldP spid="158734" grpId="0"/>
      <p:bldP spid="1587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054100" y="63500"/>
            <a:ext cx="7924800" cy="6096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/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 PHÂN BÓN HÓA HỌC</a:t>
            </a:r>
            <a:r>
              <a:rPr lang="en-US" sz="4800" dirty="0">
                <a:latin typeface=".VnTimeH" pitchFamily="34" charset="0"/>
                <a:sym typeface="Wingdings 2" pitchFamily="18" charset="2"/>
              </a:rPr>
              <a:t> </a:t>
            </a:r>
            <a:br>
              <a:rPr lang="en-US" sz="4400" dirty="0">
                <a:solidFill>
                  <a:schemeClr val="tx2"/>
                </a:solidFill>
                <a:latin typeface="Arial" charset="0"/>
                <a:sym typeface="Wingdings 2" pitchFamily="18" charset="2"/>
              </a:rPr>
            </a:br>
            <a:endParaRPr lang="en-US" sz="4400" dirty="0">
              <a:solidFill>
                <a:schemeClr val="tx2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42912" y="1219200"/>
            <a:ext cx="816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II. NHỮNG PHÂN BÓN HÓA HỌC THƯỜNG DÙNG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303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19087" y="1981200"/>
            <a:ext cx="6005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2. Phân </a:t>
            </a:r>
            <a:r>
              <a:rPr lang="en-US" sz="3200" b="1" dirty="0" err="1">
                <a:solidFill>
                  <a:srgbClr val="FF0000"/>
                </a:solidFill>
              </a:rPr>
              <a:t>bón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kép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I. NHỮNG NHU CẦU CỦA CÂY TRỒNG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8600" y="2667000"/>
            <a:ext cx="8610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Phân </a:t>
            </a:r>
            <a:r>
              <a:rPr lang="en-US" sz="2800" dirty="0" err="1"/>
              <a:t>bón</a:t>
            </a:r>
            <a:r>
              <a:rPr lang="en-US" sz="2800" dirty="0"/>
              <a:t> </a:t>
            </a:r>
            <a:r>
              <a:rPr lang="en-US" sz="2800" dirty="0" err="1"/>
              <a:t>kép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2 </a:t>
            </a:r>
            <a:r>
              <a:rPr lang="en-US" sz="2800" dirty="0" err="1"/>
              <a:t>hoặc</a:t>
            </a:r>
            <a:r>
              <a:rPr lang="en-US" sz="2800" dirty="0"/>
              <a:t> 3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dinh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: N,P,K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Sản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:</a:t>
            </a:r>
          </a:p>
          <a:p>
            <a:r>
              <a:rPr lang="en-US" sz="2800" dirty="0"/>
              <a:t>+  </a:t>
            </a:r>
            <a:r>
              <a:rPr lang="en-US" sz="2800" dirty="0" err="1"/>
              <a:t>Hỗn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bón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trộn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.</a:t>
            </a:r>
          </a:p>
          <a:p>
            <a:r>
              <a:rPr lang="en-US" sz="2800" i="1" u="sng" dirty="0" err="1"/>
              <a:t>Ví</a:t>
            </a:r>
            <a:r>
              <a:rPr lang="en-US" sz="2800" i="1" u="sng" dirty="0"/>
              <a:t> </a:t>
            </a:r>
            <a:r>
              <a:rPr lang="en-US" sz="2800" i="1" u="sng" dirty="0" err="1"/>
              <a:t>dụ</a:t>
            </a:r>
            <a:r>
              <a:rPr lang="en-US" sz="2800" dirty="0"/>
              <a:t>: Phân NPK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hỗn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NH</a:t>
            </a:r>
            <a:r>
              <a:rPr lang="en-US" sz="2800" baseline="-25000" dirty="0"/>
              <a:t>4</a:t>
            </a:r>
            <a:r>
              <a:rPr lang="en-US" sz="2800" dirty="0"/>
              <a:t>NO</a:t>
            </a:r>
            <a:r>
              <a:rPr lang="en-US" sz="2800" baseline="-25000" dirty="0"/>
              <a:t>3</a:t>
            </a:r>
            <a:r>
              <a:rPr lang="en-US" sz="2800" dirty="0"/>
              <a:t>, (NH</a:t>
            </a:r>
            <a:r>
              <a:rPr lang="en-US" sz="2800" baseline="-25000" dirty="0"/>
              <a:t>4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HPO</a:t>
            </a:r>
            <a:r>
              <a:rPr lang="en-US" sz="2800" baseline="-25000" dirty="0"/>
              <a:t>4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KCl</a:t>
            </a:r>
            <a:r>
              <a:rPr lang="en-US" sz="2800" dirty="0"/>
              <a:t>.</a:t>
            </a:r>
          </a:p>
          <a:p>
            <a:r>
              <a:rPr lang="en-US" sz="2800" dirty="0"/>
              <a:t> +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: KNO</a:t>
            </a:r>
            <a:r>
              <a:rPr lang="en-US" sz="2800" baseline="-25000" dirty="0"/>
              <a:t>3 </a:t>
            </a:r>
            <a:r>
              <a:rPr lang="en-US" sz="2800" dirty="0"/>
              <a:t>(kali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đạm</a:t>
            </a:r>
            <a:r>
              <a:rPr lang="en-US" sz="2800" dirty="0"/>
              <a:t>) ,(NH</a:t>
            </a:r>
            <a:r>
              <a:rPr lang="en-US" sz="2800" baseline="-25000" dirty="0"/>
              <a:t>4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HPO</a:t>
            </a:r>
            <a:r>
              <a:rPr lang="en-US" sz="2800" baseline="-25000" dirty="0"/>
              <a:t>4</a:t>
            </a:r>
            <a:r>
              <a:rPr lang="en-US" sz="2800" dirty="0"/>
              <a:t>(</a:t>
            </a:r>
            <a:r>
              <a:rPr lang="en-US" sz="2800" dirty="0" err="1"/>
              <a:t>đạm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)</a:t>
            </a:r>
          </a:p>
        </p:txBody>
      </p:sp>
      <p:pic>
        <p:nvPicPr>
          <p:cNvPr id="16" name="Picture 2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570269"/>
            <a:ext cx="1050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24295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>
                <a:solidFill>
                  <a:schemeClr val="tx2"/>
                </a:solidFill>
              </a:rPr>
              <a:t>2. Phân </a:t>
            </a:r>
            <a:r>
              <a:rPr lang="en-US" dirty="0" err="1">
                <a:solidFill>
                  <a:schemeClr val="tx2"/>
                </a:solidFill>
              </a:rPr>
              <a:t>bón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kép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6" name="Picture 15" descr="Ảnh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38" y="3823607"/>
            <a:ext cx="1913862" cy="2751175"/>
          </a:xfrm>
          <a:prstGeom prst="rect">
            <a:avLst/>
          </a:prstGeom>
          <a:noFill/>
        </p:spPr>
      </p:pic>
      <p:pic>
        <p:nvPicPr>
          <p:cNvPr id="22530" name="Picture 2" descr="Phân NPK 10.7.3 ( dạng viê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065" y="3831582"/>
            <a:ext cx="2043535" cy="2743200"/>
          </a:xfrm>
          <a:prstGeom prst="rect">
            <a:avLst/>
          </a:prstGeom>
          <a:noFill/>
        </p:spPr>
      </p:pic>
      <p:pic>
        <p:nvPicPr>
          <p:cNvPr id="22532" name="Picture 4" descr="Phân bón Kali trắng - KNO3 – Shop Nông Nghiệp Ph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79183"/>
            <a:ext cx="2590800" cy="2895599"/>
          </a:xfrm>
          <a:prstGeom prst="rect">
            <a:avLst/>
          </a:prstGeom>
          <a:noFill/>
        </p:spPr>
      </p:pic>
      <p:sp>
        <p:nvSpPr>
          <p:cNvPr id="22534" name="AutoShape 6" descr="DAP – Diammonium Phosphate – (NH4)2HPO4 | B.B.T Chem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P – Diammonium Phosphate – (NH4)2HPO4 | B.B.T Chemi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Muối công nghiệ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679183"/>
            <a:ext cx="2133600" cy="2895600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 rot="21600000">
            <a:off x="155575" y="1600201"/>
            <a:ext cx="3425825" cy="2049364"/>
          </a:xfrm>
          <a:custGeom>
            <a:avLst/>
            <a:gdLst>
              <a:gd name="connsiteX0" fmla="*/ 0 w 2049363"/>
              <a:gd name="connsiteY0" fmla="*/ 717277 h 2057396"/>
              <a:gd name="connsiteX1" fmla="*/ 1024682 w 2049363"/>
              <a:gd name="connsiteY1" fmla="*/ 0 h 2057396"/>
              <a:gd name="connsiteX2" fmla="*/ 2049363 w 2049363"/>
              <a:gd name="connsiteY2" fmla="*/ 717277 h 2057396"/>
              <a:gd name="connsiteX3" fmla="*/ 1537022 w 2049363"/>
              <a:gd name="connsiteY3" fmla="*/ 717277 h 2057396"/>
              <a:gd name="connsiteX4" fmla="*/ 1537022 w 2049363"/>
              <a:gd name="connsiteY4" fmla="*/ 2057396 h 2057396"/>
              <a:gd name="connsiteX5" fmla="*/ 512341 w 2049363"/>
              <a:gd name="connsiteY5" fmla="*/ 2057396 h 2057396"/>
              <a:gd name="connsiteX6" fmla="*/ 512341 w 2049363"/>
              <a:gd name="connsiteY6" fmla="*/ 717277 h 2057396"/>
              <a:gd name="connsiteX7" fmla="*/ 0 w 2049363"/>
              <a:gd name="connsiteY7" fmla="*/ 717277 h 20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9363" h="2057396">
                <a:moveTo>
                  <a:pt x="714477" y="2057395"/>
                </a:moveTo>
                <a:lnTo>
                  <a:pt x="0" y="1028697"/>
                </a:lnTo>
                <a:lnTo>
                  <a:pt x="714477" y="1"/>
                </a:lnTo>
                <a:lnTo>
                  <a:pt x="714477" y="514350"/>
                </a:lnTo>
                <a:lnTo>
                  <a:pt x="2049363" y="514350"/>
                </a:lnTo>
                <a:lnTo>
                  <a:pt x="2049363" y="1543046"/>
                </a:lnTo>
                <a:lnTo>
                  <a:pt x="714477" y="1543046"/>
                </a:lnTo>
                <a:lnTo>
                  <a:pt x="714477" y="20573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0880" tIns="654582" rIns="142240" bIns="6545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181600" y="1371601"/>
            <a:ext cx="3810000" cy="2209800"/>
          </a:xfrm>
          <a:custGeom>
            <a:avLst/>
            <a:gdLst>
              <a:gd name="connsiteX0" fmla="*/ 0 w 2049363"/>
              <a:gd name="connsiteY0" fmla="*/ 717277 h 2049363"/>
              <a:gd name="connsiteX1" fmla="*/ 1024682 w 2049363"/>
              <a:gd name="connsiteY1" fmla="*/ 0 h 2049363"/>
              <a:gd name="connsiteX2" fmla="*/ 2049363 w 2049363"/>
              <a:gd name="connsiteY2" fmla="*/ 717277 h 2049363"/>
              <a:gd name="connsiteX3" fmla="*/ 1537022 w 2049363"/>
              <a:gd name="connsiteY3" fmla="*/ 717277 h 2049363"/>
              <a:gd name="connsiteX4" fmla="*/ 1537022 w 2049363"/>
              <a:gd name="connsiteY4" fmla="*/ 2049363 h 2049363"/>
              <a:gd name="connsiteX5" fmla="*/ 512341 w 2049363"/>
              <a:gd name="connsiteY5" fmla="*/ 2049363 h 2049363"/>
              <a:gd name="connsiteX6" fmla="*/ 512341 w 2049363"/>
              <a:gd name="connsiteY6" fmla="*/ 717277 h 2049363"/>
              <a:gd name="connsiteX7" fmla="*/ 0 w 2049363"/>
              <a:gd name="connsiteY7" fmla="*/ 717277 h 204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9363" h="2049363">
                <a:moveTo>
                  <a:pt x="1332086" y="0"/>
                </a:moveTo>
                <a:lnTo>
                  <a:pt x="2049363" y="1024682"/>
                </a:lnTo>
                <a:lnTo>
                  <a:pt x="1332086" y="2049363"/>
                </a:lnTo>
                <a:lnTo>
                  <a:pt x="1332086" y="1537022"/>
                </a:lnTo>
                <a:lnTo>
                  <a:pt x="0" y="1537022"/>
                </a:lnTo>
                <a:lnTo>
                  <a:pt x="0" y="512341"/>
                </a:lnTo>
                <a:lnTo>
                  <a:pt x="1332086" y="512341"/>
                </a:lnTo>
                <a:lnTo>
                  <a:pt x="133208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9" tIns="683029" rIns="529327" bIns="68302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ổng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8425"/>
            <a:ext cx="7794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54100" y="63500"/>
            <a:ext cx="7924800" cy="609600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/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2800" b="1" i="1" u="sng" dirty="0" err="1">
                <a:solidFill>
                  <a:srgbClr val="000000"/>
                </a:solidFill>
              </a:rPr>
              <a:t>Bài</a:t>
            </a:r>
            <a:r>
              <a:rPr lang="en-US" sz="2800" b="1" i="1" u="sng" dirty="0">
                <a:solidFill>
                  <a:srgbClr val="000000"/>
                </a:solidFill>
              </a:rPr>
              <a:t> 11</a:t>
            </a:r>
            <a:r>
              <a:rPr lang="en-US" sz="4000" b="1" dirty="0">
                <a:solidFill>
                  <a:srgbClr val="000000"/>
                </a:solidFill>
              </a:rPr>
              <a:t>: PHÂN BÓN HÓA HỌC</a:t>
            </a:r>
            <a:r>
              <a:rPr lang="en-US" sz="4800" dirty="0">
                <a:latin typeface=".VnTimeH" pitchFamily="34" charset="0"/>
                <a:sym typeface="Wingdings 2" pitchFamily="18" charset="2"/>
              </a:rPr>
              <a:t> </a:t>
            </a:r>
            <a:br>
              <a:rPr lang="en-US" sz="4400" dirty="0">
                <a:solidFill>
                  <a:schemeClr val="tx2"/>
                </a:solidFill>
                <a:latin typeface="Arial" charset="0"/>
                <a:sym typeface="Wingdings 2" pitchFamily="18" charset="2"/>
              </a:rPr>
            </a:br>
            <a:endParaRPr lang="en-US" sz="4400" dirty="0">
              <a:solidFill>
                <a:schemeClr val="tx2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16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II. NHỮNG PHÂN BÓN HÓA HỌC THƯỜNG DÙNG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471488" y="1847850"/>
            <a:ext cx="303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1.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81013" y="2257425"/>
            <a:ext cx="3033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2.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kép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476250" y="2695575"/>
            <a:ext cx="303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3. Phân </a:t>
            </a:r>
            <a:r>
              <a:rPr lang="en-US" b="1" dirty="0" err="1">
                <a:solidFill>
                  <a:srgbClr val="FF0000"/>
                </a:solidFill>
              </a:rPr>
              <a:t>bón</a:t>
            </a:r>
            <a:r>
              <a:rPr lang="en-US" b="1" dirty="0">
                <a:solidFill>
                  <a:srgbClr val="FF0000"/>
                </a:solidFill>
              </a:rPr>
              <a:t> vi </a:t>
            </a:r>
            <a:r>
              <a:rPr lang="en-US" b="1" dirty="0" err="1">
                <a:solidFill>
                  <a:srgbClr val="FF0000"/>
                </a:solidFill>
              </a:rPr>
              <a:t>lượng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507304" y="3124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Chứa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Boron, Zinc, Manganese,...</a:t>
            </a:r>
          </a:p>
        </p:txBody>
      </p:sp>
      <p:pic>
        <p:nvPicPr>
          <p:cNvPr id="162830" name="Picture 14" descr="man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1" y="4290057"/>
            <a:ext cx="258289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1" name="Picture 15" descr="z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287250"/>
            <a:ext cx="2933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332584" y="4191000"/>
            <a:ext cx="19534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Manganese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5057732" y="4351121"/>
            <a:ext cx="106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Zinc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502215" y="3581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/>
              <a:t>Cây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,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I. NHỮNG NHU CẦU CỦA CÂY TRỒNG</a:t>
            </a:r>
          </a:p>
        </p:txBody>
      </p:sp>
      <p:pic>
        <p:nvPicPr>
          <p:cNvPr id="15" name="Picture 22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570269"/>
            <a:ext cx="1050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9767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/>
      <p:bldP spid="162829" grpId="0"/>
      <p:bldP spid="162832" grpId="0"/>
      <p:bldP spid="162833" grpId="0"/>
      <p:bldP spid="1628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0" descr="Kết quả hình ảnh cho hinh anh ve phan b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AutoShape 12" descr="Kết quả hình ảnh cho hinh anh ve phan bon vi luo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4" name="Picture 13" descr="tải xuống (1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0075"/>
            <a:ext cx="2286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6" descr="tải xuống (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7" descr="tải xuống (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2438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8" descr="tải xuống (1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0" descr="Kết quả hình ảnh cho hinh anh ve phan bon vi l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076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2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M</a:t>
            </a:r>
            <a:r>
              <a:rPr lang="vi-VN" sz="2800" dirty="0"/>
              <a:t>ột</a:t>
            </a:r>
            <a:r>
              <a:rPr lang="en-US" sz="2800" dirty="0"/>
              <a:t> s</a:t>
            </a:r>
            <a:r>
              <a:rPr lang="vi-VN" sz="2800" dirty="0"/>
              <a:t>ố</a:t>
            </a:r>
            <a:r>
              <a:rPr lang="en-US" sz="2800" dirty="0"/>
              <a:t> h</a:t>
            </a:r>
            <a:r>
              <a:rPr lang="vi-VN" sz="2800" dirty="0"/>
              <a:t>ình ảnh về phân vi sinh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310014"/>
            <a:ext cx="2097087" cy="26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77" y="4410074"/>
            <a:ext cx="1823624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0113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979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6" descr="Một số loại bệnh hại trên cây cà chua và biện pháp phòng trừ (Tiếp theo và  hết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" y="92488"/>
            <a:ext cx="8988426" cy="66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032" y="6403073"/>
            <a:ext cx="315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https://youtu.be/AmoqR6V-rtw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24578" name="AutoShape 2" descr="Cây Bị Ngộ Độc Đạm Và Các Biện Pháp Xử Lý - Hóa Chất V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HO HẠT LÚA VÀNG - MÙA MÀNG BỘI THU - Nicotex Joint Stock Comp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375956"/>
            <a:ext cx="2133599" cy="1752600"/>
          </a:xfrm>
          <a:prstGeom prst="rect">
            <a:avLst/>
          </a:prstGeom>
          <a:noFill/>
        </p:spPr>
      </p:pic>
      <p:pic>
        <p:nvPicPr>
          <p:cNvPr id="1028" name="Picture 4" descr="Kỹ thuật trồng cây ngô cho vụ mùa bội thu - MVie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26030"/>
            <a:ext cx="2619375" cy="1743076"/>
          </a:xfrm>
          <a:prstGeom prst="rect">
            <a:avLst/>
          </a:prstGeom>
          <a:noFill/>
        </p:spPr>
      </p:pic>
      <p:sp>
        <p:nvSpPr>
          <p:cNvPr id="1030" name="AutoShape 6" descr="Hạt giống Cà Chua F1 Siêu Quả, Cực Mắn - Mangtay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ạt giống Cà Chua F1 Siêu Quả, Cực Mắn - Mangtay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Cách dễ dàng trồng cà chua trong chậu ra trái 'bội thu' chỉ từ những quả  chín nẫu vứt 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ách dễ dàng trồng cà chua trong chậu ra trái 'bội thu' chỉ từ những quả  chín nẫu vứt đ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447800"/>
            <a:ext cx="2324100" cy="1743075"/>
          </a:xfrm>
          <a:prstGeom prst="rect">
            <a:avLst/>
          </a:prstGeom>
          <a:noFill/>
        </p:spPr>
      </p:pic>
      <p:pic>
        <p:nvPicPr>
          <p:cNvPr id="1038" name="Picture 14" descr="Su hào xanh | Shopee Việt N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2133600" cy="2133600"/>
          </a:xfrm>
          <a:prstGeom prst="rect">
            <a:avLst/>
          </a:prstGeom>
          <a:noFill/>
        </p:spPr>
      </p:pic>
      <p:pic>
        <p:nvPicPr>
          <p:cNvPr id="1040" name="Picture 16" descr="Hạt Giống Cây Rau Cải Ngọt - 20 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419600"/>
            <a:ext cx="2971800" cy="1981200"/>
          </a:xfrm>
          <a:prstGeom prst="rect">
            <a:avLst/>
          </a:prstGeom>
          <a:noFill/>
        </p:spPr>
      </p:pic>
      <p:pic>
        <p:nvPicPr>
          <p:cNvPr id="1042" name="Picture 18" descr="30 Công Dụng Của Khoai Tây Cho Sức Khỏe &amp; Cách Dùng Đú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495800"/>
            <a:ext cx="2892778" cy="198913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3400" y="3505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Nhất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nước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nhì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phân</a:t>
            </a:r>
            <a:r>
              <a:rPr lang="en-US" sz="3200" dirty="0">
                <a:solidFill>
                  <a:srgbClr val="002060"/>
                </a:solidFill>
              </a:rPr>
              <a:t>, tam </a:t>
            </a:r>
            <a:r>
              <a:rPr lang="en-US" sz="3200" dirty="0" err="1">
                <a:solidFill>
                  <a:srgbClr val="002060"/>
                </a:solidFill>
              </a:rPr>
              <a:t>cần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tứ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giống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Đối với cây 1 – 2 năm tuổi:</a:t>
            </a:r>
          </a:p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Phân đạm: Nên pha phân vào nước để tưới, 2 – 3 tháng tưới 1 lần</a:t>
            </a:r>
          </a:p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Phân lân và kali: Bón một lần vào cuối mùa mưa.</a:t>
            </a:r>
          </a:p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Đối với cây trưởng thành: Chia làm 4 lần bón/năm</a:t>
            </a:r>
          </a:p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Lần 1: Trước khi cây ra hoa: bón 1/3 Urê, phun Yogen siêu lân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hoặc Yogen 10-50-10 giúp cây ra hoa sớm và đồng loạt.</a:t>
            </a:r>
          </a:p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Lần 2: Sau khi đậu trái 6 – 8 tuần: bón 1/3 Urê + 1/2 Kali, phun siêu Kali hoặc 6-30-30 giúp cây cho năng suất và chất lượng cao.</a:t>
            </a:r>
          </a:p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Lần 3: Trước khi cho thu hoạch trái 1 – 2 tháng: bón 1/2 Kali còn lại</a:t>
            </a:r>
          </a:p>
          <a:p>
            <a:pPr eaLnBrk="1" hangingPunct="1">
              <a:lnSpc>
                <a:spcPct val="8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Lần 4: Sau khi thu hoạch trái bón toàn bộ lân và 1/3 Urê.</a:t>
            </a:r>
          </a:p>
        </p:txBody>
      </p:sp>
      <p:sp>
        <p:nvSpPr>
          <p:cNvPr id="16387" name="Text Box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5962"/>
          </a:xfrm>
          <a:noFill/>
        </p:spPr>
        <p:txBody>
          <a:bodyPr>
            <a:norm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III.Cách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07644"/>
      </p:ext>
    </p:extLst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4578" name="AutoShape 2" descr="Cây Bị Ngộ Độc Đạm Và Các Biện Pháp Xử Lý - Hóa Chất V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Biểu hiện thừa đạm trên lá cây | CÔNG TY CỔ PHẦN PHÂN LÂN NUNG CHẢY VĂN ĐIỂ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2514600" cy="1885950"/>
          </a:xfrm>
          <a:prstGeom prst="rect">
            <a:avLst/>
          </a:prstGeom>
          <a:noFill/>
        </p:spPr>
      </p:pic>
      <p:pic>
        <p:nvPicPr>
          <p:cNvPr id="24582" name="Picture 6" descr="Cây Bị Ngộ Độc Đạm Và Các Biện Pháp Xử Lý - Hóa Chất V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2514600" cy="1828800"/>
          </a:xfrm>
          <a:prstGeom prst="rect">
            <a:avLst/>
          </a:prstGeom>
          <a:noFill/>
        </p:spPr>
      </p:pic>
      <p:pic>
        <p:nvPicPr>
          <p:cNvPr id="24584" name="Picture 8" descr="Lúa &quot;tốt lốp&quot; (thừa đạm) và biện pháp khắc phụ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133600"/>
            <a:ext cx="2286000" cy="1828800"/>
          </a:xfrm>
          <a:prstGeom prst="rect">
            <a:avLst/>
          </a:prstGeom>
          <a:noFill/>
        </p:spPr>
      </p:pic>
      <p:sp>
        <p:nvSpPr>
          <p:cNvPr id="24586" name="AutoShape 10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2" name="Picture 16" descr="Phân bón là gì? Tầm quan trọng của phân bón đối với sự phát triển của cây  trồng - Phân bón hữu cơ - Nhà máy sản xuất Phân bón Ong Biể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3048000" cy="2362200"/>
          </a:xfrm>
          <a:prstGeom prst="rect">
            <a:avLst/>
          </a:prstGeom>
          <a:noFill/>
        </p:spPr>
      </p:pic>
      <p:pic>
        <p:nvPicPr>
          <p:cNvPr id="24594" name="Picture 18" descr="đbqh hồ thanh bình: ô nhiễm môi trường từ sản xuất nông nghiệ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191000"/>
            <a:ext cx="3886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017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24578" name="AutoShape 2" descr="Cây Bị Ngộ Độc Đạm Và Các Biện Pháp Xử Lý - Hóa Chất V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MỘT SỐ DẤU HIỆU NHẬN BIẾT THỪA/THIẾU DINH DƯỠNG Ở RAU THỦY CANH - HACHI -  Nông Nghiệp Thông M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Phân Bón Lá Hữu Cơ Sinh Học Agrostim USA (ECOTECH LLC - Hoa Kỳ) - P356977 |  Sàn thương mại điện tử của khách hàng Viettel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Phân Bón Lá Hữu Cơ Sinh Học Agrostim USA (ECOTECH LLC - Hoa Kỳ) - P356977 |  Sàn thương mại điện tử của khách hàng Viettel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Phân Bón Lá Hữu Cơ Sinh Học Agrostim USA (ECOTECH LLC - Hoa Kỳ) - P356977 |  Sàn thương mại điện tử của khách hàng Viettel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057400" cy="2743200"/>
          </a:xfrm>
          <a:prstGeom prst="rect">
            <a:avLst/>
          </a:prstGeom>
          <a:noFill/>
        </p:spPr>
      </p:pic>
      <p:pic>
        <p:nvPicPr>
          <p:cNvPr id="33800" name="Picture 8" descr="PHÂN BÓN HỮU CƠ SINH HỌC ĐẦU TRÂU HCMK6 CHUYÊN LÚ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1828800" cy="2590800"/>
          </a:xfrm>
          <a:prstGeom prst="rect">
            <a:avLst/>
          </a:prstGeom>
          <a:noFill/>
        </p:spPr>
      </p:pic>
      <p:sp>
        <p:nvSpPr>
          <p:cNvPr id="33802" name="AutoShape 10" descr="Tập đoàn Quế Lâm &gt; Home &gt; SanPh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AutoShape 12" descr="Tập đoàn Quế Lâm &gt; Home &gt; SanPh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6" name="Picture 14" descr="CTy TNHH Phân Bón Nam Bì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1885950" cy="2657475"/>
          </a:xfrm>
          <a:prstGeom prst="rect">
            <a:avLst/>
          </a:prstGeom>
          <a:noFill/>
        </p:spPr>
      </p:pic>
      <p:pic>
        <p:nvPicPr>
          <p:cNvPr id="33808" name="Picture 16" descr="PHÂN HỮU SINH HỌC CAO CẤP - Đạt Nô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3864" y="1066800"/>
            <a:ext cx="2137447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3505200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bông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26670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nhánh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bông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0574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Photphat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photphat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26670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33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tr39)</a:t>
            </a:r>
          </a:p>
          <a:p>
            <a:pPr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…………….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PTHH: …………</a:t>
            </a:r>
          </a:p>
          <a:p>
            <a:pPr lvl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…………………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PTHH: …………</a:t>
            </a:r>
          </a:p>
          <a:p>
            <a:pPr lvl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“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11: PHÂN BÓN HÓA HỌC</a:t>
            </a:r>
          </a:p>
        </p:txBody>
      </p:sp>
      <p:sp>
        <p:nvSpPr>
          <p:cNvPr id="6" name="Freeform 5"/>
          <p:cNvSpPr/>
          <p:nvPr/>
        </p:nvSpPr>
        <p:spPr>
          <a:xfrm>
            <a:off x="4200383" y="1600720"/>
            <a:ext cx="4892040" cy="2031503"/>
          </a:xfrm>
          <a:custGeom>
            <a:avLst/>
            <a:gdLst>
              <a:gd name="connsiteX0" fmla="*/ 0 w 4892040"/>
              <a:gd name="connsiteY0" fmla="*/ 253938 h 2031503"/>
              <a:gd name="connsiteX1" fmla="*/ 3876289 w 4892040"/>
              <a:gd name="connsiteY1" fmla="*/ 253938 h 2031503"/>
              <a:gd name="connsiteX2" fmla="*/ 3876289 w 4892040"/>
              <a:gd name="connsiteY2" fmla="*/ 0 h 2031503"/>
              <a:gd name="connsiteX3" fmla="*/ 4892040 w 4892040"/>
              <a:gd name="connsiteY3" fmla="*/ 1015752 h 2031503"/>
              <a:gd name="connsiteX4" fmla="*/ 3876289 w 4892040"/>
              <a:gd name="connsiteY4" fmla="*/ 2031503 h 2031503"/>
              <a:gd name="connsiteX5" fmla="*/ 3876289 w 4892040"/>
              <a:gd name="connsiteY5" fmla="*/ 1777565 h 2031503"/>
              <a:gd name="connsiteX6" fmla="*/ 0 w 4892040"/>
              <a:gd name="connsiteY6" fmla="*/ 1777565 h 2031503"/>
              <a:gd name="connsiteX7" fmla="*/ 0 w 4892040"/>
              <a:gd name="connsiteY7" fmla="*/ 253938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040" h="2031503">
                <a:moveTo>
                  <a:pt x="0" y="253938"/>
                </a:moveTo>
                <a:lnTo>
                  <a:pt x="3876289" y="253938"/>
                </a:lnTo>
                <a:lnTo>
                  <a:pt x="3876289" y="0"/>
                </a:lnTo>
                <a:lnTo>
                  <a:pt x="4892040" y="1015752"/>
                </a:lnTo>
                <a:lnTo>
                  <a:pt x="3876289" y="2031503"/>
                </a:lnTo>
                <a:lnTo>
                  <a:pt x="3876289" y="1777565"/>
                </a:lnTo>
                <a:lnTo>
                  <a:pt x="0" y="1777565"/>
                </a:lnTo>
                <a:lnTo>
                  <a:pt x="0" y="25393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84418" rIns="792294" bIns="284418" numCol="1" spcCol="1270" anchor="t" anchorCtr="0">
            <a:noAutofit/>
          </a:bodyPr>
          <a:lstStyle/>
          <a:p>
            <a:pPr marL="285750" lvl="1" indent="-285750" algn="l" defTabSz="2133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 kern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kern="1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2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800" kern="1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Freeform 6"/>
          <p:cNvSpPr/>
          <p:nvPr/>
        </p:nvSpPr>
        <p:spPr>
          <a:xfrm>
            <a:off x="381000" y="1600200"/>
            <a:ext cx="3810000" cy="2031503"/>
          </a:xfrm>
          <a:custGeom>
            <a:avLst/>
            <a:gdLst>
              <a:gd name="connsiteX0" fmla="*/ 0 w 3261360"/>
              <a:gd name="connsiteY0" fmla="*/ 338591 h 2031503"/>
              <a:gd name="connsiteX1" fmla="*/ 99171 w 3261360"/>
              <a:gd name="connsiteY1" fmla="*/ 99171 h 2031503"/>
              <a:gd name="connsiteX2" fmla="*/ 338591 w 3261360"/>
              <a:gd name="connsiteY2" fmla="*/ 0 h 2031503"/>
              <a:gd name="connsiteX3" fmla="*/ 2922769 w 3261360"/>
              <a:gd name="connsiteY3" fmla="*/ 0 h 2031503"/>
              <a:gd name="connsiteX4" fmla="*/ 3162189 w 3261360"/>
              <a:gd name="connsiteY4" fmla="*/ 99171 h 2031503"/>
              <a:gd name="connsiteX5" fmla="*/ 3261360 w 3261360"/>
              <a:gd name="connsiteY5" fmla="*/ 338591 h 2031503"/>
              <a:gd name="connsiteX6" fmla="*/ 3261360 w 3261360"/>
              <a:gd name="connsiteY6" fmla="*/ 1692912 h 2031503"/>
              <a:gd name="connsiteX7" fmla="*/ 3162189 w 3261360"/>
              <a:gd name="connsiteY7" fmla="*/ 1932332 h 2031503"/>
              <a:gd name="connsiteX8" fmla="*/ 2922769 w 3261360"/>
              <a:gd name="connsiteY8" fmla="*/ 2031503 h 2031503"/>
              <a:gd name="connsiteX9" fmla="*/ 338591 w 3261360"/>
              <a:gd name="connsiteY9" fmla="*/ 2031503 h 2031503"/>
              <a:gd name="connsiteX10" fmla="*/ 99171 w 3261360"/>
              <a:gd name="connsiteY10" fmla="*/ 1932332 h 2031503"/>
              <a:gd name="connsiteX11" fmla="*/ 0 w 3261360"/>
              <a:gd name="connsiteY11" fmla="*/ 1692912 h 2031503"/>
              <a:gd name="connsiteX12" fmla="*/ 0 w 3261360"/>
              <a:gd name="connsiteY12" fmla="*/ 338591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1360" h="2031503">
                <a:moveTo>
                  <a:pt x="0" y="338591"/>
                </a:moveTo>
                <a:cubicBezTo>
                  <a:pt x="0" y="248791"/>
                  <a:pt x="35673" y="162669"/>
                  <a:pt x="99171" y="99171"/>
                </a:cubicBezTo>
                <a:cubicBezTo>
                  <a:pt x="162669" y="35673"/>
                  <a:pt x="248791" y="0"/>
                  <a:pt x="338591" y="0"/>
                </a:cubicBezTo>
                <a:lnTo>
                  <a:pt x="2922769" y="0"/>
                </a:lnTo>
                <a:cubicBezTo>
                  <a:pt x="3012569" y="0"/>
                  <a:pt x="3098691" y="35673"/>
                  <a:pt x="3162189" y="99171"/>
                </a:cubicBezTo>
                <a:cubicBezTo>
                  <a:pt x="3225687" y="162669"/>
                  <a:pt x="3261360" y="248791"/>
                  <a:pt x="3261360" y="338591"/>
                </a:cubicBezTo>
                <a:lnTo>
                  <a:pt x="3261360" y="1692912"/>
                </a:lnTo>
                <a:cubicBezTo>
                  <a:pt x="3261360" y="1782712"/>
                  <a:pt x="3225687" y="1868834"/>
                  <a:pt x="3162189" y="1932332"/>
                </a:cubicBezTo>
                <a:cubicBezTo>
                  <a:pt x="3098691" y="1995830"/>
                  <a:pt x="3012569" y="2031503"/>
                  <a:pt x="2922769" y="2031503"/>
                </a:cubicBezTo>
                <a:lnTo>
                  <a:pt x="338591" y="2031503"/>
                </a:lnTo>
                <a:cubicBezTo>
                  <a:pt x="248791" y="2031503"/>
                  <a:pt x="162669" y="1995830"/>
                  <a:pt x="99171" y="1932332"/>
                </a:cubicBezTo>
                <a:cubicBezTo>
                  <a:pt x="35673" y="1868834"/>
                  <a:pt x="0" y="1782712"/>
                  <a:pt x="0" y="1692912"/>
                </a:cubicBezTo>
                <a:lnTo>
                  <a:pt x="0" y="3385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090" tIns="160130" rIns="221090" bIns="16013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NHỮNG NHU CẦU CỦA CÂY TRỒNG</a:t>
            </a:r>
          </a:p>
        </p:txBody>
      </p:sp>
      <p:sp>
        <p:nvSpPr>
          <p:cNvPr id="8" name="Freeform 7"/>
          <p:cNvSpPr/>
          <p:nvPr/>
        </p:nvSpPr>
        <p:spPr>
          <a:xfrm>
            <a:off x="4191000" y="3835375"/>
            <a:ext cx="4892040" cy="2031503"/>
          </a:xfrm>
          <a:custGeom>
            <a:avLst/>
            <a:gdLst>
              <a:gd name="connsiteX0" fmla="*/ 0 w 4892040"/>
              <a:gd name="connsiteY0" fmla="*/ 253938 h 2031503"/>
              <a:gd name="connsiteX1" fmla="*/ 3876289 w 4892040"/>
              <a:gd name="connsiteY1" fmla="*/ 253938 h 2031503"/>
              <a:gd name="connsiteX2" fmla="*/ 3876289 w 4892040"/>
              <a:gd name="connsiteY2" fmla="*/ 0 h 2031503"/>
              <a:gd name="connsiteX3" fmla="*/ 4892040 w 4892040"/>
              <a:gd name="connsiteY3" fmla="*/ 1015752 h 2031503"/>
              <a:gd name="connsiteX4" fmla="*/ 3876289 w 4892040"/>
              <a:gd name="connsiteY4" fmla="*/ 2031503 h 2031503"/>
              <a:gd name="connsiteX5" fmla="*/ 3876289 w 4892040"/>
              <a:gd name="connsiteY5" fmla="*/ 1777565 h 2031503"/>
              <a:gd name="connsiteX6" fmla="*/ 0 w 4892040"/>
              <a:gd name="connsiteY6" fmla="*/ 1777565 h 2031503"/>
              <a:gd name="connsiteX7" fmla="*/ 0 w 4892040"/>
              <a:gd name="connsiteY7" fmla="*/ 253938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2040" h="2031503">
                <a:moveTo>
                  <a:pt x="0" y="253938"/>
                </a:moveTo>
                <a:lnTo>
                  <a:pt x="3876289" y="253938"/>
                </a:lnTo>
                <a:lnTo>
                  <a:pt x="3876289" y="0"/>
                </a:lnTo>
                <a:lnTo>
                  <a:pt x="4892040" y="1015752"/>
                </a:lnTo>
                <a:lnTo>
                  <a:pt x="3876289" y="2031503"/>
                </a:lnTo>
                <a:lnTo>
                  <a:pt x="3876289" y="1777565"/>
                </a:lnTo>
                <a:lnTo>
                  <a:pt x="0" y="1777565"/>
                </a:lnTo>
                <a:lnTo>
                  <a:pt x="0" y="253938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84418" rIns="792294" bIns="284418" numCol="1" spcCol="1270" anchor="t" anchorCtr="0">
            <a:noAutofit/>
          </a:bodyPr>
          <a:lstStyle/>
          <a:p>
            <a:pPr marL="285750" lvl="1" indent="-285750" algn="l" defTabSz="2133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800" kern="1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200" dirty="0" err="1"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4800" kern="1200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 algn="l" defTabSz="2133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4800" kern="1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kern="1200" dirty="0" err="1">
                <a:latin typeface="Times New Roman" pitchFamily="18" charset="0"/>
                <a:cs typeface="Times New Roman" pitchFamily="18" charset="0"/>
              </a:rPr>
              <a:t>kép</a:t>
            </a:r>
            <a:endParaRPr lang="en-US" sz="4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4800" y="3835375"/>
            <a:ext cx="3886200" cy="2031503"/>
          </a:xfrm>
          <a:custGeom>
            <a:avLst/>
            <a:gdLst>
              <a:gd name="connsiteX0" fmla="*/ 0 w 3261360"/>
              <a:gd name="connsiteY0" fmla="*/ 338591 h 2031503"/>
              <a:gd name="connsiteX1" fmla="*/ 99171 w 3261360"/>
              <a:gd name="connsiteY1" fmla="*/ 99171 h 2031503"/>
              <a:gd name="connsiteX2" fmla="*/ 338591 w 3261360"/>
              <a:gd name="connsiteY2" fmla="*/ 0 h 2031503"/>
              <a:gd name="connsiteX3" fmla="*/ 2922769 w 3261360"/>
              <a:gd name="connsiteY3" fmla="*/ 0 h 2031503"/>
              <a:gd name="connsiteX4" fmla="*/ 3162189 w 3261360"/>
              <a:gd name="connsiteY4" fmla="*/ 99171 h 2031503"/>
              <a:gd name="connsiteX5" fmla="*/ 3261360 w 3261360"/>
              <a:gd name="connsiteY5" fmla="*/ 338591 h 2031503"/>
              <a:gd name="connsiteX6" fmla="*/ 3261360 w 3261360"/>
              <a:gd name="connsiteY6" fmla="*/ 1692912 h 2031503"/>
              <a:gd name="connsiteX7" fmla="*/ 3162189 w 3261360"/>
              <a:gd name="connsiteY7" fmla="*/ 1932332 h 2031503"/>
              <a:gd name="connsiteX8" fmla="*/ 2922769 w 3261360"/>
              <a:gd name="connsiteY8" fmla="*/ 2031503 h 2031503"/>
              <a:gd name="connsiteX9" fmla="*/ 338591 w 3261360"/>
              <a:gd name="connsiteY9" fmla="*/ 2031503 h 2031503"/>
              <a:gd name="connsiteX10" fmla="*/ 99171 w 3261360"/>
              <a:gd name="connsiteY10" fmla="*/ 1932332 h 2031503"/>
              <a:gd name="connsiteX11" fmla="*/ 0 w 3261360"/>
              <a:gd name="connsiteY11" fmla="*/ 1692912 h 2031503"/>
              <a:gd name="connsiteX12" fmla="*/ 0 w 3261360"/>
              <a:gd name="connsiteY12" fmla="*/ 338591 h 203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1360" h="2031503">
                <a:moveTo>
                  <a:pt x="0" y="338591"/>
                </a:moveTo>
                <a:cubicBezTo>
                  <a:pt x="0" y="248791"/>
                  <a:pt x="35673" y="162669"/>
                  <a:pt x="99171" y="99171"/>
                </a:cubicBezTo>
                <a:cubicBezTo>
                  <a:pt x="162669" y="35673"/>
                  <a:pt x="248791" y="0"/>
                  <a:pt x="338591" y="0"/>
                </a:cubicBezTo>
                <a:lnTo>
                  <a:pt x="2922769" y="0"/>
                </a:lnTo>
                <a:cubicBezTo>
                  <a:pt x="3012569" y="0"/>
                  <a:pt x="3098691" y="35673"/>
                  <a:pt x="3162189" y="99171"/>
                </a:cubicBezTo>
                <a:cubicBezTo>
                  <a:pt x="3225687" y="162669"/>
                  <a:pt x="3261360" y="248791"/>
                  <a:pt x="3261360" y="338591"/>
                </a:cubicBezTo>
                <a:lnTo>
                  <a:pt x="3261360" y="1692912"/>
                </a:lnTo>
                <a:cubicBezTo>
                  <a:pt x="3261360" y="1782712"/>
                  <a:pt x="3225687" y="1868834"/>
                  <a:pt x="3162189" y="1932332"/>
                </a:cubicBezTo>
                <a:cubicBezTo>
                  <a:pt x="3098691" y="1995830"/>
                  <a:pt x="3012569" y="2031503"/>
                  <a:pt x="2922769" y="2031503"/>
                </a:cubicBezTo>
                <a:lnTo>
                  <a:pt x="338591" y="2031503"/>
                </a:lnTo>
                <a:cubicBezTo>
                  <a:pt x="248791" y="2031503"/>
                  <a:pt x="162669" y="1995830"/>
                  <a:pt x="99171" y="1932332"/>
                </a:cubicBezTo>
                <a:cubicBezTo>
                  <a:pt x="35673" y="1868834"/>
                  <a:pt x="0" y="1782712"/>
                  <a:pt x="0" y="1692912"/>
                </a:cubicBezTo>
                <a:lnTo>
                  <a:pt x="0" y="3385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090" tIns="160130" rIns="221090" bIns="16013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NHỮNG PHÂN BÓN HÓA HỌC THƯỜNG DÙNG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PHÂN BÓN HÓA HỌC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Phân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A.Phân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Đạm</a:t>
            </a:r>
            <a:b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381000" y="1654175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:CO(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pic>
        <p:nvPicPr>
          <p:cNvPr id="11" name="Picture 7" descr="DAM NI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48200" y="3319463"/>
            <a:ext cx="4191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%? </a:t>
            </a:r>
            <a:endParaRPr lang="en-US" sz="4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1668462"/>
            <a:ext cx="2744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N= 46,7%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2159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A.Phân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Đạm</a:t>
            </a:r>
            <a:b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latin typeface=".VnTime" pitchFamily="34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457200" y="1143000"/>
            <a:ext cx="56206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Amoni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Nitrate :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pic>
        <p:nvPicPr>
          <p:cNvPr id="14" name="Picture 6" descr="IMGP026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667" r="12500"/>
          <a:stretch>
            <a:fillRect/>
          </a:stretch>
        </p:blipFill>
        <p:spPr bwMode="auto">
          <a:xfrm>
            <a:off x="3429000" y="2057400"/>
            <a:ext cx="5546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" y="3276600"/>
            <a:ext cx="350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3113" y="4953000"/>
            <a:ext cx="199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N= 35%</a:t>
            </a:r>
            <a:r>
              <a:rPr lang="en-US" sz="4000" baseline="-25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79905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A.Phân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Đạm</a:t>
            </a:r>
            <a:br>
              <a:rPr lang="en-US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latin typeface=".VnTime" pitchFamily="34" charset="0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381000" y="12954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Amoni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sulfate : (NH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000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pic>
        <p:nvPicPr>
          <p:cNvPr id="11" name="Picture 9" descr="IMGP0267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22809" r="16356" b="1161"/>
          <a:stretch>
            <a:fillRect/>
          </a:stretch>
        </p:blipFill>
        <p:spPr bwMode="auto">
          <a:xfrm>
            <a:off x="3810000" y="2133600"/>
            <a:ext cx="510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33400" y="3581400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5486400"/>
            <a:ext cx="199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N= 21%</a:t>
            </a:r>
            <a:r>
              <a:rPr lang="en-US" sz="4000" baseline="-25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16045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11: PHÂN BÓN HÓA HỌC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685799"/>
            <a:ext cx="8077200" cy="1895975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</a:rPr>
              <a:t>Là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bón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dinh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đạm</a:t>
            </a:r>
            <a:r>
              <a:rPr lang="en-US" dirty="0">
                <a:latin typeface="Times New Roman" pitchFamily="18" charset="0"/>
              </a:rPr>
              <a:t>(N) , </a:t>
            </a:r>
            <a:r>
              <a:rPr lang="en-US" dirty="0" err="1">
                <a:latin typeface="Times New Roman" pitchFamily="18" charset="0"/>
              </a:rPr>
              <a:t>lân</a:t>
            </a:r>
            <a:r>
              <a:rPr lang="en-US" dirty="0">
                <a:latin typeface="Times New Roman" pitchFamily="18" charset="0"/>
              </a:rPr>
              <a:t> (P), Kali (K). 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 rot="5400000">
            <a:off x="2586287" y="452687"/>
            <a:ext cx="4047627" cy="8305802"/>
            <a:chOff x="494684" y="1752600"/>
            <a:chExt cx="2172317" cy="4665923"/>
          </a:xfrm>
        </p:grpSpPr>
        <p:sp>
          <p:nvSpPr>
            <p:cNvPr id="9" name="Freeform 8"/>
            <p:cNvSpPr/>
            <p:nvPr/>
          </p:nvSpPr>
          <p:spPr>
            <a:xfrm rot="16200000">
              <a:off x="-535850" y="4903411"/>
              <a:ext cx="2545646" cy="484577"/>
            </a:xfrm>
            <a:custGeom>
              <a:avLst/>
              <a:gdLst>
                <a:gd name="connsiteX0" fmla="*/ 0 w 2545646"/>
                <a:gd name="connsiteY0" fmla="*/ 0 h 484577"/>
                <a:gd name="connsiteX1" fmla="*/ 2545646 w 2545646"/>
                <a:gd name="connsiteY1" fmla="*/ 0 h 484577"/>
                <a:gd name="connsiteX2" fmla="*/ 2545646 w 2545646"/>
                <a:gd name="connsiteY2" fmla="*/ 484577 h 484577"/>
                <a:gd name="connsiteX3" fmla="*/ 0 w 2545646"/>
                <a:gd name="connsiteY3" fmla="*/ 484577 h 484577"/>
                <a:gd name="connsiteX4" fmla="*/ 0 w 2545646"/>
                <a:gd name="connsiteY4" fmla="*/ 0 h 48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646" h="484577">
                  <a:moveTo>
                    <a:pt x="0" y="0"/>
                  </a:moveTo>
                  <a:lnTo>
                    <a:pt x="2545646" y="0"/>
                  </a:lnTo>
                  <a:lnTo>
                    <a:pt x="2545646" y="484577"/>
                  </a:lnTo>
                  <a:lnTo>
                    <a:pt x="0" y="4845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329139" bIns="0" numCol="1" spcCol="1270" anchor="t" anchorCtr="0">
              <a:noAutofit/>
            </a:bodyPr>
            <a:lstStyle/>
            <a:p>
              <a:pPr lvl="0" algn="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Phân </a:t>
              </a:r>
              <a:r>
                <a:rPr lang="en-US" sz="3200" kern="1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đạm</a:t>
              </a:r>
              <a:endParaRPr lang="en-US" sz="32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325032" y="4076555"/>
              <a:ext cx="2808613" cy="1875323"/>
            </a:xfrm>
            <a:custGeom>
              <a:avLst/>
              <a:gdLst>
                <a:gd name="connsiteX0" fmla="*/ 0 w 1858916"/>
                <a:gd name="connsiteY0" fmla="*/ 0 h 2380575"/>
                <a:gd name="connsiteX1" fmla="*/ 1858916 w 1858916"/>
                <a:gd name="connsiteY1" fmla="*/ 0 h 2380575"/>
                <a:gd name="connsiteX2" fmla="*/ 1858916 w 1858916"/>
                <a:gd name="connsiteY2" fmla="*/ 2380575 h 2380575"/>
                <a:gd name="connsiteX3" fmla="*/ 0 w 1858916"/>
                <a:gd name="connsiteY3" fmla="*/ 2380575 h 2380575"/>
                <a:gd name="connsiteX4" fmla="*/ 0 w 1858916"/>
                <a:gd name="connsiteY4" fmla="*/ 0 h 238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916" h="2380575">
                  <a:moveTo>
                    <a:pt x="0" y="0"/>
                  </a:moveTo>
                  <a:lnTo>
                    <a:pt x="1858916" y="0"/>
                  </a:lnTo>
                  <a:lnTo>
                    <a:pt x="1858916" y="2380575"/>
                  </a:lnTo>
                  <a:lnTo>
                    <a:pt x="0" y="2380575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024" tIns="329139" rIns="192024" bIns="192024" numCol="1" spcCol="1270" anchor="t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CO(NH</a:t>
              </a:r>
              <a:r>
                <a:rPr lang="en-US" sz="2800" kern="1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kern="1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: UREA</a:t>
              </a:r>
              <a:endPara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NH</a:t>
              </a:r>
              <a:r>
                <a:rPr lang="en-US" sz="2800" kern="1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</a:t>
              </a:r>
              <a:r>
                <a:rPr lang="en-US" sz="2800" kern="1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Amoni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nitrate</a:t>
              </a:r>
              <a:endPara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(NH</a:t>
              </a:r>
              <a:r>
                <a:rPr lang="en-US" sz="2800" kern="1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kern="1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kern="12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 :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Amoni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Sulfate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Nguyên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tố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dinh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dưỡng</a:t>
              </a:r>
              <a:r>
                <a:rPr lang="en-US" sz="28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: N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Tan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</a:rPr>
                <a:t>Kích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</a:rPr>
                <a:t>thích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</a:rPr>
                <a:t>cây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</a:rPr>
                <a:t>trồng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</a:rPr>
                <a:t>phát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</a:rPr>
                <a:t>triển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</a:rPr>
                <a:t>mạnh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779" y="1752600"/>
              <a:ext cx="2149222" cy="1926299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" name="Picture 2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6" y="2408129"/>
            <a:ext cx="1050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- Cây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 descr="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819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42-162497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200782813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97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3321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1315</Words>
  <Application>Microsoft Office PowerPoint</Application>
  <PresentationFormat>On-screen Show (4:3)</PresentationFormat>
  <Paragraphs>156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.VnTime</vt:lpstr>
      <vt:lpstr>.VnTimeH</vt:lpstr>
      <vt:lpstr>Arial</vt:lpstr>
      <vt:lpstr>Calibri</vt:lpstr>
      <vt:lpstr>Times New Roman</vt:lpstr>
      <vt:lpstr>Wingdings</vt:lpstr>
      <vt:lpstr>Office Theme</vt:lpstr>
      <vt:lpstr>Photo Editor Photo</vt:lpstr>
      <vt:lpstr>PowerPoint Presentation</vt:lpstr>
      <vt:lpstr>PowerPoint Presentation</vt:lpstr>
      <vt:lpstr>Bài 11: PHÂN BÓN HÓA HỌC</vt:lpstr>
      <vt:lpstr>Bài 11: PHÂN BÓN HÓA HỌC</vt:lpstr>
      <vt:lpstr>1. Phân bón đơn: A.Phân Đạm </vt:lpstr>
      <vt:lpstr>A.Phân Đạm </vt:lpstr>
      <vt:lpstr>A.Phân Đạm </vt:lpstr>
      <vt:lpstr>Bài 11: PHÂN BÓN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11: PHÂN BÓN HÓA HỌC</vt:lpstr>
      <vt:lpstr>PowerPoint Presentation</vt:lpstr>
      <vt:lpstr>Một số hình ảnh về phân vi sinh</vt:lpstr>
      <vt:lpstr> Bài 11: PHÂN BÓN HÓA HỌC</vt:lpstr>
      <vt:lpstr>III.Cách sử dụng</vt:lpstr>
      <vt:lpstr> Bài 11: PHÂN BÓN HÓA HỌC</vt:lpstr>
      <vt:lpstr> Bài 11: PHÂN BÓN HÓA HỌC</vt:lpstr>
      <vt:lpstr>Bài 11: PHÂN BÓN HÓA HỌC</vt:lpstr>
      <vt:lpstr>Bài 11: PHÂN BÓN HÓA HỌC</vt:lpstr>
      <vt:lpstr>Bài 11: PHÂN BÓN HÓA HỌC</vt:lpstr>
      <vt:lpstr>Bài 11: PHÂN BÓN HÓA HỌC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THIEN KHANH</cp:lastModifiedBy>
  <cp:revision>32</cp:revision>
  <dcterms:created xsi:type="dcterms:W3CDTF">2020-10-23T16:49:10Z</dcterms:created>
  <dcterms:modified xsi:type="dcterms:W3CDTF">2021-10-23T11:40:43Z</dcterms:modified>
</cp:coreProperties>
</file>