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2" r:id="rId3"/>
    <p:sldId id="264" r:id="rId4"/>
    <p:sldId id="285" r:id="rId5"/>
    <p:sldId id="256" r:id="rId6"/>
    <p:sldId id="273" r:id="rId7"/>
    <p:sldId id="257" r:id="rId8"/>
    <p:sldId id="274" r:id="rId9"/>
    <p:sldId id="275" r:id="rId10"/>
    <p:sldId id="258" r:id="rId11"/>
    <p:sldId id="276" r:id="rId12"/>
    <p:sldId id="259" r:id="rId13"/>
    <p:sldId id="261" r:id="rId14"/>
    <p:sldId id="262" r:id="rId15"/>
    <p:sldId id="26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snapToGrid="0">
      <p:cViewPr varScale="1">
        <p:scale>
          <a:sx n="73" d="100"/>
          <a:sy n="73" d="100"/>
        </p:scale>
        <p:origin x="6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9C403EC0-5409-486D-97B8-C8ED201D70F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endParaRPr lang="en-US" smtClean="0"/>
          </a:p>
        </p:txBody>
      </p:sp>
      <p:sp>
        <p:nvSpPr>
          <p:cNvPr id="4" name="Date Placeholder 3"/>
          <p:cNvSpPr>
            <a:spLocks noGrp="1"/>
          </p:cNvSpPr>
          <p:nvPr>
            <p:ph type="dt" sz="half" idx="10"/>
          </p:nvPr>
        </p:nvSpPr>
        <p:spPr/>
        <p:txBody>
          <a:bodyPr/>
          <a:lstStyle/>
          <a:p>
            <a:fld id="{9C403EC0-5409-486D-97B8-C8ED201D70F2}"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9C403EC0-5409-486D-97B8-C8ED201D70F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9C403EC0-5409-486D-97B8-C8ED201D70F2}"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403EC0-5409-486D-97B8-C8ED201D70F2}"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403EC0-5409-486D-97B8-C8ED201D70F2}"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9C403EC0-5409-486D-97B8-C8ED201D70F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endParaRPr lang="en-US" smtClean="0"/>
          </a:p>
        </p:txBody>
      </p:sp>
      <p:sp>
        <p:nvSpPr>
          <p:cNvPr id="5" name="Date Placeholder 4"/>
          <p:cNvSpPr>
            <a:spLocks noGrp="1"/>
          </p:cNvSpPr>
          <p:nvPr>
            <p:ph type="dt" sz="half" idx="10"/>
          </p:nvPr>
        </p:nvSpPr>
        <p:spPr/>
        <p:txBody>
          <a:bodyPr/>
          <a:lstStyle/>
          <a:p>
            <a:fld id="{9C403EC0-5409-486D-97B8-C8ED201D70F2}"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0CAE42-195C-4CAE-8424-AAE28B48BD7E}"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403EC0-5409-486D-97B8-C8ED201D70F2}"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0CAE42-195C-4CAE-8424-AAE28B48BD7E}"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4.xml"/><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tags" Target="../tags/tag2.xml"/><Relationship Id="rId3" Type="http://schemas.microsoft.com/office/2007/relationships/media" Target="file:///C:\Users\ASUS\Desktop\Khoa%20h&#7885;c%20t&#7921;%20nhi&#234;n%206%20-%20Th&#237;%20nghi&#7879;m-%20T&#225;ch%20sulfur%20(l&#432;u%20hu&#7923;nh)%20ra%20kh&#7887;i%20h&#7895;n%20h&#7907;p%20-%20Ch&#226;n%20tr&#7901;i%20s&#225;ng%20t&#7841;o.mp4" TargetMode="External"/><Relationship Id="rId2" Type="http://schemas.openxmlformats.org/officeDocument/2006/relationships/video" Target="file:///C:\Users\ASUS\Desktop\Khoa%20h&#7885;c%20t&#7921;%20nhi&#234;n%206%20-%20Th&#237;%20nghi&#7879;m-%20T&#225;ch%20sulfur%20(l&#432;u%20hu&#7923;nh)%20ra%20kh&#7887;i%20h&#7895;n%20h&#7907;p%20-%20Ch&#226;n%20tr&#7901;i%20s&#225;ng%20t&#7841;o.mp4" TargetMode="External"/><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tags" Target="../tags/tag3.xml"/><Relationship Id="rId3" Type="http://schemas.microsoft.com/office/2007/relationships/media" Target="file:///C:\Users\ASUS\Desktop\T&#225;ch%20Mu&#7889;i%20&#258;n%20Ra%20Kh&#7887;i%20Dung%20D&#7883;ch%20Mu&#7889;i%20-%20Khoa%20H&#7885;c%20T&#7921;%20Nhi&#234;n%206.mp4" TargetMode="External"/><Relationship Id="rId2" Type="http://schemas.openxmlformats.org/officeDocument/2006/relationships/video" Target="file:///C:\Users\ASUS\Desktop\T&#225;ch%20Mu&#7889;i%20&#258;n%20Ra%20Kh&#7887;i%20Dung%20D&#7883;ch%20Mu&#7889;i%20-%20Khoa%20H&#7885;c%20T&#7921;%20Nhi&#234;n%206.mp4" TargetMode="External"/><Relationship Id="rId1" Type="http://schemas.openxmlformats.org/officeDocument/2006/relationships/image" Target="../media/image1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tags" Target="../tags/tag4.xml"/><Relationship Id="rId3" Type="http://schemas.microsoft.com/office/2007/relationships/media" Target="file:///C:\Users\ASUS\Desktop\Th&#237;%20nghi&#7879;m-%20Chi&#7871;t%20d&#7847;u%20&#259;n%20ra%20kh&#7887;i%20h&#7895;n%20h&#7907;p%20d&#7847;u%20&#259;n%20v&#224;%20n&#432;&#7899;c%20(KHOA%20H&#7884;C%20T&#7920;%20NHI&#202;N%206).mp4" TargetMode="External"/><Relationship Id="rId2" Type="http://schemas.openxmlformats.org/officeDocument/2006/relationships/video" Target="file:///C:\Users\ASUS\Desktop\Th&#237;%20nghi&#7879;m-%20Chi&#7871;t%20d&#7847;u%20&#259;n%20ra%20kh&#7887;i%20h&#7895;n%20h&#7907;p%20d&#7847;u%20&#259;n%20v&#224;%20n&#432;&#7899;c%20(KHOA%20H&#7884;C%20T&#7920;%20NHI&#202;N%206).mp4" TargetMode="External"/><Relationship Id="rId1"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jpeg"/><Relationship Id="rId1" Type="http://schemas.openxmlformats.org/officeDocument/2006/relationships/image" Target="../media/image13.jpe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5.png"/><Relationship Id="rId3" Type="http://schemas.openxmlformats.org/officeDocument/2006/relationships/tags" Target="../tags/tag1.xml"/><Relationship Id="rId2" Type="http://schemas.microsoft.com/office/2007/relationships/media" Target="file:///C:\Users\ASUS\Desktop\B&#192;I%2016-%20M&#7896;T%20S&#7888;%20PH&#431;&#416;NG%20PH&#193;P%20T&#193;CH%20CH&#7844;T%20RA%20KH&#7886;I%20H&#7894;N%20H&#7906;P(%20KHOA%20H&#7884;C%20T&#7920;%20NHI&#202;N%206)%20-%20CH&#194;N%20TR&#7900;I%20S&#193;NG%20T&#7840;O_Trim.mp4" TargetMode="External"/><Relationship Id="rId1" Type="http://schemas.openxmlformats.org/officeDocument/2006/relationships/video" Target="file:///C:\Users\ASUS\Desktop\B&#192;I%2016-%20M&#7896;T%20S&#7888;%20PH&#431;&#416;NG%20PH&#193;P%20T&#193;CH%20CH&#7844;T%20RA%20KH&#7886;I%20H&#7894;N%20H&#7906;P(%20KHOA%20H&#7884;C%20T&#7920;%20NHI&#202;N%206)%20-%20CH&#194;N%20TR&#7900;I%20S&#193;NG%20T&#7840;O_Trim.mp4"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p:txBody>
          <a:bodyPr/>
          <a:p>
            <a:endParaRPr lang="en-US"/>
          </a:p>
        </p:txBody>
      </p:sp>
      <p:pic>
        <p:nvPicPr>
          <p:cNvPr id="4" name="Content Placeholder 3"/>
          <p:cNvPicPr>
            <a:picLocks noChangeAspect="1"/>
          </p:cNvPicPr>
          <p:nvPr>
            <p:ph sz="half" idx="1"/>
          </p:nvPr>
        </p:nvPicPr>
        <p:blipFill>
          <a:blip r:embed="rId1"/>
          <a:stretch>
            <a:fillRect/>
          </a:stretch>
        </p:blipFill>
        <p:spPr>
          <a:xfrm>
            <a:off x="3382645" y="-128905"/>
            <a:ext cx="5153025" cy="3035935"/>
          </a:xfrm>
          <a:prstGeom prst="ellipse">
            <a:avLst/>
          </a:prstGeom>
        </p:spPr>
      </p:pic>
      <p:pic>
        <p:nvPicPr>
          <p:cNvPr id="8" name="Picture 7"/>
          <p:cNvPicPr>
            <a:picLocks noChangeAspect="1"/>
          </p:cNvPicPr>
          <p:nvPr/>
        </p:nvPicPr>
        <p:blipFill>
          <a:blip r:embed="rId2"/>
          <a:stretch>
            <a:fillRect/>
          </a:stretch>
        </p:blipFill>
        <p:spPr>
          <a:xfrm>
            <a:off x="733425" y="3420745"/>
            <a:ext cx="4853305" cy="3329940"/>
          </a:xfrm>
          <a:prstGeom prst="ellipse">
            <a:avLst/>
          </a:prstGeom>
        </p:spPr>
      </p:pic>
      <p:sp>
        <p:nvSpPr>
          <p:cNvPr id="9" name="Text Box 8"/>
          <p:cNvSpPr txBox="1"/>
          <p:nvPr/>
        </p:nvSpPr>
        <p:spPr>
          <a:xfrm>
            <a:off x="5147945" y="2226945"/>
            <a:ext cx="1896745" cy="583565"/>
          </a:xfrm>
          <a:prstGeom prst="rect">
            <a:avLst/>
          </a:prstGeom>
          <a:noFill/>
        </p:spPr>
        <p:txBody>
          <a:bodyPr wrap="square" rtlCol="0">
            <a:spAutoFit/>
          </a:bodyPr>
          <a:p>
            <a:pPr algn="ctr"/>
            <a:r>
              <a:rPr lang="vi-VN" altLang="en-US" sz="3200"/>
              <a:t>nước lũ</a:t>
            </a:r>
            <a:endParaRPr lang="vi-VN" altLang="en-US" sz="3200"/>
          </a:p>
        </p:txBody>
      </p:sp>
      <p:sp>
        <p:nvSpPr>
          <p:cNvPr id="10" name="Text Box 9"/>
          <p:cNvSpPr txBox="1"/>
          <p:nvPr/>
        </p:nvSpPr>
        <p:spPr>
          <a:xfrm>
            <a:off x="1249045" y="2741295"/>
            <a:ext cx="2046605" cy="368300"/>
          </a:xfrm>
          <a:prstGeom prst="rect">
            <a:avLst/>
          </a:prstGeom>
          <a:noFill/>
        </p:spPr>
        <p:txBody>
          <a:bodyPr wrap="square" rtlCol="0">
            <a:spAutoFit/>
          </a:bodyPr>
          <a:p>
            <a:r>
              <a:rPr lang="vi-VN" altLang="en-US"/>
              <a:t>nước nhiễm </a:t>
            </a:r>
            <a:r>
              <a:rPr lang="vi-VN" altLang="en-US"/>
              <a:t>bẩn</a:t>
            </a:r>
            <a:endParaRPr lang="vi-VN" altLang="en-US"/>
          </a:p>
        </p:txBody>
      </p:sp>
      <p:sp>
        <p:nvSpPr>
          <p:cNvPr id="11" name="Text Box 10"/>
          <p:cNvSpPr txBox="1"/>
          <p:nvPr/>
        </p:nvSpPr>
        <p:spPr>
          <a:xfrm>
            <a:off x="8935085" y="2830830"/>
            <a:ext cx="2046605" cy="368300"/>
          </a:xfrm>
          <a:prstGeom prst="rect">
            <a:avLst/>
          </a:prstGeom>
          <a:noFill/>
        </p:spPr>
        <p:txBody>
          <a:bodyPr wrap="square" rtlCol="0">
            <a:spAutoFit/>
          </a:bodyPr>
          <a:p>
            <a:r>
              <a:rPr lang="vi-VN" altLang="en-US"/>
              <a:t>nước nhiễm </a:t>
            </a:r>
            <a:r>
              <a:rPr lang="vi-VN" altLang="en-US"/>
              <a:t>bẩn</a:t>
            </a:r>
            <a:endParaRPr lang="vi-VN" altLang="en-US"/>
          </a:p>
        </p:txBody>
      </p:sp>
      <p:pic>
        <p:nvPicPr>
          <p:cNvPr id="13" name="Content Placeholder 12"/>
          <p:cNvPicPr>
            <a:picLocks noChangeAspect="1"/>
          </p:cNvPicPr>
          <p:nvPr>
            <p:ph sz="half" idx="2"/>
          </p:nvPr>
        </p:nvPicPr>
        <p:blipFill>
          <a:blip r:embed="rId3"/>
          <a:stretch>
            <a:fillRect/>
          </a:stretch>
        </p:blipFill>
        <p:spPr>
          <a:xfrm>
            <a:off x="6656070" y="3529965"/>
            <a:ext cx="4505960" cy="3111500"/>
          </a:xfrm>
          <a:prstGeom prst="ellipse">
            <a:avLst/>
          </a:prstGeom>
        </p:spPr>
      </p:pic>
      <p:sp>
        <p:nvSpPr>
          <p:cNvPr id="14" name="Curved Right Arrow 13"/>
          <p:cNvSpPr/>
          <p:nvPr/>
        </p:nvSpPr>
        <p:spPr>
          <a:xfrm>
            <a:off x="3235325" y="2226945"/>
            <a:ext cx="528955" cy="1187450"/>
          </a:xfrm>
          <a:prstGeom prst="curved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endParaRPr>
          </a:p>
        </p:txBody>
      </p:sp>
      <p:sp>
        <p:nvSpPr>
          <p:cNvPr id="15" name="Curved Left Arrow 14"/>
          <p:cNvSpPr/>
          <p:nvPr/>
        </p:nvSpPr>
        <p:spPr>
          <a:xfrm>
            <a:off x="8036560" y="2226310"/>
            <a:ext cx="639445" cy="1304290"/>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par>
                                <p:cTn id="8" presetID="4" presetClass="entr" presetSubtype="16" fill="hold" nodeType="withEffect">
                                  <p:stCondLst>
                                    <p:cond delay="0"/>
                                  </p:stCondLst>
                                  <p:childTnLst>
                                    <p:set>
                                      <p:cBhvr>
                                        <p:cTn id="9" dur="500"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500" fill="hold">
                                          <p:stCondLst>
                                            <p:cond delay="0"/>
                                          </p:stCondLst>
                                        </p:cTn>
                                        <p:tgtEl>
                                          <p:spTgt spid="14"/>
                                        </p:tgtEl>
                                        <p:attrNameLst>
                                          <p:attrName>style.visibility</p:attrName>
                                        </p:attrNameLst>
                                      </p:cBhvr>
                                      <p:to>
                                        <p:strVal val="visible"/>
                                      </p:to>
                                    </p:set>
                                    <p:animEffect transition="in" filter="box(in)">
                                      <p:cBhvr>
                                        <p:cTn id="13" dur="500"/>
                                        <p:tgtEl>
                                          <p:spTgt spid="14"/>
                                        </p:tgtEl>
                                      </p:cBhvr>
                                    </p:animEffect>
                                  </p:childTnLst>
                                </p:cTn>
                              </p:par>
                              <p:par>
                                <p:cTn id="14" presetID="4" presetClass="entr" presetSubtype="16" fill="hold" grpId="0" nodeType="withEffect">
                                  <p:stCondLst>
                                    <p:cond delay="0"/>
                                  </p:stCondLst>
                                  <p:childTnLst>
                                    <p:set>
                                      <p:cBhvr>
                                        <p:cTn id="15" dur="500"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par>
                                <p:cTn id="17" presetID="4" presetClass="entr" presetSubtype="16" fill="hold" grpId="0" nodeType="withEffect">
                                  <p:stCondLst>
                                    <p:cond delay="0"/>
                                  </p:stCondLst>
                                  <p:childTnLst>
                                    <p:set>
                                      <p:cBhvr>
                                        <p:cTn id="18" dur="500" fill="hold">
                                          <p:stCondLst>
                                            <p:cond delay="0"/>
                                          </p:stCondLst>
                                        </p:cTn>
                                        <p:tgtEl>
                                          <p:spTgt spid="10"/>
                                        </p:tgtEl>
                                        <p:attrNameLst>
                                          <p:attrName>style.visibility</p:attrName>
                                        </p:attrNameLst>
                                      </p:cBhvr>
                                      <p:to>
                                        <p:strVal val="visible"/>
                                      </p:to>
                                    </p:set>
                                    <p:animEffect transition="in" filter="box(in)">
                                      <p:cBhvr>
                                        <p:cTn id="19" dur="500"/>
                                        <p:tgtEl>
                                          <p:spTgt spid="10"/>
                                        </p:tgtEl>
                                      </p:cBhvr>
                                    </p:animEffect>
                                  </p:childTnLst>
                                </p:cTn>
                              </p:par>
                              <p:par>
                                <p:cTn id="20" presetID="4" presetClass="entr" presetSubtype="16" fill="hold" grpId="0" nodeType="withEffect">
                                  <p:stCondLst>
                                    <p:cond delay="0"/>
                                  </p:stCondLst>
                                  <p:childTnLst>
                                    <p:set>
                                      <p:cBhvr>
                                        <p:cTn id="21" dur="500" fill="hold">
                                          <p:stCondLst>
                                            <p:cond delay="0"/>
                                          </p:stCondLst>
                                        </p:cTn>
                                        <p:tgtEl>
                                          <p:spTgt spid="11"/>
                                        </p:tgtEl>
                                        <p:attrNameLst>
                                          <p:attrName>style.visibility</p:attrName>
                                        </p:attrNameLst>
                                      </p:cBhvr>
                                      <p:to>
                                        <p:strVal val="visible"/>
                                      </p:to>
                                    </p:set>
                                    <p:animEffect transition="in" filter="box(i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51485" y="514350"/>
            <a:ext cx="11289665" cy="2676525"/>
          </a:xfrm>
          <a:prstGeom prst="rect">
            <a:avLst/>
          </a:prstGeom>
          <a:noFill/>
        </p:spPr>
        <p:txBody>
          <a:bodyPr wrap="square" rtlCol="0">
            <a:spAutoFit/>
          </a:bodyPr>
          <a:p>
            <a:r>
              <a:rPr lang="vi-VN" altLang="en-US" sz="2800">
                <a:latin typeface="Times New Roman" panose="02020603050405020304" pitchFamily="18" charset="0"/>
                <a:cs typeface="Times New Roman" panose="02020603050405020304" pitchFamily="18" charset="0"/>
              </a:rPr>
              <a:t>- Một số phương pháp thường dùng để tách các chất ra khỏi hỗn </a:t>
            </a:r>
            <a:r>
              <a:rPr lang="vi-VN" altLang="en-US" sz="2800">
                <a:latin typeface="Times New Roman" panose="02020603050405020304" pitchFamily="18" charset="0"/>
                <a:cs typeface="Times New Roman" panose="02020603050405020304" pitchFamily="18" charset="0"/>
              </a:rPr>
              <a:t>hợp:</a:t>
            </a:r>
            <a:endParaRPr lang="vi-VN" altLang="en-US" sz="2800">
              <a:latin typeface="Times New Roman" panose="02020603050405020304" pitchFamily="18" charset="0"/>
              <a:cs typeface="Times New Roman" panose="02020603050405020304" pitchFamily="18" charset="0"/>
            </a:endParaRPr>
          </a:p>
          <a:p>
            <a:r>
              <a:rPr lang="vi-VN" altLang="en-US" sz="2800">
                <a:latin typeface="Times New Roman" panose="02020603050405020304" pitchFamily="18" charset="0"/>
                <a:cs typeface="Times New Roman" panose="02020603050405020304" pitchFamily="18" charset="0"/>
              </a:rPr>
              <a:t>+ Phương pháp lọc: dùng để tách chất rắn không tan ra khỏi hỗn hợp </a:t>
            </a:r>
            <a:r>
              <a:rPr lang="vi-VN" altLang="en-US" sz="2800">
                <a:latin typeface="Times New Roman" panose="02020603050405020304" pitchFamily="18" charset="0"/>
                <a:cs typeface="Times New Roman" panose="02020603050405020304" pitchFamily="18" charset="0"/>
              </a:rPr>
              <a:t>lỏng.</a:t>
            </a:r>
            <a:endParaRPr lang="vi-VN" altLang="en-US" sz="2800">
              <a:latin typeface="Times New Roman" panose="02020603050405020304" pitchFamily="18" charset="0"/>
              <a:cs typeface="Times New Roman" panose="02020603050405020304" pitchFamily="18" charset="0"/>
            </a:endParaRPr>
          </a:p>
          <a:p>
            <a:r>
              <a:rPr lang="vi-VN" altLang="en-US" sz="2800">
                <a:latin typeface="Times New Roman" panose="02020603050405020304" pitchFamily="18" charset="0"/>
                <a:cs typeface="Times New Roman" panose="02020603050405020304" pitchFamily="18" charset="0"/>
              </a:rPr>
              <a:t>+ Phương pháp cô cạn: dùng để tách chất rắn tan ( hóa hơi khi gặp nhiệt độ cao) ra khỏi hỗn hợp dung dịch </a:t>
            </a:r>
            <a:r>
              <a:rPr lang="vi-VN" altLang="en-US" sz="2800">
                <a:latin typeface="Times New Roman" panose="02020603050405020304" pitchFamily="18" charset="0"/>
                <a:cs typeface="Times New Roman" panose="02020603050405020304" pitchFamily="18" charset="0"/>
              </a:rPr>
              <a:t>lỏng.</a:t>
            </a:r>
            <a:endParaRPr lang="vi-VN" altLang="en-US" sz="2800">
              <a:latin typeface="Times New Roman" panose="02020603050405020304" pitchFamily="18" charset="0"/>
              <a:cs typeface="Times New Roman" panose="02020603050405020304" pitchFamily="18" charset="0"/>
            </a:endParaRPr>
          </a:p>
          <a:p>
            <a:r>
              <a:rPr lang="vi-VN" altLang="en-US" sz="2800">
                <a:latin typeface="Times New Roman" panose="02020603050405020304" pitchFamily="18" charset="0"/>
                <a:cs typeface="Times New Roman" panose="02020603050405020304" pitchFamily="18" charset="0"/>
              </a:rPr>
              <a:t>+ Phương pháp chiết: dùng để tách các chất lỏng ra khỏi hỗn hợp lỏng không đồng </a:t>
            </a:r>
            <a:r>
              <a:rPr lang="vi-VN" altLang="en-US" sz="2800">
                <a:latin typeface="Times New Roman" panose="02020603050405020304" pitchFamily="18" charset="0"/>
                <a:cs typeface="Times New Roman" panose="02020603050405020304" pitchFamily="18" charset="0"/>
              </a:rPr>
              <a:t>nhất.</a:t>
            </a:r>
            <a:endParaRPr lang="vi-VN"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58668" y="242411"/>
            <a:ext cx="4457700" cy="583565"/>
          </a:xfrm>
          <a:prstGeom prst="rect">
            <a:avLst/>
          </a:prstGeom>
        </p:spPr>
        <p:txBody>
          <a:bodyPr wrap="none">
            <a:spAutoFit/>
          </a:bodyPr>
          <a:lstStyle/>
          <a:p>
            <a:r>
              <a:rPr lang="en-US" sz="3200" b="1" i="0" dirty="0" smtClean="0">
                <a:solidFill>
                  <a:srgbClr val="00B050"/>
                </a:solidFill>
                <a:effectLst/>
                <a:latin typeface="Times New Roman" panose="02020603050405020304" pitchFamily="18" charset="0"/>
                <a:cs typeface="Times New Roman" panose="02020603050405020304" pitchFamily="18" charset="0"/>
              </a:rPr>
              <a:t>III. </a:t>
            </a:r>
            <a:r>
              <a:rPr lang="en-US" sz="3200" b="1" i="0" dirty="0" err="1" smtClean="0">
                <a:solidFill>
                  <a:srgbClr val="00B050"/>
                </a:solidFill>
                <a:effectLst/>
                <a:latin typeface="Times New Roman" panose="02020603050405020304" pitchFamily="18" charset="0"/>
                <a:cs typeface="Times New Roman" panose="02020603050405020304" pitchFamily="18" charset="0"/>
              </a:rPr>
              <a:t>Thực</a:t>
            </a:r>
            <a:r>
              <a:rPr lang="en-US" sz="3200" b="1" i="0" dirty="0" smtClean="0">
                <a:solidFill>
                  <a:srgbClr val="00B050"/>
                </a:solidFill>
                <a:effectLst/>
                <a:latin typeface="Times New Roman" panose="02020603050405020304" pitchFamily="18" charset="0"/>
                <a:cs typeface="Times New Roman" panose="02020603050405020304" pitchFamily="18" charset="0"/>
              </a:rPr>
              <a:t> </a:t>
            </a:r>
            <a:r>
              <a:rPr lang="en-US" sz="3200" b="1" i="0" dirty="0" err="1" smtClean="0">
                <a:solidFill>
                  <a:srgbClr val="00B050"/>
                </a:solidFill>
                <a:effectLst/>
                <a:latin typeface="Times New Roman" panose="02020603050405020304" pitchFamily="18" charset="0"/>
                <a:cs typeface="Times New Roman" panose="02020603050405020304" pitchFamily="18" charset="0"/>
              </a:rPr>
              <a:t>hành</a:t>
            </a:r>
            <a:r>
              <a:rPr lang="en-US" sz="3200" b="1" i="0" dirty="0" smtClean="0">
                <a:solidFill>
                  <a:srgbClr val="00B050"/>
                </a:solidFill>
                <a:effectLst/>
                <a:latin typeface="Times New Roman" panose="02020603050405020304" pitchFamily="18" charset="0"/>
                <a:cs typeface="Times New Roman" panose="02020603050405020304" pitchFamily="18" charset="0"/>
              </a:rPr>
              <a:t> </a:t>
            </a:r>
            <a:r>
              <a:rPr lang="en-US" sz="3200" b="1" i="0" dirty="0" err="1" smtClean="0">
                <a:solidFill>
                  <a:srgbClr val="00B050"/>
                </a:solidFill>
                <a:effectLst/>
                <a:latin typeface="Times New Roman" panose="02020603050405020304" pitchFamily="18" charset="0"/>
                <a:cs typeface="Times New Roman" panose="02020603050405020304" pitchFamily="18" charset="0"/>
              </a:rPr>
              <a:t>tách</a:t>
            </a:r>
            <a:r>
              <a:rPr lang="en-US" sz="3200" b="1" i="0" dirty="0" smtClean="0">
                <a:solidFill>
                  <a:srgbClr val="00B050"/>
                </a:solidFill>
                <a:effectLst/>
                <a:latin typeface="Times New Roman" panose="02020603050405020304" pitchFamily="18" charset="0"/>
                <a:cs typeface="Times New Roman" panose="02020603050405020304" pitchFamily="18" charset="0"/>
              </a:rPr>
              <a:t> </a:t>
            </a:r>
            <a:r>
              <a:rPr lang="en-US" sz="3200" b="1" i="0" dirty="0" err="1" smtClean="0">
                <a:solidFill>
                  <a:srgbClr val="00B050"/>
                </a:solidFill>
                <a:effectLst/>
                <a:latin typeface="Times New Roman" panose="02020603050405020304" pitchFamily="18" charset="0"/>
                <a:cs typeface="Times New Roman" panose="02020603050405020304" pitchFamily="18" charset="0"/>
              </a:rPr>
              <a:t>chất</a:t>
            </a:r>
            <a:endParaRPr lang="en-US" sz="3200" b="1" i="0" dirty="0" err="1" smtClean="0">
              <a:solidFill>
                <a:srgbClr val="00B050"/>
              </a:solidFill>
              <a:effectLst/>
              <a:latin typeface="Times New Roman" panose="02020603050405020304" pitchFamily="18" charset="0"/>
              <a:cs typeface="Times New Roman" panose="02020603050405020304" pitchFamily="18" charset="0"/>
            </a:endParaRPr>
          </a:p>
        </p:txBody>
      </p:sp>
      <p:pic>
        <p:nvPicPr>
          <p:cNvPr id="4098" name="Picture 2" descr="https://tech12h.com/sites/default/files/styles/inbody400/public/screenshot_29_50.png?itok=X1vVpvw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981217" y="1755036"/>
            <a:ext cx="4172791" cy="4422848"/>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495109" y="1754326"/>
            <a:ext cx="6096000" cy="4154170"/>
          </a:xfrm>
          <a:prstGeom prst="rect">
            <a:avLst/>
          </a:prstGeom>
        </p:spPr>
        <p:txBody>
          <a:bodyPr>
            <a:spAutoFit/>
          </a:bodyPr>
          <a:lstStyle/>
          <a:p>
            <a:pPr lvl="0" algn="ctr" eaLnBrk="0" fontAlgn="base" hangingPunct="0">
              <a:lnSpc>
                <a:spcPct val="150000"/>
              </a:lnSpc>
              <a:spcBef>
                <a:spcPct val="0"/>
              </a:spcBef>
              <a:spcAft>
                <a:spcPct val="0"/>
              </a:spcAft>
            </a:pPr>
            <a:r>
              <a:rPr lang="en-US" altLang="en-US" sz="2200" b="1" dirty="0" smtClean="0">
                <a:solidFill>
                  <a:srgbClr val="C00000"/>
                </a:solidFill>
                <a:latin typeface="Times New Roman" panose="02020603050405020304" pitchFamily="18" charset="0"/>
                <a:cs typeface="Times New Roman" panose="02020603050405020304" pitchFamily="18" charset="0"/>
              </a:rPr>
              <a:t>THÍ NGHIỆM </a:t>
            </a:r>
            <a:r>
              <a:rPr lang="vi-VN" altLang="en-US" sz="2200" b="1" dirty="0" smtClean="0">
                <a:solidFill>
                  <a:srgbClr val="C00000"/>
                </a:solidFill>
                <a:latin typeface="Times New Roman" panose="02020603050405020304" pitchFamily="18" charset="0"/>
                <a:cs typeface="Times New Roman" panose="02020603050405020304" pitchFamily="18" charset="0"/>
              </a:rPr>
              <a:t>1</a:t>
            </a:r>
            <a:r>
              <a:rPr lang="en-US" altLang="en-US" sz="2200" b="1" dirty="0" smtClean="0">
                <a:solidFill>
                  <a:srgbClr val="C00000"/>
                </a:solidFill>
                <a:latin typeface="Times New Roman" panose="02020603050405020304" pitchFamily="18" charset="0"/>
                <a:cs typeface="Times New Roman" panose="02020603050405020304" pitchFamily="18" charset="0"/>
              </a:rPr>
              <a:t>: TÁCH SULFUR VÀ NƯỚC</a:t>
            </a:r>
            <a:endParaRPr lang="en-US" altLang="en-US" sz="2200" b="1" dirty="0" smtClean="0">
              <a:solidFill>
                <a:srgbClr val="C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và</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có</a:t>
            </a:r>
            <a:r>
              <a:rPr lang="en-US" altLang="en-US" sz="2200" dirty="0">
                <a:solidFill>
                  <a:srgbClr val="000000"/>
                </a:solidFill>
                <a:latin typeface="Times New Roman" panose="02020603050405020304" pitchFamily="18" charset="0"/>
                <a:cs typeface="Times New Roman" panose="02020603050405020304" pitchFamily="18" charset="0"/>
              </a:rPr>
              <a:t> 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bột</a:t>
            </a:r>
            <a:r>
              <a:rPr lang="en-US" altLang="en-US" sz="2200" dirty="0">
                <a:solidFill>
                  <a:srgbClr val="000000"/>
                </a:solidFill>
                <a:latin typeface="Times New Roman" panose="02020603050405020304" pitchFamily="18" charset="0"/>
                <a:cs typeface="Times New Roman" panose="02020603050405020304" pitchFamily="18" charset="0"/>
              </a:rPr>
              <a:t> sulfur </a:t>
            </a:r>
            <a:r>
              <a:rPr lang="en-US" altLang="en-US" sz="2200" dirty="0" err="1">
                <a:solidFill>
                  <a:srgbClr val="000000"/>
                </a:solidFill>
                <a:latin typeface="Times New Roman" panose="02020603050405020304" pitchFamily="18" charset="0"/>
                <a:cs typeface="Times New Roman" panose="02020603050405020304" pitchFamily="18" charset="0"/>
              </a:rPr>
              <a:t>ra</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pic>
        <p:nvPicPr>
          <p:cNvPr id="2" name="Khoa học tự nhiên 6 - Thí nghiệm- Tách sulfur (lưu huỳnh) ra khỏi hỗn hợp - Chân trời sáng tạo">
            <a:hlinkClick r:id="" action="ppaction://media"/>
          </p:cNvPr>
          <p:cNvPicPr>
            <a:picLocks noChangeAspect="1"/>
          </p:cNvPicPr>
          <p:nvPr>
            <p:ph idx="1"/>
            <a:videoFile r:link="rId2"/>
            <p:extLst>
              <p:ext uri="{DAA4B4D4-6D71-4841-9C94-3DE7FCFB9230}">
                <p14:media xmlns:p14="http://schemas.microsoft.com/office/powerpoint/2010/main" r:link="rId3"/>
              </p:ext>
            </p:extLst>
            <p:custDataLst>
              <p:tags r:id="rId4"/>
            </p:custDataLst>
          </p:nvPr>
        </p:nvPicPr>
        <p:blipFill>
          <a:blip r:embed="rId5"/>
          <a:stretch>
            <a:fillRect/>
          </a:stretch>
        </p:blipFill>
        <p:spPr>
          <a:xfrm>
            <a:off x="8874760" y="242570"/>
            <a:ext cx="2865120" cy="16116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circle(in)">
                                      <p:cBhvr>
                                        <p:cTn id="12"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13" fill="hold" display="1">
                  <p:stCondLst>
                    <p:cond delay="indefinite"/>
                  </p:stCondLst>
                </p:cTn>
                <p:tgtEl>
                  <p:spTgt spid="2"/>
                </p:tgtEl>
              </p:cMediaNode>
            </p:video>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additive="base">
                                        <p:cTn id="18" dur="1" fill="hold"/>
                                        <p:tgtEl>
                                          <p:spTgt spid="2"/>
                                        </p:tgtEl>
                                      </p:cBhvr>
                                    </p:cmd>
                                  </p:childTnLst>
                                </p:cTn>
                              </p:par>
                            </p:childTnLst>
                          </p:cTn>
                        </p:par>
                      </p:childTnLst>
                    </p:cTn>
                  </p:par>
                </p:childTnLst>
              </p:cTn>
              <p:nextCondLst>
                <p:cond evt="onClick" delay="0">
                  <p:tgtEl>
                    <p:spTgt spid="2"/>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p>
            <a:endParaRPr lang="en-US"/>
          </a:p>
        </p:txBody>
      </p:sp>
      <p:sp>
        <p:nvSpPr>
          <p:cNvPr id="7" name="Rectangle 6"/>
          <p:cNvSpPr/>
          <p:nvPr/>
        </p:nvSpPr>
        <p:spPr>
          <a:xfrm>
            <a:off x="298343" y="74509"/>
            <a:ext cx="4457700" cy="583565"/>
          </a:xfrm>
          <a:prstGeom prst="rect">
            <a:avLst/>
          </a:prstGeom>
        </p:spPr>
        <p:txBody>
          <a:bodyPr wrap="none">
            <a:spAutoFit/>
          </a:bodyPr>
          <a:lstStyle/>
          <a:p>
            <a:r>
              <a:rPr lang="en-US" sz="3200" b="1" i="0" dirty="0" smtClean="0">
                <a:solidFill>
                  <a:srgbClr val="00B050"/>
                </a:solidFill>
                <a:effectLst/>
                <a:latin typeface="Times New Roman" panose="02020603050405020304" pitchFamily="18" charset="0"/>
                <a:cs typeface="Times New Roman" panose="02020603050405020304" pitchFamily="18" charset="0"/>
              </a:rPr>
              <a:t>III. </a:t>
            </a:r>
            <a:r>
              <a:rPr lang="en-US" sz="3200" b="1" i="0" dirty="0" err="1" smtClean="0">
                <a:solidFill>
                  <a:srgbClr val="00B050"/>
                </a:solidFill>
                <a:effectLst/>
                <a:latin typeface="Times New Roman" panose="02020603050405020304" pitchFamily="18" charset="0"/>
                <a:cs typeface="Times New Roman" panose="02020603050405020304" pitchFamily="18" charset="0"/>
              </a:rPr>
              <a:t>Thực</a:t>
            </a:r>
            <a:r>
              <a:rPr lang="en-US" sz="3200" b="1" i="0" dirty="0" smtClean="0">
                <a:solidFill>
                  <a:srgbClr val="00B050"/>
                </a:solidFill>
                <a:effectLst/>
                <a:latin typeface="Times New Roman" panose="02020603050405020304" pitchFamily="18" charset="0"/>
                <a:cs typeface="Times New Roman" panose="02020603050405020304" pitchFamily="18" charset="0"/>
              </a:rPr>
              <a:t> </a:t>
            </a:r>
            <a:r>
              <a:rPr lang="en-US" sz="3200" b="1" i="0" dirty="0" err="1" smtClean="0">
                <a:solidFill>
                  <a:srgbClr val="00B050"/>
                </a:solidFill>
                <a:effectLst/>
                <a:latin typeface="Times New Roman" panose="02020603050405020304" pitchFamily="18" charset="0"/>
                <a:cs typeface="Times New Roman" panose="02020603050405020304" pitchFamily="18" charset="0"/>
              </a:rPr>
              <a:t>hành</a:t>
            </a:r>
            <a:r>
              <a:rPr lang="en-US" sz="3200" b="1" i="0" dirty="0" smtClean="0">
                <a:solidFill>
                  <a:srgbClr val="00B050"/>
                </a:solidFill>
                <a:effectLst/>
                <a:latin typeface="Times New Roman" panose="02020603050405020304" pitchFamily="18" charset="0"/>
                <a:cs typeface="Times New Roman" panose="02020603050405020304" pitchFamily="18" charset="0"/>
              </a:rPr>
              <a:t> </a:t>
            </a:r>
            <a:r>
              <a:rPr lang="en-US" sz="3200" b="1" i="0" dirty="0" err="1" smtClean="0">
                <a:solidFill>
                  <a:srgbClr val="00B050"/>
                </a:solidFill>
                <a:effectLst/>
                <a:latin typeface="Times New Roman" panose="02020603050405020304" pitchFamily="18" charset="0"/>
                <a:cs typeface="Times New Roman" panose="02020603050405020304" pitchFamily="18" charset="0"/>
              </a:rPr>
              <a:t>tách</a:t>
            </a:r>
            <a:r>
              <a:rPr lang="en-US" sz="3200" b="1" i="0" dirty="0" smtClean="0">
                <a:solidFill>
                  <a:srgbClr val="00B050"/>
                </a:solidFill>
                <a:effectLst/>
                <a:latin typeface="Times New Roman" panose="02020603050405020304" pitchFamily="18" charset="0"/>
                <a:cs typeface="Times New Roman" panose="02020603050405020304" pitchFamily="18" charset="0"/>
              </a:rPr>
              <a:t> </a:t>
            </a:r>
            <a:r>
              <a:rPr lang="en-US" sz="3200" b="1" i="0" dirty="0" err="1" smtClean="0">
                <a:solidFill>
                  <a:srgbClr val="00B050"/>
                </a:solidFill>
                <a:effectLst/>
                <a:latin typeface="Times New Roman" panose="02020603050405020304" pitchFamily="18" charset="0"/>
                <a:cs typeface="Times New Roman" panose="02020603050405020304" pitchFamily="18" charset="0"/>
              </a:rPr>
              <a:t>chất</a:t>
            </a:r>
            <a:endParaRPr lang="en-US" sz="3200" b="1" i="0" dirty="0" err="1" smtClean="0">
              <a:solidFill>
                <a:srgbClr val="00B05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326648" y="738501"/>
            <a:ext cx="8427085" cy="598805"/>
          </a:xfrm>
          <a:prstGeom prst="rect">
            <a:avLst/>
          </a:prstGeom>
        </p:spPr>
        <p:txBody>
          <a:bodyPr wrap="non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a:t>
            </a:r>
            <a:r>
              <a:rPr lang="vi-VN" altLang="en-US" sz="2200" b="1" dirty="0">
                <a:solidFill>
                  <a:srgbClr val="C00000"/>
                </a:solidFill>
                <a:latin typeface="Times New Roman" panose="02020603050405020304" pitchFamily="18" charset="0"/>
                <a:cs typeface="Times New Roman" panose="02020603050405020304" pitchFamily="18" charset="0"/>
              </a:rPr>
              <a:t>2</a:t>
            </a:r>
            <a:r>
              <a:rPr lang="en-US" altLang="en-US" sz="2200" b="1" dirty="0" smtClean="0">
                <a:solidFill>
                  <a:srgbClr val="C00000"/>
                </a:solidFill>
                <a:latin typeface="Times New Roman" panose="02020603050405020304" pitchFamily="18" charset="0"/>
                <a:cs typeface="Times New Roman" panose="02020603050405020304" pitchFamily="18" charset="0"/>
              </a:rPr>
              <a:t>: </a:t>
            </a:r>
            <a:r>
              <a:rPr lang="en-US" altLang="en-US" sz="2200" b="1" dirty="0">
                <a:solidFill>
                  <a:srgbClr val="C00000"/>
                </a:solidFill>
                <a:latin typeface="Times New Roman" panose="02020603050405020304" pitchFamily="18" charset="0"/>
                <a:cs typeface="Times New Roman" panose="02020603050405020304" pitchFamily="18" charset="0"/>
              </a:rPr>
              <a:t>TÁCH </a:t>
            </a:r>
            <a:r>
              <a:rPr lang="vi-VN" altLang="en-US" sz="2200" b="1" dirty="0">
                <a:solidFill>
                  <a:srgbClr val="C00000"/>
                </a:solidFill>
                <a:latin typeface="Times New Roman" panose="02020603050405020304" pitchFamily="18" charset="0"/>
                <a:cs typeface="Times New Roman" panose="02020603050405020304" pitchFamily="18" charset="0"/>
              </a:rPr>
              <a:t>MUỐI</a:t>
            </a:r>
            <a:r>
              <a:rPr lang="en-US" altLang="en-US" sz="2200" b="1" dirty="0" smtClean="0">
                <a:solidFill>
                  <a:srgbClr val="C00000"/>
                </a:solidFill>
                <a:latin typeface="Times New Roman" panose="02020603050405020304" pitchFamily="18" charset="0"/>
                <a:cs typeface="Times New Roman" panose="02020603050405020304" pitchFamily="18" charset="0"/>
              </a:rPr>
              <a:t> RA KHỎI HỐN HỢP NƯỚC</a:t>
            </a:r>
            <a:r>
              <a:rPr lang="vi-VN" altLang="en-US" sz="2200" b="1" dirty="0" smtClean="0">
                <a:solidFill>
                  <a:srgbClr val="C00000"/>
                </a:solidFill>
                <a:latin typeface="Times New Roman" panose="02020603050405020304" pitchFamily="18" charset="0"/>
                <a:cs typeface="Times New Roman" panose="02020603050405020304" pitchFamily="18" charset="0"/>
              </a:rPr>
              <a:t> </a:t>
            </a:r>
            <a:r>
              <a:rPr lang="vi-VN" altLang="en-US" sz="2200" b="1" dirty="0" smtClean="0">
                <a:solidFill>
                  <a:srgbClr val="C00000"/>
                </a:solidFill>
                <a:latin typeface="Times New Roman" panose="02020603050405020304" pitchFamily="18" charset="0"/>
                <a:cs typeface="Times New Roman" panose="02020603050405020304" pitchFamily="18" charset="0"/>
              </a:rPr>
              <a:t>MUỐI</a:t>
            </a:r>
            <a:endParaRPr lang="vi-VN" altLang="en-US" sz="2200" b="1" dirty="0" smtClean="0">
              <a:solidFill>
                <a:srgbClr val="C00000"/>
              </a:solidFill>
              <a:latin typeface="Times New Roman" panose="02020603050405020304" pitchFamily="18" charset="0"/>
              <a:cs typeface="Times New Roman" panose="02020603050405020304" pitchFamily="18" charset="0"/>
            </a:endParaRPr>
          </a:p>
        </p:txBody>
      </p:sp>
      <p:sp>
        <p:nvSpPr>
          <p:cNvPr id="9" name="Rectangle 8"/>
          <p:cNvSpPr/>
          <p:nvPr/>
        </p:nvSpPr>
        <p:spPr>
          <a:xfrm>
            <a:off x="610367" y="2285625"/>
            <a:ext cx="5576046" cy="3646170"/>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vi-VN" altLang="en-US" sz="2200" dirty="0" err="1">
                <a:solidFill>
                  <a:srgbClr val="000000"/>
                </a:solidFill>
                <a:latin typeface="Times New Roman" panose="02020603050405020304" pitchFamily="18" charset="0"/>
                <a:cs typeface="Times New Roman" panose="02020603050405020304" pitchFamily="18" charset="0"/>
              </a:rPr>
              <a:t> muối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vi-VN" altLang="en-US" sz="2200" dirty="0">
                <a:solidFill>
                  <a:srgbClr val="000000"/>
                </a:solidFill>
                <a:latin typeface="Times New Roman" panose="02020603050405020304" pitchFamily="18" charset="0"/>
                <a:cs typeface="Times New Roman" panose="02020603050405020304" pitchFamily="18" charset="0"/>
              </a:rPr>
              <a:t>muối</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có</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rPr>
              <a:t>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vi-VN" altLang="en-US" sz="2200" dirty="0">
                <a:solidFill>
                  <a:srgbClr val="000000"/>
                </a:solidFill>
                <a:latin typeface="Times New Roman" panose="02020603050405020304" pitchFamily="18" charset="0"/>
                <a:cs typeface="Times New Roman" panose="02020603050405020304" pitchFamily="18" charset="0"/>
              </a:rPr>
              <a:t>muối</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ra</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6421033" y="2624013"/>
            <a:ext cx="4865276" cy="2710008"/>
            <a:chOff x="306548" y="3485497"/>
            <a:chExt cx="4865276" cy="2710008"/>
          </a:xfrm>
        </p:grpSpPr>
        <p:pic>
          <p:nvPicPr>
            <p:cNvPr id="14" name="Picture 12" descr="11. Tách chất ra khỏi hỗn hợp - Hoc2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748117" y="5826173"/>
              <a:ext cx="2891118"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pic>
        <p:nvPicPr>
          <p:cNvPr id="2" name="Tách Muối Ăn Ra Khỏi Dung Dịch Muối - Khoa Học Tự Nhiên 6">
            <a:hlinkClick r:id="" action="ppaction://media"/>
          </p:cNvPr>
          <p:cNvPicPr>
            <a:picLocks noChangeAspect="1"/>
          </p:cNvPicPr>
          <p:nvPr>
            <p:ph idx="1"/>
            <a:videoFile r:link="rId2"/>
            <p:extLst>
              <p:ext uri="{DAA4B4D4-6D71-4841-9C94-3DE7FCFB9230}">
                <p14:media xmlns:p14="http://schemas.microsoft.com/office/powerpoint/2010/main" r:link="rId3"/>
              </p:ext>
            </p:extLst>
            <p:custDataLst>
              <p:tags r:id="rId4"/>
            </p:custDataLst>
          </p:nvPr>
        </p:nvPicPr>
        <p:blipFill>
          <a:blip r:embed="rId5"/>
          <a:stretch>
            <a:fillRect/>
          </a:stretch>
        </p:blipFill>
        <p:spPr>
          <a:xfrm>
            <a:off x="8509000" y="1337310"/>
            <a:ext cx="3141345" cy="1412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23" fill="hold" display="1">
                  <p:stCondLst>
                    <p:cond delay="indefinite"/>
                  </p:stCondLst>
                </p:cTn>
                <p:tgtEl>
                  <p:spTgt spid="2"/>
                </p:tgtEl>
              </p:cMediaNode>
            </p:video>
            <p:seq concurrent="1" nextAc="seek">
              <p:cTn id="24" restart="whenNotActive" fill="hold" evtFilter="cancelBubble" nodeType="interactiveSeq">
                <p:stCondLst>
                  <p:cond evt="onClick" delay="0">
                    <p:tgtEl>
                      <p:spTgt spid="2"/>
                    </p:tgtEl>
                  </p:cond>
                </p:stCondLst>
                <p:endSync evt="end" delay="0">
                  <p:rtn val="all"/>
                </p:endSync>
                <p:childTnLst>
                  <p:par>
                    <p:cTn id="25" fill="hold">
                      <p:stCondLst>
                        <p:cond delay="0"/>
                      </p:stCondLst>
                      <p:childTnLst>
                        <p:par>
                          <p:cTn id="26" fill="hold">
                            <p:stCondLst>
                              <p:cond delay="0"/>
                            </p:stCondLst>
                            <p:childTnLst>
                              <p:par>
                                <p:cTn id="27" presetID="2" presetClass="mediacall" presetSubtype="0" fill="hold" nodeType="clickEffect">
                                  <p:stCondLst>
                                    <p:cond delay="0"/>
                                  </p:stCondLst>
                                  <p:childTnLst>
                                    <p:cmd type="call" cmd="togglePause">
                                      <p:cBhvr additive="base">
                                        <p:cTn id="28" dur="1" fill="hold"/>
                                        <p:tgtEl>
                                          <p:spTgt spid="2"/>
                                        </p:tgtEl>
                                      </p:cBhvr>
                                    </p:cmd>
                                  </p:childTnLst>
                                </p:cTn>
                              </p:par>
                            </p:childTnLst>
                          </p:cTn>
                        </p:par>
                      </p:childTnLst>
                    </p:cTn>
                  </p:par>
                </p:childTnLst>
              </p:cTn>
              <p:nextCondLst>
                <p:cond evt="onClick" delay="0">
                  <p:tgtEl>
                    <p:spTgt spid="2"/>
                  </p:tgtEl>
                </p:cond>
              </p:nextCondLst>
            </p:seq>
          </p:childTnLst>
        </p:cTn>
      </p:par>
    </p:tnLst>
    <p:bldLst>
      <p:bldP spid="7" grpId="0"/>
      <p:bldP spid="8" grpId="0"/>
      <p:bldP spid="9" grpId="0" bldLvl="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88208" y="510471"/>
            <a:ext cx="4457700" cy="583565"/>
          </a:xfrm>
          <a:prstGeom prst="rect">
            <a:avLst/>
          </a:prstGeom>
        </p:spPr>
        <p:txBody>
          <a:bodyPr wrap="none">
            <a:spAutoFit/>
          </a:bodyPr>
          <a:lstStyle/>
          <a:p>
            <a:r>
              <a:rPr lang="en-US" sz="3200" b="1" i="0" dirty="0" smtClean="0">
                <a:solidFill>
                  <a:srgbClr val="00B050"/>
                </a:solidFill>
                <a:effectLst/>
                <a:latin typeface="Times New Roman" panose="02020603050405020304" pitchFamily="18" charset="0"/>
                <a:cs typeface="Times New Roman" panose="02020603050405020304" pitchFamily="18" charset="0"/>
              </a:rPr>
              <a:t>III. </a:t>
            </a:r>
            <a:r>
              <a:rPr lang="en-US" sz="3200" b="1" i="0" dirty="0" err="1" smtClean="0">
                <a:solidFill>
                  <a:srgbClr val="00B050"/>
                </a:solidFill>
                <a:effectLst/>
                <a:latin typeface="Times New Roman" panose="02020603050405020304" pitchFamily="18" charset="0"/>
                <a:cs typeface="Times New Roman" panose="02020603050405020304" pitchFamily="18" charset="0"/>
              </a:rPr>
              <a:t>Thực</a:t>
            </a:r>
            <a:r>
              <a:rPr lang="en-US" sz="3200" b="1" i="0" dirty="0" smtClean="0">
                <a:solidFill>
                  <a:srgbClr val="00B050"/>
                </a:solidFill>
                <a:effectLst/>
                <a:latin typeface="Times New Roman" panose="02020603050405020304" pitchFamily="18" charset="0"/>
                <a:cs typeface="Times New Roman" panose="02020603050405020304" pitchFamily="18" charset="0"/>
              </a:rPr>
              <a:t> </a:t>
            </a:r>
            <a:r>
              <a:rPr lang="en-US" sz="3200" b="1" i="0" dirty="0" err="1" smtClean="0">
                <a:solidFill>
                  <a:srgbClr val="00B050"/>
                </a:solidFill>
                <a:effectLst/>
                <a:latin typeface="Times New Roman" panose="02020603050405020304" pitchFamily="18" charset="0"/>
                <a:cs typeface="Times New Roman" panose="02020603050405020304" pitchFamily="18" charset="0"/>
              </a:rPr>
              <a:t>hành</a:t>
            </a:r>
            <a:r>
              <a:rPr lang="en-US" sz="3200" b="1" i="0" dirty="0" smtClean="0">
                <a:solidFill>
                  <a:srgbClr val="00B050"/>
                </a:solidFill>
                <a:effectLst/>
                <a:latin typeface="Times New Roman" panose="02020603050405020304" pitchFamily="18" charset="0"/>
                <a:cs typeface="Times New Roman" panose="02020603050405020304" pitchFamily="18" charset="0"/>
              </a:rPr>
              <a:t> </a:t>
            </a:r>
            <a:r>
              <a:rPr lang="en-US" sz="3200" b="1" i="0" dirty="0" err="1" smtClean="0">
                <a:solidFill>
                  <a:srgbClr val="00B050"/>
                </a:solidFill>
                <a:effectLst/>
                <a:latin typeface="Times New Roman" panose="02020603050405020304" pitchFamily="18" charset="0"/>
                <a:cs typeface="Times New Roman" panose="02020603050405020304" pitchFamily="18" charset="0"/>
              </a:rPr>
              <a:t>tách</a:t>
            </a:r>
            <a:r>
              <a:rPr lang="en-US" sz="3200" b="1" i="0" dirty="0" smtClean="0">
                <a:solidFill>
                  <a:srgbClr val="00B050"/>
                </a:solidFill>
                <a:effectLst/>
                <a:latin typeface="Times New Roman" panose="02020603050405020304" pitchFamily="18" charset="0"/>
                <a:cs typeface="Times New Roman" panose="02020603050405020304" pitchFamily="18" charset="0"/>
              </a:rPr>
              <a:t> </a:t>
            </a:r>
            <a:r>
              <a:rPr lang="en-US" sz="3200" b="1" i="0" dirty="0" err="1" smtClean="0">
                <a:solidFill>
                  <a:srgbClr val="00B050"/>
                </a:solidFill>
                <a:effectLst/>
                <a:latin typeface="Times New Roman" panose="02020603050405020304" pitchFamily="18" charset="0"/>
                <a:cs typeface="Times New Roman" panose="02020603050405020304" pitchFamily="18" charset="0"/>
              </a:rPr>
              <a:t>chất</a:t>
            </a:r>
            <a:endParaRPr lang="en-US" sz="3200" b="1" i="0" dirty="0" err="1" smtClean="0">
              <a:solidFill>
                <a:srgbClr val="00B050"/>
              </a:solidFill>
              <a:effectLst/>
              <a:latin typeface="Times New Roman" panose="02020603050405020304" pitchFamily="18" charset="0"/>
              <a:cs typeface="Times New Roman" panose="02020603050405020304" pitchFamily="18" charset="0"/>
            </a:endParaRPr>
          </a:p>
        </p:txBody>
      </p:sp>
      <p:sp>
        <p:nvSpPr>
          <p:cNvPr id="8" name="Rectangle 7"/>
          <p:cNvSpPr/>
          <p:nvPr/>
        </p:nvSpPr>
        <p:spPr>
          <a:xfrm>
            <a:off x="287637" y="1848004"/>
            <a:ext cx="8162365" cy="1047210"/>
          </a:xfrm>
          <a:prstGeom prst="rect">
            <a:avLst/>
          </a:prstGeom>
        </p:spPr>
        <p:txBody>
          <a:bodyPr wrap="square">
            <a:spAutoFit/>
          </a:bodyPr>
          <a:lstStyle/>
          <a:p>
            <a:pPr lvl="0" algn="ctr" eaLnBrk="0" fontAlgn="base" hangingPunct="0">
              <a:lnSpc>
                <a:spcPct val="150000"/>
              </a:lnSpc>
              <a:spcBef>
                <a:spcPct val="0"/>
              </a:spcBef>
              <a:spcAft>
                <a:spcPct val="0"/>
              </a:spcAft>
            </a:pPr>
            <a:r>
              <a:rPr lang="en-US" altLang="en-US" sz="2200" b="1" dirty="0">
                <a:solidFill>
                  <a:srgbClr val="C00000"/>
                </a:solidFill>
                <a:latin typeface="Times New Roman" panose="02020603050405020304" pitchFamily="18" charset="0"/>
                <a:cs typeface="Times New Roman" panose="02020603050405020304" pitchFamily="18" charset="0"/>
              </a:rPr>
              <a:t>THÍ NGHIỆM </a:t>
            </a:r>
            <a:r>
              <a:rPr lang="en-US" altLang="en-US" sz="2200" b="1" dirty="0" smtClean="0">
                <a:solidFill>
                  <a:srgbClr val="C00000"/>
                </a:solidFill>
                <a:latin typeface="Times New Roman" panose="02020603050405020304" pitchFamily="18" charset="0"/>
                <a:cs typeface="Times New Roman" panose="02020603050405020304" pitchFamily="18" charset="0"/>
              </a:rPr>
              <a:t>3: </a:t>
            </a:r>
            <a:r>
              <a:rPr lang="en-US" altLang="en-US" sz="2200" b="1" dirty="0">
                <a:solidFill>
                  <a:srgbClr val="C00000"/>
                </a:solidFill>
                <a:latin typeface="Times New Roman" panose="02020603050405020304" pitchFamily="18" charset="0"/>
                <a:cs typeface="Times New Roman" panose="02020603050405020304" pitchFamily="18" charset="0"/>
              </a:rPr>
              <a:t>TÁCH </a:t>
            </a:r>
            <a:r>
              <a:rPr lang="en-US" altLang="en-US" sz="2200" b="1" dirty="0" smtClean="0">
                <a:solidFill>
                  <a:srgbClr val="C00000"/>
                </a:solidFill>
                <a:latin typeface="Times New Roman" panose="02020603050405020304" pitchFamily="18" charset="0"/>
                <a:cs typeface="Times New Roman" panose="02020603050405020304" pitchFamily="18" charset="0"/>
              </a:rPr>
              <a:t>RIÊNG NƯỚC VÀ DẦU ĂN RA KHỎI HỖN HỢP DẦU ĂN – NƯỚC</a:t>
            </a:r>
            <a:endParaRPr lang="en-US" altLang="en-US" sz="2200" b="1" dirty="0">
              <a:solidFill>
                <a:srgbClr val="C00000"/>
              </a:solidFill>
              <a:latin typeface="Times New Roman" panose="02020603050405020304" pitchFamily="18" charset="0"/>
              <a:cs typeface="Times New Roman" panose="02020603050405020304" pitchFamily="18" charset="0"/>
            </a:endParaRPr>
          </a:p>
        </p:txBody>
      </p:sp>
      <p:sp>
        <p:nvSpPr>
          <p:cNvPr id="10" name="Rectangle 9"/>
          <p:cNvSpPr/>
          <p:nvPr/>
        </p:nvSpPr>
        <p:spPr>
          <a:xfrm>
            <a:off x="287637" y="2998044"/>
            <a:ext cx="6408997" cy="3647152"/>
          </a:xfrm>
          <a:prstGeom prst="rect">
            <a:avLst/>
          </a:prstGeom>
          <a:solidFill>
            <a:schemeClr val="bg1"/>
          </a:solidFill>
        </p:spPr>
        <p:txBody>
          <a:bodyPr wrap="square">
            <a:spAutoFit/>
          </a:bodyPr>
          <a:lstStyle/>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Quan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sát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cốc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đựng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hỗn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hợp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và</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hãy</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cho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có</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a:solidFill>
                  <a:srgbClr val="000000"/>
                </a:solidFill>
                <a:latin typeface="Times New Roman" panose="02020603050405020304" pitchFamily="18" charset="0"/>
                <a:cs typeface="Times New Roman" panose="02020603050405020304" pitchFamily="18" charset="0"/>
              </a:rPr>
              <a:t>tan </a:t>
            </a:r>
            <a:r>
              <a:rPr lang="en-US" altLang="en-US" sz="2200" dirty="0" err="1">
                <a:solidFill>
                  <a:srgbClr val="000000"/>
                </a:solidFill>
                <a:latin typeface="Times New Roman" panose="02020603050405020304" pitchFamily="18" charset="0"/>
                <a:cs typeface="Times New Roman" panose="02020603050405020304" pitchFamily="18" charset="0"/>
              </a:rPr>
              <a:t>trong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không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Dùng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phương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pháp</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dầu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ăn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ra</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khỏi</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nước</a:t>
            </a:r>
            <a:r>
              <a:rPr lang="en-US" altLang="en-US" sz="2200" dirty="0">
                <a:solidFill>
                  <a:srgbClr val="000000"/>
                </a:solidFill>
                <a:latin typeface="Times New Roman" panose="02020603050405020304" pitchFamily="18" charset="0"/>
                <a:cs typeface="Times New Roman" panose="02020603050405020304" pitchFamily="18" charset="0"/>
              </a:rPr>
              <a:t>? </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smtClean="0">
                <a:solidFill>
                  <a:srgbClr val="000000"/>
                </a:solidFill>
                <a:latin typeface="Times New Roman" panose="02020603050405020304" pitchFamily="18" charset="0"/>
                <a:cs typeface="Times New Roman" panose="02020603050405020304" pitchFamily="18" charset="0"/>
              </a:rPr>
              <a:t>Cho </a:t>
            </a:r>
            <a:r>
              <a:rPr lang="en-US" altLang="en-US" sz="2200" dirty="0" err="1">
                <a:solidFill>
                  <a:srgbClr val="000000"/>
                </a:solidFill>
                <a:latin typeface="Times New Roman" panose="02020603050405020304" pitchFamily="18" charset="0"/>
                <a:cs typeface="Times New Roman" panose="02020603050405020304" pitchFamily="18" charset="0"/>
              </a:rPr>
              <a:t>biết</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những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cụ</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nào</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cần</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sử</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dụng</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để</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a:solidFill>
                  <a:srgbClr val="000000"/>
                </a:solidFill>
                <a:latin typeface="Times New Roman" panose="02020603050405020304" pitchFamily="18" charset="0"/>
                <a:cs typeface="Times New Roman" panose="02020603050405020304" pitchFamily="18" charset="0"/>
              </a:rPr>
              <a:t>tách</a:t>
            </a:r>
            <a:r>
              <a:rPr lang="en-US" altLang="en-US" sz="2200" dirty="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chúng</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smtClean="0">
              <a:solidFill>
                <a:srgbClr val="000000"/>
              </a:solidFill>
              <a:latin typeface="Times New Roman" panose="02020603050405020304" pitchFamily="18" charset="0"/>
              <a:cs typeface="Times New Roman" panose="02020603050405020304" pitchFamily="18" charset="0"/>
            </a:endParaRPr>
          </a:p>
          <a:p>
            <a:pPr marL="342900" lvl="0" indent="-342900" algn="just" eaLnBrk="0" fontAlgn="base" hangingPunct="0">
              <a:lnSpc>
                <a:spcPct val="150000"/>
              </a:lnSpc>
              <a:spcBef>
                <a:spcPct val="0"/>
              </a:spcBef>
              <a:spcAft>
                <a:spcPct val="0"/>
              </a:spcAft>
              <a:buFont typeface="Times New Roman" panose="02020603050405020304" pitchFamily="18" charset="0"/>
              <a:buChar char="₋"/>
            </a:pPr>
            <a:r>
              <a:rPr lang="en-US" altLang="en-US" sz="2200" dirty="0" err="1" smtClean="0">
                <a:solidFill>
                  <a:srgbClr val="000000"/>
                </a:solidFill>
                <a:latin typeface="Times New Roman" panose="02020603050405020304" pitchFamily="18" charset="0"/>
                <a:cs typeface="Times New Roman" panose="02020603050405020304" pitchFamily="18" charset="0"/>
              </a:rPr>
              <a:t>Tiến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nghiệm</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7145636" y="2597934"/>
            <a:ext cx="4620540" cy="4047262"/>
            <a:chOff x="8967094" y="3530887"/>
            <a:chExt cx="3268542" cy="3304306"/>
          </a:xfrm>
        </p:grpSpPr>
        <p:pic>
          <p:nvPicPr>
            <p:cNvPr id="12" name="Picture 6" descr="https://tech12h.com/sites/default/files/styles/inbody400/public/screenshot_30_56.png?itok=f0rVwGV9"/>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 name="Thí nghiệm- Chiết dầu ăn ra khỏi hỗn hợp dầu ăn và nước (KHOA HỌC TỰ NHIÊN 6)">
            <a:hlinkClick r:id="" action="ppaction://media"/>
          </p:cNvPr>
          <p:cNvPicPr>
            <a:picLocks noChangeAspect="1"/>
          </p:cNvPicPr>
          <p:nvPr>
            <p:ph idx="1"/>
            <a:videoFile r:link="rId2"/>
            <p:extLst>
              <p:ext uri="{DAA4B4D4-6D71-4841-9C94-3DE7FCFB9230}">
                <p14:media xmlns:p14="http://schemas.microsoft.com/office/powerpoint/2010/main" r:link="rId3"/>
              </p:ext>
            </p:extLst>
            <p:custDataLst>
              <p:tags r:id="rId4"/>
            </p:custDataLst>
          </p:nvPr>
        </p:nvPicPr>
        <p:blipFill>
          <a:blip r:embed="rId5"/>
          <a:stretch>
            <a:fillRect/>
          </a:stretch>
        </p:blipFill>
        <p:spPr>
          <a:xfrm>
            <a:off x="9531985" y="0"/>
            <a:ext cx="2449830" cy="2195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video fullScrn="1">
              <p:cMediaNode>
                <p:cTn id="24" fill="hold" display="1">
                  <p:stCondLst>
                    <p:cond delay="indefinite"/>
                  </p:stCondLst>
                </p:cTn>
                <p:tgtEl>
                  <p:spTgt spid="2"/>
                </p:tgtEl>
              </p:cMediaNode>
            </p:video>
            <p:seq concurrent="1" nextAc="seek">
              <p:cTn id="25" restart="whenNotActive" fill="hold" evtFilter="cancelBubble" nodeType="interactiveSeq">
                <p:stCondLst>
                  <p:cond evt="onClick" delay="0">
                    <p:tgtEl>
                      <p:spTgt spid="2"/>
                    </p:tgtEl>
                  </p:cond>
                </p:stCondLst>
                <p:endSync evt="end" delay="0">
                  <p:rtn val="all"/>
                </p:endSync>
                <p:childTnLst>
                  <p:par>
                    <p:cTn id="26" fill="hold">
                      <p:stCondLst>
                        <p:cond delay="0"/>
                      </p:stCondLst>
                      <p:childTnLst>
                        <p:par>
                          <p:cTn id="27" fill="hold">
                            <p:stCondLst>
                              <p:cond delay="0"/>
                            </p:stCondLst>
                            <p:childTnLst>
                              <p:par>
                                <p:cTn id="28" presetID="2" presetClass="mediacall" presetSubtype="0" fill="hold" nodeType="clickEffect">
                                  <p:stCondLst>
                                    <p:cond delay="0"/>
                                  </p:stCondLst>
                                  <p:childTnLst>
                                    <p:cmd type="call" cmd="togglePause">
                                      <p:cBhvr additive="base">
                                        <p:cTn id="29" dur="1" fill="hold"/>
                                        <p:tgtEl>
                                          <p:spTgt spid="2"/>
                                        </p:tgtEl>
                                      </p:cBhvr>
                                    </p:cmd>
                                  </p:childTnLst>
                                </p:cTn>
                              </p:par>
                            </p:childTnLst>
                          </p:cTn>
                        </p:par>
                      </p:childTnLst>
                    </p:cTn>
                  </p:par>
                </p:childTnLst>
              </p:cTn>
              <p:nextCondLst>
                <p:cond evt="onClick" delay="0">
                  <p:tgtEl>
                    <p:spTgt spid="2"/>
                  </p:tgtEl>
                </p:cond>
              </p:nextCondLst>
            </p:seq>
          </p:childTnLst>
        </p:cTn>
      </p:par>
    </p:tnLst>
    <p:bldLst>
      <p:bldP spid="8" grpId="0"/>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113"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386229" y="1301105"/>
            <a:ext cx="20730415" cy="1615827"/>
          </a:xfrm>
          <a:prstGeom prst="rect">
            <a:avLst/>
          </a:prstGeom>
        </p:spPr>
        <p:txBody>
          <a:bodyPr wrap="square">
            <a:spAutoFit/>
          </a:bodyPr>
          <a:lstStyle/>
          <a:p>
            <a:pPr>
              <a:lnSpc>
                <a:spcPct val="150000"/>
              </a:lnSpc>
            </a:pPr>
            <a:r>
              <a:rPr lang="vi-VN" sz="2200" b="0" i="0" dirty="0" smtClean="0">
                <a:solidFill>
                  <a:schemeClr val="accent5">
                    <a:lumMod val="75000"/>
                  </a:schemeClr>
                </a:solidFill>
                <a:effectLst/>
                <a:latin typeface="+mj-lt"/>
              </a:rPr>
              <a:t>1.Hãy chọn phương pháp phù hợp để tách các chất ra khỏi hỗn hợp.</a:t>
            </a:r>
            <a:endParaRPr lang="vi-VN" sz="2200" b="0" i="0" dirty="0" smtClean="0">
              <a:solidFill>
                <a:schemeClr val="accent5">
                  <a:lumMod val="75000"/>
                </a:schemeClr>
              </a:solidFill>
              <a:effectLst/>
              <a:latin typeface="+mj-lt"/>
            </a:endParaRPr>
          </a:p>
          <a:p>
            <a:pPr>
              <a:lnSpc>
                <a:spcPct val="150000"/>
              </a:lnSpc>
            </a:pPr>
            <a:r>
              <a:rPr lang="vi-VN" sz="2200" b="0" i="0" dirty="0" smtClean="0">
                <a:solidFill>
                  <a:schemeClr val="accent5">
                    <a:lumMod val="75000"/>
                  </a:schemeClr>
                </a:solidFill>
                <a:effectLst/>
                <a:latin typeface="+mj-lt"/>
              </a:rPr>
              <a:t>a) Đường và nước.</a:t>
            </a:r>
            <a:endParaRPr lang="vi-VN" sz="2200" b="0" i="0" dirty="0" smtClean="0">
              <a:solidFill>
                <a:schemeClr val="accent5">
                  <a:lumMod val="75000"/>
                </a:schemeClr>
              </a:solidFill>
              <a:effectLst/>
              <a:latin typeface="+mj-lt"/>
            </a:endParaRPr>
          </a:p>
          <a:p>
            <a:pPr>
              <a:lnSpc>
                <a:spcPct val="150000"/>
              </a:lnSpc>
            </a:pPr>
            <a:r>
              <a:rPr lang="vi-VN" sz="2200" b="0" i="0" dirty="0" smtClean="0">
                <a:solidFill>
                  <a:schemeClr val="accent5">
                    <a:lumMod val="75000"/>
                  </a:schemeClr>
                </a:solidFill>
                <a:effectLst/>
                <a:latin typeface="+mj-lt"/>
              </a:rPr>
              <a:t>b) Bột mì và nước.</a:t>
            </a:r>
            <a:endParaRPr lang="en-US" sz="2200" b="0" i="0" dirty="0" smtClean="0">
              <a:solidFill>
                <a:schemeClr val="accent5">
                  <a:lumMod val="75000"/>
                </a:schemeClr>
              </a:solidFill>
              <a:effectLst/>
              <a:latin typeface="+mj-lt"/>
            </a:endParaRPr>
          </a:p>
        </p:txBody>
      </p:sp>
      <p:sp>
        <p:nvSpPr>
          <p:cNvPr id="6" name="Rectangle 5"/>
          <p:cNvSpPr/>
          <p:nvPr/>
        </p:nvSpPr>
        <p:spPr>
          <a:xfrm>
            <a:off x="5190582" y="650552"/>
            <a:ext cx="1624099" cy="523220"/>
          </a:xfrm>
          <a:prstGeom prst="rect">
            <a:avLst/>
          </a:prstGeom>
        </p:spPr>
        <p:txBody>
          <a:bodyPr wrap="none">
            <a:spAutoFit/>
          </a:bodyPr>
          <a:lstStyle/>
          <a:p>
            <a:r>
              <a:rPr lang="vi-VN" sz="2800" b="1" dirty="0">
                <a:solidFill>
                  <a:srgbClr val="000000"/>
                </a:solidFill>
                <a:latin typeface="+mj-lt"/>
              </a:rPr>
              <a:t>BÀI TẬP</a:t>
            </a:r>
            <a:endParaRPr lang="vi-VN" sz="2800" b="1" dirty="0">
              <a:solidFill>
                <a:srgbClr val="000000"/>
              </a:solidFill>
              <a:latin typeface="+mj-lt"/>
            </a:endParaRPr>
          </a:p>
        </p:txBody>
      </p:sp>
      <p:sp>
        <p:nvSpPr>
          <p:cNvPr id="7" name="Rectangle 6"/>
          <p:cNvSpPr/>
          <p:nvPr/>
        </p:nvSpPr>
        <p:spPr>
          <a:xfrm>
            <a:off x="343588" y="2916932"/>
            <a:ext cx="11318091" cy="600164"/>
          </a:xfrm>
          <a:prstGeom prst="rect">
            <a:avLst/>
          </a:prstGeom>
        </p:spPr>
        <p:txBody>
          <a:bodyPr wrap="square">
            <a:spAutoFit/>
          </a:bodyPr>
          <a:lstStyle/>
          <a:p>
            <a:pPr>
              <a:lnSpc>
                <a:spcPct val="150000"/>
              </a:lnSpc>
            </a:pPr>
            <a:r>
              <a:rPr lang="vi-VN" sz="2200" dirty="0">
                <a:solidFill>
                  <a:srgbClr val="00B050"/>
                </a:solidFill>
                <a:latin typeface="+mj-lt"/>
              </a:rPr>
              <a:t>2. Kể một vài ứng dụng của phương pháp lọc và phương pháp cô cạn trong thực tế.</a:t>
            </a:r>
            <a:endParaRPr lang="vi-VN" sz="2200" dirty="0">
              <a:solidFill>
                <a:srgbClr val="00B050"/>
              </a:solidFill>
              <a:latin typeface="+mj-lt"/>
            </a:endParaRPr>
          </a:p>
        </p:txBody>
      </p:sp>
      <p:sp>
        <p:nvSpPr>
          <p:cNvPr id="8" name="Rectangle 7"/>
          <p:cNvSpPr/>
          <p:nvPr/>
        </p:nvSpPr>
        <p:spPr>
          <a:xfrm>
            <a:off x="343587" y="3517096"/>
            <a:ext cx="11318091" cy="1047210"/>
          </a:xfrm>
          <a:prstGeom prst="rect">
            <a:avLst/>
          </a:prstGeom>
        </p:spPr>
        <p:txBody>
          <a:bodyPr wrap="square">
            <a:spAutoFit/>
          </a:bodyPr>
          <a:lstStyle/>
          <a:p>
            <a:pPr>
              <a:lnSpc>
                <a:spcPct val="150000"/>
              </a:lnSpc>
            </a:pPr>
            <a:r>
              <a:rPr lang="vi-VN" sz="2200" dirty="0" smtClean="0">
                <a:solidFill>
                  <a:srgbClr val="FF00FF"/>
                </a:solidFill>
                <a:latin typeface="+mj-lt"/>
              </a:rPr>
              <a:t>3</a:t>
            </a:r>
            <a:r>
              <a:rPr lang="vi-VN" sz="2200" dirty="0">
                <a:solidFill>
                  <a:srgbClr val="FF00FF"/>
                </a:solidFill>
                <a:latin typeface="+mj-lt"/>
              </a:rPr>
              <a:t>. Em có biết để làm sạch nước bể bơi, ngoài biện pháp dùng hóa chất người ta còn dùng biện pháp nào khác mà không sử dụng hoá chất?</a:t>
            </a:r>
            <a:endParaRPr lang="vi-VN" sz="2200" dirty="0">
              <a:solidFill>
                <a:srgbClr val="FF00FF"/>
              </a:solidFill>
              <a:latin typeface="+mj-lt"/>
            </a:endParaRPr>
          </a:p>
        </p:txBody>
      </p:sp>
      <p:sp>
        <p:nvSpPr>
          <p:cNvPr id="9" name="Rectangle 8"/>
          <p:cNvSpPr/>
          <p:nvPr/>
        </p:nvSpPr>
        <p:spPr>
          <a:xfrm>
            <a:off x="343589" y="4698058"/>
            <a:ext cx="11318091" cy="1047210"/>
          </a:xfrm>
          <a:prstGeom prst="rect">
            <a:avLst/>
          </a:prstGeom>
        </p:spPr>
        <p:txBody>
          <a:bodyPr wrap="square">
            <a:spAutoFit/>
          </a:bodyPr>
          <a:lstStyle/>
          <a:p>
            <a:pPr>
              <a:lnSpc>
                <a:spcPct val="150000"/>
              </a:lnSpc>
            </a:pPr>
            <a:r>
              <a:rPr lang="vi-VN" sz="2200" dirty="0">
                <a:solidFill>
                  <a:srgbClr val="CC3300"/>
                </a:solidFill>
                <a:latin typeface="+mj-lt"/>
              </a:rPr>
              <a:t>4. Có một hỗn hợp gồm muối ăn và cát. Em hãy đề xuất cách tách riêng từng chất ra khỏi hỗn hợp. Em sử dụng dược cách làm trên dựa vào sự khác nhau nào về tính chất giữa chúng?</a:t>
            </a:r>
            <a:endParaRPr lang="vi-VN" sz="2200" dirty="0">
              <a:solidFill>
                <a:srgbClr val="CC3300"/>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2000" fill="hold" grpId="0" nodeType="withEffect">
                                  <p:stCondLst>
                                    <p:cond delay="0"/>
                                  </p:stCondLst>
                                  <p:childTnLst>
                                    <p:animRot by="21600000">
                                      <p:cBhvr>
                                        <p:cTn id="6" dur="2000" fill="hold"/>
                                        <p:tgtEl>
                                          <p:spTgt spid="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ircle(in)">
                                      <p:cBhvr>
                                        <p:cTn id="16" dur="20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36382" y="500062"/>
            <a:ext cx="10515600" cy="1325563"/>
          </a:xfrm>
        </p:spPr>
        <p:txBody>
          <a:bodyPr/>
          <a:lstStyle/>
          <a:p>
            <a:pPr algn="ctr"/>
            <a:r>
              <a:rPr lang="en-US" dirty="0" smtClean="0">
                <a:latin typeface="Times New Roman" panose="02020603050405020304" pitchFamily="18" charset="0"/>
                <a:cs typeface="Times New Roman" panose="02020603050405020304" pitchFamily="18" charset="0"/>
              </a:rPr>
              <a:t>BÀI 16</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653143" y="1825625"/>
            <a:ext cx="6536551" cy="4351338"/>
          </a:xfrm>
        </p:spPr>
        <p:txBody>
          <a:bodyPr>
            <a:normAutofit/>
          </a:bodyPr>
          <a:lstStyle/>
          <a:p>
            <a:pPr marL="0" indent="0" algn="ctr">
              <a:buNone/>
            </a:pPr>
            <a:r>
              <a:rPr lang="en-US" sz="4800" dirty="0" smtClean="0">
                <a:solidFill>
                  <a:srgbClr val="FF0000"/>
                </a:solidFill>
                <a:latin typeface="Times New Roman" panose="02020603050405020304" pitchFamily="18" charset="0"/>
                <a:cs typeface="Times New Roman" panose="02020603050405020304" pitchFamily="18" charset="0"/>
              </a:rPr>
              <a:t>MỘT SỐ PHƯƠNG PHÁP TÁCH CHẤT RA KHỎI HỖN HỢP</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31"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04948" y="0"/>
            <a:ext cx="11787051" cy="523220"/>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BÀI 16: MỘT SỐ PHƯƠNG PHÁP TÁCH CHẤT RA KHỎI HỖN HỢP</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04948" y="523220"/>
            <a:ext cx="6923314" cy="830997"/>
          </a:xfrm>
          <a:prstGeom prst="rect">
            <a:avLst/>
          </a:prstGeom>
          <a:noFill/>
        </p:spPr>
        <p:txBody>
          <a:bodyPr wrap="square" rtlCol="0">
            <a:spAutoFit/>
          </a:bodyPr>
          <a:lstStyle/>
          <a:p>
            <a:r>
              <a:rPr lang="en-US" sz="2400" dirty="0">
                <a:solidFill>
                  <a:srgbClr val="0070C0"/>
                </a:solidFill>
                <a:latin typeface="Times New Roman" panose="02020603050405020304" pitchFamily="18" charset="0"/>
                <a:cs typeface="Times New Roman" panose="02020603050405020304" pitchFamily="18" charset="0"/>
              </a:rPr>
              <a:t>I</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Sự</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cần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thiết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tách</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các</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chất</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ra</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khỏi</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hỗn</a:t>
            </a:r>
            <a:r>
              <a:rPr lang="en-US" sz="2400" b="1" dirty="0">
                <a:solidFill>
                  <a:srgbClr val="0070C0"/>
                </a:solidFill>
                <a:latin typeface="Times New Roman" panose="02020603050405020304" pitchFamily="18" charset="0"/>
                <a:cs typeface="Times New Roman" panose="02020603050405020304" pitchFamily="18" charset="0"/>
              </a:rPr>
              <a:t> </a:t>
            </a:r>
            <a:r>
              <a:rPr lang="en-US" sz="2400" b="1" dirty="0" err="1">
                <a:solidFill>
                  <a:srgbClr val="0070C0"/>
                </a:solidFill>
                <a:latin typeface="Times New Roman" panose="02020603050405020304" pitchFamily="18" charset="0"/>
                <a:cs typeface="Times New Roman" panose="02020603050405020304" pitchFamily="18" charset="0"/>
              </a:rPr>
              <a:t>hợp</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dirty="0">
              <a:solidFill>
                <a:srgbClr val="0070C0"/>
              </a:solidFill>
              <a:latin typeface="Times New Roman" panose="02020603050405020304" pitchFamily="18" charset="0"/>
              <a:cs typeface="Times New Roman" panose="02020603050405020304" pitchFamily="18" charset="0"/>
            </a:endParaRPr>
          </a:p>
        </p:txBody>
      </p:sp>
      <p:pic>
        <p:nvPicPr>
          <p:cNvPr id="1026" name="Picture 2" descr="Thực trạng nguồn nước giếng khoan và nước sinh hoạt tại các vùng miề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5130" y="1202055"/>
            <a:ext cx="2811780" cy="336994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05130" y="4762500"/>
            <a:ext cx="5400675" cy="1691640"/>
          </a:xfrm>
          <a:prstGeom prst="rect">
            <a:avLst/>
          </a:prstGeom>
        </p:spPr>
        <p:txBody>
          <a:bodyPr wrap="square">
            <a:spAutoFit/>
          </a:bodyPr>
          <a:lstStyle/>
          <a:p>
            <a:pPr algn="ctr"/>
            <a:r>
              <a:rPr lang="en-US" sz="2600" b="0" i="0" dirty="0" smtClean="0">
                <a:solidFill>
                  <a:srgbClr val="000000"/>
                </a:solidFill>
                <a:effectLst/>
                <a:latin typeface="Times New Roman" panose="02020603050405020304" pitchFamily="18" charset="0"/>
                <a:cs typeface="Times New Roman" panose="02020603050405020304" pitchFamily="18" charset="0"/>
              </a:rPr>
              <a:t>   </a:t>
            </a:r>
            <a:r>
              <a:rPr lang="vi-VN" sz="2600" b="0" i="0" dirty="0" smtClean="0">
                <a:solidFill>
                  <a:srgbClr val="000000"/>
                </a:solidFill>
                <a:effectLst/>
                <a:latin typeface="Times New Roman" panose="02020603050405020304" pitchFamily="18" charset="0"/>
                <a:cs typeface="Times New Roman" panose="02020603050405020304" pitchFamily="18" charset="0"/>
              </a:rPr>
              <a:t>Ở một số vùng, người ta thường sử dụng giếng nước khoan, giếng đào làm nước sinh hoạt. </a:t>
            </a:r>
            <a:endParaRPr lang="en-US" sz="2600" b="0" i="0" dirty="0" smtClean="0">
              <a:solidFill>
                <a:srgbClr val="000000"/>
              </a:solidFill>
              <a:effectLst/>
              <a:latin typeface="Times New Roman" panose="02020603050405020304" pitchFamily="18" charset="0"/>
              <a:cs typeface="Times New Roman" panose="02020603050405020304" pitchFamily="18" charset="0"/>
            </a:endParaRPr>
          </a:p>
          <a:p>
            <a:pPr algn="ctr"/>
            <a:r>
              <a:rPr lang="en-US" sz="2600" b="0" i="0" dirty="0" smtClean="0">
                <a:solidFill>
                  <a:srgbClr val="000000"/>
                </a:solidFill>
                <a:effectLst/>
                <a:latin typeface="Times New Roman" panose="02020603050405020304" pitchFamily="18" charset="0"/>
                <a:cs typeface="Times New Roman" panose="02020603050405020304" pitchFamily="18" charset="0"/>
              </a:rPr>
              <a:t>   </a:t>
            </a:r>
            <a:endParaRPr lang="vi-VN" sz="2600" b="0" i="0" dirty="0">
              <a:solidFill>
                <a:srgbClr val="000000"/>
              </a:solidFill>
              <a:effectLst/>
              <a:latin typeface="Times New Roman" panose="02020603050405020304" pitchFamily="18" charset="0"/>
              <a:cs typeface="Times New Roman" panose="02020603050405020304" pitchFamily="18" charset="0"/>
            </a:endParaRPr>
          </a:p>
        </p:txBody>
      </p:sp>
      <p:pic>
        <p:nvPicPr>
          <p:cNvPr id="1028" name="Picture 4" descr="Vì sao nước giếng có vị chua? Nguyên nhân và giải pháp hữu hiệ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3200400"/>
            <a:ext cx="5129530" cy="317436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400798" y="938718"/>
            <a:ext cx="5129347" cy="1291590"/>
          </a:xfrm>
          <a:prstGeom prst="rect">
            <a:avLst/>
          </a:prstGeom>
        </p:spPr>
        <p:txBody>
          <a:bodyPr wrap="square">
            <a:spAutoFit/>
          </a:bodyPr>
          <a:lstStyle/>
          <a:p>
            <a:pPr algn="just"/>
            <a:r>
              <a:rPr lang="vi-VN" sz="2600" dirty="0">
                <a:solidFill>
                  <a:srgbClr val="000000"/>
                </a:solidFill>
                <a:latin typeface="+mj-lt"/>
              </a:rPr>
              <a:t>Tuy nhiên, các nguồn nước này thường hay bị nhiễm phèn và một số tạp chất. </a:t>
            </a:r>
            <a:endParaRPr lang="vi-VN" sz="2600" dirty="0">
              <a:solidFill>
                <a:srgbClr val="FF0000"/>
              </a:solidFill>
              <a:latin typeface="+mj-lt"/>
            </a:endParaRPr>
          </a:p>
        </p:txBody>
      </p:sp>
      <p:pic>
        <p:nvPicPr>
          <p:cNvPr id="2" name="Picture 1"/>
          <p:cNvPicPr>
            <a:picLocks noChangeAspect="1"/>
          </p:cNvPicPr>
          <p:nvPr/>
        </p:nvPicPr>
        <p:blipFill>
          <a:blip r:embed="rId3"/>
          <a:stretch>
            <a:fillRect/>
          </a:stretch>
        </p:blipFill>
        <p:spPr>
          <a:xfrm>
            <a:off x="3217545" y="1202055"/>
            <a:ext cx="2981960" cy="3369945"/>
          </a:xfrm>
          <a:prstGeom prst="rect">
            <a:avLst/>
          </a:prstGeom>
        </p:spPr>
      </p:pic>
      <p:sp>
        <p:nvSpPr>
          <p:cNvPr id="3" name="Text Box 2"/>
          <p:cNvSpPr txBox="1"/>
          <p:nvPr/>
        </p:nvSpPr>
        <p:spPr>
          <a:xfrm>
            <a:off x="6403975" y="2317750"/>
            <a:ext cx="4861560" cy="1291590"/>
          </a:xfrm>
          <a:prstGeom prst="rect">
            <a:avLst/>
          </a:prstGeom>
          <a:noFill/>
        </p:spPr>
        <p:txBody>
          <a:bodyPr wrap="square" rtlCol="0">
            <a:spAutoFit/>
          </a:bodyPr>
          <a:p>
            <a:r>
              <a:rPr lang="vi-VN" sz="2600" dirty="0" smtClean="0">
                <a:solidFill>
                  <a:srgbClr val="FF0000"/>
                </a:solidFill>
                <a:latin typeface="+mj-lt"/>
                <a:sym typeface="+mn-ea"/>
              </a:rPr>
              <a:t>Làm </a:t>
            </a:r>
            <a:r>
              <a:rPr lang="vi-VN" sz="2600" dirty="0">
                <a:solidFill>
                  <a:srgbClr val="FF0000"/>
                </a:solidFill>
                <a:latin typeface="+mj-lt"/>
                <a:sym typeface="+mn-ea"/>
              </a:rPr>
              <a:t>thế nào để tách các tạp chất này ra khỏi nguồn nước?</a:t>
            </a:r>
            <a:endParaRPr lang="vi-VN" sz="2600" dirty="0">
              <a:solidFill>
                <a:srgbClr val="FF0000"/>
              </a:solidFill>
              <a:latin typeface="+mj-lt"/>
            </a:endParaRPr>
          </a:p>
          <a:p>
            <a:endParaRPr lang="en-US" sz="2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500" fill="hold">
                                          <p:stCondLst>
                                            <p:cond delay="0"/>
                                          </p:stCondLst>
                                        </p:cTn>
                                        <p:tgtEl>
                                          <p:spTgt spid="1026"/>
                                        </p:tgtEl>
                                        <p:attrNameLst>
                                          <p:attrName>style.visibility</p:attrName>
                                        </p:attrNameLst>
                                      </p:cBhvr>
                                      <p:to>
                                        <p:strVal val="visible"/>
                                      </p:to>
                                    </p:set>
                                    <p:animEffect transition="in" filter="circle(in)">
                                      <p:cBhvr>
                                        <p:cTn id="12" dur="500"/>
                                        <p:tgtEl>
                                          <p:spTgt spid="1026"/>
                                        </p:tgtEl>
                                      </p:cBhvr>
                                    </p:animEffect>
                                  </p:childTnLst>
                                </p:cTn>
                              </p:par>
                              <p:par>
                                <p:cTn id="13" presetID="4" presetClass="entr" presetSubtype="16" fill="hold" nodeType="withEffect">
                                  <p:stCondLst>
                                    <p:cond delay="0"/>
                                  </p:stCondLst>
                                  <p:childTnLst>
                                    <p:set>
                                      <p:cBhvr>
                                        <p:cTn id="14" dur="500" fill="hold">
                                          <p:stCondLst>
                                            <p:cond delay="0"/>
                                          </p:stCondLst>
                                        </p:cTn>
                                        <p:tgtEl>
                                          <p:spTgt spid="2"/>
                                        </p:tgtEl>
                                        <p:attrNameLst>
                                          <p:attrName>style.visibility</p:attrName>
                                        </p:attrNameLst>
                                      </p:cBhvr>
                                      <p:to>
                                        <p:strVal val="visible"/>
                                      </p:to>
                                    </p:set>
                                    <p:animEffect transition="in" filter="box(in)">
                                      <p:cBhvr>
                                        <p:cTn id="15" dur="500"/>
                                        <p:tgtEl>
                                          <p:spTgt spid="2"/>
                                        </p:tgtEl>
                                      </p:cBhvr>
                                    </p:animEffect>
                                  </p:childTnLst>
                                </p:cTn>
                              </p:par>
                              <p:par>
                                <p:cTn id="16" presetID="6" presetClass="entr" presetSubtype="16" fill="hold" grpId="0" nodeType="withEffect">
                                  <p:stCondLst>
                                    <p:cond delay="0"/>
                                  </p:stCondLst>
                                  <p:childTnLst>
                                    <p:set>
                                      <p:cBhvr>
                                        <p:cTn id="17" dur="500" fill="hold">
                                          <p:stCondLst>
                                            <p:cond delay="0"/>
                                          </p:stCondLst>
                                        </p:cTn>
                                        <p:tgtEl>
                                          <p:spTgt spid="6"/>
                                        </p:tgtEl>
                                        <p:attrNameLst>
                                          <p:attrName>style.visibility</p:attrName>
                                        </p:attrNameLst>
                                      </p:cBhvr>
                                      <p:to>
                                        <p:strVal val="visible"/>
                                      </p:to>
                                    </p:set>
                                    <p:animEffect transition="in" filter="circle(i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500" fill="hold">
                                          <p:stCondLst>
                                            <p:cond delay="0"/>
                                          </p:stCondLst>
                                        </p:cTn>
                                        <p:tgtEl>
                                          <p:spTgt spid="1028"/>
                                        </p:tgtEl>
                                        <p:attrNameLst>
                                          <p:attrName>style.visibility</p:attrName>
                                        </p:attrNameLst>
                                      </p:cBhvr>
                                      <p:to>
                                        <p:strVal val="visible"/>
                                      </p:to>
                                    </p:set>
                                    <p:animEffect transition="in" filter="circle(in)">
                                      <p:cBhvr>
                                        <p:cTn id="23" dur="500"/>
                                        <p:tgtEl>
                                          <p:spTgt spid="1028"/>
                                        </p:tgtEl>
                                      </p:cBhvr>
                                    </p:animEffect>
                                  </p:childTnLst>
                                </p:cTn>
                              </p:par>
                              <p:par>
                                <p:cTn id="24" presetID="6" presetClass="entr" presetSubtype="16" fill="hold" grpId="0" nodeType="withEffect">
                                  <p:stCondLst>
                                    <p:cond delay="0"/>
                                  </p:stCondLst>
                                  <p:childTnLst>
                                    <p:set>
                                      <p:cBhvr>
                                        <p:cTn id="25" dur="500" fill="hold">
                                          <p:stCondLst>
                                            <p:cond delay="0"/>
                                          </p:stCondLst>
                                        </p:cTn>
                                        <p:tgtEl>
                                          <p:spTgt spid="7"/>
                                        </p:tgtEl>
                                        <p:attrNameLst>
                                          <p:attrName>style.visibility</p:attrName>
                                        </p:attrNameLst>
                                      </p:cBhvr>
                                      <p:to>
                                        <p:strVal val="visible"/>
                                      </p:to>
                                    </p:set>
                                    <p:animEffect transition="in" filter="circle(in)">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grpId="0" nodeType="clickEffect">
                                  <p:stCondLst>
                                    <p:cond delay="0"/>
                                  </p:stCondLst>
                                  <p:childTnLst>
                                    <p:set>
                                      <p:cBhvr>
                                        <p:cTn id="30" dur="500" fill="hold">
                                          <p:stCondLst>
                                            <p:cond delay="0"/>
                                          </p:stCondLst>
                                        </p:cTn>
                                        <p:tgtEl>
                                          <p:spTgt spid="3"/>
                                        </p:tgtEl>
                                        <p:attrNameLst>
                                          <p:attrName>style.visibility</p:attrName>
                                        </p:attrNameLst>
                                      </p:cBhvr>
                                      <p:to>
                                        <p:strVal val="visible"/>
                                      </p:to>
                                    </p:set>
                                    <p:animEffect transition="in" filter="box(in)">
                                      <p:cBhvr>
                                        <p:cTn id="3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 name="Left Arrow 5"/>
          <p:cNvSpPr/>
          <p:nvPr/>
        </p:nvSpPr>
        <p:spPr>
          <a:xfrm rot="1200000">
            <a:off x="3015615" y="2420620"/>
            <a:ext cx="1388745" cy="34036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7" name="Content Placeholder 6"/>
          <p:cNvPicPr>
            <a:picLocks noChangeAspect="1"/>
          </p:cNvPicPr>
          <p:nvPr>
            <p:ph sz="half" idx="2"/>
          </p:nvPr>
        </p:nvPicPr>
        <p:blipFill>
          <a:blip r:embed="rId1"/>
          <a:stretch>
            <a:fillRect/>
          </a:stretch>
        </p:blipFill>
        <p:spPr>
          <a:xfrm>
            <a:off x="194945" y="0"/>
            <a:ext cx="2903220" cy="3359150"/>
          </a:xfrm>
          <a:prstGeom prst="rect">
            <a:avLst/>
          </a:prstGeom>
        </p:spPr>
      </p:pic>
      <p:pic>
        <p:nvPicPr>
          <p:cNvPr id="9" name="Picture 8"/>
          <p:cNvPicPr>
            <a:picLocks noChangeAspect="1"/>
          </p:cNvPicPr>
          <p:nvPr/>
        </p:nvPicPr>
        <p:blipFill>
          <a:blip r:embed="rId2"/>
          <a:stretch>
            <a:fillRect/>
          </a:stretch>
        </p:blipFill>
        <p:spPr>
          <a:xfrm>
            <a:off x="8437245" y="3649345"/>
            <a:ext cx="3252470" cy="3082925"/>
          </a:xfrm>
          <a:prstGeom prst="rect">
            <a:avLst/>
          </a:prstGeom>
        </p:spPr>
      </p:pic>
      <p:pic>
        <p:nvPicPr>
          <p:cNvPr id="10" name="Picture 9"/>
          <p:cNvPicPr>
            <a:picLocks noChangeAspect="1"/>
          </p:cNvPicPr>
          <p:nvPr/>
        </p:nvPicPr>
        <p:blipFill>
          <a:blip r:embed="rId3"/>
          <a:stretch>
            <a:fillRect/>
          </a:stretch>
        </p:blipFill>
        <p:spPr>
          <a:xfrm>
            <a:off x="174625" y="3741420"/>
            <a:ext cx="2922905" cy="2879725"/>
          </a:xfrm>
          <a:prstGeom prst="rect">
            <a:avLst/>
          </a:prstGeom>
        </p:spPr>
      </p:pic>
      <p:pic>
        <p:nvPicPr>
          <p:cNvPr id="11" name="Picture 10"/>
          <p:cNvPicPr>
            <a:picLocks noChangeAspect="1"/>
          </p:cNvPicPr>
          <p:nvPr/>
        </p:nvPicPr>
        <p:blipFill>
          <a:blip r:embed="rId4"/>
          <a:stretch>
            <a:fillRect/>
          </a:stretch>
        </p:blipFill>
        <p:spPr>
          <a:xfrm>
            <a:off x="8426450" y="188595"/>
            <a:ext cx="3253105" cy="2990850"/>
          </a:xfrm>
          <a:prstGeom prst="rect">
            <a:avLst/>
          </a:prstGeom>
        </p:spPr>
      </p:pic>
      <p:sp>
        <p:nvSpPr>
          <p:cNvPr id="12" name="Right Arrow 11"/>
          <p:cNvSpPr/>
          <p:nvPr/>
        </p:nvSpPr>
        <p:spPr>
          <a:xfrm rot="19740000">
            <a:off x="7385050" y="2007235"/>
            <a:ext cx="1196975" cy="287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Left Arrow 12"/>
          <p:cNvSpPr/>
          <p:nvPr/>
        </p:nvSpPr>
        <p:spPr>
          <a:xfrm rot="20280000">
            <a:off x="3356610" y="4396105"/>
            <a:ext cx="1489710" cy="24574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4" name="Right Arrow 13"/>
          <p:cNvSpPr/>
          <p:nvPr/>
        </p:nvSpPr>
        <p:spPr>
          <a:xfrm rot="1200000">
            <a:off x="7287895" y="4029075"/>
            <a:ext cx="1196975" cy="2876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pic>
        <p:nvPicPr>
          <p:cNvPr id="4" name="Content Placeholder 3"/>
          <p:cNvPicPr>
            <a:picLocks noChangeAspect="1"/>
          </p:cNvPicPr>
          <p:nvPr>
            <p:ph sz="half" idx="1"/>
          </p:nvPr>
        </p:nvPicPr>
        <p:blipFill>
          <a:blip r:embed="rId5"/>
          <a:srcRect l="7715" r="6667"/>
          <a:stretch>
            <a:fillRect/>
          </a:stretch>
        </p:blipFill>
        <p:spPr>
          <a:xfrm>
            <a:off x="4128135" y="1866900"/>
            <a:ext cx="3775075" cy="2792095"/>
          </a:xfrm>
          <a:prstGeom prst="ellipse">
            <a:avLst/>
          </a:prstGeom>
        </p:spPr>
      </p:pic>
      <p:sp>
        <p:nvSpPr>
          <p:cNvPr id="15" name="Text Box 14"/>
          <p:cNvSpPr txBox="1"/>
          <p:nvPr/>
        </p:nvSpPr>
        <p:spPr>
          <a:xfrm>
            <a:off x="3694430" y="4820920"/>
            <a:ext cx="4571365" cy="1383665"/>
          </a:xfrm>
          <a:prstGeom prst="rect">
            <a:avLst/>
          </a:prstGeom>
          <a:noFill/>
        </p:spPr>
        <p:txBody>
          <a:bodyPr wrap="square" rtlCol="0">
            <a:spAutoFit/>
          </a:bodyPr>
          <a:p>
            <a:pPr algn="ctr"/>
            <a:r>
              <a:rPr lang="vi-VN" altLang="en-US" sz="2800" b="1">
                <a:solidFill>
                  <a:srgbClr val="FF0000"/>
                </a:solidFill>
                <a:latin typeface="Times New Roman" panose="02020603050405020304" pitchFamily="18" charset="0"/>
                <a:cs typeface="Times New Roman" panose="02020603050405020304" pitchFamily="18" charset="0"/>
              </a:rPr>
              <a:t>Nước nhiễm phèn có vị chua</a:t>
            </a:r>
            <a:endParaRPr lang="vi-VN" altLang="en-US" sz="2800" b="1">
              <a:solidFill>
                <a:srgbClr val="FF0000"/>
              </a:solidFill>
              <a:latin typeface="Times New Roman" panose="02020603050405020304" pitchFamily="18" charset="0"/>
              <a:cs typeface="Times New Roman" panose="02020603050405020304" pitchFamily="18" charset="0"/>
            </a:endParaRPr>
          </a:p>
          <a:p>
            <a:pPr algn="ctr"/>
            <a:r>
              <a:rPr lang="vi-VN" altLang="en-US" sz="2800" b="1">
                <a:solidFill>
                  <a:srgbClr val="FF0000"/>
                </a:solidFill>
                <a:latin typeface="Times New Roman" panose="02020603050405020304" pitchFamily="18" charset="0"/>
                <a:cs typeface="Times New Roman" panose="02020603050405020304" pitchFamily="18" charset="0"/>
              </a:rPr>
              <a:t>Nước nhiễm phèn nặng ngửi thấy có mùi tanh tanh </a:t>
            </a:r>
            <a:endParaRPr lang="vi-VN" altLang="en-US" sz="2800" b="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500"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500"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4" presetClass="entr" presetSubtype="16" fill="hold" nodeType="withEffect">
                                  <p:stCondLst>
                                    <p:cond delay="0"/>
                                  </p:stCondLst>
                                  <p:childTnLst>
                                    <p:set>
                                      <p:cBhvr>
                                        <p:cTn id="14" dur="500" fill="hold">
                                          <p:stCondLst>
                                            <p:cond delay="0"/>
                                          </p:stCondLst>
                                        </p:cTn>
                                        <p:tgtEl>
                                          <p:spTgt spid="7"/>
                                        </p:tgtEl>
                                        <p:attrNameLst>
                                          <p:attrName>style.visibility</p:attrName>
                                        </p:attrNameLst>
                                      </p:cBhvr>
                                      <p:to>
                                        <p:strVal val="visible"/>
                                      </p:to>
                                    </p:set>
                                    <p:animEffect transition="in" filter="box(i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500" fill="hold">
                                          <p:stCondLst>
                                            <p:cond delay="0"/>
                                          </p:stCondLst>
                                        </p:cTn>
                                        <p:tgtEl>
                                          <p:spTgt spid="12"/>
                                        </p:tgtEl>
                                        <p:attrNameLst>
                                          <p:attrName>style.visibility</p:attrName>
                                        </p:attrNameLst>
                                      </p:cBhvr>
                                      <p:to>
                                        <p:strVal val="visible"/>
                                      </p:to>
                                    </p:set>
                                    <p:animEffect transition="in" filter="box(in)">
                                      <p:cBhvr>
                                        <p:cTn id="20" dur="500"/>
                                        <p:tgtEl>
                                          <p:spTgt spid="12"/>
                                        </p:tgtEl>
                                      </p:cBhvr>
                                    </p:animEffect>
                                  </p:childTnLst>
                                </p:cTn>
                              </p:par>
                              <p:par>
                                <p:cTn id="21" presetID="4" presetClass="entr" presetSubtype="16" fill="hold" nodeType="withEffect">
                                  <p:stCondLst>
                                    <p:cond delay="0"/>
                                  </p:stCondLst>
                                  <p:childTnLst>
                                    <p:set>
                                      <p:cBhvr>
                                        <p:cTn id="22" dur="500" fill="hold">
                                          <p:stCondLst>
                                            <p:cond delay="0"/>
                                          </p:stCondLst>
                                        </p:cTn>
                                        <p:tgtEl>
                                          <p:spTgt spid="11"/>
                                        </p:tgtEl>
                                        <p:attrNameLst>
                                          <p:attrName>style.visibility</p:attrName>
                                        </p:attrNameLst>
                                      </p:cBhvr>
                                      <p:to>
                                        <p:strVal val="visible"/>
                                      </p:to>
                                    </p:set>
                                    <p:animEffect transition="in" filter="box(in)">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500" fill="hold">
                                          <p:stCondLst>
                                            <p:cond delay="0"/>
                                          </p:stCondLst>
                                        </p:cTn>
                                        <p:tgtEl>
                                          <p:spTgt spid="13"/>
                                        </p:tgtEl>
                                        <p:attrNameLst>
                                          <p:attrName>style.visibility</p:attrName>
                                        </p:attrNameLst>
                                      </p:cBhvr>
                                      <p:to>
                                        <p:strVal val="visible"/>
                                      </p:to>
                                    </p:set>
                                    <p:animEffect transition="in" filter="box(in)">
                                      <p:cBhvr>
                                        <p:cTn id="28" dur="500"/>
                                        <p:tgtEl>
                                          <p:spTgt spid="13"/>
                                        </p:tgtEl>
                                      </p:cBhvr>
                                    </p:animEffect>
                                  </p:childTnLst>
                                </p:cTn>
                              </p:par>
                              <p:par>
                                <p:cTn id="29" presetID="4" presetClass="entr" presetSubtype="16" fill="hold" nodeType="withEffect">
                                  <p:stCondLst>
                                    <p:cond delay="0"/>
                                  </p:stCondLst>
                                  <p:childTnLst>
                                    <p:set>
                                      <p:cBhvr>
                                        <p:cTn id="30" dur="500" fill="hold">
                                          <p:stCondLst>
                                            <p:cond delay="0"/>
                                          </p:stCondLst>
                                        </p:cTn>
                                        <p:tgtEl>
                                          <p:spTgt spid="10"/>
                                        </p:tgtEl>
                                        <p:attrNameLst>
                                          <p:attrName>style.visibility</p:attrName>
                                        </p:attrNameLst>
                                      </p:cBhvr>
                                      <p:to>
                                        <p:strVal val="visible"/>
                                      </p:to>
                                    </p:set>
                                    <p:animEffect transition="in" filter="box(in)">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4" presetClass="entr" presetSubtype="16" fill="hold" grpId="0" nodeType="clickEffect">
                                  <p:stCondLst>
                                    <p:cond delay="0"/>
                                  </p:stCondLst>
                                  <p:childTnLst>
                                    <p:set>
                                      <p:cBhvr>
                                        <p:cTn id="35" dur="500" fill="hold">
                                          <p:stCondLst>
                                            <p:cond delay="0"/>
                                          </p:stCondLst>
                                        </p:cTn>
                                        <p:tgtEl>
                                          <p:spTgt spid="14"/>
                                        </p:tgtEl>
                                        <p:attrNameLst>
                                          <p:attrName>style.visibility</p:attrName>
                                        </p:attrNameLst>
                                      </p:cBhvr>
                                      <p:to>
                                        <p:strVal val="visible"/>
                                      </p:to>
                                    </p:set>
                                    <p:animEffect transition="in" filter="box(in)">
                                      <p:cBhvr>
                                        <p:cTn id="36" dur="500"/>
                                        <p:tgtEl>
                                          <p:spTgt spid="14"/>
                                        </p:tgtEl>
                                      </p:cBhvr>
                                    </p:animEffect>
                                  </p:childTnLst>
                                </p:cTn>
                              </p:par>
                              <p:par>
                                <p:cTn id="37" presetID="4" presetClass="entr" presetSubtype="16" fill="hold" nodeType="withEffect">
                                  <p:stCondLst>
                                    <p:cond delay="0"/>
                                  </p:stCondLst>
                                  <p:childTnLst>
                                    <p:set>
                                      <p:cBhvr>
                                        <p:cTn id="38" dur="500" fill="hold">
                                          <p:stCondLst>
                                            <p:cond delay="0"/>
                                          </p:stCondLst>
                                        </p:cTn>
                                        <p:tgtEl>
                                          <p:spTgt spid="9"/>
                                        </p:tgtEl>
                                        <p:attrNameLst>
                                          <p:attrName>style.visibility</p:attrName>
                                        </p:attrNameLst>
                                      </p:cBhvr>
                                      <p:to>
                                        <p:strVal val="visible"/>
                                      </p:to>
                                    </p:set>
                                    <p:animEffect transition="in" filter="box(i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500" fill="hold">
                                          <p:stCondLst>
                                            <p:cond delay="0"/>
                                          </p:stCondLst>
                                        </p:cTn>
                                        <p:tgtEl>
                                          <p:spTgt spid="15"/>
                                        </p:tgtEl>
                                        <p:attrNameLst>
                                          <p:attrName>style.visibility</p:attrName>
                                        </p:attrNameLst>
                                      </p:cBhvr>
                                      <p:to>
                                        <p:strVal val="visible"/>
                                      </p:to>
                                    </p:set>
                                    <p:animEffect transition="in" filter="box(in)">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2" grpId="0" animBg="1"/>
      <p:bldP spid="13"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481704" y="5113021"/>
            <a:ext cx="2405487" cy="430887"/>
          </a:xfrm>
          <a:prstGeom prst="rect">
            <a:avLst/>
          </a:prstGeom>
        </p:spPr>
        <p:txBody>
          <a:bodyPr wrap="square">
            <a:spAutoFit/>
          </a:bodyPr>
          <a:lstStyle/>
          <a:p>
            <a:pPr algn="just"/>
            <a:r>
              <a:rPr lang="en-US" sz="2200" b="1" dirty="0">
                <a:solidFill>
                  <a:srgbClr val="000000"/>
                </a:solidFill>
                <a:latin typeface="Times New Roman" panose="02020603050405020304" pitchFamily="18" charset="0"/>
                <a:cs typeface="Times New Roman" panose="02020603050405020304" pitchFamily="18" charset="0"/>
              </a:rPr>
              <a:t>H</a:t>
            </a:r>
            <a:r>
              <a:rPr lang="vi-VN" sz="2200" b="1" i="0" dirty="0" smtClean="0">
                <a:solidFill>
                  <a:srgbClr val="000000"/>
                </a:solidFill>
                <a:effectLst/>
                <a:latin typeface="Times New Roman" panose="02020603050405020304" pitchFamily="18" charset="0"/>
                <a:cs typeface="Times New Roman" panose="02020603050405020304" pitchFamily="18" charset="0"/>
              </a:rPr>
              <a:t>ệ thống lọc nước</a:t>
            </a:r>
            <a:endParaRPr lang="en-US" sz="2200" b="1" dirty="0">
              <a:latin typeface="Times New Roman" panose="02020603050405020304" pitchFamily="18" charset="0"/>
              <a:cs typeface="Times New Roman" panose="02020603050405020304" pitchFamily="18" charset="0"/>
            </a:endParaRPr>
          </a:p>
        </p:txBody>
      </p:sp>
      <p:pic>
        <p:nvPicPr>
          <p:cNvPr id="2050" name="Picture 2" descr="Hướng dẫn cách làm bể lọc nước giếng khoan hiệu quả | sunny-eco.vn"/>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5130" y="410210"/>
            <a:ext cx="4762500" cy="462851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ên mua 2021) Top 10 máy lọc nước tốt nhất hiện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8565" y="409575"/>
            <a:ext cx="5099685" cy="4850765"/>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7645587" y="5260634"/>
            <a:ext cx="2405487" cy="430887"/>
          </a:xfrm>
          <a:prstGeom prst="rect">
            <a:avLst/>
          </a:prstGeom>
        </p:spPr>
        <p:txBody>
          <a:bodyPr wrap="square">
            <a:spAutoFit/>
          </a:bodyPr>
          <a:lstStyle/>
          <a:p>
            <a:pPr algn="just"/>
            <a:r>
              <a:rPr lang="en-US" sz="2200" b="1" i="0" dirty="0" err="1" smtClean="0">
                <a:solidFill>
                  <a:srgbClr val="000000"/>
                </a:solidFill>
                <a:effectLst/>
                <a:latin typeface="Times New Roman" panose="02020603050405020304" pitchFamily="18" charset="0"/>
                <a:cs typeface="Times New Roman" panose="02020603050405020304" pitchFamily="18" charset="0"/>
              </a:rPr>
              <a:t>Máy</a:t>
            </a:r>
            <a:r>
              <a:rPr lang="en-US" sz="2200" b="1" i="0" dirty="0" smtClean="0">
                <a:solidFill>
                  <a:srgbClr val="000000"/>
                </a:solidFill>
                <a:effectLst/>
                <a:latin typeface="Times New Roman" panose="02020603050405020304" pitchFamily="18" charset="0"/>
                <a:cs typeface="Times New Roman" panose="02020603050405020304" pitchFamily="18" charset="0"/>
              </a:rPr>
              <a:t> </a:t>
            </a:r>
            <a:r>
              <a:rPr lang="vi-VN" sz="2200" b="1" i="0" dirty="0" smtClean="0">
                <a:solidFill>
                  <a:srgbClr val="000000"/>
                </a:solidFill>
                <a:effectLst/>
                <a:latin typeface="Times New Roman" panose="02020603050405020304" pitchFamily="18" charset="0"/>
                <a:cs typeface="Times New Roman" panose="02020603050405020304" pitchFamily="18" charset="0"/>
              </a:rPr>
              <a:t>lọc nước</a:t>
            </a:r>
            <a:endParaRPr lang="en-US" sz="22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barn(inVertical)">
                                      <p:cBhvr>
                                        <p:cTn id="15" dur="500"/>
                                        <p:tgtEl>
                                          <p:spTgt spid="205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BÀI 16- MỘT SỐ PHƯƠNG PHÁP TÁCH CHẤT RA KHỎI HỖN HỢP( KHOA HỌC TỰ NHIÊN 6) - CHÂN TRỜI SÁNG TẠO_Trim">
            <a:hlinkClick r:id="" action="ppaction://media"/>
          </p:cNvPr>
          <p:cNvPicPr>
            <a:picLocks noChangeAspect="1"/>
          </p:cNvPicPr>
          <p:nvPr>
            <p:ph idx="1"/>
            <a:videoFile r:link="rId1"/>
            <p:extLst>
              <p:ext uri="{DAA4B4D4-6D71-4841-9C94-3DE7FCFB9230}">
                <p14:media xmlns:p14="http://schemas.microsoft.com/office/powerpoint/2010/main" r:link="rId2"/>
              </p:ext>
            </p:extLst>
            <p:custDataLst>
              <p:tags r:id="rId3"/>
            </p:custDataLst>
          </p:nvPr>
        </p:nvPicPr>
        <p:blipFill>
          <a:blip r:embed="rId4"/>
          <a:stretch>
            <a:fillRect/>
          </a:stretch>
        </p:blipFill>
        <p:spPr>
          <a:xfrm>
            <a:off x="577850" y="258445"/>
            <a:ext cx="11461750" cy="5918835"/>
          </a:xfrm>
          <a:prstGeom prst="rect">
            <a:avLst/>
          </a:prstGeom>
        </p:spPr>
      </p:pic>
    </p:spTree>
  </p:cSld>
  <p:clrMapOvr>
    <a:masterClrMapping/>
  </p:clrMapOvr>
  <p:timing>
    <p:tnLst>
      <p:par>
        <p:cTn id="1" dur="indefinite" restart="never" nodeType="tmRoot">
          <p:childTnLst>
            <p:video fullScrn="0">
              <p:cMediaNode>
                <p:cTn id="2" fill="hold" display="1">
                  <p:stCondLst>
                    <p:cond delay="indefinite"/>
                  </p:stCondLst>
                </p:cTn>
                <p:tgtEl>
                  <p:spTgt spid="4"/>
                </p:tgtEl>
              </p:cMediaNode>
            </p:video>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additive="base">
                                        <p:cTn id="7"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ext Box 3"/>
          <p:cNvSpPr txBox="1"/>
          <p:nvPr/>
        </p:nvSpPr>
        <p:spPr>
          <a:xfrm>
            <a:off x="451485" y="514350"/>
            <a:ext cx="11289665" cy="1383665"/>
          </a:xfrm>
          <a:prstGeom prst="rect">
            <a:avLst/>
          </a:prstGeom>
          <a:noFill/>
        </p:spPr>
        <p:txBody>
          <a:bodyPr wrap="square" rtlCol="0">
            <a:spAutoFit/>
          </a:bodyPr>
          <a:p>
            <a:r>
              <a:rPr lang="vi-VN" altLang="en-US" sz="2800">
                <a:latin typeface="Times New Roman" panose="02020603050405020304" pitchFamily="18" charset="0"/>
                <a:cs typeface="Times New Roman" panose="02020603050405020304" pitchFamily="18" charset="0"/>
              </a:rPr>
              <a:t>- Trong tự nhiên các chất thường tồn tại ở dạng các hỗn hợp khác nhau.</a:t>
            </a:r>
            <a:endParaRPr lang="vi-VN" altLang="en-US" sz="2800">
              <a:latin typeface="Times New Roman" panose="02020603050405020304" pitchFamily="18" charset="0"/>
              <a:cs typeface="Times New Roman" panose="02020603050405020304" pitchFamily="18" charset="0"/>
            </a:endParaRPr>
          </a:p>
          <a:p>
            <a:r>
              <a:rPr lang="vi-VN" altLang="en-US" sz="2800">
                <a:latin typeface="Times New Roman" panose="02020603050405020304" pitchFamily="18" charset="0"/>
                <a:cs typeface="Times New Roman" panose="02020603050405020304" pitchFamily="18" charset="0"/>
              </a:rPr>
              <a:t>- Tùy vào mục đích sử dụng, người ta sẽ tách các chất ra khỏi nhau theo nhiều cách khác nhau.</a:t>
            </a:r>
            <a:endParaRPr lang="vi-VN" altLang="en-US" sz="280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0378" y="136118"/>
            <a:ext cx="11092287" cy="430887"/>
          </a:xfrm>
          <a:prstGeom prst="rect">
            <a:avLst/>
          </a:prstGeom>
        </p:spPr>
        <p:txBody>
          <a:bodyPr wrap="square">
            <a:spAutoFit/>
          </a:bodyPr>
          <a:lstStyle/>
          <a:p>
            <a:r>
              <a:rPr lang="en-US" sz="2200" b="1" dirty="0" smtClean="0">
                <a:solidFill>
                  <a:srgbClr val="00B050"/>
                </a:solidFill>
                <a:latin typeface="Times New Roman" panose="02020603050405020304" pitchFamily="18" charset="0"/>
                <a:cs typeface="Times New Roman" panose="02020603050405020304" pitchFamily="18" charset="0"/>
              </a:rPr>
              <a:t>II</a:t>
            </a:r>
            <a:r>
              <a:rPr lang="vi-VN" sz="2200" b="1" i="0" dirty="0" smtClean="0">
                <a:solidFill>
                  <a:srgbClr val="00B050"/>
                </a:solidFill>
                <a:effectLst/>
                <a:latin typeface="Times New Roman" panose="02020603050405020304" pitchFamily="18" charset="0"/>
                <a:cs typeface="Times New Roman" panose="02020603050405020304" pitchFamily="18" charset="0"/>
              </a:rPr>
              <a:t>. Một số phương pháp đơn giản tách các chất ra khỏi hỗn hợp</a:t>
            </a:r>
            <a:endParaRPr lang="vi-VN" sz="2200" b="1" i="0" dirty="0">
              <a:solidFill>
                <a:srgbClr val="00B050"/>
              </a:solidFill>
              <a:effectLst/>
              <a:latin typeface="Times New Roman" panose="02020603050405020304" pitchFamily="18" charset="0"/>
              <a:cs typeface="Times New Roman" panose="02020603050405020304" pitchFamily="18" charset="0"/>
            </a:endParaRPr>
          </a:p>
        </p:txBody>
      </p:sp>
      <p:sp>
        <p:nvSpPr>
          <p:cNvPr id="7" name="Rectangle 1"/>
          <p:cNvSpPr>
            <a:spLocks noChangeArrowheads="1"/>
          </p:cNvSpPr>
          <p:nvPr/>
        </p:nvSpPr>
        <p:spPr bwMode="auto">
          <a:xfrm>
            <a:off x="331180" y="1280940"/>
            <a:ext cx="6108807" cy="212365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50000"/>
              </a:lnSpc>
              <a:spcBef>
                <a:spcPct val="0"/>
              </a:spcBef>
              <a:spcAft>
                <a:spcPct val="0"/>
              </a:spcAft>
              <a:buClrTx/>
              <a:buSzTx/>
              <a:buFontTx/>
              <a:buNone/>
            </a:pP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Cho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muối</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B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cát</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p>
            <a:pPr marL="342900" marR="0" lvl="0" indent="-342900" algn="just" defTabSz="914400" rtl="0" eaLnBrk="0" fontAlgn="base" latinLnBrk="0" hangingPunct="0">
              <a:lnSpc>
                <a:spcPct val="150000"/>
              </a:lnSpc>
              <a:spcBef>
                <a:spcPct val="0"/>
              </a:spcBef>
              <a:spcAft>
                <a:spcPct val="0"/>
              </a:spcAft>
              <a:buClrTx/>
              <a:buSzTx/>
              <a:buFont typeface="Arial" panose="020B0604020202020204" pitchFamily="34" charset="0"/>
              <a:buChar char="•"/>
            </a:pP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C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gồm</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dầu</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ăn</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và</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2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nước</a:t>
            </a:r>
            <a:r>
              <a:rPr kumimoji="0" lang="en-US" altLang="en-US" sz="22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22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graphicFrame>
        <p:nvGraphicFramePr>
          <p:cNvPr id="8" name="Table 7"/>
          <p:cNvGraphicFramePr>
            <a:graphicFrameLocks noGrp="1"/>
          </p:cNvGraphicFramePr>
          <p:nvPr/>
        </p:nvGraphicFramePr>
        <p:xfrm>
          <a:off x="4864428" y="1483009"/>
          <a:ext cx="7093132" cy="1823071"/>
        </p:xfrm>
        <a:graphic>
          <a:graphicData uri="http://schemas.openxmlformats.org/drawingml/2006/table">
            <a:tbl>
              <a:tblPr firstRow="1" bandRow="1">
                <a:tableStyleId>{5940675A-B579-460E-94D1-54222C63F5DA}</a:tableStyleId>
              </a:tblPr>
              <a:tblGrid>
                <a:gridCol w="1773283"/>
                <a:gridCol w="1773283"/>
                <a:gridCol w="1773283"/>
                <a:gridCol w="1773283"/>
              </a:tblGrid>
              <a:tr h="634351">
                <a:tc>
                  <a:txBody>
                    <a:bodyPr/>
                    <a:lstStyle/>
                    <a:p>
                      <a:pPr algn="ctr"/>
                      <a:r>
                        <a:rPr kumimoji="0" lang="en-US" altLang="en-US" sz="20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Hỗn</a:t>
                      </a:r>
                      <a:r>
                        <a:rPr kumimoji="0" lang="en-US" altLang="en-US" sz="20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rPr>
                        <a:t> </a:t>
                      </a:r>
                      <a:r>
                        <a:rPr kumimoji="0" lang="en-US" altLang="en-US" sz="2000" b="0" i="0" u="none" strike="noStrike" cap="none" normalizeH="0" baseline="0" dirty="0" err="1" smtClean="0">
                          <a:ln>
                            <a:noFill/>
                          </a:ln>
                          <a:solidFill>
                            <a:srgbClr val="000000"/>
                          </a:solidFill>
                          <a:effectLst/>
                          <a:latin typeface="Times New Roman" panose="02020603050405020304" pitchFamily="18" charset="0"/>
                          <a:cs typeface="Times New Roman" panose="02020603050405020304" pitchFamily="18" charset="0"/>
                        </a:rPr>
                        <a:t>hợp</a:t>
                      </a:r>
                      <a:endParaRPr lang="en-US" sz="2000"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smtClean="0">
                          <a:latin typeface="Times New Roman" panose="02020603050405020304" pitchFamily="18" charset="0"/>
                          <a:cs typeface="Times New Roman" panose="02020603050405020304" pitchFamily="18" charset="0"/>
                        </a:rPr>
                        <a:t>LỌC</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smtClean="0">
                          <a:latin typeface="Times New Roman" panose="02020603050405020304" pitchFamily="18" charset="0"/>
                          <a:cs typeface="Times New Roman" panose="02020603050405020304" pitchFamily="18" charset="0"/>
                        </a:rPr>
                        <a:t>CÔ</a:t>
                      </a:r>
                      <a:r>
                        <a:rPr lang="en-US" sz="2000" b="1" baseline="0" dirty="0" smtClean="0">
                          <a:latin typeface="Times New Roman" panose="02020603050405020304" pitchFamily="18" charset="0"/>
                          <a:cs typeface="Times New Roman" panose="02020603050405020304" pitchFamily="18" charset="0"/>
                        </a:rPr>
                        <a:t> CẠN</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tc>
                  <a:txBody>
                    <a:bodyPr/>
                    <a:lstStyle/>
                    <a:p>
                      <a:pPr algn="ctr"/>
                      <a:r>
                        <a:rPr lang="en-US" sz="2000" b="1" dirty="0" smtClean="0">
                          <a:latin typeface="Times New Roman" panose="02020603050405020304" pitchFamily="18" charset="0"/>
                          <a:cs typeface="Times New Roman" panose="02020603050405020304" pitchFamily="18" charset="0"/>
                        </a:rPr>
                        <a:t>CHIẾT</a:t>
                      </a:r>
                      <a:endParaRPr lang="en-US" sz="2000" b="1" dirty="0">
                        <a:latin typeface="Times New Roman" panose="02020603050405020304" pitchFamily="18" charset="0"/>
                        <a:cs typeface="Times New Roman" panose="02020603050405020304" pitchFamily="18" charset="0"/>
                      </a:endParaRPr>
                    </a:p>
                  </a:txBody>
                  <a:tcPr>
                    <a:solidFill>
                      <a:srgbClr val="FFFF00"/>
                    </a:solidFill>
                  </a:tcPr>
                </a:tc>
              </a:tr>
              <a:tr h="380611">
                <a:tc>
                  <a:txBody>
                    <a:bodyPr/>
                    <a:lstStyle/>
                    <a:p>
                      <a:pPr algn="ctr"/>
                      <a:r>
                        <a:rPr lang="en-US" sz="2000" dirty="0" smtClean="0">
                          <a:latin typeface="Times New Roman" panose="02020603050405020304" pitchFamily="18" charset="0"/>
                          <a:cs typeface="Times New Roman" panose="02020603050405020304" pitchFamily="18" charset="0"/>
                        </a:rPr>
                        <a:t>A</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p>
                  </a:txBody>
                  <a:tcPr/>
                </a:tc>
                <a:tc>
                  <a:txBody>
                    <a:bodyPr/>
                    <a:lstStyle/>
                    <a:p>
                      <a:endParaRPr lang="en-US" sz="2000"/>
                    </a:p>
                  </a:txBody>
                  <a:tcPr/>
                </a:tc>
                <a:tc>
                  <a:txBody>
                    <a:bodyPr/>
                    <a:lstStyle/>
                    <a:p>
                      <a:endParaRPr lang="en-US" sz="2000"/>
                    </a:p>
                  </a:txBody>
                  <a:tcPr/>
                </a:tc>
              </a:tr>
              <a:tr h="380611">
                <a:tc>
                  <a:txBody>
                    <a:bodyPr/>
                    <a:lstStyle/>
                    <a:p>
                      <a:pPr algn="ctr"/>
                      <a:r>
                        <a:rPr lang="en-US" sz="2000" dirty="0" smtClean="0">
                          <a:latin typeface="Times New Roman" panose="02020603050405020304" pitchFamily="18" charset="0"/>
                          <a:cs typeface="Times New Roman" panose="02020603050405020304" pitchFamily="18" charset="0"/>
                        </a:rPr>
                        <a:t>B</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dirty="0"/>
                    </a:p>
                  </a:txBody>
                  <a:tcPr/>
                </a:tc>
                <a:tc>
                  <a:txBody>
                    <a:bodyPr/>
                    <a:lstStyle/>
                    <a:p>
                      <a:endParaRPr lang="en-US" sz="2000" dirty="0"/>
                    </a:p>
                  </a:txBody>
                  <a:tcPr/>
                </a:tc>
                <a:tc>
                  <a:txBody>
                    <a:bodyPr/>
                    <a:lstStyle/>
                    <a:p>
                      <a:endParaRPr lang="en-US" sz="2000"/>
                    </a:p>
                  </a:txBody>
                  <a:tcPr/>
                </a:tc>
              </a:tr>
              <a:tr h="380611">
                <a:tc>
                  <a:txBody>
                    <a:bodyPr/>
                    <a:lstStyle/>
                    <a:p>
                      <a:pPr algn="ctr"/>
                      <a:r>
                        <a:rPr lang="en-US" sz="2000" dirty="0" smtClean="0">
                          <a:latin typeface="Times New Roman" panose="02020603050405020304" pitchFamily="18" charset="0"/>
                          <a:cs typeface="Times New Roman" panose="02020603050405020304" pitchFamily="18" charset="0"/>
                        </a:rPr>
                        <a:t>C</a:t>
                      </a:r>
                      <a:endParaRPr lang="en-US" sz="2000" dirty="0">
                        <a:latin typeface="Times New Roman" panose="02020603050405020304" pitchFamily="18" charset="0"/>
                        <a:cs typeface="Times New Roman" panose="02020603050405020304" pitchFamily="18" charset="0"/>
                      </a:endParaRPr>
                    </a:p>
                  </a:txBody>
                  <a:tcPr/>
                </a:tc>
                <a:tc>
                  <a:txBody>
                    <a:bodyPr/>
                    <a:lstStyle/>
                    <a:p>
                      <a:endParaRPr lang="en-US" sz="2000"/>
                    </a:p>
                  </a:txBody>
                  <a:tcPr/>
                </a:tc>
                <a:tc>
                  <a:txBody>
                    <a:bodyPr/>
                    <a:lstStyle/>
                    <a:p>
                      <a:endParaRPr lang="en-US" sz="2000" dirty="0"/>
                    </a:p>
                  </a:txBody>
                  <a:tcPr/>
                </a:tc>
                <a:tc>
                  <a:txBody>
                    <a:bodyPr/>
                    <a:lstStyle/>
                    <a:p>
                      <a:endParaRPr lang="en-US" sz="2000" dirty="0"/>
                    </a:p>
                  </a:txBody>
                  <a:tcPr/>
                </a:tc>
              </a:tr>
            </a:tbl>
          </a:graphicData>
        </a:graphic>
      </p:graphicFrame>
      <p:sp>
        <p:nvSpPr>
          <p:cNvPr id="11" name="Rectangle 10"/>
          <p:cNvSpPr/>
          <p:nvPr/>
        </p:nvSpPr>
        <p:spPr>
          <a:xfrm>
            <a:off x="360782" y="3758292"/>
            <a:ext cx="11535381" cy="600164"/>
          </a:xfrm>
          <a:prstGeom prst="rect">
            <a:avLst/>
          </a:prstGeom>
        </p:spPr>
        <p:txBody>
          <a:bodyPr wrap="square">
            <a:spAutoFit/>
          </a:bodyPr>
          <a:lstStyle/>
          <a:p>
            <a:pPr lvl="0" algn="just" eaLnBrk="0" fontAlgn="base" hangingPunct="0">
              <a:lnSpc>
                <a:spcPct val="150000"/>
              </a:lnSpc>
              <a:spcBef>
                <a:spcPct val="0"/>
              </a:spcBef>
              <a:spcAft>
                <a:spcPct val="0"/>
              </a:spcAft>
            </a:pPr>
            <a:r>
              <a:rPr lang="en-US" altLang="en-US" sz="2200" dirty="0" err="1" smtClean="0">
                <a:solidFill>
                  <a:srgbClr val="000000"/>
                </a:solidFill>
                <a:latin typeface="Times New Roman" panose="02020603050405020304" pitchFamily="18" charset="0"/>
                <a:cs typeface="Times New Roman" panose="02020603050405020304" pitchFamily="18" charset="0"/>
              </a:rPr>
              <a:t>Hoàn</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thành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thông</a:t>
            </a:r>
            <a:r>
              <a:rPr lang="en-US" altLang="en-US" sz="2200" dirty="0" smtClean="0">
                <a:solidFill>
                  <a:srgbClr val="000000"/>
                </a:solidFill>
                <a:latin typeface="Times New Roman" panose="02020603050405020304" pitchFamily="18" charset="0"/>
                <a:cs typeface="Times New Roman" panose="02020603050405020304" pitchFamily="18" charset="0"/>
              </a:rPr>
              <a:t> tin </a:t>
            </a:r>
            <a:r>
              <a:rPr lang="en-US" altLang="en-US" sz="2200" dirty="0" err="1" smtClean="0">
                <a:solidFill>
                  <a:srgbClr val="000000"/>
                </a:solidFill>
                <a:latin typeface="Times New Roman" panose="02020603050405020304" pitchFamily="18" charset="0"/>
                <a:cs typeface="Times New Roman" panose="02020603050405020304" pitchFamily="18" charset="0"/>
              </a:rPr>
              <a:t>bằng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cách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đánh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dấu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tích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smtClean="0">
                <a:solidFill>
                  <a:srgbClr val="000000"/>
                </a:solidFill>
                <a:latin typeface="Times New Roman" panose="02020603050405020304" pitchFamily="18" charset="0"/>
                <a:cs typeface="Times New Roman" panose="02020603050405020304" pitchFamily="18" charset="0"/>
                <a:sym typeface="Wingdings" panose="05000000000000000000" pitchFamily="2" charset="2"/>
              </a:rPr>
              <a:t></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vào</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phương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pháp</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thích</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hợp</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theo</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mẫu</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bảng</a:t>
            </a:r>
            <a:r>
              <a:rPr lang="en-US" altLang="en-US" sz="2200" dirty="0" smtClean="0">
                <a:solidFill>
                  <a:srgbClr val="000000"/>
                </a:solidFill>
                <a:latin typeface="Times New Roman" panose="02020603050405020304" pitchFamily="18" charset="0"/>
                <a:cs typeface="Times New Roman" panose="02020603050405020304" pitchFamily="18" charset="0"/>
              </a:rPr>
              <a:t> </a:t>
            </a:r>
            <a:r>
              <a:rPr lang="en-US" altLang="en-US" sz="2200" dirty="0" err="1" smtClean="0">
                <a:solidFill>
                  <a:srgbClr val="000000"/>
                </a:solidFill>
                <a:latin typeface="Times New Roman" panose="02020603050405020304" pitchFamily="18" charset="0"/>
                <a:cs typeface="Times New Roman" panose="02020603050405020304" pitchFamily="18" charset="0"/>
              </a:rPr>
              <a:t>bên</a:t>
            </a:r>
            <a:r>
              <a:rPr lang="en-US" altLang="en-US" sz="2200" dirty="0" smtClean="0">
                <a:solidFill>
                  <a:srgbClr val="000000"/>
                </a:solidFill>
                <a:latin typeface="Times New Roman" panose="02020603050405020304" pitchFamily="18" charset="0"/>
                <a:cs typeface="Times New Roman" panose="02020603050405020304" pitchFamily="18" charset="0"/>
              </a:rPr>
              <a:t>.</a:t>
            </a:r>
            <a:endParaRPr lang="en-US" altLang="en-US" sz="2200" dirty="0">
              <a:solidFill>
                <a:srgbClr val="000000"/>
              </a:solidFill>
              <a:latin typeface="Times New Roman" panose="02020603050405020304" pitchFamily="18" charset="0"/>
              <a:cs typeface="Times New Roman" panose="02020603050405020304" pitchFamily="18" charset="0"/>
            </a:endParaRPr>
          </a:p>
        </p:txBody>
      </p:sp>
      <p:sp>
        <p:nvSpPr>
          <p:cNvPr id="17" name="AutoShape 8" descr="11. Tách chất ra khỏi hỗn hợp - Hoc24"/>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24" name="AutoShape 10" descr="11. Tách chất ra khỏi hỗn hợp - Hoc24"/>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30" name="Rectangle 29"/>
          <p:cNvSpPr/>
          <p:nvPr/>
        </p:nvSpPr>
        <p:spPr>
          <a:xfrm>
            <a:off x="353591" y="3388816"/>
            <a:ext cx="10525079" cy="430887"/>
          </a:xfrm>
          <a:prstGeom prst="rect">
            <a:avLst/>
          </a:prstGeom>
        </p:spPr>
        <p:txBody>
          <a:bodyPr wrap="square">
            <a:spAutoFit/>
          </a:bodyPr>
          <a:lstStyle/>
          <a:p>
            <a:r>
              <a:rPr lang="vi-VN" sz="2200" b="0" i="0" dirty="0" smtClean="0">
                <a:solidFill>
                  <a:srgbClr val="000000"/>
                </a:solidFill>
                <a:effectLst/>
                <a:latin typeface="+mj-lt"/>
              </a:rPr>
              <a:t>Hãy đề xuất phương pháp thích hợp để tách muối ăn, cát và dầu ăn ra khỏi mỗi hỗn hợp</a:t>
            </a:r>
            <a:endParaRPr lang="en-US" sz="2200" dirty="0">
              <a:latin typeface="+mj-lt"/>
            </a:endParaRPr>
          </a:p>
        </p:txBody>
      </p:sp>
      <p:grpSp>
        <p:nvGrpSpPr>
          <p:cNvPr id="15" name="Group 14"/>
          <p:cNvGrpSpPr/>
          <p:nvPr/>
        </p:nvGrpSpPr>
        <p:grpSpPr>
          <a:xfrm>
            <a:off x="402630" y="3453842"/>
            <a:ext cx="3886005" cy="3338949"/>
            <a:chOff x="5343722" y="3712963"/>
            <a:chExt cx="3540034" cy="3114386"/>
          </a:xfrm>
        </p:grpSpPr>
        <p:pic>
          <p:nvPicPr>
            <p:cNvPr id="19" name="Picture 4" descr="https://tech12h.com/sites/default/files/styles/inbody400/public/screenshot_29_50.png?itok=X1vVpvwO"/>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343722" y="3712963"/>
              <a:ext cx="3406713" cy="3114386"/>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7938233" y="4057884"/>
              <a:ext cx="945523" cy="801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7754529" y="4798717"/>
              <a:ext cx="945523" cy="80121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4109389" y="3406232"/>
            <a:ext cx="4865276" cy="2710008"/>
            <a:chOff x="3977271" y="3491448"/>
            <a:chExt cx="4865276" cy="2710008"/>
          </a:xfrm>
        </p:grpSpPr>
        <p:grpSp>
          <p:nvGrpSpPr>
            <p:cNvPr id="26" name="Group 25"/>
            <p:cNvGrpSpPr/>
            <p:nvPr/>
          </p:nvGrpSpPr>
          <p:grpSpPr>
            <a:xfrm>
              <a:off x="3977271" y="3491448"/>
              <a:ext cx="4865276" cy="2710008"/>
              <a:chOff x="306548" y="3485497"/>
              <a:chExt cx="4865276" cy="2710008"/>
            </a:xfrm>
          </p:grpSpPr>
          <p:pic>
            <p:nvPicPr>
              <p:cNvPr id="3084" name="Picture 12" descr="11. Tách chất ra khỏi hỗn hợp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548" y="3485497"/>
                <a:ext cx="4865276" cy="2476501"/>
              </a:xfrm>
              <a:prstGeom prst="rect">
                <a:avLst/>
              </a:prstGeom>
              <a:noFill/>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1748117" y="5826173"/>
                <a:ext cx="2891118" cy="369332"/>
              </a:xfrm>
              <a:prstGeom prst="rect">
                <a:avLst/>
              </a:prstGeom>
              <a:noFill/>
            </p:spPr>
            <p:txBody>
              <a:bodyPr wrap="square" rtlCol="0">
                <a:spAutoFit/>
              </a:bodyPr>
              <a:lstStyle/>
              <a:p>
                <a:r>
                  <a:rPr lang="en-US" dirty="0" err="1" smtClean="0">
                    <a:latin typeface="Times New Roman" panose="02020603050405020304" pitchFamily="18" charset="0"/>
                    <a:cs typeface="Times New Roman" panose="02020603050405020304" pitchFamily="18" charset="0"/>
                  </a:rPr>
                  <a:t>Phương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pháp</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cô</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cạn</a:t>
                </a:r>
                <a:endParaRPr lang="en-US" dirty="0">
                  <a:latin typeface="Times New Roman" panose="02020603050405020304" pitchFamily="18" charset="0"/>
                  <a:cs typeface="Times New Roman" panose="02020603050405020304" pitchFamily="18" charset="0"/>
                </a:endParaRPr>
              </a:p>
            </p:txBody>
          </p:sp>
        </p:grpSp>
        <p:sp>
          <p:nvSpPr>
            <p:cNvPr id="32" name="Rounded Rectangle 31"/>
            <p:cNvSpPr/>
            <p:nvPr/>
          </p:nvSpPr>
          <p:spPr>
            <a:xfrm>
              <a:off x="7887243" y="4431197"/>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4066267" y="4071836"/>
              <a:ext cx="1004240"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8875809" y="3428714"/>
            <a:ext cx="3268542" cy="3304306"/>
            <a:chOff x="8967094" y="3530887"/>
            <a:chExt cx="3268542" cy="3304306"/>
          </a:xfrm>
        </p:grpSpPr>
        <p:pic>
          <p:nvPicPr>
            <p:cNvPr id="3078" name="Picture 6" descr="https://tech12h.com/sites/default/files/styles/inbody400/public/screenshot_30_56.png?itok=f0rVwGV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7094" y="3530887"/>
              <a:ext cx="3268542" cy="3304306"/>
            </a:xfrm>
            <a:prstGeom prst="rect">
              <a:avLst/>
            </a:prstGeom>
            <a:noFill/>
            <a:extLst>
              <a:ext uri="{909E8E84-426E-40DD-AFC4-6F175D3DCCD1}">
                <a14:hiddenFill xmlns:a14="http://schemas.microsoft.com/office/drawing/2010/main">
                  <a:solidFill>
                    <a:srgbClr val="FFFFFF"/>
                  </a:solidFill>
                </a14:hiddenFill>
              </a:ext>
            </a:extLst>
          </p:spPr>
        </p:pic>
        <p:sp>
          <p:nvSpPr>
            <p:cNvPr id="23" name="Rounded Rectangle 22"/>
            <p:cNvSpPr/>
            <p:nvPr/>
          </p:nvSpPr>
          <p:spPr>
            <a:xfrm>
              <a:off x="11201400" y="4323620"/>
              <a:ext cx="845429" cy="33922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circle(in)">
                                      <p:cBhvr>
                                        <p:cTn id="15" dur="2000"/>
                                        <p:tgtEl>
                                          <p:spTgt spid="30"/>
                                        </p:tgtEl>
                                      </p:cBhvr>
                                    </p:animEffect>
                                  </p:childTnLst>
                                </p:cTn>
                              </p:par>
                              <p:par>
                                <p:cTn id="16" presetID="6" presetClass="entr" presetSubtype="16"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circle(in)">
                                      <p:cBhvr>
                                        <p:cTn id="21" dur="20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nodeType="click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circle(in)">
                                      <p:cBhvr>
                                        <p:cTn id="26" dur="2000"/>
                                        <p:tgtEl>
                                          <p:spTgt spid="15"/>
                                        </p:tgtEl>
                                      </p:cBhvr>
                                    </p:animEffect>
                                  </p:childTnLst>
                                </p:cTn>
                              </p:par>
                              <p:par>
                                <p:cTn id="27" presetID="6"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circle(in)">
                                      <p:cBhvr>
                                        <p:cTn id="29" dur="2000"/>
                                        <p:tgtEl>
                                          <p:spTgt spid="28"/>
                                        </p:tgtEl>
                                      </p:cBhvr>
                                    </p:animEffect>
                                  </p:childTnLst>
                                </p:cTn>
                              </p:par>
                              <p:par>
                                <p:cTn id="30" presetID="6" presetClass="entr" presetSubtype="16" fill="hold"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circle(in)">
                                      <p:cBhvr>
                                        <p:cTn id="32"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11" grpId="0"/>
      <p:bldP spid="30" grpId="0"/>
    </p:bldLst>
  </p:timing>
</p:sld>
</file>

<file path=ppt/tags/tag1.xml><?xml version="1.0" encoding="utf-8"?>
<p:tagLst xmlns:p="http://schemas.openxmlformats.org/presentationml/2006/main">
  <p:tag name="KSO_WM_MEDIACOVER_FLAG" val="1"/>
  <p:tag name="KSO_WM_UNIT_MEDIACOVER_BTN_STATE" val="1"/>
</p:tagLst>
</file>

<file path=ppt/tags/tag2.xml><?xml version="1.0" encoding="utf-8"?>
<p:tagLst xmlns:p="http://schemas.openxmlformats.org/presentationml/2006/main">
  <p:tag name="KSO_WM_MEDIACOVER_FLAG" val="1"/>
  <p:tag name="KSO_WM_UNIT_MEDIACOVER_BTN_STATE" val="1"/>
</p:tagLst>
</file>

<file path=ppt/tags/tag3.xml><?xml version="1.0" encoding="utf-8"?>
<p:tagLst xmlns:p="http://schemas.openxmlformats.org/presentationml/2006/main">
  <p:tag name="KSO_WM_MEDIACOVER_FLAG" val="1"/>
  <p:tag name="KSO_WM_UNIT_MEDIACOVER_BTN_STATE" val="1"/>
</p:tagLst>
</file>

<file path=ppt/tags/tag4.xml><?xml version="1.0" encoding="utf-8"?>
<p:tagLst xmlns:p="http://schemas.openxmlformats.org/presentationml/2006/main">
  <p:tag name="KSO_WM_MEDIACOVER_FLAG" val="1"/>
  <p:tag name="KSO_WM_UNIT_MEDIACOVER_BTN_STATE"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2799</Words>
  <Application>WPS Presentation</Application>
  <PresentationFormat>Widescreen</PresentationFormat>
  <Paragraphs>107</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SimSun</vt:lpstr>
      <vt:lpstr>Wingdings</vt:lpstr>
      <vt:lpstr>Times New Roman</vt:lpstr>
      <vt:lpstr>Calibri Light</vt:lpstr>
      <vt:lpstr>Calibri</vt:lpstr>
      <vt:lpstr>Microsoft YaHei</vt:lpstr>
      <vt:lpstr>Arial Unicode MS</vt:lpstr>
      <vt:lpstr>Office Theme</vt:lpstr>
      <vt:lpstr>PowerPoint 演示文稿</vt:lpstr>
      <vt:lpstr>BÀI 16</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Bùi Thị Vinh</cp:lastModifiedBy>
  <cp:revision>17</cp:revision>
  <dcterms:created xsi:type="dcterms:W3CDTF">2021-07-29T03:56:00Z</dcterms:created>
  <dcterms:modified xsi:type="dcterms:W3CDTF">2021-11-13T04:52:30Z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B282184C51B74C7BADED06A34E63F7F7</vt:lpwstr>
  </property>
  <property fmtid="{D5CDD505-2E9C-101B-9397-08002B2CF9AE}" pid="3" name="KSOProductBuildVer">
    <vt:lpwstr>1033-11.2.0.10351</vt:lpwstr>
  </property>
</Properties>
</file>