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 id="258" r:id="rId7"/>
    <p:sldId id="262" r:id="rId8"/>
    <p:sldId id="267" r:id="rId9"/>
    <p:sldId id="266" r:id="rId10"/>
    <p:sldId id="265" r:id="rId11"/>
    <p:sldId id="268" r:id="rId12"/>
    <p:sldId id="264" r:id="rId13"/>
    <p:sldId id="272" r:id="rId14"/>
    <p:sldId id="271" r:id="rId15"/>
    <p:sldId id="270" r:id="rId16"/>
    <p:sldId id="269"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10C1B-5C12-4169-B77B-9B13BFDF1C4C}">
          <p14:sldIdLst>
            <p14:sldId id="256"/>
            <p14:sldId id="257"/>
            <p14:sldId id="259"/>
            <p14:sldId id="261"/>
            <p14:sldId id="260"/>
            <p14:sldId id="258"/>
            <p14:sldId id="262"/>
            <p14:sldId id="267"/>
            <p14:sldId id="266"/>
            <p14:sldId id="265"/>
            <p14:sldId id="268"/>
            <p14:sldId id="264"/>
            <p14:sldId id="272"/>
            <p14:sldId id="271"/>
            <p14:sldId id="270"/>
            <p14:sldId id="269"/>
          </p14:sldIdLst>
        </p14:section>
        <p14:section name="Untitled Section" id="{1F8B7094-9239-4FFA-B120-260DEF0DEE12}">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B34E2-1157-4498-B6C6-E5ADF78A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8057B72-4D93-4035-A2F8-860231E82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DF26FD-7C02-4E1B-9215-400F587DC9C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126E0D1C-ADDD-425D-929A-04BEAD4F5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F0DEEF0-9872-4EC7-8A74-0523D262DA1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073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1F7524-44FF-4C57-B794-E932B598C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BE7814B-DCA8-4BD4-A15D-86FCACE328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4E0862-98CF-435B-AEC4-721A9D83A047}"/>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170ED5D1-F545-4D00-8BC3-5E30B95A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D564FC-D3E4-411A-9C89-836F4A37825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51638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3C3AEA-3DEB-4C84-9F48-356B7BE59C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FC3C36A-85AA-491E-8E7E-469AD5F6A8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8A073CE-5F04-492F-9D99-0F8358952A69}"/>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A01DD42C-0D21-4395-A3B4-74627740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DC0D01-9AAE-4E3A-B53A-B34730B0E96A}"/>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9475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FCC726-7CF4-4902-B456-33BBC40FF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9435A3-605E-452C-9C51-A347AB318F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4E6A61-9565-4FF7-BC6B-FBD0A7F6EBB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E4319C45-E73C-455F-A623-1765C7915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B099BB5-5239-4552-829F-27C026C2D04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72481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4A6A73-235F-4972-8DCF-33E6A593B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BF76717-FABF-4451-83D1-5C42BF539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01D96D8-6C4B-4434-9026-1BDFDDC3D241}"/>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C5649DB8-1650-46DB-826A-ED8F8A658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D9B1EB-7233-48FA-8F02-DBD01927D7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32607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998F4-32EF-40E2-861E-C8EEBB635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16A2E8-A450-4294-A9E0-B7B141157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6A2D576-C196-47C4-A169-20080105E7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BA2F3FD-F57F-43F4-8218-A2313C12A44F}"/>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 xmlns:a16="http://schemas.microsoft.com/office/drawing/2014/main" id="{89B5BF65-C48E-4D76-ABF1-C3C844203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C2432B9-AD7D-486C-B144-C063BAE684A5}"/>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109863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2224E-2717-4C82-9D8E-F7310A26D3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3BF1287-76C1-41AF-B723-BC1234EE5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5A5E966-085C-4488-9AC2-6D9F89E8A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C5B7BB5-BDB0-4DB2-80FF-54B029BA6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972D670-05F4-4CA0-8149-F2C49B895B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E75306-1EE1-45B9-9905-98EC85DC86CD}"/>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8" name="Footer Placeholder 7">
            <a:extLst>
              <a:ext uri="{FF2B5EF4-FFF2-40B4-BE49-F238E27FC236}">
                <a16:creationId xmlns="" xmlns:a16="http://schemas.microsoft.com/office/drawing/2014/main" id="{4954ABFD-D141-4588-8C32-99D5A9912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7B72781-BE34-423A-A022-7498AA431DE3}"/>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44650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663CE-C965-4D51-898D-D845B294C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511E716-7BAE-41F0-B944-CBEACA9FBF4E}"/>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4" name="Footer Placeholder 3">
            <a:extLst>
              <a:ext uri="{FF2B5EF4-FFF2-40B4-BE49-F238E27FC236}">
                <a16:creationId xmlns="" xmlns:a16="http://schemas.microsoft.com/office/drawing/2014/main" id="{4BF48485-5C9A-4983-A9AB-15AC4C2D03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0E85BC2-9B85-4B4A-A15E-F47392E67410}"/>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80178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6E9335E-0BFF-4735-BB76-56E31F840285}"/>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3" name="Footer Placeholder 2">
            <a:extLst>
              <a:ext uri="{FF2B5EF4-FFF2-40B4-BE49-F238E27FC236}">
                <a16:creationId xmlns="" xmlns:a16="http://schemas.microsoft.com/office/drawing/2014/main" id="{B702F7E7-E0BC-420E-8B97-200C9C306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EBCED62-DFE1-437A-8898-5A24D89D224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416852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8A5CE9-93A8-4115-921E-C82C2B3C21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2AE9CE0-A897-45B7-8CDF-845B09340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54A1E58-73B4-4991-BF59-EF903A546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D91665-A98C-4473-9177-CD7B0A83E6BC}"/>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 xmlns:a16="http://schemas.microsoft.com/office/drawing/2014/main" id="{BA30AD99-632C-44A9-A94A-9364552F0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F18C93-5464-4B8F-A5BC-3118BEDDD5C6}"/>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74636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3FFC2F-4E2A-4BD9-8A66-E0153BA5C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62FD5B6-1762-42AC-99A8-9C1509A889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1F3586B-643B-49F4-AAE4-E5BABC06E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1E92B33-2A0E-4987-AB52-6D73F4E50338}"/>
              </a:ext>
            </a:extLst>
          </p:cNvPr>
          <p:cNvSpPr>
            <a:spLocks noGrp="1"/>
          </p:cNvSpPr>
          <p:nvPr>
            <p:ph type="dt" sz="half" idx="10"/>
          </p:nvPr>
        </p:nvSpPr>
        <p:spPr/>
        <p:txBody>
          <a:bodyPr/>
          <a:lstStyle/>
          <a:p>
            <a:fld id="{91E4DA92-07A6-48B1-BE4D-A5459FA962E0}" type="datetimeFigureOut">
              <a:rPr lang="en-US" smtClean="0"/>
              <a:t>9/18/2021</a:t>
            </a:fld>
            <a:endParaRPr lang="en-US"/>
          </a:p>
        </p:txBody>
      </p:sp>
      <p:sp>
        <p:nvSpPr>
          <p:cNvPr id="6" name="Footer Placeholder 5">
            <a:extLst>
              <a:ext uri="{FF2B5EF4-FFF2-40B4-BE49-F238E27FC236}">
                <a16:creationId xmlns="" xmlns:a16="http://schemas.microsoft.com/office/drawing/2014/main" id="{243B0EC8-E138-4609-98BD-6018F197C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7C25DB8-E0E8-4C37-823F-39BDB6B3F36C}"/>
              </a:ext>
            </a:extLst>
          </p:cNvPr>
          <p:cNvSpPr>
            <a:spLocks noGrp="1"/>
          </p:cNvSpPr>
          <p:nvPr>
            <p:ph type="sldNum" sz="quarter" idx="12"/>
          </p:nvPr>
        </p:nvSpPr>
        <p:spPr/>
        <p:txBody>
          <a:bodyPr/>
          <a:lstStyle/>
          <a:p>
            <a:fld id="{6C56BA43-8BDD-4929-9792-3CA7AF30E219}" type="slidenum">
              <a:rPr lang="en-US" smtClean="0"/>
              <a:t>‹#›</a:t>
            </a:fld>
            <a:endParaRPr lang="en-US"/>
          </a:p>
        </p:txBody>
      </p:sp>
    </p:spTree>
    <p:extLst>
      <p:ext uri="{BB962C8B-B14F-4D97-AF65-F5344CB8AC3E}">
        <p14:creationId xmlns:p14="http://schemas.microsoft.com/office/powerpoint/2010/main" val="286595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CED4CA-EFE2-4BD8-B6C4-485A9536A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0805A3E-613F-4349-BC51-618182FA2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7C1A44-3177-4151-AEE9-80B5D237CE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4DA92-07A6-48B1-BE4D-A5459FA962E0}" type="datetimeFigureOut">
              <a:rPr lang="en-US" smtClean="0"/>
              <a:t>9/18/2021</a:t>
            </a:fld>
            <a:endParaRPr lang="en-US"/>
          </a:p>
        </p:txBody>
      </p:sp>
      <p:sp>
        <p:nvSpPr>
          <p:cNvPr id="5" name="Footer Placeholder 4">
            <a:extLst>
              <a:ext uri="{FF2B5EF4-FFF2-40B4-BE49-F238E27FC236}">
                <a16:creationId xmlns="" xmlns:a16="http://schemas.microsoft.com/office/drawing/2014/main" id="{C7B3D73E-73F3-49D9-88AD-59688604A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396A83E-24B2-4C7F-A3D9-7638D3756C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6BA43-8BDD-4929-9792-3CA7AF30E219}" type="slidenum">
              <a:rPr lang="en-US" smtClean="0"/>
              <a:t>‹#›</a:t>
            </a:fld>
            <a:endParaRPr lang="en-US"/>
          </a:p>
        </p:txBody>
      </p:sp>
    </p:spTree>
    <p:extLst>
      <p:ext uri="{BB962C8B-B14F-4D97-AF65-F5344CB8AC3E}">
        <p14:creationId xmlns:p14="http://schemas.microsoft.com/office/powerpoint/2010/main" val="64760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F31C038-4192-4EA4-BCFD-444CC063F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558" y="-246853"/>
            <a:ext cx="15391958" cy="7351706"/>
          </a:xfrm>
          <a:prstGeom prst="rect">
            <a:avLst/>
          </a:prstGeom>
        </p:spPr>
      </p:pic>
      <p:sp>
        <p:nvSpPr>
          <p:cNvPr id="6" name="Rectangle 5">
            <a:extLst>
              <a:ext uri="{FF2B5EF4-FFF2-40B4-BE49-F238E27FC236}">
                <a16:creationId xmlns="" xmlns:a16="http://schemas.microsoft.com/office/drawing/2014/main" id="{FD0FDE77-5482-480B-8E4F-38AD4C0DFBF1}"/>
              </a:ext>
            </a:extLst>
          </p:cNvPr>
          <p:cNvSpPr/>
          <p:nvPr/>
        </p:nvSpPr>
        <p:spPr>
          <a:xfrm>
            <a:off x="287871" y="3429000"/>
            <a:ext cx="5808129" cy="341632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PHÒNG TRÁNH</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CHẤN THƯƠNG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TRONG </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THỂ DỤC THỂ THAO</a:t>
            </a:r>
          </a:p>
        </p:txBody>
      </p:sp>
    </p:spTree>
    <p:extLst>
      <p:ext uri="{BB962C8B-B14F-4D97-AF65-F5344CB8AC3E}">
        <p14:creationId xmlns:p14="http://schemas.microsoft.com/office/powerpoint/2010/main" val="279436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F8E09B-9143-4AAF-84B2-E995F2E71579}"/>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Cung cấp đầy đủ năng lượng cần thiết cho quá trình hoạt động thể dục thể thao</a:t>
            </a:r>
            <a:br>
              <a:rPr lang="vi-VN" b="1" i="0">
                <a:solidFill>
                  <a:srgbClr val="454545"/>
                </a:solidFill>
                <a:effectLst/>
                <a:latin typeface="Roboto" panose="02000000000000000000" pitchFamily="2" charset="0"/>
              </a:rPr>
            </a:br>
            <a:endParaRPr lang="en-US"/>
          </a:p>
        </p:txBody>
      </p:sp>
      <p:pic>
        <p:nvPicPr>
          <p:cNvPr id="5" name="Content Placeholder 4">
            <a:extLst>
              <a:ext uri="{FF2B5EF4-FFF2-40B4-BE49-F238E27FC236}">
                <a16:creationId xmlns="" xmlns:a16="http://schemas.microsoft.com/office/drawing/2014/main" id="{A2E56DAC-35A9-48F7-A2DA-992777CE8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6151" y="1421045"/>
            <a:ext cx="5615793" cy="3810000"/>
          </a:xfrm>
        </p:spPr>
      </p:pic>
      <p:sp>
        <p:nvSpPr>
          <p:cNvPr id="7" name="TextBox 6">
            <a:extLst>
              <a:ext uri="{FF2B5EF4-FFF2-40B4-BE49-F238E27FC236}">
                <a16:creationId xmlns="" xmlns:a16="http://schemas.microsoft.com/office/drawing/2014/main" id="{67F42F2B-D7FF-41C4-A83D-2781C821711A}"/>
              </a:ext>
            </a:extLst>
          </p:cNvPr>
          <p:cNvSpPr txBox="1"/>
          <p:nvPr/>
        </p:nvSpPr>
        <p:spPr>
          <a:xfrm>
            <a:off x="893079" y="1659285"/>
            <a:ext cx="5478194" cy="3539430"/>
          </a:xfrm>
          <a:prstGeom prst="rect">
            <a:avLst/>
          </a:prstGeom>
          <a:noFill/>
        </p:spPr>
        <p:txBody>
          <a:bodyPr wrap="square">
            <a:spAutoFit/>
          </a:bodyPr>
          <a:lstStyle/>
          <a:p>
            <a:r>
              <a:rPr lang="vi-VN" sz="3200" b="0" i="0">
                <a:solidFill>
                  <a:schemeClr val="tx1">
                    <a:lumMod val="95000"/>
                    <a:lumOff val="5000"/>
                  </a:schemeClr>
                </a:solidFill>
                <a:effectLst/>
                <a:latin typeface="+mj-lt"/>
              </a:rPr>
              <a:t>Cần bổ sung một bữa ăn nhẹ cách 2 – 3 giờ trước khi bước vào môn thể thao. Ăn đủ các bữa trong ngày. Bổ sung các thực phẩm giàu chất dinh dưỡng như carbohydrat lành mạnh và protein.</a:t>
            </a:r>
            <a:endParaRPr lang="en-US" sz="3200">
              <a:solidFill>
                <a:schemeClr val="tx1">
                  <a:lumMod val="95000"/>
                  <a:lumOff val="5000"/>
                </a:schemeClr>
              </a:solidFill>
              <a:latin typeface="+mj-lt"/>
            </a:endParaRPr>
          </a:p>
        </p:txBody>
      </p:sp>
      <p:sp>
        <p:nvSpPr>
          <p:cNvPr id="8" name="TextBox 7">
            <a:extLst>
              <a:ext uri="{FF2B5EF4-FFF2-40B4-BE49-F238E27FC236}">
                <a16:creationId xmlns="" xmlns:a16="http://schemas.microsoft.com/office/drawing/2014/main" id="{EEE44D98-2D5F-4D51-9D9F-DD64DF6579B5}"/>
              </a:ext>
            </a:extLst>
          </p:cNvPr>
          <p:cNvSpPr txBox="1"/>
          <p:nvPr/>
        </p:nvSpPr>
        <p:spPr>
          <a:xfrm>
            <a:off x="893079" y="5436955"/>
            <a:ext cx="10515600" cy="523220"/>
          </a:xfrm>
          <a:prstGeom prst="rect">
            <a:avLst/>
          </a:prstGeom>
          <a:noFill/>
        </p:spPr>
        <p:txBody>
          <a:bodyPr wrap="square" rtlCol="0">
            <a:spAutoFit/>
          </a:bodyPr>
          <a:lstStyle/>
          <a:p>
            <a:r>
              <a:rPr lang="en-US" sz="2800">
                <a:latin typeface="Times New Roman (Headings)"/>
              </a:rPr>
              <a:t>Đảm bảo đủ lượng nước cho cơ thể để đáp ứng lại được các hoạt động</a:t>
            </a:r>
          </a:p>
        </p:txBody>
      </p:sp>
    </p:spTree>
    <p:extLst>
      <p:ext uri="{BB962C8B-B14F-4D97-AF65-F5344CB8AC3E}">
        <p14:creationId xmlns:p14="http://schemas.microsoft.com/office/powerpoint/2010/main" val="221844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DA91AF-5A4A-4AB5-B8D7-4C603731D3E3}"/>
              </a:ext>
            </a:extLst>
          </p:cNvPr>
          <p:cNvSpPr>
            <a:spLocks noGrp="1"/>
          </p:cNvSpPr>
          <p:nvPr>
            <p:ph idx="1"/>
          </p:nvPr>
        </p:nvSpPr>
        <p:spPr/>
        <p:txBody>
          <a:bodyPr/>
          <a:lstStyle/>
          <a:p>
            <a:r>
              <a:rPr lang="en-US" b="0" i="0">
                <a:solidFill>
                  <a:srgbClr val="444444"/>
                </a:solidFill>
                <a:effectLst/>
                <a:latin typeface="Roboto" panose="02000000000000000000" pitchFamily="2" charset="0"/>
              </a:rPr>
              <a:t>Tùy từng môn thể thao mà có yêu cầu riêng đối với trang phục</a:t>
            </a:r>
            <a:endParaRPr lang="en-US"/>
          </a:p>
        </p:txBody>
      </p:sp>
      <p:sp>
        <p:nvSpPr>
          <p:cNvPr id="5" name="Title 1">
            <a:extLst>
              <a:ext uri="{FF2B5EF4-FFF2-40B4-BE49-F238E27FC236}">
                <a16:creationId xmlns="" xmlns:a16="http://schemas.microsoft.com/office/drawing/2014/main" id="{4D94DAD1-D85A-4AE0-80C0-799EC6E2DC8A}"/>
              </a:ext>
            </a:extLst>
          </p:cNvPr>
          <p:cNvSpPr>
            <a:spLocks noGrp="1"/>
          </p:cNvSpPr>
          <p:nvPr>
            <p:ph type="title"/>
          </p:nvPr>
        </p:nvSpPr>
        <p:spPr>
          <a:xfrm>
            <a:off x="838200" y="365125"/>
            <a:ext cx="10515600" cy="1325563"/>
          </a:xfrm>
        </p:spPr>
        <p:txBody>
          <a:bodyPr>
            <a:normAutofit fontScale="90000"/>
          </a:bodyPr>
          <a:lstStyle/>
          <a:p>
            <a:pPr algn="ctr"/>
            <a:r>
              <a:rPr lang="en-US" b="1" i="0">
                <a:solidFill>
                  <a:srgbClr val="454545"/>
                </a:solidFill>
                <a:effectLst/>
                <a:latin typeface="Roboto" panose="02000000000000000000" pitchFamily="2" charset="0"/>
              </a:rPr>
              <a:t>Chọn trang phục phù hợp</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pic>
        <p:nvPicPr>
          <p:cNvPr id="13" name="Picture 12">
            <a:extLst>
              <a:ext uri="{FF2B5EF4-FFF2-40B4-BE49-F238E27FC236}">
                <a16:creationId xmlns="" xmlns:a16="http://schemas.microsoft.com/office/drawing/2014/main" id="{1DF4F58B-6F33-4518-A323-9F948C111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94" y="3046242"/>
            <a:ext cx="3839601" cy="2819400"/>
          </a:xfrm>
          <a:prstGeom prst="rect">
            <a:avLst/>
          </a:prstGeom>
        </p:spPr>
      </p:pic>
      <p:pic>
        <p:nvPicPr>
          <p:cNvPr id="15" name="Picture 14">
            <a:extLst>
              <a:ext uri="{FF2B5EF4-FFF2-40B4-BE49-F238E27FC236}">
                <a16:creationId xmlns="" xmlns:a16="http://schemas.microsoft.com/office/drawing/2014/main" id="{38EE9A7D-79C2-4E03-8EFB-750E93E38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137" y="3046242"/>
            <a:ext cx="3784969" cy="2819400"/>
          </a:xfrm>
          <a:prstGeom prst="rect">
            <a:avLst/>
          </a:prstGeom>
        </p:spPr>
      </p:pic>
      <p:pic>
        <p:nvPicPr>
          <p:cNvPr id="17" name="Picture 16">
            <a:extLst>
              <a:ext uri="{FF2B5EF4-FFF2-40B4-BE49-F238E27FC236}">
                <a16:creationId xmlns="" xmlns:a16="http://schemas.microsoft.com/office/drawing/2014/main" id="{F18218A8-EB91-4677-8944-CAA3E146D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611" y="3046241"/>
            <a:ext cx="3669410" cy="2819399"/>
          </a:xfrm>
          <a:prstGeom prst="rect">
            <a:avLst/>
          </a:prstGeom>
        </p:spPr>
      </p:pic>
    </p:spTree>
    <p:extLst>
      <p:ext uri="{BB962C8B-B14F-4D97-AF65-F5344CB8AC3E}">
        <p14:creationId xmlns:p14="http://schemas.microsoft.com/office/powerpoint/2010/main" val="16829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A85D1C-739D-46B4-9E7B-1DCBE13D6BAC}"/>
              </a:ext>
            </a:extLst>
          </p:cNvPr>
          <p:cNvSpPr>
            <a:spLocks noGrp="1"/>
          </p:cNvSpPr>
          <p:nvPr>
            <p:ph type="title"/>
          </p:nvPr>
        </p:nvSpPr>
        <p:spPr/>
        <p:txBody>
          <a:bodyPr/>
          <a:lstStyle/>
          <a:p>
            <a:r>
              <a:rPr lang="vi-VN" b="1" i="0">
                <a:solidFill>
                  <a:srgbClr val="454545"/>
                </a:solidFill>
                <a:effectLst/>
                <a:latin typeface="Roboto" panose="02000000000000000000" pitchFamily="2" charset="0"/>
              </a:rPr>
              <a:t>Tập thích nghi với hoàn cảnh, môi trường</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 xmlns:a16="http://schemas.microsoft.com/office/drawing/2014/main" id="{7613841C-254F-4405-83B6-90B9AB6F5EBD}"/>
              </a:ext>
            </a:extLst>
          </p:cNvPr>
          <p:cNvSpPr>
            <a:spLocks noGrp="1"/>
          </p:cNvSpPr>
          <p:nvPr>
            <p:ph idx="1"/>
          </p:nvPr>
        </p:nvSpPr>
        <p:spPr>
          <a:xfrm>
            <a:off x="838200" y="1448972"/>
            <a:ext cx="10515600" cy="4727991"/>
          </a:xfrm>
        </p:spPr>
        <p:txBody>
          <a:bodyPr/>
          <a:lstStyle/>
          <a:p>
            <a:r>
              <a:rPr lang="en-US" b="0" i="0">
                <a:solidFill>
                  <a:srgbClr val="444444"/>
                </a:solidFill>
                <a:effectLst/>
                <a:latin typeface="Roboto" panose="02000000000000000000" pitchFamily="2" charset="0"/>
              </a:rPr>
              <a:t>N</a:t>
            </a:r>
            <a:r>
              <a:rPr lang="vi-VN" b="0" i="0">
                <a:solidFill>
                  <a:srgbClr val="444444"/>
                </a:solidFill>
                <a:effectLst/>
                <a:latin typeface="Roboto" panose="02000000000000000000" pitchFamily="2" charset="0"/>
              </a:rPr>
              <a:t>hư chúng ta đều biết, các vận động viên tham gia thi đấu ở nước ngoài thường phải bay đến địa điểm trước ngày thi đấu nửa tháng đến một tuần. Việc này có ý nghĩa rất lớn, giúp vận động viên luyện tập với môi trường, thời tiết và sân tập mới. Đây là một cách giúp cơ bắp thích nghi và sẵn sàng đối phó với các điều kiện thời tiết bất lợi.</a:t>
            </a:r>
            <a:endParaRPr lang="en-US"/>
          </a:p>
        </p:txBody>
      </p:sp>
      <p:pic>
        <p:nvPicPr>
          <p:cNvPr id="5" name="Picture 4">
            <a:extLst>
              <a:ext uri="{FF2B5EF4-FFF2-40B4-BE49-F238E27FC236}">
                <a16:creationId xmlns="" xmlns:a16="http://schemas.microsoft.com/office/drawing/2014/main" id="{B881AD7D-4183-46A8-85FA-6077AA552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57" y="4104354"/>
            <a:ext cx="3325837" cy="2476056"/>
          </a:xfrm>
          <a:prstGeom prst="rect">
            <a:avLst/>
          </a:prstGeom>
        </p:spPr>
      </p:pic>
      <p:pic>
        <p:nvPicPr>
          <p:cNvPr id="7" name="Picture 6">
            <a:extLst>
              <a:ext uri="{FF2B5EF4-FFF2-40B4-BE49-F238E27FC236}">
                <a16:creationId xmlns="" xmlns:a16="http://schemas.microsoft.com/office/drawing/2014/main" id="{CF2647FB-08EE-4699-B9CB-CEAA4295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525" y="4104354"/>
            <a:ext cx="2968283" cy="2476056"/>
          </a:xfrm>
          <a:prstGeom prst="rect">
            <a:avLst/>
          </a:prstGeom>
        </p:spPr>
      </p:pic>
      <p:pic>
        <p:nvPicPr>
          <p:cNvPr id="9" name="Picture 8">
            <a:extLst>
              <a:ext uri="{FF2B5EF4-FFF2-40B4-BE49-F238E27FC236}">
                <a16:creationId xmlns="" xmlns:a16="http://schemas.microsoft.com/office/drawing/2014/main" id="{CC5B0C7D-B2EE-4E5D-A532-D37F40D4F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139" y="4104354"/>
            <a:ext cx="3395296" cy="2388521"/>
          </a:xfrm>
          <a:prstGeom prst="rect">
            <a:avLst/>
          </a:prstGeom>
        </p:spPr>
      </p:pic>
    </p:spTree>
    <p:extLst>
      <p:ext uri="{BB962C8B-B14F-4D97-AF65-F5344CB8AC3E}">
        <p14:creationId xmlns:p14="http://schemas.microsoft.com/office/powerpoint/2010/main" val="171205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87DC63-7C92-4AAA-B8EA-D8596805F43F}"/>
              </a:ext>
            </a:extLst>
          </p:cNvPr>
          <p:cNvSpPr>
            <a:spLocks noGrp="1"/>
          </p:cNvSpPr>
          <p:nvPr>
            <p:ph type="title"/>
          </p:nvPr>
        </p:nvSpPr>
        <p:spPr/>
        <p:txBody>
          <a:bodyPr/>
          <a:lstStyle/>
          <a:p>
            <a:pPr algn="ctr"/>
            <a:r>
              <a:rPr lang="vi-VN" b="1" i="0">
                <a:solidFill>
                  <a:srgbClr val="454545"/>
                </a:solidFill>
                <a:effectLst/>
                <a:latin typeface="Roboto" panose="02000000000000000000" pitchFamily="2" charset="0"/>
              </a:rPr>
              <a:t>Kiểm tra sức khỏe thường xuyên</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 xmlns:a16="http://schemas.microsoft.com/office/drawing/2014/main" id="{70EDA157-EFDA-417D-82FD-3C96FFCDC583}"/>
              </a:ext>
            </a:extLst>
          </p:cNvPr>
          <p:cNvSpPr>
            <a:spLocks noGrp="1"/>
          </p:cNvSpPr>
          <p:nvPr>
            <p:ph idx="1"/>
          </p:nvPr>
        </p:nvSpPr>
        <p:spPr/>
        <p:txBody>
          <a:bodyPr/>
          <a:lstStyle/>
          <a:p>
            <a:r>
              <a:rPr lang="en-US">
                <a:latin typeface="Times New Roman (Headings)"/>
              </a:rPr>
              <a:t>Chúng ta nên kiểm tra sức khỏe thường xuyên khi thao gia các hoạt động thể dục thể thao để tránh những chấn thương nặng có thể xảy ra</a:t>
            </a:r>
          </a:p>
        </p:txBody>
      </p:sp>
      <p:pic>
        <p:nvPicPr>
          <p:cNvPr id="5" name="Picture 4">
            <a:extLst>
              <a:ext uri="{FF2B5EF4-FFF2-40B4-BE49-F238E27FC236}">
                <a16:creationId xmlns="" xmlns:a16="http://schemas.microsoft.com/office/drawing/2014/main" id="{9993316F-7A5A-4472-B190-F8CC50E94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625" y="2892425"/>
            <a:ext cx="5905500" cy="3419475"/>
          </a:xfrm>
          <a:prstGeom prst="rect">
            <a:avLst/>
          </a:prstGeom>
        </p:spPr>
      </p:pic>
    </p:spTree>
    <p:extLst>
      <p:ext uri="{BB962C8B-B14F-4D97-AF65-F5344CB8AC3E}">
        <p14:creationId xmlns:p14="http://schemas.microsoft.com/office/powerpoint/2010/main" val="2882545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C1A8E2-C627-4EA9-808C-19ACDE4F3B18}"/>
              </a:ext>
            </a:extLst>
          </p:cNvPr>
          <p:cNvSpPr>
            <a:spLocks noGrp="1"/>
          </p:cNvSpPr>
          <p:nvPr>
            <p:ph type="title"/>
          </p:nvPr>
        </p:nvSpPr>
        <p:spPr>
          <a:xfrm>
            <a:off x="838199" y="365125"/>
            <a:ext cx="3213295" cy="4460093"/>
          </a:xfrm>
        </p:spPr>
        <p:txBody>
          <a:bodyPr>
            <a:normAutofit fontScale="90000"/>
          </a:bodyPr>
          <a:lstStyle/>
          <a:p>
            <a:r>
              <a:rPr lang="en-US">
                <a:latin typeface="Times New Roman (Headings)"/>
              </a:rPr>
              <a:t>Các em hãy chú ý giữ gìn sức khỏe và tích cực vận động tại nhà trong mùa Covid-19</a:t>
            </a:r>
          </a:p>
        </p:txBody>
      </p:sp>
      <p:pic>
        <p:nvPicPr>
          <p:cNvPr id="5" name="Content Placeholder 4">
            <a:extLst>
              <a:ext uri="{FF2B5EF4-FFF2-40B4-BE49-F238E27FC236}">
                <a16:creationId xmlns="" xmlns:a16="http://schemas.microsoft.com/office/drawing/2014/main" id="{AD33D1DB-20C0-4C18-97DC-E57C429863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319" y="123159"/>
            <a:ext cx="6611681" cy="6611681"/>
          </a:xfrm>
        </p:spPr>
      </p:pic>
    </p:spTree>
    <p:extLst>
      <p:ext uri="{BB962C8B-B14F-4D97-AF65-F5344CB8AC3E}">
        <p14:creationId xmlns:p14="http://schemas.microsoft.com/office/powerpoint/2010/main" val="8206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DC476E-A826-4B29-A036-822E9245F677}"/>
              </a:ext>
            </a:extLst>
          </p:cNvPr>
          <p:cNvSpPr>
            <a:spLocks noGrp="1"/>
          </p:cNvSpPr>
          <p:nvPr>
            <p:ph type="title"/>
          </p:nvPr>
        </p:nvSpPr>
        <p:spPr/>
        <p:txBody>
          <a:bodyPr/>
          <a:lstStyle/>
          <a:p>
            <a:r>
              <a:rPr lang="en-US" b="1" i="1" dirty="0"/>
              <a:t>II. BÀI THỂ DỤC </a:t>
            </a:r>
            <a:r>
              <a:rPr lang="en-US" b="1" i="1" dirty="0" smtClean="0"/>
              <a:t>VỚI CỜ</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93B94F3F-6240-4664-8500-FF2A982D1E47}"/>
              </a:ext>
            </a:extLst>
          </p:cNvPr>
          <p:cNvSpPr>
            <a:spLocks noGrp="1"/>
          </p:cNvSpPr>
          <p:nvPr>
            <p:ph idx="1"/>
          </p:nvPr>
        </p:nvSpPr>
        <p:spPr/>
        <p:txBody>
          <a:bodyPr/>
          <a:lstStyle/>
          <a:p>
            <a:pPr marL="0" lvl="0" indent="0">
              <a:buNone/>
            </a:pPr>
            <a:r>
              <a:rPr lang="en-US" dirty="0" smtClean="0"/>
              <a:t>ÔN ĐỘNG TÁC VƯƠN THỞ VÀ ĐỘNG TÁC TAY </a:t>
            </a:r>
            <a:endParaRPr lang="en-US" dirty="0"/>
          </a:p>
          <a:p>
            <a:pPr marL="0" lvl="0" indent="0">
              <a:buNone/>
            </a:pPr>
            <a:endParaRPr lang="en-US" dirty="0"/>
          </a:p>
          <a:p>
            <a:pPr marL="0" indent="0">
              <a:buNone/>
            </a:pPr>
            <a:endParaRPr lang="en-US" dirty="0"/>
          </a:p>
        </p:txBody>
      </p:sp>
      <p:pic>
        <p:nvPicPr>
          <p:cNvPr id="5" name="Picture 4" descr="scan0013"/>
          <p:cNvPicPr/>
          <p:nvPr/>
        </p:nvPicPr>
        <p:blipFill>
          <a:blip r:embed="rId2">
            <a:extLst>
              <a:ext uri="{28A0092B-C50C-407E-A947-70E740481C1C}">
                <a14:useLocalDpi xmlns:a14="http://schemas.microsoft.com/office/drawing/2010/main" val="0"/>
              </a:ext>
            </a:extLst>
          </a:blip>
          <a:srcRect/>
          <a:stretch>
            <a:fillRect/>
          </a:stretch>
        </p:blipFill>
        <p:spPr bwMode="auto">
          <a:xfrm>
            <a:off x="1179284" y="2994777"/>
            <a:ext cx="4435905" cy="2439670"/>
          </a:xfrm>
          <a:prstGeom prst="rect">
            <a:avLst/>
          </a:prstGeom>
          <a:noFill/>
          <a:ln>
            <a:noFill/>
          </a:ln>
        </p:spPr>
      </p:pic>
      <p:pic>
        <p:nvPicPr>
          <p:cNvPr id="6" name="Picture 5" descr="scan0014"/>
          <p:cNvPicPr/>
          <p:nvPr/>
        </p:nvPicPr>
        <p:blipFill>
          <a:blip r:embed="rId3"/>
          <a:stretch>
            <a:fillRect/>
          </a:stretch>
        </p:blipFill>
        <p:spPr>
          <a:xfrm>
            <a:off x="6851560" y="3042402"/>
            <a:ext cx="4368173" cy="2392045"/>
          </a:xfrm>
          <a:prstGeom prst="rect">
            <a:avLst/>
          </a:prstGeom>
          <a:noFill/>
          <a:ln>
            <a:noFill/>
          </a:ln>
        </p:spPr>
      </p:pic>
    </p:spTree>
    <p:extLst>
      <p:ext uri="{BB962C8B-B14F-4D97-AF65-F5344CB8AC3E}">
        <p14:creationId xmlns:p14="http://schemas.microsoft.com/office/powerpoint/2010/main" val="374252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C17EE0-C04E-4001-97B5-D83D1D20C18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F63533E8-FD68-4C44-A484-39867FCC96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5965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272BF6-91DB-4D3E-B1FF-D3E9E131F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AFCBC93-0FC3-4029-93F9-6A5D9FC480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5447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00244-8C73-49D2-B1B5-488E40E873F6}"/>
              </a:ext>
            </a:extLst>
          </p:cNvPr>
          <p:cNvSpPr>
            <a:spLocks noGrp="1"/>
          </p:cNvSpPr>
          <p:nvPr>
            <p:ph type="title"/>
          </p:nvPr>
        </p:nvSpPr>
        <p:spPr/>
        <p:txBody>
          <a:bodyPr>
            <a:normAutofit fontScale="90000"/>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 xmlns:a16="http://schemas.microsoft.com/office/drawing/2014/main" id="{0FDD9F63-89E0-4DF5-825C-C0DBBCCA271E}"/>
              </a:ext>
            </a:extLst>
          </p:cNvPr>
          <p:cNvSpPr>
            <a:spLocks noGrp="1"/>
          </p:cNvSpPr>
          <p:nvPr>
            <p:ph idx="1"/>
          </p:nvPr>
        </p:nvSpPr>
        <p:spPr/>
        <p:txBody>
          <a:bodyPr/>
          <a:lstStyle/>
          <a:p>
            <a:pPr marL="0" indent="0">
              <a:buNone/>
            </a:pPr>
            <a:r>
              <a:rPr lang="en-US" b="0" i="0">
                <a:solidFill>
                  <a:srgbClr val="444444"/>
                </a:solidFill>
                <a:effectLst/>
                <a:latin typeface="Roboto" panose="02000000000000000000" pitchFamily="2" charset="0"/>
              </a:rPr>
              <a:t>C</a:t>
            </a:r>
            <a:r>
              <a:rPr lang="vi-VN" b="0" i="0">
                <a:solidFill>
                  <a:srgbClr val="444444"/>
                </a:solidFill>
                <a:effectLst/>
                <a:latin typeface="Roboto" panose="02000000000000000000" pitchFamily="2" charset="0"/>
              </a:rPr>
              <a:t>hơi thể thao là một trong những phương pháp rèn luyện sức khỏe tốt cho cơ thể.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Cùng với một chế độ dinh dưỡng hợp lý thì việc vận động tạo nền tảng cho một cơ thể phát triển mạnh khỏe. </a:t>
            </a:r>
            <a:endParaRPr lang="en-US" b="0" i="0">
              <a:solidFill>
                <a:srgbClr val="444444"/>
              </a:solidFill>
              <a:effectLst/>
              <a:latin typeface="Roboto" panose="02000000000000000000" pitchFamily="2" charset="0"/>
            </a:endParaRPr>
          </a:p>
          <a:p>
            <a:pPr marL="0" indent="0">
              <a:buNone/>
            </a:pPr>
            <a:r>
              <a:rPr lang="vi-VN" b="0" i="0">
                <a:solidFill>
                  <a:srgbClr val="444444"/>
                </a:solidFill>
                <a:effectLst/>
                <a:latin typeface="Roboto" panose="02000000000000000000" pitchFamily="2" charset="0"/>
              </a:rPr>
              <a:t>Thế nhưng cùng với những lợi ích đạt được thì người chơi thể thao kể cả chuyên nghiệp hay không chuyên đều phải đối mặt với các nguy cơ chấn thương từ mức độ nhẹ đến nặng trong quá trình tập luyện và thi đấu.</a:t>
            </a:r>
            <a:endParaRPr lang="en-US"/>
          </a:p>
        </p:txBody>
      </p:sp>
    </p:spTree>
    <p:extLst>
      <p:ext uri="{BB962C8B-B14F-4D97-AF65-F5344CB8AC3E}">
        <p14:creationId xmlns:p14="http://schemas.microsoft.com/office/powerpoint/2010/main" val="271274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B8B8E-F018-4D39-AFB9-F15FC01A590B}"/>
              </a:ext>
            </a:extLst>
          </p:cNvPr>
          <p:cNvSpPr>
            <a:spLocks noGrp="1"/>
          </p:cNvSpPr>
          <p:nvPr>
            <p:ph type="title"/>
          </p:nvPr>
        </p:nvSpPr>
        <p:spPr/>
        <p:txBody>
          <a:bodyPr>
            <a:normAutofit/>
          </a:bodyPr>
          <a:lstStyle/>
          <a:p>
            <a:pPr algn="ctr"/>
            <a:r>
              <a:rPr lang="vi-VN" b="1" i="0">
                <a:solidFill>
                  <a:srgbClr val="454545"/>
                </a:solidFill>
                <a:effectLst/>
                <a:latin typeface="Roboto" panose="02000000000000000000" pitchFamily="2" charset="0"/>
              </a:rPr>
              <a:t>Tại sao phải có các biện pháp phòng tránh chấn thương trong thể dục thể thao?</a:t>
            </a:r>
            <a:endParaRPr lang="en-US"/>
          </a:p>
        </p:txBody>
      </p:sp>
      <p:sp>
        <p:nvSpPr>
          <p:cNvPr id="3" name="Content Placeholder 2">
            <a:extLst>
              <a:ext uri="{FF2B5EF4-FFF2-40B4-BE49-F238E27FC236}">
                <a16:creationId xmlns="" xmlns:a16="http://schemas.microsoft.com/office/drawing/2014/main" id="{B994238D-143F-4ACC-BD58-9294556F323A}"/>
              </a:ext>
            </a:extLst>
          </p:cNvPr>
          <p:cNvSpPr>
            <a:spLocks noGrp="1"/>
          </p:cNvSpPr>
          <p:nvPr>
            <p:ph idx="1"/>
          </p:nvPr>
        </p:nvSpPr>
        <p:spPr/>
        <p:txBody>
          <a:bodyPr/>
          <a:lstStyle/>
          <a:p>
            <a:r>
              <a:rPr lang="vi-VN" b="0" i="0">
                <a:solidFill>
                  <a:srgbClr val="444444"/>
                </a:solidFill>
                <a:effectLst/>
                <a:latin typeface="Roboto" panose="02000000000000000000" pitchFamily="2" charset="0"/>
              </a:rPr>
              <a:t>Hầu hết các bộ phận trên cơ thể đều có thể bị chấn thương khi vận động, nhưng khi nhắc đến chấn thương trong thể dục thể thao chúng ta thường đề cập đến những vấn đề gặp phải của hệ thống cơ xương khớp. , mô cùng với hệ thống dây chẳng liên quan.  Các chấn thương về não bộ hay tủy sống cũng có thể gặp</a:t>
            </a:r>
            <a:endParaRPr lang="en-US" b="0" i="0">
              <a:solidFill>
                <a:srgbClr val="444444"/>
              </a:solidFill>
              <a:effectLst/>
              <a:latin typeface="Roboto" panose="02000000000000000000" pitchFamily="2" charset="0"/>
            </a:endParaRPr>
          </a:p>
        </p:txBody>
      </p:sp>
      <p:pic>
        <p:nvPicPr>
          <p:cNvPr id="5" name="Picture 4">
            <a:extLst>
              <a:ext uri="{FF2B5EF4-FFF2-40B4-BE49-F238E27FC236}">
                <a16:creationId xmlns="" xmlns:a16="http://schemas.microsoft.com/office/drawing/2014/main" id="{317AB159-6A2A-4C32-92E1-0059F189A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1" y="4335829"/>
            <a:ext cx="3001107" cy="2157046"/>
          </a:xfrm>
          <a:prstGeom prst="rect">
            <a:avLst/>
          </a:prstGeom>
        </p:spPr>
      </p:pic>
      <p:pic>
        <p:nvPicPr>
          <p:cNvPr id="7" name="Picture 6">
            <a:extLst>
              <a:ext uri="{FF2B5EF4-FFF2-40B4-BE49-F238E27FC236}">
                <a16:creationId xmlns="" xmlns:a16="http://schemas.microsoft.com/office/drawing/2014/main" id="{F3C56B7D-2E8F-446E-94A9-FC9CA2371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307" y="4335829"/>
            <a:ext cx="4929312" cy="2157046"/>
          </a:xfrm>
          <a:prstGeom prst="rect">
            <a:avLst/>
          </a:prstGeom>
        </p:spPr>
      </p:pic>
      <p:pic>
        <p:nvPicPr>
          <p:cNvPr id="9" name="Picture 8">
            <a:extLst>
              <a:ext uri="{FF2B5EF4-FFF2-40B4-BE49-F238E27FC236}">
                <a16:creationId xmlns="" xmlns:a16="http://schemas.microsoft.com/office/drawing/2014/main" id="{E2EAE1D7-1259-4EE1-B87E-C84051FF4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1397" y="4335829"/>
            <a:ext cx="2585181" cy="2157046"/>
          </a:xfrm>
          <a:prstGeom prst="rect">
            <a:avLst/>
          </a:prstGeom>
        </p:spPr>
      </p:pic>
    </p:spTree>
    <p:extLst>
      <p:ext uri="{BB962C8B-B14F-4D97-AF65-F5344CB8AC3E}">
        <p14:creationId xmlns:p14="http://schemas.microsoft.com/office/powerpoint/2010/main" val="1345113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0A20B-DADC-4974-AA0C-B7BC0850989B}"/>
              </a:ext>
            </a:extLst>
          </p:cNvPr>
          <p:cNvSpPr>
            <a:spLocks noGrp="1"/>
          </p:cNvSpPr>
          <p:nvPr>
            <p:ph type="title"/>
          </p:nvPr>
        </p:nvSpPr>
        <p:spPr>
          <a:xfrm>
            <a:off x="838200" y="365125"/>
            <a:ext cx="10515600" cy="1576217"/>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Căng cơ</a:t>
            </a:r>
            <a:br>
              <a:rPr lang="vi-VN" b="1" i="0">
                <a:solidFill>
                  <a:srgbClr val="454545"/>
                </a:solidFill>
                <a:effectLst/>
                <a:latin typeface="Roboto" panose="02000000000000000000" pitchFamily="2" charset="0"/>
              </a:rPr>
            </a:br>
            <a:endParaRPr lang="en-US"/>
          </a:p>
        </p:txBody>
      </p:sp>
      <p:sp>
        <p:nvSpPr>
          <p:cNvPr id="3" name="Content Placeholder 2">
            <a:extLst>
              <a:ext uri="{FF2B5EF4-FFF2-40B4-BE49-F238E27FC236}">
                <a16:creationId xmlns="" xmlns:a16="http://schemas.microsoft.com/office/drawing/2014/main" id="{C44A9818-3A2D-42B9-B364-42811CAF984F}"/>
              </a:ext>
            </a:extLst>
          </p:cNvPr>
          <p:cNvSpPr>
            <a:spLocks noGrp="1"/>
          </p:cNvSpPr>
          <p:nvPr>
            <p:ph idx="1"/>
          </p:nvPr>
        </p:nvSpPr>
        <p:spPr/>
        <p:txBody>
          <a:bodyPr/>
          <a:lstStyle/>
          <a:p>
            <a:r>
              <a:rPr lang="vi-VN" b="0" i="0">
                <a:solidFill>
                  <a:srgbClr val="444444"/>
                </a:solidFill>
                <a:effectLst/>
                <a:latin typeface="Roboto" panose="02000000000000000000" pitchFamily="2" charset="0"/>
              </a:rPr>
              <a:t>Căng cơ là một trong những chấn thương thể thao hay gặp nhất đối với các vận động viên. Tình trạng này chính là cơ hoặc gân bị giãn hoặc bị rá</a:t>
            </a:r>
            <a:r>
              <a:rPr lang="en-US">
                <a:solidFill>
                  <a:srgbClr val="444444"/>
                </a:solidFill>
                <a:latin typeface="Roboto" panose="02000000000000000000" pitchFamily="2" charset="0"/>
              </a:rPr>
              <a:t>ch.</a:t>
            </a:r>
            <a:endParaRPr lang="en-US" b="0" i="0">
              <a:solidFill>
                <a:srgbClr val="444444"/>
              </a:solidFill>
              <a:effectLst/>
              <a:latin typeface="Roboto" panose="02000000000000000000" pitchFamily="2" charset="0"/>
            </a:endParaRPr>
          </a:p>
          <a:p>
            <a:r>
              <a:rPr lang="vi-VN" b="0" i="0">
                <a:solidFill>
                  <a:srgbClr val="444444"/>
                </a:solidFill>
                <a:effectLst/>
                <a:latin typeface="Roboto" panose="02000000000000000000" pitchFamily="2" charset="0"/>
              </a:rPr>
              <a:t>Biểu hiện của căng cơ là đau nhức, khó cử động cơ tại vị trí bị căng, đôi khi thấy có hiện tượng sưng. Trường hợp nhẹ thì chỉ cần nghỉ ngơi vài ngày là cơ sẽ hồi phục. Với những trường hợp nặng thì tình trạng này kéo dài, không tự phục hồi được, khó khăn trong việc vận động, và cần được điều trị </a:t>
            </a:r>
            <a:r>
              <a:rPr lang="en-US" b="0" i="0">
                <a:solidFill>
                  <a:srgbClr val="444444"/>
                </a:solidFill>
                <a:effectLst/>
                <a:latin typeface="Roboto" panose="02000000000000000000" pitchFamily="2" charset="0"/>
              </a:rPr>
              <a:t>.</a:t>
            </a:r>
            <a:endParaRPr lang="en-US"/>
          </a:p>
        </p:txBody>
      </p:sp>
    </p:spTree>
    <p:extLst>
      <p:ext uri="{BB962C8B-B14F-4D97-AF65-F5344CB8AC3E}">
        <p14:creationId xmlns:p14="http://schemas.microsoft.com/office/powerpoint/2010/main" val="975568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2540E-5840-4A24-8ABE-A52A8922B01B}"/>
              </a:ext>
            </a:extLst>
          </p:cNvPr>
          <p:cNvSpPr>
            <a:spLocks noGrp="1"/>
          </p:cNvSpPr>
          <p:nvPr>
            <p:ph type="title"/>
          </p:nvPr>
        </p:nvSpPr>
        <p:spPr>
          <a:xfrm>
            <a:off x="838200" y="681037"/>
            <a:ext cx="10515600" cy="1325563"/>
          </a:xfrm>
        </p:spPr>
        <p:txBody>
          <a:bodyPr/>
          <a:lstStyle/>
          <a:p>
            <a:pPr algn="ctr"/>
            <a:r>
              <a:rPr lang="en-US">
                <a:latin typeface="Times New Roman" panose="02020603050405020304" pitchFamily="18" charset="0"/>
                <a:cs typeface="Times New Roman" panose="02020603050405020304" pitchFamily="18" charset="0"/>
              </a:rPr>
              <a:t>CÁC EM HÃY NÊU BIỆN PHÁP KHẮC PHỤC CĂNG CƠ ?</a:t>
            </a:r>
          </a:p>
        </p:txBody>
      </p:sp>
      <p:sp>
        <p:nvSpPr>
          <p:cNvPr id="4" name="Cloud 3">
            <a:extLst>
              <a:ext uri="{FF2B5EF4-FFF2-40B4-BE49-F238E27FC236}">
                <a16:creationId xmlns="" xmlns:a16="http://schemas.microsoft.com/office/drawing/2014/main" id="{D4C8F450-B8EC-439B-84EF-BCF2778A720C}"/>
              </a:ext>
            </a:extLst>
          </p:cNvPr>
          <p:cNvSpPr/>
          <p:nvPr/>
        </p:nvSpPr>
        <p:spPr>
          <a:xfrm>
            <a:off x="211015" y="2006601"/>
            <a:ext cx="11324493" cy="46052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0" i="0">
                <a:solidFill>
                  <a:srgbClr val="444444"/>
                </a:solidFill>
                <a:effectLst/>
                <a:latin typeface="Roboto" panose="02000000000000000000" pitchFamily="2" charset="0"/>
              </a:rPr>
              <a:t> </a:t>
            </a:r>
            <a:r>
              <a:rPr lang="vi-VN" sz="3600" b="0" i="0">
                <a:solidFill>
                  <a:srgbClr val="444444"/>
                </a:solidFill>
                <a:effectLst/>
                <a:latin typeface="Times New Roman (Headings)"/>
              </a:rPr>
              <a:t>Khi căng cơ, chúng ta cần dừng hoạt động lại. Lấy đá chườm và băng ép lại vùng bị đau</a:t>
            </a:r>
            <a:r>
              <a:rPr lang="en-US" sz="3600">
                <a:solidFill>
                  <a:srgbClr val="444444"/>
                </a:solidFill>
                <a:latin typeface="Times New Roman (Headings)"/>
              </a:rPr>
              <a:t>.</a:t>
            </a:r>
          </a:p>
          <a:p>
            <a:r>
              <a:rPr lang="en-US" sz="3600">
                <a:solidFill>
                  <a:srgbClr val="444444"/>
                </a:solidFill>
                <a:latin typeface="Times New Roman (Headings)"/>
              </a:rPr>
              <a:t>Các trường hợp nặng cần báo cho giáo viên hoặc người lớn ở xung quanh</a:t>
            </a:r>
            <a:endParaRPr lang="en-US">
              <a:latin typeface="Times New Roman (Headings)"/>
            </a:endParaRPr>
          </a:p>
        </p:txBody>
      </p:sp>
    </p:spTree>
    <p:extLst>
      <p:ext uri="{BB962C8B-B14F-4D97-AF65-F5344CB8AC3E}">
        <p14:creationId xmlns:p14="http://schemas.microsoft.com/office/powerpoint/2010/main" val="788155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86BA6F3-92F2-430C-91FB-4E64D6BAFFAD}"/>
              </a:ext>
            </a:extLst>
          </p:cNvPr>
          <p:cNvSpPr>
            <a:spLocks noGrp="1"/>
          </p:cNvSpPr>
          <p:nvPr>
            <p:ph idx="1"/>
          </p:nvPr>
        </p:nvSpPr>
        <p:spPr>
          <a:xfrm>
            <a:off x="838200" y="2008505"/>
            <a:ext cx="10515600" cy="4351338"/>
          </a:xfrm>
        </p:spPr>
        <p:txBody>
          <a:bodyPr/>
          <a:lstStyle/>
          <a:p>
            <a:pPr algn="l"/>
            <a:r>
              <a:rPr lang="vi-VN" b="0" i="0">
                <a:solidFill>
                  <a:srgbClr val="444444"/>
                </a:solidFill>
                <a:effectLst/>
                <a:latin typeface="Roboto" panose="02000000000000000000" pitchFamily="2" charset="0"/>
              </a:rPr>
              <a:t>Bong gân là một chấn thương ở vị trí dây chẳng, nơi nối giữa các xương với nhau tại khớp. Khi gặp các vấn đề về bong gân tức là dây chẳng đó bị kéo căng quá mức hoặc đã bị rách. Các vị trí hay gặp là mắt cá chân, mắt cá tay…</a:t>
            </a:r>
          </a:p>
          <a:p>
            <a:pPr algn="l"/>
            <a:r>
              <a:rPr lang="vi-VN" b="0" i="0">
                <a:solidFill>
                  <a:srgbClr val="444444"/>
                </a:solidFill>
                <a:effectLst/>
                <a:latin typeface="Roboto" panose="02000000000000000000" pitchFamily="2" charset="0"/>
              </a:rPr>
              <a:t>Biểu hiện của bong gân là có hiện tượng sưng tím, tụ máu tại dây chẳng bị tổn thương, ấn vào đau tăng, hạn chế vận động khớp. Bong gân là một trong những chấn thương khó điều trị, cần có sự thăm khám của bác sĩ.</a:t>
            </a:r>
          </a:p>
          <a:p>
            <a:endParaRPr lang="en-US"/>
          </a:p>
        </p:txBody>
      </p:sp>
      <p:sp>
        <p:nvSpPr>
          <p:cNvPr id="4" name="Title 1">
            <a:extLst>
              <a:ext uri="{FF2B5EF4-FFF2-40B4-BE49-F238E27FC236}">
                <a16:creationId xmlns="" xmlns:a16="http://schemas.microsoft.com/office/drawing/2014/main" id="{7B26CA44-1B2F-40D6-9990-44F6FF615447}"/>
              </a:ext>
            </a:extLst>
          </p:cNvPr>
          <p:cNvSpPr>
            <a:spLocks noGrp="1"/>
          </p:cNvSpPr>
          <p:nvPr>
            <p:ph type="title"/>
          </p:nvPr>
        </p:nvSpPr>
        <p:spPr>
          <a:xfrm>
            <a:off x="838200" y="801224"/>
            <a:ext cx="10515600" cy="132556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Bong gân</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8415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0557DCA-741E-4091-B08B-39B04958ED26}"/>
              </a:ext>
            </a:extLst>
          </p:cNvPr>
          <p:cNvSpPr>
            <a:spLocks noGrp="1"/>
          </p:cNvSpPr>
          <p:nvPr>
            <p:ph idx="1"/>
          </p:nvPr>
        </p:nvSpPr>
        <p:spPr>
          <a:xfrm>
            <a:off x="838200" y="2205453"/>
            <a:ext cx="10515600" cy="4351338"/>
          </a:xfrm>
        </p:spPr>
        <p:txBody>
          <a:bodyPr/>
          <a:lstStyle/>
          <a:p>
            <a:r>
              <a:rPr lang="vi-VN" b="0" i="0">
                <a:solidFill>
                  <a:srgbClr val="444444"/>
                </a:solidFill>
                <a:effectLst/>
                <a:latin typeface="Roboto" panose="02000000000000000000" pitchFamily="2" charset="0"/>
              </a:rPr>
              <a:t>Va chạm là điều khó tránh khỏi đối với các vận động viên. Trong quá trình vận động, va chạm theo quán tính làm tăng nguy cơ chấn thương. Vai và cánh tay là những vị trí dễ bị tổn thương nhất. Một số chấn thương có thể gặp như: viêm gân khớp vai, viêm gân chóp xoay, viêm đầu dài gân nhị đầu, viêm lồi cầu ngoài xương cánh ta,… Ngoài ra còn các chấn thương nhẹ như xây xát,…</a:t>
            </a:r>
            <a:endParaRPr lang="en-US"/>
          </a:p>
        </p:txBody>
      </p:sp>
      <p:sp>
        <p:nvSpPr>
          <p:cNvPr id="5" name="Title 1">
            <a:extLst>
              <a:ext uri="{FF2B5EF4-FFF2-40B4-BE49-F238E27FC236}">
                <a16:creationId xmlns="" xmlns:a16="http://schemas.microsoft.com/office/drawing/2014/main" id="{6FA6826A-F2E3-4A3E-91FE-2CB5B206AE1A}"/>
              </a:ext>
            </a:extLst>
          </p:cNvPr>
          <p:cNvSpPr>
            <a:spLocks noGrp="1"/>
          </p:cNvSpPr>
          <p:nvPr>
            <p:ph type="title"/>
          </p:nvPr>
        </p:nvSpPr>
        <p:spPr>
          <a:xfrm>
            <a:off x="838200" y="1448972"/>
            <a:ext cx="10515600" cy="590843"/>
          </a:xfrm>
        </p:spPr>
        <p:txBody>
          <a:bodyPr>
            <a:normAutofit fontScale="90000"/>
          </a:bodyPr>
          <a:lstStyle/>
          <a:p>
            <a:r>
              <a:rPr lang="vi-VN" sz="3300" b="1" i="0">
                <a:solidFill>
                  <a:srgbClr val="454545"/>
                </a:solidFill>
                <a:effectLst/>
                <a:latin typeface="Roboto" panose="02000000000000000000" pitchFamily="2" charset="0"/>
              </a:rPr>
              <a:t>Nhóm các chấn thương thường gặp trong thể dục thể thao</a:t>
            </a:r>
            <a:r>
              <a:rPr lang="en-US" sz="3300" b="1" i="0">
                <a:solidFill>
                  <a:srgbClr val="454545"/>
                </a:solidFill>
                <a:effectLst/>
                <a:latin typeface="Roboto" panose="02000000000000000000" pitchFamily="2" charset="0"/>
              </a:rPr>
              <a:t/>
            </a:r>
            <a:br>
              <a:rPr lang="en-US" sz="3300"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Chấn thương ở vai và cánh tay</a:t>
            </a:r>
            <a:br>
              <a:rPr lang="vi-VN" b="1" i="0">
                <a:solidFill>
                  <a:srgbClr val="454545"/>
                </a:solidFill>
                <a:effectLst/>
                <a:latin typeface="Roboto" panose="02000000000000000000" pitchFamily="2" charset="0"/>
              </a:rPr>
            </a:br>
            <a:r>
              <a:rPr lang="en-US" b="1" i="0">
                <a:solidFill>
                  <a:srgbClr val="454545"/>
                </a:solidFill>
                <a:effectLst/>
                <a:latin typeface="Roboto" panose="02000000000000000000" pitchFamily="2" charset="0"/>
              </a:rPr>
              <a:t/>
            </a:r>
            <a:br>
              <a:rPr lang="en-US" b="1" i="0">
                <a:solidFill>
                  <a:srgbClr val="454545"/>
                </a:solidFill>
                <a:effectLst/>
                <a:latin typeface="Roboto" panose="02000000000000000000" pitchFamily="2" charset="0"/>
              </a:rPr>
            </a:br>
            <a:r>
              <a:rPr lang="vi-VN" b="1" i="0">
                <a:solidFill>
                  <a:srgbClr val="454545"/>
                </a:solidFill>
                <a:effectLst/>
                <a:latin typeface="Roboto" panose="02000000000000000000" pitchFamily="2" charset="0"/>
              </a:rPr>
              <a:t/>
            </a:r>
            <a:br>
              <a:rPr lang="vi-VN" b="1" i="0">
                <a:solidFill>
                  <a:srgbClr val="454545"/>
                </a:solidFill>
                <a:effectLst/>
                <a:latin typeface="Roboto" panose="02000000000000000000" pitchFamily="2" charset="0"/>
              </a:rPr>
            </a:br>
            <a:endParaRPr lang="en-US"/>
          </a:p>
        </p:txBody>
      </p:sp>
    </p:spTree>
    <p:extLst>
      <p:ext uri="{BB962C8B-B14F-4D97-AF65-F5344CB8AC3E}">
        <p14:creationId xmlns:p14="http://schemas.microsoft.com/office/powerpoint/2010/main" val="270346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7078CB-E431-48DA-B841-236F6AA76F4F}"/>
              </a:ext>
            </a:extLst>
          </p:cNvPr>
          <p:cNvSpPr>
            <a:spLocks noGrp="1"/>
          </p:cNvSpPr>
          <p:nvPr>
            <p:ph type="title"/>
          </p:nvPr>
        </p:nvSpPr>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
        <p:nvSpPr>
          <p:cNvPr id="3" name="Content Placeholder 2">
            <a:extLst>
              <a:ext uri="{FF2B5EF4-FFF2-40B4-BE49-F238E27FC236}">
                <a16:creationId xmlns="" xmlns:a16="http://schemas.microsoft.com/office/drawing/2014/main" id="{483FDE8C-C5B4-4CBE-8A6E-678543291ABC}"/>
              </a:ext>
            </a:extLst>
          </p:cNvPr>
          <p:cNvSpPr>
            <a:spLocks noGrp="1"/>
          </p:cNvSpPr>
          <p:nvPr>
            <p:ph idx="1"/>
          </p:nvPr>
        </p:nvSpPr>
        <p:spPr>
          <a:xfrm>
            <a:off x="838199" y="1825625"/>
            <a:ext cx="10922391" cy="4667250"/>
          </a:xfrm>
        </p:spPr>
        <p:txBody>
          <a:bodyPr>
            <a:normAutofit/>
          </a:bodyPr>
          <a:lstStyle/>
          <a:p>
            <a:r>
              <a:rPr lang="vi-VN" b="1" i="0">
                <a:solidFill>
                  <a:srgbClr val="454545"/>
                </a:solidFill>
                <a:effectLst/>
                <a:latin typeface="Roboto" panose="02000000000000000000" pitchFamily="2" charset="0"/>
              </a:rPr>
              <a:t>Khởi động đúng cách và thư giãn sau mỗi buổi tập</a:t>
            </a:r>
          </a:p>
          <a:p>
            <a:pPr marL="0" indent="0" algn="just">
              <a:buNone/>
            </a:pPr>
            <a:r>
              <a:rPr lang="en-US">
                <a:solidFill>
                  <a:srgbClr val="444444"/>
                </a:solidFill>
                <a:latin typeface="Roboto" panose="02000000000000000000" pitchFamily="2" charset="0"/>
              </a:rPr>
              <a:t>B</a:t>
            </a:r>
            <a:r>
              <a:rPr lang="vi-VN" b="0" i="0">
                <a:solidFill>
                  <a:srgbClr val="444444"/>
                </a:solidFill>
                <a:effectLst/>
                <a:latin typeface="Roboto" panose="02000000000000000000" pitchFamily="2" charset="0"/>
              </a:rPr>
              <a:t>ắt đầu bằng một bài khởi động và sau khi kết thúc cần có thời gian thư giãn. Khởi động giúp cơ thể bắt đầu thích ứng với việc luyện tập, làm ấm và tăng nhịp tim, tăng thông khí oxy và đốt cháy năng lượng cho cơ bắp cùng não hoạt động để bắt đầu một cường độ luyện tập lớn hơn</a:t>
            </a:r>
            <a:endParaRPr lang="en-US" b="0" i="0">
              <a:solidFill>
                <a:srgbClr val="444444"/>
              </a:solidFill>
              <a:effectLst/>
              <a:latin typeface="Roboto" panose="02000000000000000000" pitchFamily="2" charset="0"/>
            </a:endParaRPr>
          </a:p>
          <a:p>
            <a:pPr marL="0" indent="0" algn="just">
              <a:buNone/>
            </a:pPr>
            <a:r>
              <a:rPr lang="vi-VN" b="0" i="0">
                <a:solidFill>
                  <a:srgbClr val="444444"/>
                </a:solidFill>
                <a:effectLst/>
                <a:latin typeface="Roboto" panose="02000000000000000000" pitchFamily="2" charset="0"/>
              </a:rPr>
              <a:t>Việc thư giãn sau khi luyện tập sẽ có tác dụng trái ngược so với khởi động. Khi thư giãn, hệ hô hấp và hệ tim mạch dần đưa cơ thể trở lại mức hoạt động bình thường. Như vậy sẽ phòng tránh các triệu chứng thường gặp sau khi nghỉ ngơi như hoa mắt, chóng mắt, tránh các cơ bắp đau nhức về sau và hạn chế tình trạng chuột rút</a:t>
            </a:r>
            <a:endParaRPr lang="en-US"/>
          </a:p>
        </p:txBody>
      </p:sp>
    </p:spTree>
    <p:extLst>
      <p:ext uri="{BB962C8B-B14F-4D97-AF65-F5344CB8AC3E}">
        <p14:creationId xmlns:p14="http://schemas.microsoft.com/office/powerpoint/2010/main" val="130166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D625100-AAD5-490B-832E-F25EEF62125A}"/>
              </a:ext>
            </a:extLst>
          </p:cNvPr>
          <p:cNvSpPr>
            <a:spLocks noGrp="1"/>
          </p:cNvSpPr>
          <p:nvPr>
            <p:ph idx="1"/>
          </p:nvPr>
        </p:nvSpPr>
        <p:spPr/>
        <p:txBody>
          <a:bodyPr/>
          <a:lstStyle/>
          <a:p>
            <a:r>
              <a:rPr lang="en-US" b="1" i="0">
                <a:solidFill>
                  <a:srgbClr val="454545"/>
                </a:solidFill>
                <a:effectLst/>
                <a:latin typeface="Roboto" panose="02000000000000000000" pitchFamily="2" charset="0"/>
              </a:rPr>
              <a:t>Tập luyện theo từng nấc, trong giới hạn của bản thân</a:t>
            </a:r>
          </a:p>
          <a:p>
            <a:pPr algn="l"/>
            <a:r>
              <a:rPr lang="en-US">
                <a:solidFill>
                  <a:srgbClr val="444444"/>
                </a:solidFill>
                <a:latin typeface="Roboto" panose="02000000000000000000" pitchFamily="2" charset="0"/>
              </a:rPr>
              <a:t>C</a:t>
            </a:r>
            <a:r>
              <a:rPr lang="vi-VN" b="0" i="0">
                <a:solidFill>
                  <a:srgbClr val="444444"/>
                </a:solidFill>
                <a:effectLst/>
                <a:latin typeface="Roboto" panose="02000000000000000000" pitchFamily="2" charset="0"/>
              </a:rPr>
              <a:t>húng ta cần có một phương pháp tập luyện một cách khoa học. Đó là tăng dần từng nấc một về cường độ cũng như độ khó của việc tập luyện, tạo sự thích nghi trong cơ thể.</a:t>
            </a:r>
          </a:p>
          <a:p>
            <a:pPr algn="l"/>
            <a:r>
              <a:rPr lang="vi-VN" b="0" i="0">
                <a:solidFill>
                  <a:srgbClr val="444444"/>
                </a:solidFill>
                <a:effectLst/>
                <a:latin typeface="Roboto" panose="02000000000000000000" pitchFamily="2" charset="0"/>
              </a:rPr>
              <a:t>Không nên ngay từ đầu gò ép bản thân luyện tập quá nghiêm khắc. Điều này dễ dẫn đến các chấn thương như bong gân, rách cơ,…</a:t>
            </a:r>
          </a:p>
          <a:p>
            <a:pPr marL="0" indent="0">
              <a:buNone/>
            </a:pPr>
            <a:endParaRPr lang="en-US"/>
          </a:p>
        </p:txBody>
      </p:sp>
      <p:sp>
        <p:nvSpPr>
          <p:cNvPr id="4" name="Title 1">
            <a:extLst>
              <a:ext uri="{FF2B5EF4-FFF2-40B4-BE49-F238E27FC236}">
                <a16:creationId xmlns="" xmlns:a16="http://schemas.microsoft.com/office/drawing/2014/main" id="{90E55CC2-29AF-43E2-97B5-45BCC17CA36C}"/>
              </a:ext>
            </a:extLst>
          </p:cNvPr>
          <p:cNvSpPr>
            <a:spLocks noGrp="1"/>
          </p:cNvSpPr>
          <p:nvPr>
            <p:ph type="title"/>
          </p:nvPr>
        </p:nvSpPr>
        <p:spPr>
          <a:xfrm>
            <a:off x="838200" y="365125"/>
            <a:ext cx="10515600" cy="1325563"/>
          </a:xfrm>
        </p:spPr>
        <p:txBody>
          <a:bodyPr/>
          <a:lstStyle/>
          <a:p>
            <a:pPr algn="ctr"/>
            <a:r>
              <a:rPr lang="vi-VN" b="1" i="0">
                <a:solidFill>
                  <a:srgbClr val="444444"/>
                </a:solidFill>
                <a:effectLst/>
                <a:latin typeface="Roboto" panose="02000000000000000000" pitchFamily="2" charset="0"/>
              </a:rPr>
              <a:t>Các biện pháp phòng tránh chấn thương trong thể dục thể thao</a:t>
            </a:r>
            <a:endParaRPr lang="en-US"/>
          </a:p>
        </p:txBody>
      </p:sp>
    </p:spTree>
    <p:extLst>
      <p:ext uri="{BB962C8B-B14F-4D97-AF65-F5344CB8AC3E}">
        <p14:creationId xmlns:p14="http://schemas.microsoft.com/office/powerpoint/2010/main" val="2581931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1071</Words>
  <Application>Microsoft Office PowerPoint</Application>
  <PresentationFormat>Custom</PresentationFormat>
  <Paragraphs>38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Tại sao phải có các biện pháp phòng tránh chấn thương trong thể dục thể thao? </vt:lpstr>
      <vt:lpstr>Tại sao phải có các biện pháp phòng tránh chấn thương trong thể dục thể thao?</vt:lpstr>
      <vt:lpstr>Nhóm các chấn thương thường gặp trong thể dục thể thao  Căng cơ </vt:lpstr>
      <vt:lpstr>CÁC EM HÃY NÊU BIỆN PHÁP KHẮC PHỤC CĂNG CƠ ?</vt:lpstr>
      <vt:lpstr>Nhóm các chấn thương thường gặp trong thể dục thể thao  Bong gân  </vt:lpstr>
      <vt:lpstr>Nhóm các chấn thương thường gặp trong thể dục thể thao  Chấn thương ở vai và cánh tay   </vt:lpstr>
      <vt:lpstr>Các biện pháp phòng tránh chấn thương trong thể dục thể thao</vt:lpstr>
      <vt:lpstr>Các biện pháp phòng tránh chấn thương trong thể dục thể thao</vt:lpstr>
      <vt:lpstr>Cung cấp đầy đủ năng lượng cần thiết cho quá trình hoạt động thể dục thể thao </vt:lpstr>
      <vt:lpstr>Chọn trang phục phù hợp  </vt:lpstr>
      <vt:lpstr>Tập thích nghi với hoàn cảnh, môi trường </vt:lpstr>
      <vt:lpstr>Kiểm tra sức khỏe thường xuyên </vt:lpstr>
      <vt:lpstr>Các em hãy chú ý giữ gìn sức khỏe và tích cực vận động tại nhà trong mùa Covid-19</vt:lpstr>
      <vt:lpstr>II. BÀI THỂ DỤC VỚI CỜ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Thưởng</dc:creator>
  <cp:lastModifiedBy>thucnguyen</cp:lastModifiedBy>
  <cp:revision>3</cp:revision>
  <dcterms:created xsi:type="dcterms:W3CDTF">2021-09-17T10:33:42Z</dcterms:created>
  <dcterms:modified xsi:type="dcterms:W3CDTF">2021-09-18T13:57:38Z</dcterms:modified>
</cp:coreProperties>
</file>