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5" r:id="rId1"/>
  </p:sldMasterIdLst>
  <p:notesMasterIdLst>
    <p:notesMasterId r:id="rId8"/>
  </p:notesMasterIdLst>
  <p:sldIdLst>
    <p:sldId id="510" r:id="rId2"/>
    <p:sldId id="512" r:id="rId3"/>
    <p:sldId id="515" r:id="rId4"/>
    <p:sldId id="3303" r:id="rId5"/>
    <p:sldId id="3294" r:id="rId6"/>
    <p:sldId id="3304" r:id="rId7"/>
  </p:sldIdLst>
  <p:sldSz cx="12192000" cy="6858000"/>
  <p:notesSz cx="6858000" cy="9144000"/>
  <p:embeddedFontLst>
    <p:embeddedFont>
      <p:font typeface="#9Slide04 SVNNaive Inline" panose="02010503010101020104" charset="0"/>
      <p:bold r:id="rId9"/>
    </p:embeddedFont>
    <p:embeddedFont>
      <p:font typeface="#9Slide02 Noi dung rat dai" panose="020B0604020202020204" charset="0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ong pham" initials="hp" lastIdx="1" clrIdx="0">
    <p:extLst>
      <p:ext uri="{19B8F6BF-5375-455C-9EA6-DF929625EA0E}">
        <p15:presenceInfo xmlns:p15="http://schemas.microsoft.com/office/powerpoint/2012/main" userId="dbbeacf3685aa1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71123"/>
    <a:srgbClr val="0066CC"/>
    <a:srgbClr val="000099"/>
    <a:srgbClr val="0070C0"/>
    <a:srgbClr val="FF0066"/>
    <a:srgbClr val="E6E6E6"/>
    <a:srgbClr val="F5F5F5"/>
    <a:srgbClr val="5BD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1" autoAdjust="0"/>
    <p:restoredTop sz="94660"/>
  </p:normalViewPr>
  <p:slideViewPr>
    <p:cSldViewPr showGuides="1">
      <p:cViewPr varScale="1">
        <p:scale>
          <a:sx n="45" d="100"/>
          <a:sy n="45" d="100"/>
        </p:scale>
        <p:origin x="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7896-2E55-4888-93E8-5EB1EF290B5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53040-8A0B-43F1-B12F-CAD4B5366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3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9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9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0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0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90112B4-8C5A-431C-8B3F-CA82F2716BCF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A41FFF2-DF5F-41BF-8310-76101ED9F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19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D0EA7CE-C38E-4665-A9BC-0D00990803C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620B1FB-44F8-4FAC-904E-64C4E5AFC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ái Đất ngày càng quay chậm hơn, và sẽ ngừng quay trong 63 triệu năm nữa,  con người nên làm gì? - Tri Thức - Tài Nguyên">
            <a:extLst>
              <a:ext uri="{FF2B5EF4-FFF2-40B4-BE49-F238E27FC236}">
                <a16:creationId xmlns:a16="http://schemas.microsoft.com/office/drawing/2014/main" id="{20AB8542-6822-4593-8358-13F60107E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84" y="2286000"/>
            <a:ext cx="50673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34ADEE-D9AE-4204-B732-F946977E5F4A}"/>
              </a:ext>
            </a:extLst>
          </p:cNvPr>
          <p:cNvSpPr txBox="1"/>
          <p:nvPr/>
        </p:nvSpPr>
        <p:spPr>
          <a:xfrm>
            <a:off x="228600" y="304800"/>
            <a:ext cx="11061468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:CHUYỂN ĐỘNG TỰ QUAY QUANH TRỤC 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TRÁI ĐẤT VÀ HỆ QUẢ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en-US" sz="3200" dirty="0">
              <a:solidFill>
                <a:schemeClr val="bg1"/>
              </a:solidFill>
              <a:effectLst/>
              <a:latin typeface="#9Slide04 SVNNaive Inline" panose="020105030101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4C6646CA-9F3C-4D04-BCE9-5EC06738C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35107"/>
              </p:ext>
            </p:extLst>
          </p:nvPr>
        </p:nvGraphicFramePr>
        <p:xfrm>
          <a:off x="-39190" y="1752601"/>
          <a:ext cx="7506790" cy="4724399"/>
        </p:xfrm>
        <a:graphic>
          <a:graphicData uri="http://schemas.openxmlformats.org/drawingml/2006/table">
            <a:tbl>
              <a:tblPr firstRow="1" firstCol="1" bandRow="1"/>
              <a:tblGrid>
                <a:gridCol w="7506790">
                  <a:extLst>
                    <a:ext uri="{9D8B030D-6E8A-4147-A177-3AD203B41FA5}">
                      <a16:colId xmlns:a16="http://schemas.microsoft.com/office/drawing/2014/main" val="1991680207"/>
                    </a:ext>
                  </a:extLst>
                </a:gridCol>
              </a:tblGrid>
              <a:tr h="574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 ĐỘNG CỦA TRÁI  ĐẤT QUANH TRỤC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920594"/>
                  </a:ext>
                </a:extLst>
              </a:tr>
              <a:tr h="1292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tự quay quanh trục của Trái Đ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142859"/>
                  </a:ext>
                </a:extLst>
              </a:tr>
              <a:tr h="1292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 </a:t>
                      </a:r>
                      <a:r>
                        <a:rPr lang="vi-VN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nghiêng </a:t>
                      </a: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 trục Trái Đất khi tự quay?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364764"/>
                  </a:ext>
                </a:extLst>
              </a:tr>
              <a:tr h="1565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Thời gian</a:t>
                      </a: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Trái Đất tự quay quanh </a:t>
                      </a:r>
                      <a:r>
                        <a:rPr lang="vi-VN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trục </a:t>
                      </a: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vòng?</a:t>
                      </a:r>
                      <a:r>
                        <a:rPr lang="vi-VN" sz="3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652117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570CA3-D5FB-4DB4-8A53-196752D7F874}"/>
              </a:ext>
            </a:extLst>
          </p:cNvPr>
          <p:cNvSpPr txBox="1"/>
          <p:nvPr/>
        </p:nvSpPr>
        <p:spPr>
          <a:xfrm>
            <a:off x="685800" y="288567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sang đông</a:t>
            </a:r>
            <a:endParaRPr lang="en-US" sz="32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626A3C-02CC-45C0-8F49-5EDB311B73FC}"/>
              </a:ext>
            </a:extLst>
          </p:cNvPr>
          <p:cNvSpPr txBox="1"/>
          <p:nvPr/>
        </p:nvSpPr>
        <p:spPr>
          <a:xfrm>
            <a:off x="990600" y="57185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24h (1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03CE08E-575A-4DDE-9A4F-F4B715E2448F}"/>
              </a:ext>
            </a:extLst>
          </p:cNvPr>
          <p:cNvSpPr txBox="1"/>
          <p:nvPr/>
        </p:nvSpPr>
        <p:spPr>
          <a:xfrm>
            <a:off x="990600" y="41447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66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endParaRPr lang="en-US" sz="3200" dirty="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28D7F40-35E9-46B7-87EC-A5F7FAE7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364" y="2095635"/>
            <a:ext cx="4851669" cy="4235406"/>
          </a:xfrm>
          <a:prstGeom prst="rect">
            <a:avLst/>
          </a:prstGeom>
        </p:spPr>
      </p:pic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234ADEE-D9AE-4204-B732-F946977E5F4A}"/>
              </a:ext>
            </a:extLst>
          </p:cNvPr>
          <p:cNvSpPr txBox="1"/>
          <p:nvPr/>
        </p:nvSpPr>
        <p:spPr>
          <a:xfrm>
            <a:off x="228600" y="304800"/>
            <a:ext cx="11061468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:CHUYỂN ĐỘNG TỰ QUAY QUANH TRỤC 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TRÁI ĐẤT VÀ HỆ QUẢ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en-US" sz="3200" dirty="0">
              <a:solidFill>
                <a:schemeClr val="bg1"/>
              </a:solidFill>
              <a:effectLst/>
              <a:latin typeface="#9Slide04 SVNNaive Inline" panose="02010503010101020104" pitchFamily="2" charset="0"/>
            </a:endParaRPr>
          </a:p>
        </p:txBody>
      </p:sp>
      <p:sp>
        <p:nvSpPr>
          <p:cNvPr id="19" name="Hộp Văn bản 1">
            <a:extLst>
              <a:ext uri="{FF2B5EF4-FFF2-40B4-BE49-F238E27FC236}">
                <a16:creationId xmlns:a16="http://schemas.microsoft.com/office/drawing/2014/main" id="{3AF2CC74-DE63-4C77-ADF1-A2CDE6CDFC44}"/>
              </a:ext>
            </a:extLst>
          </p:cNvPr>
          <p:cNvSpPr txBox="1"/>
          <p:nvPr/>
        </p:nvSpPr>
        <p:spPr>
          <a:xfrm>
            <a:off x="19594" y="74441"/>
            <a:ext cx="12172405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#9Slide04 SVNNaive Inline" panose="02010503010101020104" pitchFamily="2" charset="0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#9Slide04 SVNNaive Inline" panose="02010503010101020104" pitchFamily="2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#9Slide04 SVNNaive Inline" panose="02010503010101020104" pitchFamily="2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#9Slide04 SVNNaive Inline" panose="02010503010101020104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4 SVNNaive Inline" panose="02010503010101020104" pitchFamily="2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#9Slide04 SVNNaive Inline" panose="02010503010101020104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4 SVNNaive Inline" panose="02010503010101020104" pitchFamily="2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#9Slide04 SVNNaive Inline" panose="02010503010101020104" pitchFamily="2" charset="0"/>
              </a:rPr>
              <a:t> quay </a:t>
            </a:r>
            <a:r>
              <a:rPr lang="en-US" sz="3200" dirty="0" err="1">
                <a:solidFill>
                  <a:schemeClr val="bg1"/>
                </a:solidFill>
                <a:latin typeface="#9Slide04 SVNNaive Inline" panose="02010503010101020104" pitchFamily="2" charset="0"/>
              </a:rPr>
              <a:t>quanh</a:t>
            </a:r>
            <a:r>
              <a:rPr lang="en-US" sz="3200" dirty="0">
                <a:solidFill>
                  <a:schemeClr val="bg1"/>
                </a:solidFill>
                <a:latin typeface="#9Slide04 SVNNaive Inline" panose="02010503010101020104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4 SVNNaive Inline" panose="02010503010101020104" pitchFamily="2" charset="0"/>
              </a:rPr>
              <a:t>trục</a:t>
            </a:r>
            <a:endParaRPr lang="en-US" sz="2800" dirty="0">
              <a:solidFill>
                <a:schemeClr val="bg1"/>
              </a:solidFill>
              <a:latin typeface="#9Slide04 SVNNaive Inline" panose="02010503010101020104" pitchFamily="2" charset="0"/>
            </a:endParaRP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153DEFDA-76A4-4A00-8EE3-065960B667A5}"/>
              </a:ext>
            </a:extLst>
          </p:cNvPr>
          <p:cNvSpPr txBox="1"/>
          <p:nvPr/>
        </p:nvSpPr>
        <p:spPr>
          <a:xfrm>
            <a:off x="0" y="703439"/>
            <a:ext cx="12191999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F2CC74-DE63-4C77-ADF1-A2CDE6CDFC44}"/>
              </a:ext>
            </a:extLst>
          </p:cNvPr>
          <p:cNvSpPr txBox="1"/>
          <p:nvPr/>
        </p:nvSpPr>
        <p:spPr>
          <a:xfrm>
            <a:off x="2177" y="2187"/>
            <a:ext cx="8102909" cy="152399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kumimoji="0" lang="en-US" sz="4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8FDB200-B277-48A6-AF82-C36D29EE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04" r="32746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122" name="Picture 2" descr="Coriolis Effect On Wind - Definition, Equation &amp;amp; Diagram - JournalHow">
            <a:extLst>
              <a:ext uri="{FF2B5EF4-FFF2-40B4-BE49-F238E27FC236}">
                <a16:creationId xmlns:a16="http://schemas.microsoft.com/office/drawing/2014/main" id="{714A32DE-3A38-4C69-9B77-F55F111D0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95200" l="10000" r="90000">
                        <a14:foregroundMark x1="51000" y1="94400" x2="51000" y2="94400"/>
                        <a14:foregroundMark x1="55000" y1="93200" x2="55000" y2="93200"/>
                        <a14:foregroundMark x1="60000" y1="95200" x2="60000" y2="95200"/>
                        <a14:foregroundMark x1="40750" y1="16000" x2="40750" y2="16000"/>
                        <a14:foregroundMark x1="42750" y1="6800" x2="42750" y2="6800"/>
                        <a14:foregroundMark x1="42750" y1="6400" x2="42750" y2="6400"/>
                        <a14:foregroundMark x1="47750" y1="16800" x2="47750" y2="16800"/>
                        <a14:foregroundMark x1="45000" y1="15200" x2="45000" y2="15200"/>
                        <a14:foregroundMark x1="44000" y1="11600" x2="44000" y2="11600"/>
                        <a14:foregroundMark x1="41000" y1="20000" x2="41000" y2="20000"/>
                        <a14:foregroundMark x1="42000" y1="22800" x2="42000" y2="22800"/>
                        <a14:foregroundMark x1="46250" y1="8000" x2="46250" y2="8000"/>
                        <a14:foregroundMark x1="48750" y1="6400" x2="48750" y2="6400"/>
                        <a14:foregroundMark x1="48750" y1="6400" x2="45750" y2="12800"/>
                        <a14:foregroundMark x1="45750" y1="12800" x2="45750" y2="12800"/>
                        <a14:foregroundMark x1="77000" y1="53600" x2="77000" y2="53600"/>
                        <a14:foregroundMark x1="80250" y1="52000" x2="80250" y2="52000"/>
                        <a14:foregroundMark x1="78250" y1="51200" x2="78250" y2="51200"/>
                        <a14:foregroundMark x1="56000" y1="73600" x2="56000" y2="7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" r="3125" b="-2"/>
          <a:stretch/>
        </p:blipFill>
        <p:spPr bwMode="auto">
          <a:xfrm>
            <a:off x="-533400" y="365760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1C3A399-A5D0-4102-B3C4-15D774533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4" r="-3" b="-3"/>
          <a:stretch/>
        </p:blipFill>
        <p:spPr>
          <a:xfrm>
            <a:off x="2971800" y="1526177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44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09E6CC-4FC7-4347-ACCF-007C2F630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76200"/>
            <a:ext cx="10972800" cy="43084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E41CC0A-20AA-490F-9194-1D4BBC8D8F75}"/>
              </a:ext>
            </a:extLst>
          </p:cNvPr>
          <p:cNvSpPr txBox="1"/>
          <p:nvPr/>
        </p:nvSpPr>
        <p:spPr>
          <a:xfrm>
            <a:off x="76200" y="4180344"/>
            <a:ext cx="11932622" cy="267765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hình 6.2, hình 6.3 và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TRÁI ĐẤT VÀ CHIẾC ĐÈN PIN",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Cho biết tại sao lại có hiện tượng ngày, đêm trên Trái Đất?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Cho biết vị trí điểm A có luôn là ban ngày, còn vị trí điểm B có luôn là ban đêm không? Tại sao?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Trình bày hiện tượng ngày đêm luân phiên nhau trên Trái Đất?</a:t>
            </a:r>
          </a:p>
        </p:txBody>
      </p:sp>
    </p:spTree>
    <p:extLst>
      <p:ext uri="{BB962C8B-B14F-4D97-AF65-F5344CB8AC3E}">
        <p14:creationId xmlns:p14="http://schemas.microsoft.com/office/powerpoint/2010/main" val="32335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26B0A40-7377-432F-9E32-AB2D4A4394F0}"/>
              </a:ext>
            </a:extLst>
          </p:cNvPr>
          <p:cNvSpPr txBox="1"/>
          <p:nvPr/>
        </p:nvSpPr>
        <p:spPr>
          <a:xfrm>
            <a:off x="10885" y="1446145"/>
            <a:ext cx="6882141" cy="541185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HƯỚNG DẪN THỰC HIỆN THÍ NGHIỆM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N</a:t>
            </a:r>
            <a:r>
              <a:rPr lang="en-US" sz="3000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guồn</a:t>
            </a:r>
            <a:r>
              <a:rPr lang="en-US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ánh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đèn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pin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Trời</a:t>
            </a:r>
            <a:endParaRPr lang="vi-VN" sz="3000" i="1" dirty="0">
              <a:solidFill>
                <a:srgbClr val="0000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Q</a:t>
            </a:r>
            <a:r>
              <a:rPr lang="en-US" sz="3000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uả</a:t>
            </a:r>
            <a:r>
              <a:rPr lang="en-US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 </a:t>
            </a:r>
            <a:endParaRPr lang="vi-VN" sz="3000" i="1" dirty="0" smtClean="0">
              <a:solidFill>
                <a:srgbClr val="0000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000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dấu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A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 </a:t>
            </a:r>
            <a:endParaRPr lang="vi-VN" sz="3000" i="1" dirty="0" smtClean="0">
              <a:solidFill>
                <a:srgbClr val="0000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00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Quay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 </a:t>
            </a:r>
            <a:endParaRPr lang="vi-VN" sz="3000" i="1" dirty="0" smtClean="0">
              <a:solidFill>
                <a:srgbClr val="0000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A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chiếu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000" i="1" dirty="0">
                <a:solidFill>
                  <a:srgbClr val="C0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Bút Lông Viết Bảng Trắng - Xóa Được ( XANH - ĐEN - ĐỎ ) | Lazada.vn">
            <a:extLst>
              <a:ext uri="{FF2B5EF4-FFF2-40B4-BE49-F238E27FC236}">
                <a16:creationId xmlns:a16="http://schemas.microsoft.com/office/drawing/2014/main" id="{49F6ACF9-93EF-4F9C-9D58-15E747884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r="-1" b="-1"/>
          <a:stretch/>
        </p:blipFill>
        <p:spPr bwMode="auto">
          <a:xfrm>
            <a:off x="6893027" y="2738694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82EB104-32BE-4287-9F70-0DB306C0E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80" r="2" b="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29F515D-7305-42DC-8278-ECC8209AD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15229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02C4D9-8D1A-4566-8C58-6E9E5404353A}"/>
              </a:ext>
            </a:extLst>
          </p:cNvPr>
          <p:cNvSpPr txBox="1"/>
          <p:nvPr/>
        </p:nvSpPr>
        <p:spPr>
          <a:xfrm>
            <a:off x="10887" y="38532"/>
            <a:ext cx="6882140" cy="1369083"/>
          </a:xfrm>
          <a:prstGeom prst="round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Chia lớp thành </a:t>
            </a:r>
            <a:r>
              <a:rPr lang="vi-VN" sz="3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5 nhóm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vi-VN" sz="3000" i="1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</a:t>
            </a:r>
            <a:r>
              <a:rPr lang="vi-VN" sz="3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ỗi </a:t>
            </a:r>
            <a:r>
              <a:rPr lang="vi-VN" sz="3000" i="1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nhóm </a:t>
            </a:r>
            <a:r>
              <a:rPr lang="vi-VN" sz="3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vi-VN" sz="3000" i="1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 địa cầu, 1 đèn pin và 1 bút viết </a:t>
            </a:r>
            <a:r>
              <a:rPr lang="vi-VN" sz="3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bảng</a:t>
            </a:r>
            <a:endParaRPr lang="en-US" sz="3000" i="1" dirty="0">
              <a:solidFill>
                <a:srgbClr val="00206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0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12F1592-4968-4EC6-95E5-18ACBCC4D629}"/>
              </a:ext>
            </a:extLst>
          </p:cNvPr>
          <p:cNvSpPr/>
          <p:nvPr/>
        </p:nvSpPr>
        <p:spPr>
          <a:xfrm>
            <a:off x="0" y="0"/>
            <a:ext cx="121158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E606050-6068-4CD8-A06E-2B54CB2B6FCA}"/>
              </a:ext>
            </a:extLst>
          </p:cNvPr>
          <p:cNvSpPr txBox="1"/>
          <p:nvPr/>
        </p:nvSpPr>
        <p:spPr>
          <a:xfrm>
            <a:off x="215896" y="601682"/>
            <a:ext cx="1173596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</a:rPr>
              <a:t>- Cho biết tại sao lại có hiện tượng ngày, đêm trên Trái Đất?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</a:rPr>
              <a:t>Cho biết vị trí điểm A có luôn là ban ngày, còn vị trí điểm B có luôn là ban đêm không? Tại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dirty="0">
              <a:solidFill>
                <a:srgbClr val="FF0000"/>
              </a:solidFill>
              <a:latin typeface="+mj-lt"/>
              <a:ea typeface="#9Slide02 Noi dung rat da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 smtClean="0">
                <a:solidFill>
                  <a:srgbClr val="FF0000"/>
                </a:solidFill>
                <a:latin typeface="+mj-lt"/>
                <a:ea typeface="#9Slide02 Noi dung rat dai" panose="02000000000000000000" pitchFamily="2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</a:rPr>
              <a:t>Trình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</a:rPr>
              <a:t>bày hiện tượng ngày đêm luân phiên nhau trên Trái Đất?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F06367-CC39-456C-B510-B9C977D4EA48}"/>
              </a:ext>
            </a:extLst>
          </p:cNvPr>
          <p:cNvSpPr txBox="1"/>
          <p:nvPr/>
        </p:nvSpPr>
        <p:spPr>
          <a:xfrm>
            <a:off x="1" y="-32657"/>
            <a:ext cx="5333999" cy="6846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FC6D543-836B-4DD8-812F-BBEE5D04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8125" y1="47031" x2="18125" y2="47031"/>
                        <a14:foregroundMark x1="25000" y1="31875" x2="25000" y2="31875"/>
                        <a14:foregroundMark x1="35313" y1="20000" x2="35313" y2="20000"/>
                        <a14:foregroundMark x1="49688" y1="16875" x2="49688" y2="16875"/>
                        <a14:foregroundMark x1="65781" y1="19375" x2="65781" y2="19375"/>
                        <a14:foregroundMark x1="77031" y1="30625" x2="77031" y2="30625"/>
                        <a14:foregroundMark x1="79375" y1="46719" x2="79375" y2="4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0" y="-152400"/>
            <a:ext cx="1703520" cy="170352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67A6D4-0B36-4954-AF5F-CCB2E62EB313}"/>
              </a:ext>
            </a:extLst>
          </p:cNvPr>
          <p:cNvSpPr txBox="1"/>
          <p:nvPr/>
        </p:nvSpPr>
        <p:spPr>
          <a:xfrm>
            <a:off x="0" y="4810260"/>
            <a:ext cx="12192000" cy="2047740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BB0CF34-9588-44CD-8B34-EEC9D433593F}"/>
              </a:ext>
            </a:extLst>
          </p:cNvPr>
          <p:cNvSpPr txBox="1"/>
          <p:nvPr/>
        </p:nvSpPr>
        <p:spPr>
          <a:xfrm>
            <a:off x="200656" y="1040998"/>
            <a:ext cx="1117598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68CA726-F2BC-483B-ADF5-328CB0B91EA0}"/>
              </a:ext>
            </a:extLst>
          </p:cNvPr>
          <p:cNvSpPr txBox="1"/>
          <p:nvPr/>
        </p:nvSpPr>
        <p:spPr>
          <a:xfrm>
            <a:off x="200656" y="3107626"/>
            <a:ext cx="11751201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 Tây sang Đông nên điểm A và B sẽ luân phiên có ngày và đêm.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1969</TotalTime>
  <Words>517</Words>
  <Application>Microsoft Office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#9Slide04 SVNNaive Inline</vt:lpstr>
      <vt:lpstr>#9Slide02 Noi dung rat dai</vt:lpstr>
      <vt:lpstr>Calibri Light</vt:lpstr>
      <vt:lpstr>Calibri</vt:lpstr>
      <vt:lpstr>Times New Roman</vt:lpstr>
      <vt:lpstr>Arial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huong pham</dc:creator>
  <cp:lastModifiedBy>ADMIN</cp:lastModifiedBy>
  <cp:revision>58</cp:revision>
  <dcterms:created xsi:type="dcterms:W3CDTF">2021-08-15T02:19:46Z</dcterms:created>
  <dcterms:modified xsi:type="dcterms:W3CDTF">2021-11-10T10:03:36Z</dcterms:modified>
</cp:coreProperties>
</file>