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67" r:id="rId6"/>
    <p:sldId id="263" r:id="rId7"/>
    <p:sldId id="262" r:id="rId8"/>
    <p:sldId id="265" r:id="rId9"/>
    <p:sldId id="264"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0000"/>
    <a:srgbClr val="1C2D38"/>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222CE9-8D8C-4A9D-9A31-881615EAE0B8}"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vi-VN"/>
        </a:p>
      </dgm:t>
    </dgm:pt>
    <dgm:pt modelId="{015B7765-C66F-4F19-AD16-F0D37CFDB37F}">
      <dgm:prSet phldrT="[Text]"/>
      <dgm:spPr>
        <a:solidFill>
          <a:schemeClr val="bg2">
            <a:lumMod val="10000"/>
          </a:schemeClr>
        </a:solidFill>
      </dgm:spPr>
      <dgm:t>
        <a:bodyPr/>
        <a:lstStyle/>
        <a:p>
          <a:r>
            <a:rPr lang="en-US"/>
            <a:t>Người nghi nhiễm</a:t>
          </a:r>
          <a:endParaRPr lang="vi-VN"/>
        </a:p>
      </dgm:t>
    </dgm:pt>
    <dgm:pt modelId="{D4038E10-CD55-45B5-839A-B90ECA455A20}" type="parTrans" cxnId="{1BA3D0B1-5AA6-4B70-B44E-FE269A2F9FA8}">
      <dgm:prSet/>
      <dgm:spPr/>
      <dgm:t>
        <a:bodyPr/>
        <a:lstStyle/>
        <a:p>
          <a:endParaRPr lang="vi-VN"/>
        </a:p>
      </dgm:t>
    </dgm:pt>
    <dgm:pt modelId="{70FAE836-EFB6-47D3-BBD0-92401654CCE0}" type="sibTrans" cxnId="{1BA3D0B1-5AA6-4B70-B44E-FE269A2F9FA8}">
      <dgm:prSet/>
      <dgm:spPr/>
      <dgm:t>
        <a:bodyPr/>
        <a:lstStyle/>
        <a:p>
          <a:endParaRPr lang="vi-VN"/>
        </a:p>
      </dgm:t>
    </dgm:pt>
    <dgm:pt modelId="{90DF2C3C-3F16-4D3D-9563-D577FF492567}">
      <dgm:prSet phldrT="[Text]" custT="1"/>
      <dgm:spPr>
        <a:solidFill>
          <a:schemeClr val="accent6">
            <a:lumMod val="50000"/>
          </a:schemeClr>
        </a:solidFill>
      </dgm:spPr>
      <dgm:t>
        <a:bodyPr/>
        <a:lstStyle/>
        <a:p>
          <a:r>
            <a:rPr lang="en-US" sz="2400"/>
            <a:t>Nếu có triệu chứng nặng</a:t>
          </a:r>
          <a:endParaRPr lang="vi-VN" sz="2400"/>
        </a:p>
      </dgm:t>
    </dgm:pt>
    <dgm:pt modelId="{D5F47D10-0A44-48ED-8757-002C5AFDC654}" type="parTrans" cxnId="{593AA627-E211-4F5A-8DBB-917F300A9F6A}">
      <dgm:prSet/>
      <dgm:spPr/>
      <dgm:t>
        <a:bodyPr/>
        <a:lstStyle/>
        <a:p>
          <a:endParaRPr lang="vi-VN"/>
        </a:p>
      </dgm:t>
    </dgm:pt>
    <dgm:pt modelId="{D756EB6A-0F5C-4639-B058-1D4CC65BA508}" type="sibTrans" cxnId="{593AA627-E211-4F5A-8DBB-917F300A9F6A}">
      <dgm:prSet/>
      <dgm:spPr/>
      <dgm:t>
        <a:bodyPr/>
        <a:lstStyle/>
        <a:p>
          <a:endParaRPr lang="vi-VN"/>
        </a:p>
      </dgm:t>
    </dgm:pt>
    <dgm:pt modelId="{27F91D8B-2A80-4EA0-90E1-C8441B646030}">
      <dgm:prSet phldrT="[Text]" custT="1"/>
      <dgm:spPr>
        <a:solidFill>
          <a:srgbClr val="1C2D38"/>
        </a:solidFill>
      </dgm:spPr>
      <dgm:t>
        <a:bodyPr/>
        <a:lstStyle/>
        <a:p>
          <a:r>
            <a:rPr lang="en-US" sz="2400"/>
            <a:t>Nếu có triệu chứng nhẹ, test nhanh COVID-19</a:t>
          </a:r>
          <a:endParaRPr lang="vi-VN" sz="2400"/>
        </a:p>
      </dgm:t>
    </dgm:pt>
    <dgm:pt modelId="{5F3C934F-AE8F-427E-8374-394A6D29D078}" type="parTrans" cxnId="{EB5B2980-553A-4C53-9499-5583BAA2F402}">
      <dgm:prSet/>
      <dgm:spPr/>
      <dgm:t>
        <a:bodyPr/>
        <a:lstStyle/>
        <a:p>
          <a:endParaRPr lang="vi-VN"/>
        </a:p>
      </dgm:t>
    </dgm:pt>
    <dgm:pt modelId="{E68E020B-B084-47A4-9B3D-B49C8F72316F}" type="sibTrans" cxnId="{EB5B2980-553A-4C53-9499-5583BAA2F402}">
      <dgm:prSet/>
      <dgm:spPr/>
      <dgm:t>
        <a:bodyPr/>
        <a:lstStyle/>
        <a:p>
          <a:endParaRPr lang="vi-VN"/>
        </a:p>
      </dgm:t>
    </dgm:pt>
    <dgm:pt modelId="{E121E484-E442-4544-88DE-1962CE6B3E2E}">
      <dgm:prSet phldrT="[Text]" custT="1"/>
      <dgm:spPr>
        <a:solidFill>
          <a:schemeClr val="accent5">
            <a:lumMod val="50000"/>
          </a:schemeClr>
        </a:solidFill>
      </dgm:spPr>
      <dgm:t>
        <a:bodyPr/>
        <a:lstStyle/>
        <a:p>
          <a:r>
            <a:rPr lang="en-US" sz="1800"/>
            <a:t>Âm tính</a:t>
          </a:r>
        </a:p>
        <a:p>
          <a:r>
            <a:rPr lang="en-US" sz="1800"/>
            <a:t> chuyển KCB/tiếp tục học</a:t>
          </a:r>
          <a:endParaRPr lang="vi-VN" sz="1800"/>
        </a:p>
      </dgm:t>
    </dgm:pt>
    <dgm:pt modelId="{190E3128-1144-475B-9A92-4B5E46420212}" type="parTrans" cxnId="{692C8ABC-D5B0-42FA-ACAD-BA0B308D5B7D}">
      <dgm:prSet/>
      <dgm:spPr/>
      <dgm:t>
        <a:bodyPr/>
        <a:lstStyle/>
        <a:p>
          <a:endParaRPr lang="vi-VN"/>
        </a:p>
      </dgm:t>
    </dgm:pt>
    <dgm:pt modelId="{EF45BDF1-BF34-466F-82DA-76386EC81786}" type="sibTrans" cxnId="{692C8ABC-D5B0-42FA-ACAD-BA0B308D5B7D}">
      <dgm:prSet/>
      <dgm:spPr/>
      <dgm:t>
        <a:bodyPr/>
        <a:lstStyle/>
        <a:p>
          <a:endParaRPr lang="vi-VN"/>
        </a:p>
      </dgm:t>
    </dgm:pt>
    <dgm:pt modelId="{51D84626-BAB5-4C63-984E-788A116EF01D}">
      <dgm:prSet phldrT="[Text]" custT="1"/>
      <dgm:spPr>
        <a:solidFill>
          <a:schemeClr val="accent5">
            <a:lumMod val="75000"/>
          </a:schemeClr>
        </a:solidFill>
      </dgm:spPr>
      <dgm:t>
        <a:bodyPr/>
        <a:lstStyle/>
        <a:p>
          <a:r>
            <a:rPr lang="en-US" sz="2000"/>
            <a:t>Dương tính</a:t>
          </a:r>
        </a:p>
        <a:p>
          <a:r>
            <a:rPr lang="en-US" sz="2000"/>
            <a:t>xử lý theo quy trình</a:t>
          </a:r>
          <a:endParaRPr lang="vi-VN" sz="2000"/>
        </a:p>
      </dgm:t>
    </dgm:pt>
    <dgm:pt modelId="{9E276294-BB2E-4FDD-B803-0B815C3E9834}" type="parTrans" cxnId="{96A46FE1-4635-45BD-B6AD-76F355DDC201}">
      <dgm:prSet/>
      <dgm:spPr/>
      <dgm:t>
        <a:bodyPr/>
        <a:lstStyle/>
        <a:p>
          <a:endParaRPr lang="vi-VN"/>
        </a:p>
      </dgm:t>
    </dgm:pt>
    <dgm:pt modelId="{0C05E5BC-5F6C-4A52-A9F3-AC23E97F205A}" type="sibTrans" cxnId="{96A46FE1-4635-45BD-B6AD-76F355DDC201}">
      <dgm:prSet/>
      <dgm:spPr/>
      <dgm:t>
        <a:bodyPr/>
        <a:lstStyle/>
        <a:p>
          <a:endParaRPr lang="vi-VN"/>
        </a:p>
      </dgm:t>
    </dgm:pt>
    <dgm:pt modelId="{C6FADF51-CFD6-4EA0-A3BE-AADB7EF2DC0C}">
      <dgm:prSet phldrT="[Text]" custT="1"/>
      <dgm:spPr>
        <a:solidFill>
          <a:schemeClr val="accent6">
            <a:lumMod val="75000"/>
          </a:schemeClr>
        </a:solidFill>
      </dgm:spPr>
      <dgm:t>
        <a:bodyPr/>
        <a:lstStyle/>
        <a:p>
          <a:r>
            <a:rPr lang="en-US" sz="2800"/>
            <a:t>Gọi: </a:t>
          </a:r>
        </a:p>
        <a:p>
          <a:r>
            <a:rPr lang="en-US" sz="2400"/>
            <a:t>115, BV QH, BV Nhi</a:t>
          </a:r>
          <a:endParaRPr lang="vi-VN" sz="2400"/>
        </a:p>
      </dgm:t>
    </dgm:pt>
    <dgm:pt modelId="{EDFE7725-0F99-4E56-9080-CEFAD3FDA359}" type="parTrans" cxnId="{F1E119D3-946A-435E-97E8-1698A78DAA68}">
      <dgm:prSet/>
      <dgm:spPr/>
      <dgm:t>
        <a:bodyPr/>
        <a:lstStyle/>
        <a:p>
          <a:endParaRPr lang="vi-VN"/>
        </a:p>
      </dgm:t>
    </dgm:pt>
    <dgm:pt modelId="{827BD33E-D2E4-436F-983B-2FDAC7AEFE75}" type="sibTrans" cxnId="{F1E119D3-946A-435E-97E8-1698A78DAA68}">
      <dgm:prSet/>
      <dgm:spPr/>
      <dgm:t>
        <a:bodyPr/>
        <a:lstStyle/>
        <a:p>
          <a:endParaRPr lang="vi-VN"/>
        </a:p>
      </dgm:t>
    </dgm:pt>
    <dgm:pt modelId="{49B6BE2E-4209-441A-84B8-96BF5A8E92AA}" type="pres">
      <dgm:prSet presAssocID="{F7222CE9-8D8C-4A9D-9A31-881615EAE0B8}" presName="hierChild1" presStyleCnt="0">
        <dgm:presLayoutVars>
          <dgm:orgChart val="1"/>
          <dgm:chPref val="1"/>
          <dgm:dir/>
          <dgm:animOne val="branch"/>
          <dgm:animLvl val="lvl"/>
          <dgm:resizeHandles/>
        </dgm:presLayoutVars>
      </dgm:prSet>
      <dgm:spPr/>
      <dgm:t>
        <a:bodyPr/>
        <a:lstStyle/>
        <a:p>
          <a:endParaRPr lang="en-US"/>
        </a:p>
      </dgm:t>
    </dgm:pt>
    <dgm:pt modelId="{D5C2F3DF-CFE7-404E-92E9-C5110568C2AD}" type="pres">
      <dgm:prSet presAssocID="{015B7765-C66F-4F19-AD16-F0D37CFDB37F}" presName="hierRoot1" presStyleCnt="0">
        <dgm:presLayoutVars>
          <dgm:hierBranch val="init"/>
        </dgm:presLayoutVars>
      </dgm:prSet>
      <dgm:spPr/>
    </dgm:pt>
    <dgm:pt modelId="{B7C25836-6A89-4AE6-9DD4-321F3B2FB619}" type="pres">
      <dgm:prSet presAssocID="{015B7765-C66F-4F19-AD16-F0D37CFDB37F}" presName="rootComposite1" presStyleCnt="0"/>
      <dgm:spPr/>
    </dgm:pt>
    <dgm:pt modelId="{39F71FDB-3EA3-488E-9840-5EF77CB06534}" type="pres">
      <dgm:prSet presAssocID="{015B7765-C66F-4F19-AD16-F0D37CFDB37F}" presName="rootText1" presStyleLbl="node0" presStyleIdx="0" presStyleCnt="1" custScaleX="124654">
        <dgm:presLayoutVars>
          <dgm:chPref val="3"/>
        </dgm:presLayoutVars>
      </dgm:prSet>
      <dgm:spPr/>
      <dgm:t>
        <a:bodyPr/>
        <a:lstStyle/>
        <a:p>
          <a:endParaRPr lang="en-US"/>
        </a:p>
      </dgm:t>
    </dgm:pt>
    <dgm:pt modelId="{3F562F6F-A0B4-4E85-B0E0-29D2CB9DC30C}" type="pres">
      <dgm:prSet presAssocID="{015B7765-C66F-4F19-AD16-F0D37CFDB37F}" presName="rootConnector1" presStyleLbl="node1" presStyleIdx="0" presStyleCnt="0"/>
      <dgm:spPr/>
      <dgm:t>
        <a:bodyPr/>
        <a:lstStyle/>
        <a:p>
          <a:endParaRPr lang="en-US"/>
        </a:p>
      </dgm:t>
    </dgm:pt>
    <dgm:pt modelId="{86291AE8-4341-490C-8E8B-8D8EAC6F8995}" type="pres">
      <dgm:prSet presAssocID="{015B7765-C66F-4F19-AD16-F0D37CFDB37F}" presName="hierChild2" presStyleCnt="0"/>
      <dgm:spPr/>
    </dgm:pt>
    <dgm:pt modelId="{FED32B72-9BE9-460C-9F20-1F2F6ECBC5D8}" type="pres">
      <dgm:prSet presAssocID="{D5F47D10-0A44-48ED-8757-002C5AFDC654}" presName="Name37" presStyleLbl="parChTrans1D2" presStyleIdx="0" presStyleCnt="2"/>
      <dgm:spPr/>
      <dgm:t>
        <a:bodyPr/>
        <a:lstStyle/>
        <a:p>
          <a:endParaRPr lang="en-US"/>
        </a:p>
      </dgm:t>
    </dgm:pt>
    <dgm:pt modelId="{20AD2FAC-B4DF-451B-A88F-8FBAD71B19CC}" type="pres">
      <dgm:prSet presAssocID="{90DF2C3C-3F16-4D3D-9563-D577FF492567}" presName="hierRoot2" presStyleCnt="0">
        <dgm:presLayoutVars>
          <dgm:hierBranch val="init"/>
        </dgm:presLayoutVars>
      </dgm:prSet>
      <dgm:spPr/>
    </dgm:pt>
    <dgm:pt modelId="{9367FEF3-00F5-4A00-9F1A-0C2BC2D4DAC1}" type="pres">
      <dgm:prSet presAssocID="{90DF2C3C-3F16-4D3D-9563-D577FF492567}" presName="rootComposite" presStyleCnt="0"/>
      <dgm:spPr/>
    </dgm:pt>
    <dgm:pt modelId="{4B3C5694-C4D1-4FF7-A8DC-9705636AF0C0}" type="pres">
      <dgm:prSet presAssocID="{90DF2C3C-3F16-4D3D-9563-D577FF492567}" presName="rootText" presStyleLbl="node2" presStyleIdx="0" presStyleCnt="2" custScaleX="139033">
        <dgm:presLayoutVars>
          <dgm:chPref val="3"/>
        </dgm:presLayoutVars>
      </dgm:prSet>
      <dgm:spPr/>
      <dgm:t>
        <a:bodyPr/>
        <a:lstStyle/>
        <a:p>
          <a:endParaRPr lang="en-US"/>
        </a:p>
      </dgm:t>
    </dgm:pt>
    <dgm:pt modelId="{664CBBEE-FA26-473A-A7E9-831AE07F0D1D}" type="pres">
      <dgm:prSet presAssocID="{90DF2C3C-3F16-4D3D-9563-D577FF492567}" presName="rootConnector" presStyleLbl="node2" presStyleIdx="0" presStyleCnt="2"/>
      <dgm:spPr/>
      <dgm:t>
        <a:bodyPr/>
        <a:lstStyle/>
        <a:p>
          <a:endParaRPr lang="en-US"/>
        </a:p>
      </dgm:t>
    </dgm:pt>
    <dgm:pt modelId="{205D974F-DAA8-476C-B57C-C7B9FD8336F3}" type="pres">
      <dgm:prSet presAssocID="{90DF2C3C-3F16-4D3D-9563-D577FF492567}" presName="hierChild4" presStyleCnt="0"/>
      <dgm:spPr/>
    </dgm:pt>
    <dgm:pt modelId="{8736FBE7-3EB7-4E58-8E87-C86FAB0331BD}" type="pres">
      <dgm:prSet presAssocID="{EDFE7725-0F99-4E56-9080-CEFAD3FDA359}" presName="Name37" presStyleLbl="parChTrans1D3" presStyleIdx="0" presStyleCnt="3"/>
      <dgm:spPr/>
      <dgm:t>
        <a:bodyPr/>
        <a:lstStyle/>
        <a:p>
          <a:endParaRPr lang="en-US"/>
        </a:p>
      </dgm:t>
    </dgm:pt>
    <dgm:pt modelId="{6F4D042A-291B-419A-9198-71F1F3526FC8}" type="pres">
      <dgm:prSet presAssocID="{C6FADF51-CFD6-4EA0-A3BE-AADB7EF2DC0C}" presName="hierRoot2" presStyleCnt="0">
        <dgm:presLayoutVars>
          <dgm:hierBranch val="init"/>
        </dgm:presLayoutVars>
      </dgm:prSet>
      <dgm:spPr/>
    </dgm:pt>
    <dgm:pt modelId="{2E5E3EE8-11D3-41BD-BD43-257DF09088FE}" type="pres">
      <dgm:prSet presAssocID="{C6FADF51-CFD6-4EA0-A3BE-AADB7EF2DC0C}" presName="rootComposite" presStyleCnt="0"/>
      <dgm:spPr/>
    </dgm:pt>
    <dgm:pt modelId="{EA87D3BC-2CF2-49A9-8EDC-5C77340335C8}" type="pres">
      <dgm:prSet presAssocID="{C6FADF51-CFD6-4EA0-A3BE-AADB7EF2DC0C}" presName="rootText" presStyleLbl="node3" presStyleIdx="0" presStyleCnt="3">
        <dgm:presLayoutVars>
          <dgm:chPref val="3"/>
        </dgm:presLayoutVars>
      </dgm:prSet>
      <dgm:spPr/>
      <dgm:t>
        <a:bodyPr/>
        <a:lstStyle/>
        <a:p>
          <a:endParaRPr lang="en-US"/>
        </a:p>
      </dgm:t>
    </dgm:pt>
    <dgm:pt modelId="{5B3E42D1-5984-4C05-AB7E-A61150D082CC}" type="pres">
      <dgm:prSet presAssocID="{C6FADF51-CFD6-4EA0-A3BE-AADB7EF2DC0C}" presName="rootConnector" presStyleLbl="node3" presStyleIdx="0" presStyleCnt="3"/>
      <dgm:spPr/>
      <dgm:t>
        <a:bodyPr/>
        <a:lstStyle/>
        <a:p>
          <a:endParaRPr lang="en-US"/>
        </a:p>
      </dgm:t>
    </dgm:pt>
    <dgm:pt modelId="{5C95C300-1D2F-4346-A599-8E4A3620B457}" type="pres">
      <dgm:prSet presAssocID="{C6FADF51-CFD6-4EA0-A3BE-AADB7EF2DC0C}" presName="hierChild4" presStyleCnt="0"/>
      <dgm:spPr/>
    </dgm:pt>
    <dgm:pt modelId="{28D005AE-C0C8-4A39-9538-881BB9C449AD}" type="pres">
      <dgm:prSet presAssocID="{C6FADF51-CFD6-4EA0-A3BE-AADB7EF2DC0C}" presName="hierChild5" presStyleCnt="0"/>
      <dgm:spPr/>
    </dgm:pt>
    <dgm:pt modelId="{3D4E1A63-8F5B-4770-A2B4-DA1C0D4DEA73}" type="pres">
      <dgm:prSet presAssocID="{90DF2C3C-3F16-4D3D-9563-D577FF492567}" presName="hierChild5" presStyleCnt="0"/>
      <dgm:spPr/>
    </dgm:pt>
    <dgm:pt modelId="{334FA219-16A6-4CCD-AA1D-34F796C65CDC}" type="pres">
      <dgm:prSet presAssocID="{5F3C934F-AE8F-427E-8374-394A6D29D078}" presName="Name37" presStyleLbl="parChTrans1D2" presStyleIdx="1" presStyleCnt="2"/>
      <dgm:spPr/>
      <dgm:t>
        <a:bodyPr/>
        <a:lstStyle/>
        <a:p>
          <a:endParaRPr lang="en-US"/>
        </a:p>
      </dgm:t>
    </dgm:pt>
    <dgm:pt modelId="{A2EE0284-7218-4473-87D1-901C3E04D5F2}" type="pres">
      <dgm:prSet presAssocID="{27F91D8B-2A80-4EA0-90E1-C8441B646030}" presName="hierRoot2" presStyleCnt="0">
        <dgm:presLayoutVars>
          <dgm:hierBranch val="init"/>
        </dgm:presLayoutVars>
      </dgm:prSet>
      <dgm:spPr/>
    </dgm:pt>
    <dgm:pt modelId="{D41024B2-9059-4D83-AB8C-99C72677484C}" type="pres">
      <dgm:prSet presAssocID="{27F91D8B-2A80-4EA0-90E1-C8441B646030}" presName="rootComposite" presStyleCnt="0"/>
      <dgm:spPr/>
    </dgm:pt>
    <dgm:pt modelId="{5F09F4CD-AA7E-4F9B-876E-E35BD9EC8E99}" type="pres">
      <dgm:prSet presAssocID="{27F91D8B-2A80-4EA0-90E1-C8441B646030}" presName="rootText" presStyleLbl="node2" presStyleIdx="1" presStyleCnt="2" custScaleX="168054">
        <dgm:presLayoutVars>
          <dgm:chPref val="3"/>
        </dgm:presLayoutVars>
      </dgm:prSet>
      <dgm:spPr/>
      <dgm:t>
        <a:bodyPr/>
        <a:lstStyle/>
        <a:p>
          <a:endParaRPr lang="en-US"/>
        </a:p>
      </dgm:t>
    </dgm:pt>
    <dgm:pt modelId="{F8679225-022F-49CF-B4E5-7613E66E8B59}" type="pres">
      <dgm:prSet presAssocID="{27F91D8B-2A80-4EA0-90E1-C8441B646030}" presName="rootConnector" presStyleLbl="node2" presStyleIdx="1" presStyleCnt="2"/>
      <dgm:spPr/>
      <dgm:t>
        <a:bodyPr/>
        <a:lstStyle/>
        <a:p>
          <a:endParaRPr lang="en-US"/>
        </a:p>
      </dgm:t>
    </dgm:pt>
    <dgm:pt modelId="{4A593E85-7BE8-4DAF-A54A-1D23A75E95C4}" type="pres">
      <dgm:prSet presAssocID="{27F91D8B-2A80-4EA0-90E1-C8441B646030}" presName="hierChild4" presStyleCnt="0"/>
      <dgm:spPr/>
    </dgm:pt>
    <dgm:pt modelId="{863FA443-9C30-4405-8672-849CE52C3BB1}" type="pres">
      <dgm:prSet presAssocID="{190E3128-1144-475B-9A92-4B5E46420212}" presName="Name37" presStyleLbl="parChTrans1D3" presStyleIdx="1" presStyleCnt="3"/>
      <dgm:spPr/>
      <dgm:t>
        <a:bodyPr/>
        <a:lstStyle/>
        <a:p>
          <a:endParaRPr lang="en-US"/>
        </a:p>
      </dgm:t>
    </dgm:pt>
    <dgm:pt modelId="{07511D0E-2AC2-4BB3-A3CA-78BC054E2BA0}" type="pres">
      <dgm:prSet presAssocID="{E121E484-E442-4544-88DE-1962CE6B3E2E}" presName="hierRoot2" presStyleCnt="0">
        <dgm:presLayoutVars>
          <dgm:hierBranch val="init"/>
        </dgm:presLayoutVars>
      </dgm:prSet>
      <dgm:spPr/>
    </dgm:pt>
    <dgm:pt modelId="{69EFC000-1C6F-4E99-9991-E2D4251FEC20}" type="pres">
      <dgm:prSet presAssocID="{E121E484-E442-4544-88DE-1962CE6B3E2E}" presName="rootComposite" presStyleCnt="0"/>
      <dgm:spPr/>
    </dgm:pt>
    <dgm:pt modelId="{767EE595-0A38-4232-99F4-AD423FEB2006}" type="pres">
      <dgm:prSet presAssocID="{E121E484-E442-4544-88DE-1962CE6B3E2E}" presName="rootText" presStyleLbl="node3" presStyleIdx="1" presStyleCnt="3" custLinFactNeighborY="-2242">
        <dgm:presLayoutVars>
          <dgm:chPref val="3"/>
        </dgm:presLayoutVars>
      </dgm:prSet>
      <dgm:spPr/>
      <dgm:t>
        <a:bodyPr/>
        <a:lstStyle/>
        <a:p>
          <a:endParaRPr lang="en-US"/>
        </a:p>
      </dgm:t>
    </dgm:pt>
    <dgm:pt modelId="{FAADC5F3-4C76-4A0C-ABB9-F3B0983D02A0}" type="pres">
      <dgm:prSet presAssocID="{E121E484-E442-4544-88DE-1962CE6B3E2E}" presName="rootConnector" presStyleLbl="node3" presStyleIdx="1" presStyleCnt="3"/>
      <dgm:spPr/>
      <dgm:t>
        <a:bodyPr/>
        <a:lstStyle/>
        <a:p>
          <a:endParaRPr lang="en-US"/>
        </a:p>
      </dgm:t>
    </dgm:pt>
    <dgm:pt modelId="{F9BCE27D-9DAA-4FF1-8796-CDE2197C4F6B}" type="pres">
      <dgm:prSet presAssocID="{E121E484-E442-4544-88DE-1962CE6B3E2E}" presName="hierChild4" presStyleCnt="0"/>
      <dgm:spPr/>
    </dgm:pt>
    <dgm:pt modelId="{084C83B6-8452-4B3B-BEBC-E017C18EEE24}" type="pres">
      <dgm:prSet presAssocID="{E121E484-E442-4544-88DE-1962CE6B3E2E}" presName="hierChild5" presStyleCnt="0"/>
      <dgm:spPr/>
    </dgm:pt>
    <dgm:pt modelId="{73D75352-2E47-4876-A5A5-F3F4863C4E90}" type="pres">
      <dgm:prSet presAssocID="{9E276294-BB2E-4FDD-B803-0B815C3E9834}" presName="Name37" presStyleLbl="parChTrans1D3" presStyleIdx="2" presStyleCnt="3"/>
      <dgm:spPr/>
      <dgm:t>
        <a:bodyPr/>
        <a:lstStyle/>
        <a:p>
          <a:endParaRPr lang="en-US"/>
        </a:p>
      </dgm:t>
    </dgm:pt>
    <dgm:pt modelId="{E76CD2DA-B277-43B7-8157-9B2CBB272F3D}" type="pres">
      <dgm:prSet presAssocID="{51D84626-BAB5-4C63-984E-788A116EF01D}" presName="hierRoot2" presStyleCnt="0">
        <dgm:presLayoutVars>
          <dgm:hierBranch val="init"/>
        </dgm:presLayoutVars>
      </dgm:prSet>
      <dgm:spPr/>
    </dgm:pt>
    <dgm:pt modelId="{4F7C6980-E31B-45B7-BAC6-D0FB18EF6CD0}" type="pres">
      <dgm:prSet presAssocID="{51D84626-BAB5-4C63-984E-788A116EF01D}" presName="rootComposite" presStyleCnt="0"/>
      <dgm:spPr/>
    </dgm:pt>
    <dgm:pt modelId="{B57723ED-09C5-4A18-8B0A-7F0A98E8B3B2}" type="pres">
      <dgm:prSet presAssocID="{51D84626-BAB5-4C63-984E-788A116EF01D}" presName="rootText" presStyleLbl="node3" presStyleIdx="2" presStyleCnt="3">
        <dgm:presLayoutVars>
          <dgm:chPref val="3"/>
        </dgm:presLayoutVars>
      </dgm:prSet>
      <dgm:spPr/>
      <dgm:t>
        <a:bodyPr/>
        <a:lstStyle/>
        <a:p>
          <a:endParaRPr lang="en-US"/>
        </a:p>
      </dgm:t>
    </dgm:pt>
    <dgm:pt modelId="{7B310A65-325D-4F59-BCEA-BBB40D1C6DEF}" type="pres">
      <dgm:prSet presAssocID="{51D84626-BAB5-4C63-984E-788A116EF01D}" presName="rootConnector" presStyleLbl="node3" presStyleIdx="2" presStyleCnt="3"/>
      <dgm:spPr/>
      <dgm:t>
        <a:bodyPr/>
        <a:lstStyle/>
        <a:p>
          <a:endParaRPr lang="en-US"/>
        </a:p>
      </dgm:t>
    </dgm:pt>
    <dgm:pt modelId="{7F548FB3-EF82-4764-A9C8-476780E17A87}" type="pres">
      <dgm:prSet presAssocID="{51D84626-BAB5-4C63-984E-788A116EF01D}" presName="hierChild4" presStyleCnt="0"/>
      <dgm:spPr/>
    </dgm:pt>
    <dgm:pt modelId="{88B02815-6EA7-4D51-847E-5E4FED519C64}" type="pres">
      <dgm:prSet presAssocID="{51D84626-BAB5-4C63-984E-788A116EF01D}" presName="hierChild5" presStyleCnt="0"/>
      <dgm:spPr/>
    </dgm:pt>
    <dgm:pt modelId="{EA5FB6A7-E4B8-405B-A249-C5B2AF84303E}" type="pres">
      <dgm:prSet presAssocID="{27F91D8B-2A80-4EA0-90E1-C8441B646030}" presName="hierChild5" presStyleCnt="0"/>
      <dgm:spPr/>
    </dgm:pt>
    <dgm:pt modelId="{77B4BBEE-BEEF-4DA9-B80C-CEAD01E88849}" type="pres">
      <dgm:prSet presAssocID="{015B7765-C66F-4F19-AD16-F0D37CFDB37F}" presName="hierChild3" presStyleCnt="0"/>
      <dgm:spPr/>
    </dgm:pt>
  </dgm:ptLst>
  <dgm:cxnLst>
    <dgm:cxn modelId="{0DBFADCE-3E26-433D-AAE0-EDB8E956E67A}" type="presOf" srcId="{D5F47D10-0A44-48ED-8757-002C5AFDC654}" destId="{FED32B72-9BE9-460C-9F20-1F2F6ECBC5D8}" srcOrd="0" destOrd="0" presId="urn:microsoft.com/office/officeart/2005/8/layout/orgChart1"/>
    <dgm:cxn modelId="{DF661AA5-912B-49B9-B857-8700546284C1}" type="presOf" srcId="{C6FADF51-CFD6-4EA0-A3BE-AADB7EF2DC0C}" destId="{EA87D3BC-2CF2-49A9-8EDC-5C77340335C8}" srcOrd="0" destOrd="0" presId="urn:microsoft.com/office/officeart/2005/8/layout/orgChart1"/>
    <dgm:cxn modelId="{96A46FE1-4635-45BD-B6AD-76F355DDC201}" srcId="{27F91D8B-2A80-4EA0-90E1-C8441B646030}" destId="{51D84626-BAB5-4C63-984E-788A116EF01D}" srcOrd="1" destOrd="0" parTransId="{9E276294-BB2E-4FDD-B803-0B815C3E9834}" sibTransId="{0C05E5BC-5F6C-4A52-A9F3-AC23E97F205A}"/>
    <dgm:cxn modelId="{6096EC79-C38B-4C61-B0E0-472ABFB25619}" type="presOf" srcId="{5F3C934F-AE8F-427E-8374-394A6D29D078}" destId="{334FA219-16A6-4CCD-AA1D-34F796C65CDC}" srcOrd="0" destOrd="0" presId="urn:microsoft.com/office/officeart/2005/8/layout/orgChart1"/>
    <dgm:cxn modelId="{EB5B2980-553A-4C53-9499-5583BAA2F402}" srcId="{015B7765-C66F-4F19-AD16-F0D37CFDB37F}" destId="{27F91D8B-2A80-4EA0-90E1-C8441B646030}" srcOrd="1" destOrd="0" parTransId="{5F3C934F-AE8F-427E-8374-394A6D29D078}" sibTransId="{E68E020B-B084-47A4-9B3D-B49C8F72316F}"/>
    <dgm:cxn modelId="{2CBF617F-2297-4275-8A86-9A9BE6DFCFED}" type="presOf" srcId="{27F91D8B-2A80-4EA0-90E1-C8441B646030}" destId="{F8679225-022F-49CF-B4E5-7613E66E8B59}" srcOrd="1" destOrd="0" presId="urn:microsoft.com/office/officeart/2005/8/layout/orgChart1"/>
    <dgm:cxn modelId="{B7C8439A-3A6B-43DC-9928-8DE29348903C}" type="presOf" srcId="{27F91D8B-2A80-4EA0-90E1-C8441B646030}" destId="{5F09F4CD-AA7E-4F9B-876E-E35BD9EC8E99}" srcOrd="0" destOrd="0" presId="urn:microsoft.com/office/officeart/2005/8/layout/orgChart1"/>
    <dgm:cxn modelId="{6D2D887A-A2BF-4EA7-B46D-57F8D56317FC}" type="presOf" srcId="{90DF2C3C-3F16-4D3D-9563-D577FF492567}" destId="{4B3C5694-C4D1-4FF7-A8DC-9705636AF0C0}" srcOrd="0" destOrd="0" presId="urn:microsoft.com/office/officeart/2005/8/layout/orgChart1"/>
    <dgm:cxn modelId="{F1E119D3-946A-435E-97E8-1698A78DAA68}" srcId="{90DF2C3C-3F16-4D3D-9563-D577FF492567}" destId="{C6FADF51-CFD6-4EA0-A3BE-AADB7EF2DC0C}" srcOrd="0" destOrd="0" parTransId="{EDFE7725-0F99-4E56-9080-CEFAD3FDA359}" sibTransId="{827BD33E-D2E4-436F-983B-2FDAC7AEFE75}"/>
    <dgm:cxn modelId="{A9EC050B-24F6-46AD-A404-AD3E23074B0C}" type="presOf" srcId="{190E3128-1144-475B-9A92-4B5E46420212}" destId="{863FA443-9C30-4405-8672-849CE52C3BB1}" srcOrd="0" destOrd="0" presId="urn:microsoft.com/office/officeart/2005/8/layout/orgChart1"/>
    <dgm:cxn modelId="{B78F5A14-8E55-4FF6-8922-53AA7B4B5F3D}" type="presOf" srcId="{90DF2C3C-3F16-4D3D-9563-D577FF492567}" destId="{664CBBEE-FA26-473A-A7E9-831AE07F0D1D}" srcOrd="1" destOrd="0" presId="urn:microsoft.com/office/officeart/2005/8/layout/orgChart1"/>
    <dgm:cxn modelId="{DC2436E3-C72D-4A32-9A05-2293CD316FF5}" type="presOf" srcId="{EDFE7725-0F99-4E56-9080-CEFAD3FDA359}" destId="{8736FBE7-3EB7-4E58-8E87-C86FAB0331BD}" srcOrd="0" destOrd="0" presId="urn:microsoft.com/office/officeart/2005/8/layout/orgChart1"/>
    <dgm:cxn modelId="{593AA627-E211-4F5A-8DBB-917F300A9F6A}" srcId="{015B7765-C66F-4F19-AD16-F0D37CFDB37F}" destId="{90DF2C3C-3F16-4D3D-9563-D577FF492567}" srcOrd="0" destOrd="0" parTransId="{D5F47D10-0A44-48ED-8757-002C5AFDC654}" sibTransId="{D756EB6A-0F5C-4639-B058-1D4CC65BA508}"/>
    <dgm:cxn modelId="{1F2ECEA0-0F9E-486F-AA7B-B84B658576C3}" type="presOf" srcId="{51D84626-BAB5-4C63-984E-788A116EF01D}" destId="{B57723ED-09C5-4A18-8B0A-7F0A98E8B3B2}" srcOrd="0" destOrd="0" presId="urn:microsoft.com/office/officeart/2005/8/layout/orgChart1"/>
    <dgm:cxn modelId="{692C8ABC-D5B0-42FA-ACAD-BA0B308D5B7D}" srcId="{27F91D8B-2A80-4EA0-90E1-C8441B646030}" destId="{E121E484-E442-4544-88DE-1962CE6B3E2E}" srcOrd="0" destOrd="0" parTransId="{190E3128-1144-475B-9A92-4B5E46420212}" sibTransId="{EF45BDF1-BF34-466F-82DA-76386EC81786}"/>
    <dgm:cxn modelId="{DEB7F940-81E0-4362-85AD-EB0B85581926}" type="presOf" srcId="{E121E484-E442-4544-88DE-1962CE6B3E2E}" destId="{767EE595-0A38-4232-99F4-AD423FEB2006}" srcOrd="0" destOrd="0" presId="urn:microsoft.com/office/officeart/2005/8/layout/orgChart1"/>
    <dgm:cxn modelId="{B6890E48-2F74-4107-8EC2-40B5884DA45B}" type="presOf" srcId="{C6FADF51-CFD6-4EA0-A3BE-AADB7EF2DC0C}" destId="{5B3E42D1-5984-4C05-AB7E-A61150D082CC}" srcOrd="1" destOrd="0" presId="urn:microsoft.com/office/officeart/2005/8/layout/orgChart1"/>
    <dgm:cxn modelId="{C9263DA5-821F-418E-A12F-D9A283EE0F1D}" type="presOf" srcId="{51D84626-BAB5-4C63-984E-788A116EF01D}" destId="{7B310A65-325D-4F59-BCEA-BBB40D1C6DEF}" srcOrd="1" destOrd="0" presId="urn:microsoft.com/office/officeart/2005/8/layout/orgChart1"/>
    <dgm:cxn modelId="{1BA3D0B1-5AA6-4B70-B44E-FE269A2F9FA8}" srcId="{F7222CE9-8D8C-4A9D-9A31-881615EAE0B8}" destId="{015B7765-C66F-4F19-AD16-F0D37CFDB37F}" srcOrd="0" destOrd="0" parTransId="{D4038E10-CD55-45B5-839A-B90ECA455A20}" sibTransId="{70FAE836-EFB6-47D3-BBD0-92401654CCE0}"/>
    <dgm:cxn modelId="{9BEE1715-A8BA-4061-B184-99ADB3CBD934}" type="presOf" srcId="{015B7765-C66F-4F19-AD16-F0D37CFDB37F}" destId="{3F562F6F-A0B4-4E85-B0E0-29D2CB9DC30C}" srcOrd="1" destOrd="0" presId="urn:microsoft.com/office/officeart/2005/8/layout/orgChart1"/>
    <dgm:cxn modelId="{7E72E1E2-3A01-4482-8A9F-F59C412DBC0A}" type="presOf" srcId="{9E276294-BB2E-4FDD-B803-0B815C3E9834}" destId="{73D75352-2E47-4876-A5A5-F3F4863C4E90}" srcOrd="0" destOrd="0" presId="urn:microsoft.com/office/officeart/2005/8/layout/orgChart1"/>
    <dgm:cxn modelId="{14419591-5515-44D6-A86A-BFC21AA6E456}" type="presOf" srcId="{E121E484-E442-4544-88DE-1962CE6B3E2E}" destId="{FAADC5F3-4C76-4A0C-ABB9-F3B0983D02A0}" srcOrd="1" destOrd="0" presId="urn:microsoft.com/office/officeart/2005/8/layout/orgChart1"/>
    <dgm:cxn modelId="{0E0425AD-5325-4BFB-8D57-E1E924668AF2}" type="presOf" srcId="{F7222CE9-8D8C-4A9D-9A31-881615EAE0B8}" destId="{49B6BE2E-4209-441A-84B8-96BF5A8E92AA}" srcOrd="0" destOrd="0" presId="urn:microsoft.com/office/officeart/2005/8/layout/orgChart1"/>
    <dgm:cxn modelId="{1D2B8CE4-9704-4BA5-90B4-CF8D94974802}" type="presOf" srcId="{015B7765-C66F-4F19-AD16-F0D37CFDB37F}" destId="{39F71FDB-3EA3-488E-9840-5EF77CB06534}" srcOrd="0" destOrd="0" presId="urn:microsoft.com/office/officeart/2005/8/layout/orgChart1"/>
    <dgm:cxn modelId="{29CF8B43-1558-4C3F-8B1C-FD483DED58F3}" type="presParOf" srcId="{49B6BE2E-4209-441A-84B8-96BF5A8E92AA}" destId="{D5C2F3DF-CFE7-404E-92E9-C5110568C2AD}" srcOrd="0" destOrd="0" presId="urn:microsoft.com/office/officeart/2005/8/layout/orgChart1"/>
    <dgm:cxn modelId="{D94DDCE1-8ABD-408C-B56B-6B3922761418}" type="presParOf" srcId="{D5C2F3DF-CFE7-404E-92E9-C5110568C2AD}" destId="{B7C25836-6A89-4AE6-9DD4-321F3B2FB619}" srcOrd="0" destOrd="0" presId="urn:microsoft.com/office/officeart/2005/8/layout/orgChart1"/>
    <dgm:cxn modelId="{85CA24AD-F6EE-48FC-8FE6-3E628F722A14}" type="presParOf" srcId="{B7C25836-6A89-4AE6-9DD4-321F3B2FB619}" destId="{39F71FDB-3EA3-488E-9840-5EF77CB06534}" srcOrd="0" destOrd="0" presId="urn:microsoft.com/office/officeart/2005/8/layout/orgChart1"/>
    <dgm:cxn modelId="{C5CBC347-7B3C-464F-9574-C261FB5706A2}" type="presParOf" srcId="{B7C25836-6A89-4AE6-9DD4-321F3B2FB619}" destId="{3F562F6F-A0B4-4E85-B0E0-29D2CB9DC30C}" srcOrd="1" destOrd="0" presId="urn:microsoft.com/office/officeart/2005/8/layout/orgChart1"/>
    <dgm:cxn modelId="{6CCCAE84-4E15-4E39-AC84-0DDA27046990}" type="presParOf" srcId="{D5C2F3DF-CFE7-404E-92E9-C5110568C2AD}" destId="{86291AE8-4341-490C-8E8B-8D8EAC6F8995}" srcOrd="1" destOrd="0" presId="urn:microsoft.com/office/officeart/2005/8/layout/orgChart1"/>
    <dgm:cxn modelId="{9A716A4D-837D-4532-A3B3-E084AC57E502}" type="presParOf" srcId="{86291AE8-4341-490C-8E8B-8D8EAC6F8995}" destId="{FED32B72-9BE9-460C-9F20-1F2F6ECBC5D8}" srcOrd="0" destOrd="0" presId="urn:microsoft.com/office/officeart/2005/8/layout/orgChart1"/>
    <dgm:cxn modelId="{CF8144DA-98EC-457A-89DA-9F6EB955F1A9}" type="presParOf" srcId="{86291AE8-4341-490C-8E8B-8D8EAC6F8995}" destId="{20AD2FAC-B4DF-451B-A88F-8FBAD71B19CC}" srcOrd="1" destOrd="0" presId="urn:microsoft.com/office/officeart/2005/8/layout/orgChart1"/>
    <dgm:cxn modelId="{5D8FF374-6AD3-498F-9BEC-9FB969712581}" type="presParOf" srcId="{20AD2FAC-B4DF-451B-A88F-8FBAD71B19CC}" destId="{9367FEF3-00F5-4A00-9F1A-0C2BC2D4DAC1}" srcOrd="0" destOrd="0" presId="urn:microsoft.com/office/officeart/2005/8/layout/orgChart1"/>
    <dgm:cxn modelId="{147E98B7-1741-49A0-AA04-0863A8A76996}" type="presParOf" srcId="{9367FEF3-00F5-4A00-9F1A-0C2BC2D4DAC1}" destId="{4B3C5694-C4D1-4FF7-A8DC-9705636AF0C0}" srcOrd="0" destOrd="0" presId="urn:microsoft.com/office/officeart/2005/8/layout/orgChart1"/>
    <dgm:cxn modelId="{9265D1B1-9FB0-4D20-A1D2-F4883FEAD009}" type="presParOf" srcId="{9367FEF3-00F5-4A00-9F1A-0C2BC2D4DAC1}" destId="{664CBBEE-FA26-473A-A7E9-831AE07F0D1D}" srcOrd="1" destOrd="0" presId="urn:microsoft.com/office/officeart/2005/8/layout/orgChart1"/>
    <dgm:cxn modelId="{B4BE137E-78B0-4947-9623-EE4D9211786D}" type="presParOf" srcId="{20AD2FAC-B4DF-451B-A88F-8FBAD71B19CC}" destId="{205D974F-DAA8-476C-B57C-C7B9FD8336F3}" srcOrd="1" destOrd="0" presId="urn:microsoft.com/office/officeart/2005/8/layout/orgChart1"/>
    <dgm:cxn modelId="{D109E373-A3E1-4F3A-AF5A-70C6D10331CD}" type="presParOf" srcId="{205D974F-DAA8-476C-B57C-C7B9FD8336F3}" destId="{8736FBE7-3EB7-4E58-8E87-C86FAB0331BD}" srcOrd="0" destOrd="0" presId="urn:microsoft.com/office/officeart/2005/8/layout/orgChart1"/>
    <dgm:cxn modelId="{3AEFF07C-8A80-4B88-BECD-0D670CB72D67}" type="presParOf" srcId="{205D974F-DAA8-476C-B57C-C7B9FD8336F3}" destId="{6F4D042A-291B-419A-9198-71F1F3526FC8}" srcOrd="1" destOrd="0" presId="urn:microsoft.com/office/officeart/2005/8/layout/orgChart1"/>
    <dgm:cxn modelId="{D21C83C0-699D-4CF7-B723-180528F201E6}" type="presParOf" srcId="{6F4D042A-291B-419A-9198-71F1F3526FC8}" destId="{2E5E3EE8-11D3-41BD-BD43-257DF09088FE}" srcOrd="0" destOrd="0" presId="urn:microsoft.com/office/officeart/2005/8/layout/orgChart1"/>
    <dgm:cxn modelId="{6DB487C3-EFE1-4236-B6D2-0705F79D2245}" type="presParOf" srcId="{2E5E3EE8-11D3-41BD-BD43-257DF09088FE}" destId="{EA87D3BC-2CF2-49A9-8EDC-5C77340335C8}" srcOrd="0" destOrd="0" presId="urn:microsoft.com/office/officeart/2005/8/layout/orgChart1"/>
    <dgm:cxn modelId="{B912E4E9-E1F8-4D2D-BDE6-4A918AD1DAA5}" type="presParOf" srcId="{2E5E3EE8-11D3-41BD-BD43-257DF09088FE}" destId="{5B3E42D1-5984-4C05-AB7E-A61150D082CC}" srcOrd="1" destOrd="0" presId="urn:microsoft.com/office/officeart/2005/8/layout/orgChart1"/>
    <dgm:cxn modelId="{227BAE40-87F7-4B94-99C0-E681C15843A3}" type="presParOf" srcId="{6F4D042A-291B-419A-9198-71F1F3526FC8}" destId="{5C95C300-1D2F-4346-A599-8E4A3620B457}" srcOrd="1" destOrd="0" presId="urn:microsoft.com/office/officeart/2005/8/layout/orgChart1"/>
    <dgm:cxn modelId="{B197354B-C3CF-4C4A-A005-F8A271A565DE}" type="presParOf" srcId="{6F4D042A-291B-419A-9198-71F1F3526FC8}" destId="{28D005AE-C0C8-4A39-9538-881BB9C449AD}" srcOrd="2" destOrd="0" presId="urn:microsoft.com/office/officeart/2005/8/layout/orgChart1"/>
    <dgm:cxn modelId="{81646BDE-3CC5-43B0-B732-9AD3B73E02FD}" type="presParOf" srcId="{20AD2FAC-B4DF-451B-A88F-8FBAD71B19CC}" destId="{3D4E1A63-8F5B-4770-A2B4-DA1C0D4DEA73}" srcOrd="2" destOrd="0" presId="urn:microsoft.com/office/officeart/2005/8/layout/orgChart1"/>
    <dgm:cxn modelId="{6BF4CE34-CF65-4986-A24D-1FD1DEE30788}" type="presParOf" srcId="{86291AE8-4341-490C-8E8B-8D8EAC6F8995}" destId="{334FA219-16A6-4CCD-AA1D-34F796C65CDC}" srcOrd="2" destOrd="0" presId="urn:microsoft.com/office/officeart/2005/8/layout/orgChart1"/>
    <dgm:cxn modelId="{CE70276B-9E45-48E2-B056-37A87A160E1C}" type="presParOf" srcId="{86291AE8-4341-490C-8E8B-8D8EAC6F8995}" destId="{A2EE0284-7218-4473-87D1-901C3E04D5F2}" srcOrd="3" destOrd="0" presId="urn:microsoft.com/office/officeart/2005/8/layout/orgChart1"/>
    <dgm:cxn modelId="{FC5AC5A9-B62E-422F-B81C-B41FD9EDA9C6}" type="presParOf" srcId="{A2EE0284-7218-4473-87D1-901C3E04D5F2}" destId="{D41024B2-9059-4D83-AB8C-99C72677484C}" srcOrd="0" destOrd="0" presId="urn:microsoft.com/office/officeart/2005/8/layout/orgChart1"/>
    <dgm:cxn modelId="{D3F0EF66-C1B6-4E74-88D5-190DB3867051}" type="presParOf" srcId="{D41024B2-9059-4D83-AB8C-99C72677484C}" destId="{5F09F4CD-AA7E-4F9B-876E-E35BD9EC8E99}" srcOrd="0" destOrd="0" presId="urn:microsoft.com/office/officeart/2005/8/layout/orgChart1"/>
    <dgm:cxn modelId="{BCC2EED4-0960-4C2A-814A-9315726113A0}" type="presParOf" srcId="{D41024B2-9059-4D83-AB8C-99C72677484C}" destId="{F8679225-022F-49CF-B4E5-7613E66E8B59}" srcOrd="1" destOrd="0" presId="urn:microsoft.com/office/officeart/2005/8/layout/orgChart1"/>
    <dgm:cxn modelId="{74147BF1-294A-4F47-B95D-2D55539EAC8F}" type="presParOf" srcId="{A2EE0284-7218-4473-87D1-901C3E04D5F2}" destId="{4A593E85-7BE8-4DAF-A54A-1D23A75E95C4}" srcOrd="1" destOrd="0" presId="urn:microsoft.com/office/officeart/2005/8/layout/orgChart1"/>
    <dgm:cxn modelId="{781CE844-E4B3-4E59-8971-C6A859A33C0E}" type="presParOf" srcId="{4A593E85-7BE8-4DAF-A54A-1D23A75E95C4}" destId="{863FA443-9C30-4405-8672-849CE52C3BB1}" srcOrd="0" destOrd="0" presId="urn:microsoft.com/office/officeart/2005/8/layout/orgChart1"/>
    <dgm:cxn modelId="{E542DA77-F5F9-4312-8471-AD7F699F3713}" type="presParOf" srcId="{4A593E85-7BE8-4DAF-A54A-1D23A75E95C4}" destId="{07511D0E-2AC2-4BB3-A3CA-78BC054E2BA0}" srcOrd="1" destOrd="0" presId="urn:microsoft.com/office/officeart/2005/8/layout/orgChart1"/>
    <dgm:cxn modelId="{FF6FA1DB-044A-4E68-A682-38AEF5BAF2B8}" type="presParOf" srcId="{07511D0E-2AC2-4BB3-A3CA-78BC054E2BA0}" destId="{69EFC000-1C6F-4E99-9991-E2D4251FEC20}" srcOrd="0" destOrd="0" presId="urn:microsoft.com/office/officeart/2005/8/layout/orgChart1"/>
    <dgm:cxn modelId="{43EDD8D7-F135-4577-87D5-550AAC396C22}" type="presParOf" srcId="{69EFC000-1C6F-4E99-9991-E2D4251FEC20}" destId="{767EE595-0A38-4232-99F4-AD423FEB2006}" srcOrd="0" destOrd="0" presId="urn:microsoft.com/office/officeart/2005/8/layout/orgChart1"/>
    <dgm:cxn modelId="{D557B023-3909-420C-88BB-9DE5E8D9FACA}" type="presParOf" srcId="{69EFC000-1C6F-4E99-9991-E2D4251FEC20}" destId="{FAADC5F3-4C76-4A0C-ABB9-F3B0983D02A0}" srcOrd="1" destOrd="0" presId="urn:microsoft.com/office/officeart/2005/8/layout/orgChart1"/>
    <dgm:cxn modelId="{0C65E8FE-803A-4AC7-8FE1-E0D7FA6DC085}" type="presParOf" srcId="{07511D0E-2AC2-4BB3-A3CA-78BC054E2BA0}" destId="{F9BCE27D-9DAA-4FF1-8796-CDE2197C4F6B}" srcOrd="1" destOrd="0" presId="urn:microsoft.com/office/officeart/2005/8/layout/orgChart1"/>
    <dgm:cxn modelId="{1DC17D27-DB77-4F12-AC24-C90A37101A50}" type="presParOf" srcId="{07511D0E-2AC2-4BB3-A3CA-78BC054E2BA0}" destId="{084C83B6-8452-4B3B-BEBC-E017C18EEE24}" srcOrd="2" destOrd="0" presId="urn:microsoft.com/office/officeart/2005/8/layout/orgChart1"/>
    <dgm:cxn modelId="{805D0678-6C1E-4FBB-B29E-852EBB2A0EFF}" type="presParOf" srcId="{4A593E85-7BE8-4DAF-A54A-1D23A75E95C4}" destId="{73D75352-2E47-4876-A5A5-F3F4863C4E90}" srcOrd="2" destOrd="0" presId="urn:microsoft.com/office/officeart/2005/8/layout/orgChart1"/>
    <dgm:cxn modelId="{B3071099-6453-4566-9BB4-F97C3CFD9525}" type="presParOf" srcId="{4A593E85-7BE8-4DAF-A54A-1D23A75E95C4}" destId="{E76CD2DA-B277-43B7-8157-9B2CBB272F3D}" srcOrd="3" destOrd="0" presId="urn:microsoft.com/office/officeart/2005/8/layout/orgChart1"/>
    <dgm:cxn modelId="{582713F4-C311-4D94-9201-79FC1475BE3C}" type="presParOf" srcId="{E76CD2DA-B277-43B7-8157-9B2CBB272F3D}" destId="{4F7C6980-E31B-45B7-BAC6-D0FB18EF6CD0}" srcOrd="0" destOrd="0" presId="urn:microsoft.com/office/officeart/2005/8/layout/orgChart1"/>
    <dgm:cxn modelId="{E8B25A91-02FB-4E74-9A87-91AC8450F769}" type="presParOf" srcId="{4F7C6980-E31B-45B7-BAC6-D0FB18EF6CD0}" destId="{B57723ED-09C5-4A18-8B0A-7F0A98E8B3B2}" srcOrd="0" destOrd="0" presId="urn:microsoft.com/office/officeart/2005/8/layout/orgChart1"/>
    <dgm:cxn modelId="{EB2EA0AC-025E-40E5-ACDE-76D604804249}" type="presParOf" srcId="{4F7C6980-E31B-45B7-BAC6-D0FB18EF6CD0}" destId="{7B310A65-325D-4F59-BCEA-BBB40D1C6DEF}" srcOrd="1" destOrd="0" presId="urn:microsoft.com/office/officeart/2005/8/layout/orgChart1"/>
    <dgm:cxn modelId="{977F7662-A593-4219-A5DB-F6649E71314D}" type="presParOf" srcId="{E76CD2DA-B277-43B7-8157-9B2CBB272F3D}" destId="{7F548FB3-EF82-4764-A9C8-476780E17A87}" srcOrd="1" destOrd="0" presId="urn:microsoft.com/office/officeart/2005/8/layout/orgChart1"/>
    <dgm:cxn modelId="{5D4FCFD5-A693-4AFF-8D81-D1EBBEDD4871}" type="presParOf" srcId="{E76CD2DA-B277-43B7-8157-9B2CBB272F3D}" destId="{88B02815-6EA7-4D51-847E-5E4FED519C64}" srcOrd="2" destOrd="0" presId="urn:microsoft.com/office/officeart/2005/8/layout/orgChart1"/>
    <dgm:cxn modelId="{862E31EA-A863-4DBE-B5D0-083FCDEFB8AF}" type="presParOf" srcId="{A2EE0284-7218-4473-87D1-901C3E04D5F2}" destId="{EA5FB6A7-E4B8-405B-A249-C5B2AF84303E}" srcOrd="2" destOrd="0" presId="urn:microsoft.com/office/officeart/2005/8/layout/orgChart1"/>
    <dgm:cxn modelId="{932DDF7B-FEE4-4FA2-9B84-EEF518C832C7}" type="presParOf" srcId="{D5C2F3DF-CFE7-404E-92E9-C5110568C2AD}" destId="{77B4BBEE-BEEF-4DA9-B80C-CEAD01E8884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75352-2E47-4876-A5A5-F3F4863C4E90}">
      <dsp:nvSpPr>
        <dsp:cNvPr id="0" name=""/>
        <dsp:cNvSpPr/>
      </dsp:nvSpPr>
      <dsp:spPr>
        <a:xfrm>
          <a:off x="6115710" y="3085665"/>
          <a:ext cx="642262" cy="2980976"/>
        </a:xfrm>
        <a:custGeom>
          <a:avLst/>
          <a:gdLst/>
          <a:ahLst/>
          <a:cxnLst/>
          <a:rect l="0" t="0" r="0" b="0"/>
          <a:pathLst>
            <a:path>
              <a:moveTo>
                <a:pt x="0" y="0"/>
              </a:moveTo>
              <a:lnTo>
                <a:pt x="0" y="2980976"/>
              </a:lnTo>
              <a:lnTo>
                <a:pt x="642262" y="2980976"/>
              </a:lnTo>
            </a:path>
          </a:pathLst>
        </a:custGeom>
        <a:noFill/>
        <a:ln w="34925" cap="flat" cmpd="sng" algn="in">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3FA443-9C30-4405-8672-849CE52C3BB1}">
      <dsp:nvSpPr>
        <dsp:cNvPr id="0" name=""/>
        <dsp:cNvSpPr/>
      </dsp:nvSpPr>
      <dsp:spPr>
        <a:xfrm>
          <a:off x="6115710" y="3085665"/>
          <a:ext cx="642262" cy="1143446"/>
        </a:xfrm>
        <a:custGeom>
          <a:avLst/>
          <a:gdLst/>
          <a:ahLst/>
          <a:cxnLst/>
          <a:rect l="0" t="0" r="0" b="0"/>
          <a:pathLst>
            <a:path>
              <a:moveTo>
                <a:pt x="0" y="0"/>
              </a:moveTo>
              <a:lnTo>
                <a:pt x="0" y="1143446"/>
              </a:lnTo>
              <a:lnTo>
                <a:pt x="642262" y="1143446"/>
              </a:lnTo>
            </a:path>
          </a:pathLst>
        </a:custGeom>
        <a:noFill/>
        <a:ln w="34925" cap="flat" cmpd="sng" algn="in">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4FA219-16A6-4CCD-AA1D-34F796C65CDC}">
      <dsp:nvSpPr>
        <dsp:cNvPr id="0" name=""/>
        <dsp:cNvSpPr/>
      </dsp:nvSpPr>
      <dsp:spPr>
        <a:xfrm>
          <a:off x="5789717" y="1276696"/>
          <a:ext cx="2038694" cy="535047"/>
        </a:xfrm>
        <a:custGeom>
          <a:avLst/>
          <a:gdLst/>
          <a:ahLst/>
          <a:cxnLst/>
          <a:rect l="0" t="0" r="0" b="0"/>
          <a:pathLst>
            <a:path>
              <a:moveTo>
                <a:pt x="0" y="0"/>
              </a:moveTo>
              <a:lnTo>
                <a:pt x="0" y="267523"/>
              </a:lnTo>
              <a:lnTo>
                <a:pt x="2038694" y="267523"/>
              </a:lnTo>
              <a:lnTo>
                <a:pt x="2038694" y="535047"/>
              </a:lnTo>
            </a:path>
          </a:pathLst>
        </a:custGeom>
        <a:noFill/>
        <a:ln w="34925" cap="flat" cmpd="sng" algn="in">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36FBE7-3EB7-4E58-8E87-C86FAB0331BD}">
      <dsp:nvSpPr>
        <dsp:cNvPr id="0" name=""/>
        <dsp:cNvSpPr/>
      </dsp:nvSpPr>
      <dsp:spPr>
        <a:xfrm>
          <a:off x="1964380" y="3085665"/>
          <a:ext cx="531351" cy="1172007"/>
        </a:xfrm>
        <a:custGeom>
          <a:avLst/>
          <a:gdLst/>
          <a:ahLst/>
          <a:cxnLst/>
          <a:rect l="0" t="0" r="0" b="0"/>
          <a:pathLst>
            <a:path>
              <a:moveTo>
                <a:pt x="0" y="0"/>
              </a:moveTo>
              <a:lnTo>
                <a:pt x="0" y="1172007"/>
              </a:lnTo>
              <a:lnTo>
                <a:pt x="531351" y="1172007"/>
              </a:lnTo>
            </a:path>
          </a:pathLst>
        </a:custGeom>
        <a:noFill/>
        <a:ln w="34925" cap="flat" cmpd="sng" algn="in">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D32B72-9BE9-460C-9F20-1F2F6ECBC5D8}">
      <dsp:nvSpPr>
        <dsp:cNvPr id="0" name=""/>
        <dsp:cNvSpPr/>
      </dsp:nvSpPr>
      <dsp:spPr>
        <a:xfrm>
          <a:off x="3381317" y="1276696"/>
          <a:ext cx="2408399" cy="535047"/>
        </a:xfrm>
        <a:custGeom>
          <a:avLst/>
          <a:gdLst/>
          <a:ahLst/>
          <a:cxnLst/>
          <a:rect l="0" t="0" r="0" b="0"/>
          <a:pathLst>
            <a:path>
              <a:moveTo>
                <a:pt x="2408399" y="0"/>
              </a:moveTo>
              <a:lnTo>
                <a:pt x="2408399" y="267523"/>
              </a:lnTo>
              <a:lnTo>
                <a:pt x="0" y="267523"/>
              </a:lnTo>
              <a:lnTo>
                <a:pt x="0" y="535047"/>
              </a:lnTo>
            </a:path>
          </a:pathLst>
        </a:custGeom>
        <a:noFill/>
        <a:ln w="34925" cap="flat" cmpd="sng" algn="in">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F71FDB-3EA3-488E-9840-5EF77CB06534}">
      <dsp:nvSpPr>
        <dsp:cNvPr id="0" name=""/>
        <dsp:cNvSpPr/>
      </dsp:nvSpPr>
      <dsp:spPr>
        <a:xfrm>
          <a:off x="4201722" y="2775"/>
          <a:ext cx="3175988" cy="1273921"/>
        </a:xfrm>
        <a:prstGeom prst="rect">
          <a:avLst/>
        </a:prstGeom>
        <a:solidFill>
          <a:schemeClr val="bg2">
            <a:lumMod val="10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r>
            <a:rPr lang="en-US" sz="4500" kern="1200"/>
            <a:t>Người nghi nhiễm</a:t>
          </a:r>
          <a:endParaRPr lang="vi-VN" sz="4500" kern="1200"/>
        </a:p>
      </dsp:txBody>
      <dsp:txXfrm>
        <a:off x="4201722" y="2775"/>
        <a:ext cx="3175988" cy="1273921"/>
      </dsp:txXfrm>
    </dsp:sp>
    <dsp:sp modelId="{4B3C5694-C4D1-4FF7-A8DC-9705636AF0C0}">
      <dsp:nvSpPr>
        <dsp:cNvPr id="0" name=""/>
        <dsp:cNvSpPr/>
      </dsp:nvSpPr>
      <dsp:spPr>
        <a:xfrm>
          <a:off x="1610146" y="1811743"/>
          <a:ext cx="3542342" cy="1273921"/>
        </a:xfrm>
        <a:prstGeom prst="rect">
          <a:avLst/>
        </a:prstGeom>
        <a:solidFill>
          <a:schemeClr val="accent6">
            <a:lumMod val="50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a:t>Nếu có triệu chứng nặng</a:t>
          </a:r>
          <a:endParaRPr lang="vi-VN" sz="2400" kern="1200"/>
        </a:p>
      </dsp:txBody>
      <dsp:txXfrm>
        <a:off x="1610146" y="1811743"/>
        <a:ext cx="3542342" cy="1273921"/>
      </dsp:txXfrm>
    </dsp:sp>
    <dsp:sp modelId="{EA87D3BC-2CF2-49A9-8EDC-5C77340335C8}">
      <dsp:nvSpPr>
        <dsp:cNvPr id="0" name=""/>
        <dsp:cNvSpPr/>
      </dsp:nvSpPr>
      <dsp:spPr>
        <a:xfrm>
          <a:off x="2495731" y="3620712"/>
          <a:ext cx="2547842" cy="1273921"/>
        </a:xfrm>
        <a:prstGeom prst="rect">
          <a:avLst/>
        </a:prstGeom>
        <a:solidFill>
          <a:schemeClr val="accent6">
            <a:lumMod val="75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a:t>Gọi: </a:t>
          </a:r>
        </a:p>
        <a:p>
          <a:pPr lvl="0" algn="ctr" defTabSz="1244600">
            <a:lnSpc>
              <a:spcPct val="90000"/>
            </a:lnSpc>
            <a:spcBef>
              <a:spcPct val="0"/>
            </a:spcBef>
            <a:spcAft>
              <a:spcPct val="35000"/>
            </a:spcAft>
          </a:pPr>
          <a:r>
            <a:rPr lang="en-US" sz="2400" kern="1200"/>
            <a:t>115, BV QH, BV Nhi</a:t>
          </a:r>
          <a:endParaRPr lang="vi-VN" sz="2400" kern="1200"/>
        </a:p>
      </dsp:txBody>
      <dsp:txXfrm>
        <a:off x="2495731" y="3620712"/>
        <a:ext cx="2547842" cy="1273921"/>
      </dsp:txXfrm>
    </dsp:sp>
    <dsp:sp modelId="{5F09F4CD-AA7E-4F9B-876E-E35BD9EC8E99}">
      <dsp:nvSpPr>
        <dsp:cNvPr id="0" name=""/>
        <dsp:cNvSpPr/>
      </dsp:nvSpPr>
      <dsp:spPr>
        <a:xfrm>
          <a:off x="5687535" y="1811743"/>
          <a:ext cx="4281752" cy="1273921"/>
        </a:xfrm>
        <a:prstGeom prst="rect">
          <a:avLst/>
        </a:prstGeom>
        <a:solidFill>
          <a:srgbClr val="1C2D38"/>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a:t>Nếu có triệu chứng nhẹ, test nhanh COVID-19</a:t>
          </a:r>
          <a:endParaRPr lang="vi-VN" sz="2400" kern="1200"/>
        </a:p>
      </dsp:txBody>
      <dsp:txXfrm>
        <a:off x="5687535" y="1811743"/>
        <a:ext cx="4281752" cy="1273921"/>
      </dsp:txXfrm>
    </dsp:sp>
    <dsp:sp modelId="{767EE595-0A38-4232-99F4-AD423FEB2006}">
      <dsp:nvSpPr>
        <dsp:cNvPr id="0" name=""/>
        <dsp:cNvSpPr/>
      </dsp:nvSpPr>
      <dsp:spPr>
        <a:xfrm>
          <a:off x="6757973" y="3592151"/>
          <a:ext cx="2547842" cy="1273921"/>
        </a:xfrm>
        <a:prstGeom prst="rect">
          <a:avLst/>
        </a:prstGeom>
        <a:solidFill>
          <a:schemeClr val="accent5">
            <a:lumMod val="50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a:t>Âm tính</a:t>
          </a:r>
        </a:p>
        <a:p>
          <a:pPr lvl="0" algn="ctr" defTabSz="800100">
            <a:lnSpc>
              <a:spcPct val="90000"/>
            </a:lnSpc>
            <a:spcBef>
              <a:spcPct val="0"/>
            </a:spcBef>
            <a:spcAft>
              <a:spcPct val="35000"/>
            </a:spcAft>
          </a:pPr>
          <a:r>
            <a:rPr lang="en-US" sz="1800" kern="1200"/>
            <a:t> chuyển KCB/tiếp tục học</a:t>
          </a:r>
          <a:endParaRPr lang="vi-VN" sz="1800" kern="1200"/>
        </a:p>
      </dsp:txBody>
      <dsp:txXfrm>
        <a:off x="6757973" y="3592151"/>
        <a:ext cx="2547842" cy="1273921"/>
      </dsp:txXfrm>
    </dsp:sp>
    <dsp:sp modelId="{B57723ED-09C5-4A18-8B0A-7F0A98E8B3B2}">
      <dsp:nvSpPr>
        <dsp:cNvPr id="0" name=""/>
        <dsp:cNvSpPr/>
      </dsp:nvSpPr>
      <dsp:spPr>
        <a:xfrm>
          <a:off x="6757973" y="5429681"/>
          <a:ext cx="2547842" cy="1273921"/>
        </a:xfrm>
        <a:prstGeom prst="rect">
          <a:avLst/>
        </a:prstGeom>
        <a:solidFill>
          <a:schemeClr val="accent5">
            <a:lumMod val="75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a:t>Dương tính</a:t>
          </a:r>
        </a:p>
        <a:p>
          <a:pPr lvl="0" algn="ctr" defTabSz="889000">
            <a:lnSpc>
              <a:spcPct val="90000"/>
            </a:lnSpc>
            <a:spcBef>
              <a:spcPct val="0"/>
            </a:spcBef>
            <a:spcAft>
              <a:spcPct val="35000"/>
            </a:spcAft>
          </a:pPr>
          <a:r>
            <a:rPr lang="en-US" sz="2000" kern="1200"/>
            <a:t>xử lý theo quy trình</a:t>
          </a:r>
          <a:endParaRPr lang="vi-VN" sz="2000" kern="1200"/>
        </a:p>
      </dsp:txBody>
      <dsp:txXfrm>
        <a:off x="6757973" y="5429681"/>
        <a:ext cx="2547842" cy="127392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2/25/2022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2/25/2022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2/25/2022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2/25/2022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2/25/2022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4F0FEE-47A3-4FCD-8DFC-2AA8B332D8A2}"/>
              </a:ext>
            </a:extLst>
          </p:cNvPr>
          <p:cNvSpPr>
            <a:spLocks noGrp="1"/>
          </p:cNvSpPr>
          <p:nvPr>
            <p:ph type="ctrTitle"/>
          </p:nvPr>
        </p:nvSpPr>
        <p:spPr>
          <a:xfrm>
            <a:off x="1331495" y="1788454"/>
            <a:ext cx="9529009" cy="2503628"/>
          </a:xfrm>
        </p:spPr>
        <p:txBody>
          <a:bodyPr/>
          <a:lstStyle/>
          <a:p>
            <a:pPr>
              <a:lnSpc>
                <a:spcPct val="100000"/>
              </a:lnSpc>
              <a:spcBef>
                <a:spcPts val="600"/>
              </a:spcBef>
              <a:spcAft>
                <a:spcPts val="600"/>
              </a:spcAft>
            </a:pPr>
            <a:r>
              <a:rPr lang="en-US" sz="4000" b="1">
                <a:latin typeface="Arial" panose="020B0604020202020204" pitchFamily="34" charset="0"/>
                <a:cs typeface="Arial" panose="020B0604020202020204" pitchFamily="34" charset="0"/>
              </a:rPr>
              <a:t>QUY TRình kiểm soát dịch bệnh tại cơ sở giáo dục</a:t>
            </a:r>
            <a:br>
              <a:rPr lang="en-US" sz="4000" b="1">
                <a:latin typeface="Arial" panose="020B0604020202020204" pitchFamily="34" charset="0"/>
                <a:cs typeface="Arial" panose="020B0604020202020204" pitchFamily="34" charset="0"/>
              </a:rPr>
            </a:br>
            <a:r>
              <a:rPr lang="en-US" sz="2400" b="1" i="1" cap="none">
                <a:latin typeface="Arial" panose="020B0604020202020204" pitchFamily="34" charset="0"/>
                <a:cs typeface="Arial" panose="020B0604020202020204" pitchFamily="34" charset="0"/>
              </a:rPr>
              <a:t>(Công văn 548/UBND-VX ngày 22.2.2022) </a:t>
            </a:r>
            <a:br>
              <a:rPr lang="en-US" sz="2400" b="1" i="1" cap="none">
                <a:latin typeface="Arial" panose="020B0604020202020204" pitchFamily="34" charset="0"/>
                <a:cs typeface="Arial" panose="020B0604020202020204" pitchFamily="34" charset="0"/>
              </a:rPr>
            </a:br>
            <a:endParaRPr lang="vi-VN" sz="2400" b="1" i="1">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xmlns="" id="{ED6D125B-2D14-4475-ADBA-C905AEA85410}"/>
              </a:ext>
            </a:extLst>
          </p:cNvPr>
          <p:cNvSpPr>
            <a:spLocks noGrp="1"/>
          </p:cNvSpPr>
          <p:nvPr>
            <p:ph type="subTitle" idx="1"/>
          </p:nvPr>
        </p:nvSpPr>
        <p:spPr>
          <a:xfrm>
            <a:off x="2885179" y="4292082"/>
            <a:ext cx="6831673" cy="1086237"/>
          </a:xfrm>
        </p:spPr>
        <p:txBody>
          <a:bodyPr/>
          <a:lstStyle/>
          <a:p>
            <a:pPr algn="r"/>
            <a:r>
              <a:rPr lang="en-US" b="1">
                <a:latin typeface="Arial" panose="020B0604020202020204" pitchFamily="34" charset="0"/>
                <a:cs typeface="Arial" panose="020B0604020202020204" pitchFamily="34" charset="0"/>
              </a:rPr>
              <a:t>Phòng Nghiệp vụ Y</a:t>
            </a:r>
            <a:endParaRPr lang="vi-VN"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69334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89B89F-281B-42EB-886C-2484AFB3F41D}"/>
              </a:ext>
            </a:extLst>
          </p:cNvPr>
          <p:cNvSpPr>
            <a:spLocks noGrp="1"/>
          </p:cNvSpPr>
          <p:nvPr>
            <p:ph type="title"/>
          </p:nvPr>
        </p:nvSpPr>
        <p:spPr>
          <a:xfrm>
            <a:off x="1295400" y="209939"/>
            <a:ext cx="9601200" cy="650033"/>
          </a:xfrm>
        </p:spPr>
        <p:txBody>
          <a:bodyPr>
            <a:normAutofit/>
          </a:bodyPr>
          <a:lstStyle/>
          <a:p>
            <a:pPr algn="ctr"/>
            <a:r>
              <a:rPr lang="es-ES" sz="4000" b="1">
                <a:latin typeface="Arial" panose="020B0604020202020204" pitchFamily="34" charset="0"/>
                <a:cs typeface="Arial" panose="020B0604020202020204" pitchFamily="34" charset="0"/>
              </a:rPr>
              <a:t>Trung tâm y tế</a:t>
            </a:r>
            <a:endParaRPr lang="vi-VN" sz="4000" b="1">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38083383-31ED-403E-A5FD-91D99CBC5497}"/>
              </a:ext>
            </a:extLst>
          </p:cNvPr>
          <p:cNvSpPr>
            <a:spLocks noGrp="1"/>
          </p:cNvSpPr>
          <p:nvPr>
            <p:ph idx="1"/>
          </p:nvPr>
        </p:nvSpPr>
        <p:spPr>
          <a:xfrm>
            <a:off x="976606" y="1351384"/>
            <a:ext cx="10929256" cy="4990322"/>
          </a:xfrm>
        </p:spPr>
        <p:txBody>
          <a:bodyPr>
            <a:noAutofit/>
          </a:bodyPr>
          <a:lstStyle/>
          <a:p>
            <a:pPr marL="382588" indent="-382588" algn="just">
              <a:lnSpc>
                <a:spcPct val="107000"/>
              </a:lnSpc>
              <a:spcBef>
                <a:spcPts val="600"/>
              </a:spcBef>
              <a:spcAft>
                <a:spcPts val="600"/>
              </a:spcAft>
              <a:buFont typeface="Wingdings" panose="05000000000000000000" pitchFamily="2" charset="2"/>
              <a:buChar char="§"/>
              <a:tabLst>
                <a:tab pos="401638" algn="l"/>
                <a:tab pos="630238" algn="l"/>
              </a:tabLst>
            </a:pPr>
            <a:r>
              <a:rPr lang="es-ES" sz="2400">
                <a:effectLst/>
                <a:latin typeface="Arial" panose="020B0604020202020204" pitchFamily="34" charset="0"/>
                <a:ea typeface="Calibri" panose="020F0502020204030204" pitchFamily="34" charset="0"/>
                <a:cs typeface="Arial" panose="020B0604020202020204" pitchFamily="34" charset="0"/>
              </a:rPr>
              <a:t>Triển khai chăm sóc trẻ em mắc COVID-19 cách ly tại nhà theo Hướng dẫn chẩn đoán và điều trị COVID-19 ở trẻ em của Bộ Y tế theo Quyết định 405/QĐ-BYT của Bộ Y tế ngày 22/02/2022.</a:t>
            </a:r>
            <a:endParaRPr lang="vi-VN" sz="2400">
              <a:effectLst/>
              <a:latin typeface="Arial" panose="020B0604020202020204" pitchFamily="34" charset="0"/>
              <a:ea typeface="Calibri" panose="020F0502020204030204" pitchFamily="34" charset="0"/>
              <a:cs typeface="Arial" panose="020B0604020202020204" pitchFamily="34" charset="0"/>
            </a:endParaRPr>
          </a:p>
          <a:p>
            <a:pPr marL="382588" lvl="0" indent="-382588" algn="just">
              <a:lnSpc>
                <a:spcPct val="107000"/>
              </a:lnSpc>
              <a:spcBef>
                <a:spcPts val="600"/>
              </a:spcBef>
              <a:spcAft>
                <a:spcPts val="600"/>
              </a:spcAft>
              <a:buFont typeface="Wingdings" panose="05000000000000000000" pitchFamily="2" charset="2"/>
              <a:buChar char="§"/>
              <a:tabLst>
                <a:tab pos="401638" algn="l"/>
                <a:tab pos="630238" algn="l"/>
              </a:tabLst>
            </a:pPr>
            <a:r>
              <a:rPr lang="es-ES" sz="2400">
                <a:effectLst/>
                <a:latin typeface="Arial" panose="020B0604020202020204" pitchFamily="34" charset="0"/>
                <a:ea typeface="Calibri" panose="020F0502020204030204" pitchFamily="34" charset="0"/>
                <a:cs typeface="Arial" panose="020B0604020202020204" pitchFamily="34" charset="0"/>
              </a:rPr>
              <a:t>Cung cấp số điện thoại tư vấn công tác phòng chống dịch bệnh trong trường học và chăm sóc sức khỏe trẻ em mắc COVID-19 cho Trung tâm Kiểm soát bệnh tật thành phố và công khai bằng nhiều hình thức để phụ huynh và các cơ sở giáo dục trên địa bàn liên hệ khi cần.</a:t>
            </a:r>
            <a:endParaRPr lang="vi-VN" sz="2400">
              <a:effectLst/>
              <a:latin typeface="Arial" panose="020B0604020202020204" pitchFamily="34" charset="0"/>
              <a:ea typeface="Calibri" panose="020F0502020204030204" pitchFamily="34" charset="0"/>
              <a:cs typeface="Arial" panose="020B0604020202020204" pitchFamily="34" charset="0"/>
            </a:endParaRPr>
          </a:p>
          <a:p>
            <a:pPr marL="382588" lvl="0" indent="-382588" algn="just">
              <a:lnSpc>
                <a:spcPct val="107000"/>
              </a:lnSpc>
              <a:spcBef>
                <a:spcPts val="600"/>
              </a:spcBef>
              <a:spcAft>
                <a:spcPts val="600"/>
              </a:spcAft>
              <a:buFont typeface="Wingdings" panose="05000000000000000000" pitchFamily="2" charset="2"/>
              <a:buChar char="§"/>
              <a:tabLst>
                <a:tab pos="401638" algn="l"/>
                <a:tab pos="630238" algn="l"/>
              </a:tabLst>
            </a:pPr>
            <a:r>
              <a:rPr lang="es-ES" sz="2400">
                <a:effectLst/>
                <a:latin typeface="Arial" panose="020B0604020202020204" pitchFamily="34" charset="0"/>
                <a:ea typeface="Calibri" panose="020F0502020204030204" pitchFamily="34" charset="0"/>
                <a:cs typeface="Arial" panose="020B0604020202020204" pitchFamily="34" charset="0"/>
              </a:rPr>
              <a:t>Hỗ trợ các cơ sở giáo dục xử lý, điều tra dịch tễ, truy vết các trường hợp F0, F1 phát hiện tại trường học để có hướng xử trí phù hợp nhằm đảm bảo công tác an toàn phòng chống dịch bệnh tại các trường học.</a:t>
            </a:r>
            <a:endParaRPr lang="vi-VN" sz="2400">
              <a:effectLst/>
              <a:latin typeface="Arial" panose="020B0604020202020204" pitchFamily="34" charset="0"/>
              <a:ea typeface="Calibri" panose="020F0502020204030204" pitchFamily="34" charset="0"/>
              <a:cs typeface="Arial" panose="020B0604020202020204" pitchFamily="34" charset="0"/>
            </a:endParaRPr>
          </a:p>
          <a:p>
            <a:pPr algn="just"/>
            <a:endParaRPr lang="vi-VN" sz="180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vi-VN" sz="2600"/>
          </a:p>
        </p:txBody>
      </p:sp>
    </p:spTree>
    <p:extLst>
      <p:ext uri="{BB962C8B-B14F-4D97-AF65-F5344CB8AC3E}">
        <p14:creationId xmlns:p14="http://schemas.microsoft.com/office/powerpoint/2010/main" val="49987249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F7C9B9CF-4124-47F7-B692-89FBEC4103AD}"/>
              </a:ext>
            </a:extLst>
          </p:cNvPr>
          <p:cNvGraphicFramePr>
            <a:graphicFrameLocks noGrp="1"/>
          </p:cNvGraphicFramePr>
          <p:nvPr>
            <p:ph idx="1"/>
            <p:extLst>
              <p:ext uri="{D42A27DB-BD31-4B8C-83A1-F6EECF244321}">
                <p14:modId xmlns:p14="http://schemas.microsoft.com/office/powerpoint/2010/main" val="1252729807"/>
              </p:ext>
            </p:extLst>
          </p:nvPr>
        </p:nvGraphicFramePr>
        <p:xfrm>
          <a:off x="2030819" y="114300"/>
          <a:ext cx="11579434" cy="6706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xmlns="" id="{B14A6E14-7AED-4A0C-A578-7A834F612A15}"/>
              </a:ext>
            </a:extLst>
          </p:cNvPr>
          <p:cNvSpPr/>
          <p:nvPr/>
        </p:nvSpPr>
        <p:spPr>
          <a:xfrm>
            <a:off x="9620250" y="830425"/>
            <a:ext cx="2667000" cy="699796"/>
          </a:xfrm>
          <a:prstGeom prst="rect">
            <a:avLst/>
          </a:prstGeom>
          <a:no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a:solidFill>
                  <a:schemeClr val="accent4">
                    <a:lumMod val="50000"/>
                  </a:schemeClr>
                </a:solidFill>
                <a:latin typeface="Arial" panose="020B0604020202020204" pitchFamily="34" charset="0"/>
                <a:cs typeface="Arial" panose="020B0604020202020204" pitchFamily="34" charset="0"/>
              </a:rPr>
              <a:t>Đeo</a:t>
            </a:r>
            <a:r>
              <a:rPr lang="en-US" sz="1200">
                <a:solidFill>
                  <a:schemeClr val="accent4">
                    <a:lumMod val="50000"/>
                  </a:schemeClr>
                </a:solidFill>
                <a:latin typeface="Arial" panose="020B0604020202020204" pitchFamily="34" charset="0"/>
                <a:cs typeface="Arial" panose="020B0604020202020204" pitchFamily="34" charset="0"/>
              </a:rPr>
              <a:t> khẩu trang, ngừng hoạt động</a:t>
            </a:r>
          </a:p>
          <a:p>
            <a:pPr>
              <a:lnSpc>
                <a:spcPct val="150000"/>
              </a:lnSpc>
            </a:pPr>
            <a:r>
              <a:rPr lang="en-US" sz="1200">
                <a:solidFill>
                  <a:schemeClr val="accent4">
                    <a:lumMod val="50000"/>
                  </a:schemeClr>
                </a:solidFill>
                <a:latin typeface="Arial" panose="020B0604020202020204" pitchFamily="34" charset="0"/>
                <a:cs typeface="Arial" panose="020B0604020202020204" pitchFamily="34" charset="0"/>
              </a:rPr>
              <a:t>Đánh giá trình trạng sức khỏe</a:t>
            </a:r>
            <a:endParaRPr lang="vi-VN" sz="1200">
              <a:solidFill>
                <a:schemeClr val="accent4">
                  <a:lumMod val="50000"/>
                </a:schemeClr>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xmlns="" id="{EDDBE2A0-68FD-4D56-B04A-F631811338DC}"/>
              </a:ext>
            </a:extLst>
          </p:cNvPr>
          <p:cNvSpPr>
            <a:spLocks noGrp="1"/>
          </p:cNvSpPr>
          <p:nvPr>
            <p:ph type="title"/>
          </p:nvPr>
        </p:nvSpPr>
        <p:spPr>
          <a:xfrm>
            <a:off x="971551" y="552819"/>
            <a:ext cx="5486400" cy="555212"/>
          </a:xfrm>
        </p:spPr>
        <p:txBody>
          <a:bodyPr>
            <a:normAutofit/>
          </a:bodyPr>
          <a:lstStyle/>
          <a:p>
            <a:r>
              <a:rPr lang="en-US" sz="2800" b="1">
                <a:solidFill>
                  <a:schemeClr val="tx2">
                    <a:lumMod val="90000"/>
                    <a:lumOff val="10000"/>
                  </a:schemeClr>
                </a:solidFill>
                <a:latin typeface="Arial" panose="020B0604020202020204" pitchFamily="34" charset="0"/>
                <a:cs typeface="Arial" panose="020B0604020202020204" pitchFamily="34" charset="0"/>
              </a:rPr>
              <a:t>Quy trình xử lý ca nghi nhiễm</a:t>
            </a:r>
            <a:endParaRPr lang="vi-VN" sz="2800" b="1">
              <a:solidFill>
                <a:schemeClr val="tx2">
                  <a:lumMod val="90000"/>
                  <a:lumOff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196986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E4DCC8-7BC5-45F1-B434-67DC9C3DC363}"/>
              </a:ext>
            </a:extLst>
          </p:cNvPr>
          <p:cNvSpPr>
            <a:spLocks noGrp="1"/>
          </p:cNvSpPr>
          <p:nvPr>
            <p:ph type="title"/>
          </p:nvPr>
        </p:nvSpPr>
        <p:spPr>
          <a:xfrm>
            <a:off x="1371600" y="190500"/>
            <a:ext cx="9601200" cy="704850"/>
          </a:xfrm>
        </p:spPr>
        <p:txBody>
          <a:bodyPr>
            <a:noAutofit/>
          </a:bodyPr>
          <a:lstStyle/>
          <a:p>
            <a:pPr algn="ctr"/>
            <a:r>
              <a:rPr lang="en-US" sz="4800" b="1">
                <a:latin typeface="Arial" panose="020B0604020202020204" pitchFamily="34" charset="0"/>
                <a:cs typeface="Arial" panose="020B0604020202020204" pitchFamily="34" charset="0"/>
              </a:rPr>
              <a:t>Quy trình xử lý F0</a:t>
            </a:r>
            <a:endParaRPr lang="vi-VN" sz="4800" b="1">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A855853B-0E74-4A9A-B148-CD23D90B83FC}"/>
              </a:ext>
            </a:extLst>
          </p:cNvPr>
          <p:cNvSpPr>
            <a:spLocks noGrp="1"/>
          </p:cNvSpPr>
          <p:nvPr>
            <p:ph idx="1"/>
          </p:nvPr>
        </p:nvSpPr>
        <p:spPr>
          <a:xfrm>
            <a:off x="979714" y="1073020"/>
            <a:ext cx="10851502" cy="5594481"/>
          </a:xfrm>
        </p:spPr>
        <p:txBody>
          <a:bodyPr>
            <a:normAutofit fontScale="92500" lnSpcReduction="20000"/>
          </a:bodyPr>
          <a:lstStyle/>
          <a:p>
            <a:pPr>
              <a:lnSpc>
                <a:spcPct val="100000"/>
              </a:lnSpc>
              <a:spcBef>
                <a:spcPts val="600"/>
              </a:spcBef>
              <a:spcAft>
                <a:spcPts val="600"/>
              </a:spcAft>
            </a:pPr>
            <a:r>
              <a:rPr lang="vi-VN" sz="2400" b="1">
                <a:solidFill>
                  <a:srgbClr val="740000"/>
                </a:solidFill>
                <a:latin typeface="Arial" panose="020B0604020202020204" pitchFamily="34" charset="0"/>
                <a:cs typeface="Arial" panose="020B0604020202020204" pitchFamily="34" charset="0"/>
              </a:rPr>
              <a:t>Bướ</a:t>
            </a:r>
            <a:r>
              <a:rPr lang="en-US" sz="2400" b="1">
                <a:solidFill>
                  <a:srgbClr val="740000"/>
                </a:solidFill>
                <a:latin typeface="Arial" panose="020B0604020202020204" pitchFamily="34" charset="0"/>
                <a:cs typeface="Arial" panose="020B0604020202020204" pitchFamily="34" charset="0"/>
              </a:rPr>
              <a:t>c 1: Thông báo Trạm y tế</a:t>
            </a:r>
          </a:p>
          <a:p>
            <a:pPr>
              <a:lnSpc>
                <a:spcPct val="100000"/>
              </a:lnSpc>
              <a:spcBef>
                <a:spcPts val="600"/>
              </a:spcBef>
              <a:spcAft>
                <a:spcPts val="600"/>
              </a:spcAft>
            </a:pPr>
            <a:r>
              <a:rPr lang="en-US" sz="2400" b="1">
                <a:solidFill>
                  <a:srgbClr val="740000"/>
                </a:solidFill>
                <a:latin typeface="Arial" panose="020B0604020202020204" pitchFamily="34" charset="0"/>
                <a:cs typeface="Arial" panose="020B0604020202020204" pitchFamily="34" charset="0"/>
              </a:rPr>
              <a:t>Bước 2: Xử lý trường hợp F0</a:t>
            </a:r>
          </a:p>
          <a:p>
            <a:pPr>
              <a:lnSpc>
                <a:spcPct val="100000"/>
              </a:lnSpc>
              <a:spcBef>
                <a:spcPts val="600"/>
              </a:spcBef>
              <a:spcAft>
                <a:spcPts val="600"/>
              </a:spcAft>
            </a:pPr>
            <a:r>
              <a:rPr lang="vi-VN" sz="2400" b="1">
                <a:solidFill>
                  <a:srgbClr val="740000"/>
                </a:solidFill>
                <a:latin typeface="Arial" panose="020B0604020202020204" pitchFamily="34" charset="0"/>
                <a:cs typeface="Arial" panose="020B0604020202020204" pitchFamily="34" charset="0"/>
              </a:rPr>
              <a:t>Bướ</a:t>
            </a:r>
            <a:r>
              <a:rPr lang="en-US" sz="2400" b="1">
                <a:solidFill>
                  <a:srgbClr val="740000"/>
                </a:solidFill>
                <a:latin typeface="Arial" panose="020B0604020202020204" pitchFamily="34" charset="0"/>
                <a:cs typeface="Arial" panose="020B0604020202020204" pitchFamily="34" charset="0"/>
              </a:rPr>
              <a:t>c 3: Xác định, xử lý F1</a:t>
            </a:r>
          </a:p>
          <a:p>
            <a:pPr lvl="1">
              <a:lnSpc>
                <a:spcPct val="100000"/>
              </a:lnSpc>
              <a:spcBef>
                <a:spcPts val="600"/>
              </a:spcBef>
              <a:spcAft>
                <a:spcPts val="600"/>
              </a:spcAft>
            </a:pPr>
            <a:r>
              <a:rPr lang="en-US" sz="2400">
                <a:solidFill>
                  <a:srgbClr val="0070C0"/>
                </a:solidFill>
                <a:latin typeface="Arial" panose="020B0604020202020204" pitchFamily="34" charset="0"/>
                <a:cs typeface="Arial" panose="020B0604020202020204" pitchFamily="34" charset="0"/>
              </a:rPr>
              <a:t>Xét nghiệm toàn bộ F1, GV-HS cùng lớp F0 (gộp 3). Nếu (+) giải gộp.</a:t>
            </a:r>
          </a:p>
          <a:p>
            <a:pPr lvl="2">
              <a:lnSpc>
                <a:spcPct val="100000"/>
              </a:lnSpc>
              <a:spcBef>
                <a:spcPts val="600"/>
              </a:spcBef>
              <a:spcAft>
                <a:spcPts val="600"/>
              </a:spcAft>
            </a:pPr>
            <a:r>
              <a:rPr lang="en-US" sz="2000">
                <a:latin typeface="Arial" panose="020B0604020202020204" pitchFamily="34" charset="0"/>
                <a:cs typeface="Arial" panose="020B0604020202020204" pitchFamily="34" charset="0"/>
              </a:rPr>
              <a:t>Kết quả XN (+): xử lý như F0</a:t>
            </a:r>
          </a:p>
          <a:p>
            <a:pPr lvl="2">
              <a:lnSpc>
                <a:spcPct val="100000"/>
              </a:lnSpc>
              <a:spcBef>
                <a:spcPts val="600"/>
              </a:spcBef>
              <a:spcAft>
                <a:spcPts val="600"/>
              </a:spcAft>
            </a:pPr>
            <a:r>
              <a:rPr lang="en-US" sz="2000">
                <a:latin typeface="Arial" panose="020B0604020202020204" pitchFamily="34" charset="0"/>
                <a:cs typeface="Arial" panose="020B0604020202020204" pitchFamily="34" charset="0"/>
              </a:rPr>
              <a:t>Kết quả XN (-): </a:t>
            </a:r>
          </a:p>
          <a:p>
            <a:pPr lvl="3">
              <a:lnSpc>
                <a:spcPct val="100000"/>
              </a:lnSpc>
              <a:spcBef>
                <a:spcPts val="600"/>
              </a:spcBef>
              <a:spcAft>
                <a:spcPts val="600"/>
              </a:spcAft>
            </a:pPr>
            <a:r>
              <a:rPr lang="en-US" sz="2000">
                <a:latin typeface="Arial" panose="020B0604020202020204" pitchFamily="34" charset="0"/>
                <a:cs typeface="Arial" panose="020B0604020202020204" pitchFamily="34" charset="0"/>
              </a:rPr>
              <a:t>F1 tiêm VX đủ liều/khỏi bệnh trong 3th: cách ly tại nhà 5 ngày. Đi học lại nếu KQ XN N5 âm tính, theo dõi sức khỏe 5 ngày.</a:t>
            </a:r>
          </a:p>
          <a:p>
            <a:pPr lvl="3">
              <a:lnSpc>
                <a:spcPct val="100000"/>
              </a:lnSpc>
              <a:spcBef>
                <a:spcPts val="600"/>
              </a:spcBef>
              <a:spcAft>
                <a:spcPts val="600"/>
              </a:spcAft>
            </a:pPr>
            <a:r>
              <a:rPr lang="en-US" sz="2000">
                <a:latin typeface="Arial" panose="020B0604020202020204" pitchFamily="34" charset="0"/>
                <a:cs typeface="Arial" panose="020B0604020202020204" pitchFamily="34" charset="0"/>
              </a:rPr>
              <a:t>F1 tiêm VX chưa đủ liều, trẻ MN: cách ly tại nhà 7 ngày. Đi học lại nếu KQ XN N7 âm tính, theo dõi sức khỏe 3 ngày. </a:t>
            </a:r>
          </a:p>
          <a:p>
            <a:pPr lvl="3">
              <a:lnSpc>
                <a:spcPct val="100000"/>
              </a:lnSpc>
              <a:spcBef>
                <a:spcPts val="600"/>
              </a:spcBef>
              <a:spcAft>
                <a:spcPts val="600"/>
              </a:spcAft>
            </a:pPr>
            <a:r>
              <a:rPr lang="en-US" sz="2000">
                <a:latin typeface="Arial" panose="020B0604020202020204" pitchFamily="34" charset="0"/>
                <a:cs typeface="Arial" panose="020B0604020202020204" pitchFamily="34" charset="0"/>
              </a:rPr>
              <a:t>Không phải F1: tiếp tục học.</a:t>
            </a:r>
          </a:p>
          <a:p>
            <a:pPr marL="914400" lvl="3" indent="-344488">
              <a:lnSpc>
                <a:spcPct val="100000"/>
              </a:lnSpc>
              <a:spcBef>
                <a:spcPts val="600"/>
              </a:spcBef>
              <a:spcAft>
                <a:spcPts val="600"/>
              </a:spcAft>
            </a:pPr>
            <a:r>
              <a:rPr lang="en-US" sz="2400">
                <a:solidFill>
                  <a:srgbClr val="0070C0"/>
                </a:solidFill>
                <a:latin typeface="Arial" panose="020B0604020202020204" pitchFamily="34" charset="0"/>
                <a:cs typeface="Arial" panose="020B0604020202020204" pitchFamily="34" charset="0"/>
              </a:rPr>
              <a:t>Trường lập DS F0, F1 chuyển TYT/TTYT</a:t>
            </a:r>
          </a:p>
          <a:p>
            <a:pPr marL="914400" lvl="3" indent="-344488">
              <a:lnSpc>
                <a:spcPct val="100000"/>
              </a:lnSpc>
              <a:spcBef>
                <a:spcPts val="600"/>
              </a:spcBef>
              <a:spcAft>
                <a:spcPts val="600"/>
              </a:spcAft>
            </a:pPr>
            <a:r>
              <a:rPr lang="en-US" sz="2400">
                <a:solidFill>
                  <a:srgbClr val="0070C0"/>
                </a:solidFill>
                <a:latin typeface="Arial" panose="020B0604020202020204" pitchFamily="34" charset="0"/>
                <a:cs typeface="Arial" panose="020B0604020202020204" pitchFamily="34" charset="0"/>
              </a:rPr>
              <a:t>Trường lập DS trẻ có yếu tố nguy cơ để TD sức khỏe trong 10 ngày.</a:t>
            </a:r>
          </a:p>
          <a:p>
            <a:pPr>
              <a:lnSpc>
                <a:spcPct val="100000"/>
              </a:lnSpc>
              <a:spcBef>
                <a:spcPts val="600"/>
              </a:spcBef>
              <a:spcAft>
                <a:spcPts val="600"/>
              </a:spcAft>
            </a:pPr>
            <a:r>
              <a:rPr lang="vi-VN" sz="2400" b="1">
                <a:solidFill>
                  <a:srgbClr val="C00000"/>
                </a:solidFill>
                <a:latin typeface="Arial" panose="020B0604020202020204" pitchFamily="34" charset="0"/>
                <a:cs typeface="Arial" panose="020B0604020202020204" pitchFamily="34" charset="0"/>
              </a:rPr>
              <a:t>Bướ</a:t>
            </a:r>
            <a:r>
              <a:rPr lang="en-US" sz="2400" b="1">
                <a:solidFill>
                  <a:srgbClr val="C00000"/>
                </a:solidFill>
                <a:latin typeface="Arial" panose="020B0604020202020204" pitchFamily="34" charset="0"/>
                <a:cs typeface="Arial" panose="020B0604020202020204" pitchFamily="34" charset="0"/>
              </a:rPr>
              <a:t>c 4: Vệ sinh, khử khuẩn</a:t>
            </a:r>
            <a:endParaRPr lang="vi-VN" sz="2400" b="1">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614614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2A82B6-D09B-4174-A033-2D7B21629E92}"/>
              </a:ext>
            </a:extLst>
          </p:cNvPr>
          <p:cNvSpPr>
            <a:spLocks noGrp="1"/>
          </p:cNvSpPr>
          <p:nvPr>
            <p:ph type="title"/>
          </p:nvPr>
        </p:nvSpPr>
        <p:spPr>
          <a:xfrm>
            <a:off x="1371600" y="368559"/>
            <a:ext cx="9601200" cy="928396"/>
          </a:xfrm>
        </p:spPr>
        <p:txBody>
          <a:bodyPr>
            <a:normAutofit/>
          </a:bodyPr>
          <a:lstStyle/>
          <a:p>
            <a:r>
              <a:rPr lang="en-US" b="1"/>
              <a:t>LƯU Ý</a:t>
            </a:r>
            <a:endParaRPr lang="vi-VN" b="1"/>
          </a:p>
        </p:txBody>
      </p:sp>
      <p:sp>
        <p:nvSpPr>
          <p:cNvPr id="3" name="Content Placeholder 2">
            <a:extLst>
              <a:ext uri="{FF2B5EF4-FFF2-40B4-BE49-F238E27FC236}">
                <a16:creationId xmlns:a16="http://schemas.microsoft.com/office/drawing/2014/main" xmlns="" id="{BEE396BB-F203-4CC5-BE72-7394BF81E968}"/>
              </a:ext>
            </a:extLst>
          </p:cNvPr>
          <p:cNvSpPr>
            <a:spLocks noGrp="1"/>
          </p:cNvSpPr>
          <p:nvPr>
            <p:ph idx="1"/>
          </p:nvPr>
        </p:nvSpPr>
        <p:spPr>
          <a:xfrm>
            <a:off x="1063690" y="1520890"/>
            <a:ext cx="10552922" cy="4346510"/>
          </a:xfrm>
        </p:spPr>
        <p:txBody>
          <a:bodyPr>
            <a:normAutofit/>
          </a:bodyPr>
          <a:lstStyle/>
          <a:p>
            <a:pPr>
              <a:lnSpc>
                <a:spcPct val="100000"/>
              </a:lnSpc>
              <a:spcBef>
                <a:spcPts val="600"/>
              </a:spcBef>
              <a:spcAft>
                <a:spcPts val="600"/>
              </a:spcAft>
            </a:pPr>
            <a:r>
              <a:rPr lang="en-US" sz="3600">
                <a:latin typeface="Arial" panose="020B0604020202020204" pitchFamily="34" charset="0"/>
                <a:cs typeface="Arial" panose="020B0604020202020204" pitchFamily="34" charset="0"/>
              </a:rPr>
              <a:t>Trong 01 ngày, </a:t>
            </a:r>
            <a:r>
              <a:rPr lang="en-US" sz="3600" b="1">
                <a:solidFill>
                  <a:srgbClr val="C00000"/>
                </a:solidFill>
                <a:latin typeface="Arial" panose="020B0604020202020204" pitchFamily="34" charset="0"/>
                <a:cs typeface="Arial" panose="020B0604020202020204" pitchFamily="34" charset="0"/>
              </a:rPr>
              <a:t>02 F0 cùng 01 lớp </a:t>
            </a:r>
            <a:r>
              <a:rPr lang="en-US" sz="3600">
                <a:latin typeface="Arial" panose="020B0604020202020204" pitchFamily="34" charset="0"/>
                <a:cs typeface="Arial" panose="020B0604020202020204" pitchFamily="34" charset="0"/>
                <a:sym typeface="Wingdings" panose="05000000000000000000" pitchFamily="2" charset="2"/>
              </a:rPr>
              <a:t> BCĐ PCD của trường học căn cứ kết quả điều tra dịch tễ quyết định hình thức học tiếp theo</a:t>
            </a:r>
          </a:p>
          <a:p>
            <a:pPr>
              <a:lnSpc>
                <a:spcPct val="100000"/>
              </a:lnSpc>
              <a:spcBef>
                <a:spcPts val="600"/>
              </a:spcBef>
              <a:spcAft>
                <a:spcPts val="600"/>
              </a:spcAft>
            </a:pPr>
            <a:r>
              <a:rPr lang="en-US" sz="3600">
                <a:latin typeface="Arial" panose="020B0604020202020204" pitchFamily="34" charset="0"/>
                <a:cs typeface="Arial" panose="020B0604020202020204" pitchFamily="34" charset="0"/>
                <a:sym typeface="Wingdings" panose="05000000000000000000" pitchFamily="2" charset="2"/>
              </a:rPr>
              <a:t>Trong 01 ngày, </a:t>
            </a:r>
            <a:r>
              <a:rPr lang="en-US" sz="3600" b="1">
                <a:solidFill>
                  <a:srgbClr val="C00000"/>
                </a:solidFill>
                <a:latin typeface="Arial" panose="020B0604020202020204" pitchFamily="34" charset="0"/>
                <a:cs typeface="Arial" panose="020B0604020202020204" pitchFamily="34" charset="0"/>
                <a:sym typeface="Wingdings" panose="05000000000000000000" pitchFamily="2" charset="2"/>
              </a:rPr>
              <a:t>F0 ở 2 lớp trở lên </a:t>
            </a:r>
            <a:r>
              <a:rPr lang="en-US" sz="3600">
                <a:latin typeface="Arial" panose="020B0604020202020204" pitchFamily="34" charset="0"/>
                <a:cs typeface="Arial" panose="020B0604020202020204" pitchFamily="34" charset="0"/>
                <a:sym typeface="Wingdings" panose="05000000000000000000" pitchFamily="2" charset="2"/>
              </a:rPr>
              <a:t> BCĐ PCD quận, huyện căn cứ kết quả điều tra dịch tễ quyết định hình thức học tiếp theo</a:t>
            </a:r>
            <a:endParaRPr lang="vi-VN" sz="3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534912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2E6904-5FE8-4347-8C96-338E5C6026C2}"/>
              </a:ext>
            </a:extLst>
          </p:cNvPr>
          <p:cNvSpPr>
            <a:spLocks noGrp="1"/>
          </p:cNvSpPr>
          <p:nvPr>
            <p:ph type="title"/>
          </p:nvPr>
        </p:nvSpPr>
        <p:spPr>
          <a:xfrm>
            <a:off x="1556657" y="88642"/>
            <a:ext cx="9601200" cy="542109"/>
          </a:xfrm>
        </p:spPr>
        <p:txBody>
          <a:bodyPr>
            <a:normAutofit fontScale="90000"/>
          </a:bodyPr>
          <a:lstStyle/>
          <a:p>
            <a:r>
              <a:rPr lang="en-US" sz="3600" b="1">
                <a:solidFill>
                  <a:srgbClr val="C00000"/>
                </a:solidFill>
                <a:latin typeface="Arial" panose="020B0604020202020204" pitchFamily="34" charset="0"/>
                <a:cs typeface="Arial" panose="020B0604020202020204" pitchFamily="34" charset="0"/>
              </a:rPr>
              <a:t>Một số điểm mới trong quy trình F0 trường học</a:t>
            </a:r>
            <a:endParaRPr lang="vi-VN" sz="3600" b="1">
              <a:solidFill>
                <a:srgbClr val="C00000"/>
              </a:solidFill>
              <a:latin typeface="Arial" panose="020B0604020202020204" pitchFamily="34" charset="0"/>
              <a:cs typeface="Arial" panose="020B0604020202020204" pitchFamily="34" charset="0"/>
            </a:endParaRPr>
          </a:p>
        </p:txBody>
      </p:sp>
      <p:graphicFrame>
        <p:nvGraphicFramePr>
          <p:cNvPr id="4" name="Table 4">
            <a:extLst>
              <a:ext uri="{FF2B5EF4-FFF2-40B4-BE49-F238E27FC236}">
                <a16:creationId xmlns:a16="http://schemas.microsoft.com/office/drawing/2014/main" xmlns="" id="{34F119FA-AB16-4358-934B-4C1EF69F0962}"/>
              </a:ext>
            </a:extLst>
          </p:cNvPr>
          <p:cNvGraphicFramePr>
            <a:graphicFrameLocks noGrp="1"/>
          </p:cNvGraphicFramePr>
          <p:nvPr>
            <p:ph idx="1"/>
            <p:extLst>
              <p:ext uri="{D42A27DB-BD31-4B8C-83A1-F6EECF244321}">
                <p14:modId xmlns:p14="http://schemas.microsoft.com/office/powerpoint/2010/main" val="1243507385"/>
              </p:ext>
            </p:extLst>
          </p:nvPr>
        </p:nvGraphicFramePr>
        <p:xfrm>
          <a:off x="696190" y="544527"/>
          <a:ext cx="11398828" cy="6458147"/>
        </p:xfrm>
        <a:graphic>
          <a:graphicData uri="http://schemas.openxmlformats.org/drawingml/2006/table">
            <a:tbl>
              <a:tblPr firstRow="1" bandRow="1">
                <a:tableStyleId>{5940675A-B579-460E-94D1-54222C63F5DA}</a:tableStyleId>
              </a:tblPr>
              <a:tblGrid>
                <a:gridCol w="2555444">
                  <a:extLst>
                    <a:ext uri="{9D8B030D-6E8A-4147-A177-3AD203B41FA5}">
                      <a16:colId xmlns:a16="http://schemas.microsoft.com/office/drawing/2014/main" xmlns="" val="3351972687"/>
                    </a:ext>
                  </a:extLst>
                </a:gridCol>
                <a:gridCol w="4767064">
                  <a:extLst>
                    <a:ext uri="{9D8B030D-6E8A-4147-A177-3AD203B41FA5}">
                      <a16:colId xmlns:a16="http://schemas.microsoft.com/office/drawing/2014/main" xmlns="" val="604863756"/>
                    </a:ext>
                  </a:extLst>
                </a:gridCol>
                <a:gridCol w="4076320">
                  <a:extLst>
                    <a:ext uri="{9D8B030D-6E8A-4147-A177-3AD203B41FA5}">
                      <a16:colId xmlns:a16="http://schemas.microsoft.com/office/drawing/2014/main" xmlns="" val="4162331696"/>
                    </a:ext>
                  </a:extLst>
                </a:gridCol>
              </a:tblGrid>
              <a:tr h="514547">
                <a:tc>
                  <a:txBody>
                    <a:bodyPr/>
                    <a:lstStyle/>
                    <a:p>
                      <a:r>
                        <a:rPr lang="en-US" b="1"/>
                        <a:t>Nội dung</a:t>
                      </a:r>
                      <a:endParaRPr lang="vi-VN" b="1"/>
                    </a:p>
                  </a:txBody>
                  <a:tcPr>
                    <a:solidFill>
                      <a:schemeClr val="accent3">
                        <a:lumMod val="60000"/>
                        <a:lumOff val="40000"/>
                      </a:schemeClr>
                    </a:solidFill>
                  </a:tcPr>
                </a:tc>
                <a:tc>
                  <a:txBody>
                    <a:bodyPr/>
                    <a:lstStyle/>
                    <a:p>
                      <a:r>
                        <a:rPr lang="en-US" b="1"/>
                        <a:t>9038/SYT-NVY ngày 03.12.2021</a:t>
                      </a:r>
                      <a:endParaRPr lang="vi-VN" b="1"/>
                    </a:p>
                  </a:txBody>
                  <a:tcPr>
                    <a:solidFill>
                      <a:schemeClr val="accent3">
                        <a:lumMod val="60000"/>
                        <a:lumOff val="40000"/>
                      </a:schemeClr>
                    </a:solidFill>
                  </a:tcPr>
                </a:tc>
                <a:tc>
                  <a:txBody>
                    <a:bodyPr/>
                    <a:lstStyle/>
                    <a:p>
                      <a:r>
                        <a:rPr lang="en-US" b="1"/>
                        <a:t>548/UBND-VX ngày 22.2.2022</a:t>
                      </a:r>
                      <a:endParaRPr lang="vi-VN" b="1"/>
                    </a:p>
                  </a:txBody>
                  <a:tcPr>
                    <a:solidFill>
                      <a:schemeClr val="accent3">
                        <a:lumMod val="60000"/>
                        <a:lumOff val="40000"/>
                      </a:schemeClr>
                    </a:solidFill>
                  </a:tcPr>
                </a:tc>
                <a:extLst>
                  <a:ext uri="{0D108BD9-81ED-4DB2-BD59-A6C34878D82A}">
                    <a16:rowId xmlns:a16="http://schemas.microsoft.com/office/drawing/2014/main" xmlns="" val="1651568357"/>
                  </a:ext>
                </a:extLst>
              </a:tr>
              <a:tr h="1649510">
                <a:tc>
                  <a:txBody>
                    <a:bodyPr/>
                    <a:lstStyle/>
                    <a:p>
                      <a:r>
                        <a:rPr lang="en-US"/>
                        <a:t>Điều chỉnh định nghĩa F0</a:t>
                      </a:r>
                      <a:endParaRPr lang="vi-VN"/>
                    </a:p>
                  </a:txBody>
                  <a:tcPr/>
                </a:tc>
                <a:tc>
                  <a:txBody>
                    <a:bodyPr/>
                    <a:lstStyle/>
                    <a:p>
                      <a:pPr marL="285750" indent="-285750">
                        <a:buFont typeface="Arial" panose="020B0604020202020204" pitchFamily="34" charset="0"/>
                        <a:buChar char="•"/>
                      </a:pPr>
                      <a:r>
                        <a:rPr lang="en-US"/>
                        <a:t>RT-PCR/test nhanh (+).</a:t>
                      </a:r>
                      <a:endParaRPr lang="vi-VN"/>
                    </a:p>
                  </a:txBody>
                  <a:tcPr/>
                </a:tc>
                <a:tc>
                  <a:txBody>
                    <a:bodyPr/>
                    <a:lstStyle/>
                    <a:p>
                      <a:pPr marL="285750" indent="-285750">
                        <a:buFont typeface="Arial" panose="020B0604020202020204" pitchFamily="34" charset="0"/>
                        <a:buChar char="•"/>
                      </a:pPr>
                      <a:r>
                        <a:rPr lang="en-US"/>
                        <a:t>RT-PCR (+). Nếu test nhanh (+) kèm:</a:t>
                      </a:r>
                    </a:p>
                    <a:p>
                      <a:pPr marL="285750" indent="-285750">
                        <a:buFontTx/>
                        <a:buChar char="-"/>
                      </a:pPr>
                      <a:r>
                        <a:rPr lang="en-US"/>
                        <a:t>F1.</a:t>
                      </a:r>
                    </a:p>
                    <a:p>
                      <a:pPr marL="285750" indent="-285750">
                        <a:buFontTx/>
                        <a:buChar char="-"/>
                      </a:pPr>
                      <a:r>
                        <a:rPr lang="en-US"/>
                        <a:t>Có ít nhất 2 triệu chứng</a:t>
                      </a:r>
                    </a:p>
                    <a:p>
                      <a:pPr marL="285750" indent="-285750">
                        <a:buFontTx/>
                        <a:buChar char="-"/>
                      </a:pPr>
                      <a:r>
                        <a:rPr lang="en-US"/>
                        <a:t>Nếu không triệu chứng thì 02 lần  test nhanh (+) trong vòng 8 giờ.</a:t>
                      </a:r>
                      <a:endParaRPr lang="vi-VN"/>
                    </a:p>
                  </a:txBody>
                  <a:tcPr/>
                </a:tc>
                <a:extLst>
                  <a:ext uri="{0D108BD9-81ED-4DB2-BD59-A6C34878D82A}">
                    <a16:rowId xmlns:a16="http://schemas.microsoft.com/office/drawing/2014/main" xmlns="" val="1680337234"/>
                  </a:ext>
                </a:extLst>
              </a:tr>
              <a:tr h="6077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Điều chỉnh định nghĩa F1</a:t>
                      </a:r>
                      <a:endParaRPr lang="vi-VN"/>
                    </a:p>
                  </a:txBody>
                  <a:tcPr/>
                </a:tc>
                <a:tc>
                  <a:txBody>
                    <a:bodyPr/>
                    <a:lstStyle/>
                    <a:p>
                      <a:pPr marL="285750" indent="-285750">
                        <a:buFont typeface="Arial" panose="020B0604020202020204" pitchFamily="34" charset="0"/>
                        <a:buChar char="•"/>
                      </a:pPr>
                      <a:r>
                        <a:rPr lang="en-US"/>
                        <a:t>Cả lớp.</a:t>
                      </a:r>
                      <a:endParaRPr lang="vi-VN"/>
                    </a:p>
                  </a:txBody>
                  <a:tcPr/>
                </a:tc>
                <a:tc>
                  <a:txBody>
                    <a:bodyPr/>
                    <a:lstStyle/>
                    <a:p>
                      <a:pPr marL="285750" indent="-285750">
                        <a:buFont typeface="Arial" panose="020B0604020202020204" pitchFamily="34" charset="0"/>
                        <a:buChar char="•"/>
                      </a:pPr>
                      <a:r>
                        <a:rPr lang="en-US"/>
                        <a:t>Tiếp xúc gần (11042/BYT-DP ngày 29/12/2021).</a:t>
                      </a:r>
                      <a:endParaRPr lang="vi-VN"/>
                    </a:p>
                  </a:txBody>
                  <a:tcPr/>
                </a:tc>
                <a:extLst>
                  <a:ext uri="{0D108BD9-81ED-4DB2-BD59-A6C34878D82A}">
                    <a16:rowId xmlns:a16="http://schemas.microsoft.com/office/drawing/2014/main" xmlns="" val="3107533235"/>
                  </a:ext>
                </a:extLst>
              </a:tr>
              <a:tr h="607714">
                <a:tc>
                  <a:txBody>
                    <a:bodyPr/>
                    <a:lstStyle/>
                    <a:p>
                      <a:r>
                        <a:rPr lang="en-US"/>
                        <a:t>Đánh giá tình trạng sức khỏe học sinh</a:t>
                      </a:r>
                      <a:endParaRPr lang="vi-VN"/>
                    </a:p>
                  </a:txBody>
                  <a:tcPr/>
                </a:tc>
                <a:tc>
                  <a:txBody>
                    <a:bodyPr/>
                    <a:lstStyle/>
                    <a:p>
                      <a:pPr marL="285750" indent="-285750">
                        <a:buFont typeface="Arial" panose="020B0604020202020204" pitchFamily="34" charset="0"/>
                        <a:buChar char="•"/>
                      </a:pPr>
                      <a:r>
                        <a:rPr lang="en-US"/>
                        <a:t>Sau khi có kết quả XN.</a:t>
                      </a:r>
                      <a:endParaRPr lang="vi-VN"/>
                    </a:p>
                  </a:txBody>
                  <a:tcPr/>
                </a:tc>
                <a:tc>
                  <a:txBody>
                    <a:bodyPr/>
                    <a:lstStyle/>
                    <a:p>
                      <a:pPr marL="285750" indent="-285750">
                        <a:buFont typeface="Arial" panose="020B0604020202020204" pitchFamily="34" charset="0"/>
                        <a:buChar char="•"/>
                      </a:pPr>
                      <a:r>
                        <a:rPr lang="en-US"/>
                        <a:t>Ngay khi phát hiện trẻ có triệu chứng, trước khi XN.</a:t>
                      </a:r>
                      <a:endParaRPr lang="vi-VN"/>
                    </a:p>
                  </a:txBody>
                  <a:tcPr/>
                </a:tc>
                <a:extLst>
                  <a:ext uri="{0D108BD9-81ED-4DB2-BD59-A6C34878D82A}">
                    <a16:rowId xmlns:a16="http://schemas.microsoft.com/office/drawing/2014/main" xmlns="" val="2744588322"/>
                  </a:ext>
                </a:extLst>
              </a:tr>
              <a:tr h="1128612">
                <a:tc>
                  <a:txBody>
                    <a:bodyPr/>
                    <a:lstStyle/>
                    <a:p>
                      <a:r>
                        <a:rPr lang="en-US"/>
                        <a:t>Thời gian cách ly F1</a:t>
                      </a:r>
                      <a:endParaRPr lang="vi-VN"/>
                    </a:p>
                  </a:txBody>
                  <a:tcPr/>
                </a:tc>
                <a:tc>
                  <a:txBody>
                    <a:bodyPr/>
                    <a:lstStyle/>
                    <a:p>
                      <a:pPr marL="285750" indent="-285750">
                        <a:buFont typeface="Arial" panose="020B0604020202020204" pitchFamily="34" charset="0"/>
                        <a:buChar char="•"/>
                      </a:pPr>
                      <a:r>
                        <a:rPr lang="en-US" b="1"/>
                        <a:t>F1 tiêm đủ liều/khỏi bệnh</a:t>
                      </a:r>
                      <a:r>
                        <a:rPr lang="en-US"/>
                        <a:t>: </a:t>
                      </a:r>
                      <a:r>
                        <a:rPr lang="en-US">
                          <a:highlight>
                            <a:srgbClr val="FFFF00"/>
                          </a:highlight>
                        </a:rPr>
                        <a:t>đi học</a:t>
                      </a:r>
                      <a:r>
                        <a:rPr lang="en-US"/>
                        <a:t>, XN N1, </a:t>
                      </a:r>
                      <a:r>
                        <a:rPr lang="en-US">
                          <a:highlight>
                            <a:srgbClr val="FFFF00"/>
                          </a:highlight>
                        </a:rPr>
                        <a:t>N3</a:t>
                      </a:r>
                      <a:r>
                        <a:rPr lang="en-US"/>
                        <a:t>, N7.</a:t>
                      </a:r>
                    </a:p>
                    <a:p>
                      <a:pPr marL="285750" indent="-285750">
                        <a:buFont typeface="Arial" panose="020B0604020202020204" pitchFamily="34" charset="0"/>
                        <a:buChar char="•"/>
                      </a:pPr>
                      <a:r>
                        <a:rPr lang="en-US" b="1"/>
                        <a:t>F1 chưa tiêm đủ liều/có yếu tố nguy cơ: </a:t>
                      </a:r>
                      <a:r>
                        <a:rPr lang="en-US"/>
                        <a:t>cách ly tại nhà </a:t>
                      </a:r>
                      <a:r>
                        <a:rPr lang="en-US">
                          <a:highlight>
                            <a:srgbClr val="FFFF00"/>
                          </a:highlight>
                        </a:rPr>
                        <a:t>14</a:t>
                      </a:r>
                      <a:r>
                        <a:rPr lang="en-US"/>
                        <a:t> ngày, XN N14.</a:t>
                      </a:r>
                      <a:endParaRPr lang="vi-VN"/>
                    </a:p>
                  </a:txBody>
                  <a:tcPr/>
                </a:tc>
                <a:tc>
                  <a:txBody>
                    <a:bodyPr/>
                    <a:lstStyle/>
                    <a:p>
                      <a:pPr marL="285750" indent="-285750">
                        <a:buFont typeface="Arial" panose="020B0604020202020204" pitchFamily="34" charset="0"/>
                        <a:buChar char="•"/>
                      </a:pPr>
                      <a:r>
                        <a:rPr lang="en-US" b="1"/>
                        <a:t>F1 tiêm đủ liều/khỏi bệnh:</a:t>
                      </a:r>
                      <a:r>
                        <a:rPr lang="en-US"/>
                        <a:t> cách ly </a:t>
                      </a:r>
                      <a:r>
                        <a:rPr lang="en-US">
                          <a:highlight>
                            <a:srgbClr val="FFFF00"/>
                          </a:highlight>
                        </a:rPr>
                        <a:t>5</a:t>
                      </a:r>
                      <a:r>
                        <a:rPr lang="en-US"/>
                        <a:t> ngày, XN N1, N5.</a:t>
                      </a:r>
                    </a:p>
                    <a:p>
                      <a:pPr marL="285750" indent="-285750">
                        <a:buFont typeface="Arial" panose="020B0604020202020204" pitchFamily="34" charset="0"/>
                        <a:buChar char="•"/>
                      </a:pPr>
                      <a:r>
                        <a:rPr lang="en-US" b="1"/>
                        <a:t>F1 chưa tiêm đủ liều</a:t>
                      </a:r>
                      <a:r>
                        <a:rPr lang="en-US"/>
                        <a:t>: cách ly </a:t>
                      </a:r>
                      <a:r>
                        <a:rPr lang="en-US">
                          <a:highlight>
                            <a:srgbClr val="FFFF00"/>
                          </a:highlight>
                        </a:rPr>
                        <a:t>7</a:t>
                      </a:r>
                      <a:r>
                        <a:rPr lang="en-US"/>
                        <a:t> ngày, XN N1, N7.</a:t>
                      </a:r>
                      <a:endParaRPr lang="vi-VN"/>
                    </a:p>
                  </a:txBody>
                  <a:tcPr/>
                </a:tc>
                <a:extLst>
                  <a:ext uri="{0D108BD9-81ED-4DB2-BD59-A6C34878D82A}">
                    <a16:rowId xmlns:a16="http://schemas.microsoft.com/office/drawing/2014/main" xmlns="" val="970087600"/>
                  </a:ext>
                </a:extLst>
              </a:tr>
              <a:tr h="1649510">
                <a:tc>
                  <a:txBody>
                    <a:bodyPr/>
                    <a:lstStyle/>
                    <a:p>
                      <a:r>
                        <a:rPr lang="en-US"/>
                        <a:t>Mở rộng phạm vi XN</a:t>
                      </a:r>
                      <a:endParaRPr lang="vi-VN"/>
                    </a:p>
                  </a:txBody>
                  <a:tcPr/>
                </a:tc>
                <a:tc>
                  <a:txBody>
                    <a:bodyPr/>
                    <a:lstStyle/>
                    <a:p>
                      <a:pPr marL="285750" indent="-285750">
                        <a:buFont typeface="Arial" panose="020B0604020202020204" pitchFamily="34" charset="0"/>
                        <a:buChar char="•"/>
                      </a:pPr>
                      <a:r>
                        <a:rPr lang="en-US" b="1"/>
                        <a:t>02 F0 ở 02 lớp cùng tầng:</a:t>
                      </a:r>
                      <a:r>
                        <a:rPr lang="en-US"/>
                        <a:t> XN toàn bộ các HS cùng tầng</a:t>
                      </a:r>
                    </a:p>
                    <a:p>
                      <a:pPr marL="285750" indent="-285750">
                        <a:buFont typeface="Arial" panose="020B0604020202020204" pitchFamily="34" charset="0"/>
                        <a:buChar char="•"/>
                      </a:pPr>
                      <a:r>
                        <a:rPr lang="en-US" b="1"/>
                        <a:t>02 F0 ở khác tầng, cùng khối nhà: </a:t>
                      </a:r>
                      <a:r>
                        <a:rPr lang="en-US"/>
                        <a:t>XN toàn bộ các HS cùng khối nhà</a:t>
                      </a:r>
                    </a:p>
                    <a:p>
                      <a:pPr marL="285750" indent="-285750">
                        <a:buFont typeface="Arial" panose="020B0604020202020204" pitchFamily="34" charset="0"/>
                        <a:buChar char="•"/>
                      </a:pPr>
                      <a:r>
                        <a:rPr lang="en-US" b="1"/>
                        <a:t>02 lớp khác khối nhà, có liên quan dịch tễ: </a:t>
                      </a:r>
                      <a:r>
                        <a:rPr lang="en-US" b="0"/>
                        <a:t>XN toàn bộ trường</a:t>
                      </a:r>
                      <a:endParaRPr lang="vi-VN" b="0"/>
                    </a:p>
                  </a:txBody>
                  <a:tcPr/>
                </a:tc>
                <a:tc>
                  <a:txBody>
                    <a:bodyPr/>
                    <a:lstStyle/>
                    <a:p>
                      <a:pPr marL="285750" indent="-285750">
                        <a:buFont typeface="Arial" panose="020B0604020202020204" pitchFamily="34" charset="0"/>
                        <a:buChar char="•"/>
                      </a:pPr>
                      <a:r>
                        <a:rPr lang="en-US"/>
                        <a:t>Chỉ XN các trường hợp cùng lớp và F1</a:t>
                      </a:r>
                      <a:endParaRPr lang="vi-VN"/>
                    </a:p>
                  </a:txBody>
                  <a:tcPr/>
                </a:tc>
                <a:extLst>
                  <a:ext uri="{0D108BD9-81ED-4DB2-BD59-A6C34878D82A}">
                    <a16:rowId xmlns:a16="http://schemas.microsoft.com/office/drawing/2014/main" xmlns="" val="1394869952"/>
                  </a:ext>
                </a:extLst>
              </a:tr>
            </a:tbl>
          </a:graphicData>
        </a:graphic>
      </p:graphicFrame>
    </p:spTree>
    <p:extLst>
      <p:ext uri="{BB962C8B-B14F-4D97-AF65-F5344CB8AC3E}">
        <p14:creationId xmlns:p14="http://schemas.microsoft.com/office/powerpoint/2010/main" val="348588662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4F0FEE-47A3-4FCD-8DFC-2AA8B332D8A2}"/>
              </a:ext>
            </a:extLst>
          </p:cNvPr>
          <p:cNvSpPr>
            <a:spLocks noGrp="1"/>
          </p:cNvSpPr>
          <p:nvPr>
            <p:ph type="ctrTitle"/>
          </p:nvPr>
        </p:nvSpPr>
        <p:spPr>
          <a:xfrm>
            <a:off x="1099621" y="1797784"/>
            <a:ext cx="9992757" cy="2503628"/>
          </a:xfrm>
        </p:spPr>
        <p:txBody>
          <a:bodyPr/>
          <a:lstStyle/>
          <a:p>
            <a:pPr>
              <a:lnSpc>
                <a:spcPct val="100000"/>
              </a:lnSpc>
              <a:spcBef>
                <a:spcPts val="600"/>
              </a:spcBef>
              <a:spcAft>
                <a:spcPts val="600"/>
              </a:spcAft>
            </a:pPr>
            <a:r>
              <a:rPr lang="en-US" sz="4400" b="1">
                <a:latin typeface="Arial" panose="020B0604020202020204" pitchFamily="34" charset="0"/>
                <a:cs typeface="Arial" panose="020B0604020202020204" pitchFamily="34" charset="0"/>
              </a:rPr>
              <a:t>TĂNG CƯỜNG THU DUNG, ĐIỀU TRỊ </a:t>
            </a:r>
            <a:br>
              <a:rPr lang="en-US" sz="4400" b="1">
                <a:latin typeface="Arial" panose="020B0604020202020204" pitchFamily="34" charset="0"/>
                <a:cs typeface="Arial" panose="020B0604020202020204" pitchFamily="34" charset="0"/>
              </a:rPr>
            </a:br>
            <a:r>
              <a:rPr lang="en-US" sz="4400" b="1">
                <a:latin typeface="Arial" panose="020B0604020202020204" pitchFamily="34" charset="0"/>
                <a:cs typeface="Arial" panose="020B0604020202020204" pitchFamily="34" charset="0"/>
              </a:rPr>
              <a:t>TRẺ MẮC COVID-19</a:t>
            </a:r>
            <a:r>
              <a:rPr lang="en-US" sz="4000" b="1">
                <a:latin typeface="Arial" panose="020B0604020202020204" pitchFamily="34" charset="0"/>
                <a:cs typeface="Arial" panose="020B0604020202020204" pitchFamily="34" charset="0"/>
              </a:rPr>
              <a:t/>
            </a:r>
            <a:br>
              <a:rPr lang="en-US" sz="4000" b="1">
                <a:latin typeface="Arial" panose="020B0604020202020204" pitchFamily="34" charset="0"/>
                <a:cs typeface="Arial" panose="020B0604020202020204" pitchFamily="34" charset="0"/>
              </a:rPr>
            </a:br>
            <a:r>
              <a:rPr lang="en-US" sz="2400" b="1" i="1" cap="none">
                <a:latin typeface="Arial" panose="020B0604020202020204" pitchFamily="34" charset="0"/>
                <a:cs typeface="Arial" panose="020B0604020202020204" pitchFamily="34" charset="0"/>
              </a:rPr>
              <a:t>(Công văn 1287/SYT-NVY ngày 24.2.2022) </a:t>
            </a:r>
            <a:br>
              <a:rPr lang="en-US" sz="2400" b="1" i="1" cap="none">
                <a:latin typeface="Arial" panose="020B0604020202020204" pitchFamily="34" charset="0"/>
                <a:cs typeface="Arial" panose="020B0604020202020204" pitchFamily="34" charset="0"/>
              </a:rPr>
            </a:br>
            <a:endParaRPr lang="vi-VN" sz="2400" b="1"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824008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89B89F-281B-42EB-886C-2484AFB3F41D}"/>
              </a:ext>
            </a:extLst>
          </p:cNvPr>
          <p:cNvSpPr>
            <a:spLocks noGrp="1"/>
          </p:cNvSpPr>
          <p:nvPr>
            <p:ph type="title"/>
          </p:nvPr>
        </p:nvSpPr>
        <p:spPr>
          <a:xfrm>
            <a:off x="1295400" y="209939"/>
            <a:ext cx="9601200" cy="650033"/>
          </a:xfrm>
        </p:spPr>
        <p:txBody>
          <a:bodyPr>
            <a:normAutofit/>
          </a:bodyPr>
          <a:lstStyle/>
          <a:p>
            <a:pPr algn="ctr"/>
            <a:r>
              <a:rPr lang="es-ES" sz="4000" b="1">
                <a:latin typeface="Arial" panose="020B0604020202020204" pitchFamily="34" charset="0"/>
                <a:cs typeface="Arial" panose="020B0604020202020204" pitchFamily="34" charset="0"/>
              </a:rPr>
              <a:t>Đối với bệnh viện</a:t>
            </a:r>
            <a:endParaRPr lang="vi-VN" sz="4000" b="1">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38083383-31ED-403E-A5FD-91D99CBC5497}"/>
              </a:ext>
            </a:extLst>
          </p:cNvPr>
          <p:cNvSpPr>
            <a:spLocks noGrp="1"/>
          </p:cNvSpPr>
          <p:nvPr>
            <p:ph idx="1"/>
          </p:nvPr>
        </p:nvSpPr>
        <p:spPr>
          <a:xfrm>
            <a:off x="976605" y="1351384"/>
            <a:ext cx="10947917" cy="4990322"/>
          </a:xfrm>
        </p:spPr>
        <p:txBody>
          <a:bodyPr>
            <a:noAutofit/>
          </a:bodyPr>
          <a:lstStyle/>
          <a:p>
            <a:pPr algn="just"/>
            <a:r>
              <a:rPr lang="en-US" sz="2400">
                <a:latin typeface="Arial" panose="020B0604020202020204" pitchFamily="34" charset="0"/>
                <a:cs typeface="Arial" panose="020B0604020202020204" pitchFamily="34" charset="0"/>
              </a:rPr>
              <a:t>Tăng cường sàng lọc, phát hiện sớm, cách ly, điều trị TE mắc COVID-19</a:t>
            </a:r>
            <a:r>
              <a:rPr lang="en-US" sz="2400">
                <a:latin typeface="Arial" panose="020B0604020202020204" pitchFamily="34" charset="0"/>
                <a:cs typeface="Arial" panose="020B0604020202020204" pitchFamily="34" charset="0"/>
                <a:sym typeface="Wingdings" panose="05000000000000000000" pitchFamily="2" charset="2"/>
              </a:rPr>
              <a:t>.</a:t>
            </a:r>
          </a:p>
          <a:p>
            <a:pPr algn="just"/>
            <a:r>
              <a:rPr lang="en-US" sz="2400">
                <a:latin typeface="Arial" panose="020B0604020202020204" pitchFamily="34" charset="0"/>
                <a:cs typeface="Arial" panose="020B0604020202020204" pitchFamily="34" charset="0"/>
                <a:sym typeface="Wingdings" panose="05000000000000000000" pitchFamily="2" charset="2"/>
              </a:rPr>
              <a:t>Thành lập khoa COVID-19 ở BV Nhi và đơn vị chăm sóc TE mắc COVID-19.</a:t>
            </a:r>
          </a:p>
          <a:p>
            <a:pPr algn="just"/>
            <a:r>
              <a:rPr lang="en-US" sz="2400">
                <a:latin typeface="Arial" panose="020B0604020202020204" pitchFamily="34" charset="0"/>
                <a:cs typeface="Arial" panose="020B0604020202020204" pitchFamily="34" charset="0"/>
                <a:sym typeface="Wingdings" panose="05000000000000000000" pitchFamily="2" charset="2"/>
              </a:rPr>
              <a:t>Bổ sung giường, TTB, thuốc, VTTH, </a:t>
            </a:r>
          </a:p>
          <a:p>
            <a:pPr algn="just"/>
            <a:r>
              <a:rPr lang="en-US" sz="2400">
                <a:latin typeface="Arial" panose="020B0604020202020204" pitchFamily="34" charset="0"/>
                <a:cs typeface="Arial" panose="020B0604020202020204" pitchFamily="34" charset="0"/>
                <a:sym typeface="Wingdings" panose="05000000000000000000" pitchFamily="2" charset="2"/>
              </a:rPr>
              <a:t>Tổ chức tập huấn PĐDT TE mắc COVID-19.</a:t>
            </a:r>
          </a:p>
          <a:p>
            <a:pPr algn="just"/>
            <a:r>
              <a:rPr lang="en-US" sz="2400">
                <a:solidFill>
                  <a:srgbClr val="C00000"/>
                </a:solidFill>
                <a:latin typeface="Arial" panose="020B0604020202020204" pitchFamily="34" charset="0"/>
                <a:cs typeface="Arial" panose="020B0604020202020204" pitchFamily="34" charset="0"/>
                <a:sym typeface="Wingdings" panose="05000000000000000000" pitchFamily="2" charset="2"/>
              </a:rPr>
              <a:t>Chỉ định nhập viện phù hợp, </a:t>
            </a:r>
            <a:r>
              <a:rPr lang="en-US" sz="2400">
                <a:latin typeface="Arial" panose="020B0604020202020204" pitchFamily="34" charset="0"/>
                <a:cs typeface="Arial" panose="020B0604020202020204" pitchFamily="34" charset="0"/>
                <a:sym typeface="Wingdings" panose="05000000000000000000" pitchFamily="2" charset="2"/>
              </a:rPr>
              <a:t>cân nhắc đối với trẻ có bệnh nền, bệnh lý bẩm sinh…, giai đoạn này ưu tiên nhập BV NĐTP, NĐ1, NĐ2 (nếu có chỉ định nhập viện).</a:t>
            </a:r>
          </a:p>
          <a:p>
            <a:pPr algn="just"/>
            <a:r>
              <a:rPr lang="es-ES" sz="2400">
                <a:effectLst/>
                <a:latin typeface="Arial" panose="020B0604020202020204" pitchFamily="34" charset="0"/>
                <a:ea typeface="Times New Roman" panose="02020603050405020304" pitchFamily="18" charset="0"/>
                <a:cs typeface="Arial" panose="020B0604020202020204" pitchFamily="34" charset="0"/>
              </a:rPr>
              <a:t>Khuyến khích các bệnh viện và các cơ sở y tế có </a:t>
            </a:r>
            <a:r>
              <a:rPr lang="es-ES" sz="2400">
                <a:solidFill>
                  <a:srgbClr val="C00000"/>
                </a:solidFill>
                <a:effectLst/>
                <a:latin typeface="Arial" panose="020B0604020202020204" pitchFamily="34" charset="0"/>
                <a:ea typeface="Times New Roman" panose="02020603050405020304" pitchFamily="18" charset="0"/>
                <a:cs typeface="Arial" panose="020B0604020202020204" pitchFamily="34" charset="0"/>
              </a:rPr>
              <a:t>tổng đài tư vấn từ xa</a:t>
            </a:r>
            <a:r>
              <a:rPr lang="es-ES" sz="2400">
                <a:effectLst/>
                <a:latin typeface="Arial" panose="020B0604020202020204" pitchFamily="34" charset="0"/>
                <a:ea typeface="Times New Roman" panose="02020603050405020304" pitchFamily="18" charset="0"/>
                <a:cs typeface="Arial" panose="020B0604020202020204" pitchFamily="34" charset="0"/>
              </a:rPr>
              <a:t> các chuyên đề về COVID-19 ở trẻ em.</a:t>
            </a:r>
            <a:endParaRPr lang="en-US" sz="2400">
              <a:latin typeface="Arial" panose="020B0604020202020204" pitchFamily="34" charset="0"/>
              <a:cs typeface="Arial" panose="020B0604020202020204" pitchFamily="34" charset="0"/>
              <a:sym typeface="Wingdings" panose="05000000000000000000" pitchFamily="2" charset="2"/>
            </a:endParaRPr>
          </a:p>
          <a:p>
            <a:pPr algn="just"/>
            <a:r>
              <a:rPr lang="en-US" sz="2400">
                <a:latin typeface="Arial" panose="020B0604020202020204" pitchFamily="34" charset="0"/>
                <a:cs typeface="Arial" panose="020B0604020202020204" pitchFamily="34" charset="0"/>
              </a:rPr>
              <a:t>Báo cáo số liệu đầy đủ, kịp thời.</a:t>
            </a:r>
            <a:endParaRPr lang="vi-VN" sz="2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596191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89B89F-281B-42EB-886C-2484AFB3F41D}"/>
              </a:ext>
            </a:extLst>
          </p:cNvPr>
          <p:cNvSpPr>
            <a:spLocks noGrp="1"/>
          </p:cNvSpPr>
          <p:nvPr>
            <p:ph type="title"/>
          </p:nvPr>
        </p:nvSpPr>
        <p:spPr>
          <a:xfrm>
            <a:off x="1295400" y="209939"/>
            <a:ext cx="9601200" cy="650033"/>
          </a:xfrm>
        </p:spPr>
        <p:txBody>
          <a:bodyPr>
            <a:normAutofit/>
          </a:bodyPr>
          <a:lstStyle/>
          <a:p>
            <a:pPr algn="ctr"/>
            <a:r>
              <a:rPr lang="es-ES" sz="4000" b="1">
                <a:latin typeface="Arial" panose="020B0604020202020204" pitchFamily="34" charset="0"/>
                <a:cs typeface="Arial" panose="020B0604020202020204" pitchFamily="34" charset="0"/>
              </a:rPr>
              <a:t>03 bệnh viện chuyên khoa nhi</a:t>
            </a:r>
            <a:endParaRPr lang="vi-VN" sz="4000" b="1">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38083383-31ED-403E-A5FD-91D99CBC5497}"/>
              </a:ext>
            </a:extLst>
          </p:cNvPr>
          <p:cNvSpPr>
            <a:spLocks noGrp="1"/>
          </p:cNvSpPr>
          <p:nvPr>
            <p:ph idx="1"/>
          </p:nvPr>
        </p:nvSpPr>
        <p:spPr>
          <a:xfrm>
            <a:off x="808654" y="933838"/>
            <a:ext cx="11215395" cy="5924161"/>
          </a:xfrm>
        </p:spPr>
        <p:txBody>
          <a:bodyPr>
            <a:noAutofit/>
          </a:bodyPr>
          <a:lstStyle/>
          <a:p>
            <a:pPr algn="just"/>
            <a:r>
              <a:rPr lang="en-US" sz="2400">
                <a:latin typeface="Arial" panose="020B0604020202020204" pitchFamily="34" charset="0"/>
                <a:cs typeface="Arial" panose="020B0604020202020204" pitchFamily="34" charset="0"/>
              </a:rPr>
              <a:t>Đảm bảo sẵn sàng thu dung, điều trị TE mắc COVID-19.</a:t>
            </a:r>
          </a:p>
          <a:p>
            <a:pPr algn="just"/>
            <a:r>
              <a:rPr lang="en-US" sz="2400">
                <a:latin typeface="Arial" panose="020B0604020202020204" pitchFamily="34" charset="0"/>
                <a:cs typeface="Arial" panose="020B0604020202020204" pitchFamily="34" charset="0"/>
              </a:rPr>
              <a:t>Thành lập “Tổ phản ứng nhanh”</a:t>
            </a:r>
          </a:p>
          <a:p>
            <a:pPr algn="just"/>
            <a:r>
              <a:rPr lang="en-US" sz="2400">
                <a:latin typeface="Arial" panose="020B0604020202020204" pitchFamily="34" charset="0"/>
                <a:cs typeface="Arial" panose="020B0604020202020204" pitchFamily="34" charset="0"/>
              </a:rPr>
              <a:t>Cử nhân sự tham gia Tổ chuyên gia SYT để NCKH, xây dựng quy trình, hướng dẫn chuyên môn …chuyên đề TE mắc COVID-19.</a:t>
            </a:r>
          </a:p>
          <a:p>
            <a:pPr algn="just"/>
            <a:r>
              <a:rPr lang="es-ES" sz="2400">
                <a:effectLst/>
                <a:latin typeface="Arial" panose="020B0604020202020204" pitchFamily="34" charset="0"/>
                <a:ea typeface="Calibri" panose="020F0502020204030204" pitchFamily="34" charset="0"/>
                <a:cs typeface="Arial" panose="020B0604020202020204" pitchFamily="34" charset="0"/>
              </a:rPr>
              <a:t>Xây dựng và triển khai tập huấn: chăm sóc trẻ em mắc COVID-19 tại nhà (tầng 1), chăm sóc và điều trị trẻ mức độ nhẹ và trung bình (tầng 2), chăm sóc và điều trị trẻ mức độ nặng và nguy kịch (tầng 3).</a:t>
            </a:r>
            <a:endParaRPr lang="vi-VN" sz="2400">
              <a:effectLst/>
              <a:latin typeface="Arial" panose="020B0604020202020204" pitchFamily="34" charset="0"/>
              <a:ea typeface="Calibri" panose="020F0502020204030204" pitchFamily="34" charset="0"/>
              <a:cs typeface="Arial" panose="020B0604020202020204" pitchFamily="34" charset="0"/>
            </a:endParaRPr>
          </a:p>
          <a:p>
            <a:pPr algn="just"/>
            <a:r>
              <a:rPr lang="es-ES" sz="2400">
                <a:latin typeface="Arial" panose="020B0604020202020204" pitchFamily="34" charset="0"/>
                <a:ea typeface="Times New Roman" panose="02020603050405020304" pitchFamily="18" charset="0"/>
                <a:cs typeface="Arial" panose="020B0604020202020204" pitchFamily="34" charset="0"/>
              </a:rPr>
              <a:t>T</a:t>
            </a:r>
            <a:r>
              <a:rPr lang="es-ES" sz="2400">
                <a:effectLst/>
                <a:latin typeface="Arial" panose="020B0604020202020204" pitchFamily="34" charset="0"/>
                <a:ea typeface="Times New Roman" panose="02020603050405020304" pitchFamily="18" charset="0"/>
                <a:cs typeface="Arial" panose="020B0604020202020204" pitchFamily="34" charset="0"/>
              </a:rPr>
              <a:t>ăng cường hội chẩn và trao đổi chuyên môn với các bệnh viện chuyên khoa nhi theo phân cụm điều trị.</a:t>
            </a:r>
            <a:endParaRPr lang="en-US" sz="2400">
              <a:latin typeface="Arial" panose="020B0604020202020204" pitchFamily="34" charset="0"/>
              <a:cs typeface="Arial" panose="020B0604020202020204" pitchFamily="34" charset="0"/>
            </a:endParaRPr>
          </a:p>
          <a:p>
            <a:pPr algn="just"/>
            <a:r>
              <a:rPr lang="en-US" sz="2400">
                <a:latin typeface="Arial" panose="020B0604020202020204" pitchFamily="34" charset="0"/>
                <a:cs typeface="Arial" panose="020B0604020202020204" pitchFamily="34" charset="0"/>
              </a:rPr>
              <a:t>Tổ chức thực hành lâm sàng về thu dung, điều trị COVID-19, chuyển viện an toàn.</a:t>
            </a:r>
          </a:p>
          <a:p>
            <a:pPr algn="just"/>
            <a:r>
              <a:rPr lang="en-US" sz="2400">
                <a:latin typeface="Arial" panose="020B0604020202020204" pitchFamily="34" charset="0"/>
                <a:cs typeface="Arial" panose="020B0604020202020204" pitchFamily="34" charset="0"/>
              </a:rPr>
              <a:t>Phối hợp HCDC tập huấn an toàn tiêm chủng cho trẻ em, tập huấn </a:t>
            </a:r>
            <a:r>
              <a:rPr lang="es-ES" sz="2400">
                <a:effectLst/>
                <a:latin typeface="Arial" panose="020B0604020202020204" pitchFamily="34" charset="0"/>
                <a:ea typeface="Calibri" panose="020F0502020204030204" pitchFamily="34" charset="0"/>
                <a:cs typeface="Arial" panose="020B0604020202020204" pitchFamily="34" charset="0"/>
              </a:rPr>
              <a:t>nhận biết các dấu hiệu nghi nhiễm, dấu hiệu chuyển nặng và cách xử trí ban đầu, quy trình</a:t>
            </a:r>
            <a:r>
              <a:rPr lang="vi-VN" sz="2400">
                <a:effectLst/>
                <a:latin typeface="Arial" panose="020B0604020202020204" pitchFamily="34" charset="0"/>
                <a:ea typeface="Calibri" panose="020F0502020204030204" pitchFamily="34" charset="0"/>
                <a:cs typeface="Arial" panose="020B0604020202020204" pitchFamily="34" charset="0"/>
              </a:rPr>
              <a:t> xử trí F0 trong trường học</a:t>
            </a:r>
            <a:r>
              <a:rPr lang="es-ES" sz="2400">
                <a:effectLst/>
                <a:latin typeface="Arial" panose="020B0604020202020204" pitchFamily="34" charset="0"/>
                <a:ea typeface="Calibri" panose="020F0502020204030204" pitchFamily="34" charset="0"/>
                <a:cs typeface="Arial" panose="020B0604020202020204" pitchFamily="34" charset="0"/>
              </a:rPr>
              <a:t>.</a:t>
            </a:r>
            <a:endParaRPr lang="vi-VN" sz="2600"/>
          </a:p>
        </p:txBody>
      </p:sp>
    </p:spTree>
    <p:extLst>
      <p:ext uri="{BB962C8B-B14F-4D97-AF65-F5344CB8AC3E}">
        <p14:creationId xmlns:p14="http://schemas.microsoft.com/office/powerpoint/2010/main" val="161899203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89B89F-281B-42EB-886C-2484AFB3F41D}"/>
              </a:ext>
            </a:extLst>
          </p:cNvPr>
          <p:cNvSpPr>
            <a:spLocks noGrp="1"/>
          </p:cNvSpPr>
          <p:nvPr>
            <p:ph type="title"/>
          </p:nvPr>
        </p:nvSpPr>
        <p:spPr>
          <a:xfrm>
            <a:off x="1295400" y="209939"/>
            <a:ext cx="9601200" cy="650033"/>
          </a:xfrm>
        </p:spPr>
        <p:txBody>
          <a:bodyPr>
            <a:normAutofit/>
          </a:bodyPr>
          <a:lstStyle/>
          <a:p>
            <a:pPr algn="ctr"/>
            <a:r>
              <a:rPr lang="es-ES" sz="4000" b="1">
                <a:latin typeface="Arial" panose="020B0604020202020204" pitchFamily="34" charset="0"/>
                <a:cs typeface="Arial" panose="020B0604020202020204" pitchFamily="34" charset="0"/>
              </a:rPr>
              <a:t>Trung tâm Kiểm soát bệnh tật TP</a:t>
            </a:r>
            <a:endParaRPr lang="vi-VN" sz="4000" b="1">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38083383-31ED-403E-A5FD-91D99CBC5497}"/>
              </a:ext>
            </a:extLst>
          </p:cNvPr>
          <p:cNvSpPr>
            <a:spLocks noGrp="1"/>
          </p:cNvSpPr>
          <p:nvPr>
            <p:ph idx="1"/>
          </p:nvPr>
        </p:nvSpPr>
        <p:spPr>
          <a:xfrm>
            <a:off x="976605" y="1351384"/>
            <a:ext cx="11215395" cy="4990322"/>
          </a:xfrm>
        </p:spPr>
        <p:txBody>
          <a:bodyPr>
            <a:noAutofit/>
          </a:bodyPr>
          <a:lstStyle/>
          <a:p>
            <a:pPr algn="just">
              <a:buFont typeface="Wingdings" panose="05000000000000000000" pitchFamily="2" charset="2"/>
              <a:buChar char="§"/>
            </a:pPr>
            <a:r>
              <a:rPr lang="es-ES" sz="1800">
                <a:effectLst/>
                <a:latin typeface="Arial" panose="020B0604020202020204" pitchFamily="34" charset="0"/>
                <a:ea typeface="Times New Roman" panose="02020603050405020304" pitchFamily="18" charset="0"/>
                <a:cs typeface="Arial" panose="020B0604020202020204" pitchFamily="34" charset="0"/>
              </a:rPr>
              <a:t>Xây dựng tờ rơi Hướng dẫn chăm sóc trẻ mắc COVID-19 tại nhà, phối hợp và hỗ trợ Sở Giáo dục triển khai hiệu quả quy trình xử lý F0 theo quy định của Bộ Y tế và Bộ Giáo dục - Đào tạo </a:t>
            </a:r>
          </a:p>
          <a:p>
            <a:pPr algn="just">
              <a:buFont typeface="Wingdings" panose="05000000000000000000" pitchFamily="2" charset="2"/>
              <a:buChar char="§"/>
            </a:pPr>
            <a:r>
              <a:rPr lang="es-ES" sz="1800">
                <a:effectLst/>
                <a:latin typeface="Arial" panose="020B0604020202020204" pitchFamily="34" charset="0"/>
                <a:ea typeface="Calibri" panose="020F0502020204030204" pitchFamily="34" charset="0"/>
                <a:cs typeface="Arial" panose="020B0604020202020204" pitchFamily="34" charset="0"/>
              </a:rPr>
              <a:t>Tập huấn cho các giáo viên, nhân viên phụ trách y tế trường học cách nhận biết các dấu hiệu nghi nhiễm, dấu hiệu chuyển nặng và cách xử trí ban đầu, quy trình</a:t>
            </a:r>
            <a:r>
              <a:rPr lang="vi-VN" sz="1800">
                <a:effectLst/>
                <a:latin typeface="Arial" panose="020B0604020202020204" pitchFamily="34" charset="0"/>
                <a:ea typeface="Calibri" panose="020F0502020204030204" pitchFamily="34" charset="0"/>
                <a:cs typeface="Arial" panose="020B0604020202020204" pitchFamily="34" charset="0"/>
              </a:rPr>
              <a:t> xử trí F0 trong trường học</a:t>
            </a:r>
            <a:r>
              <a:rPr lang="es-ES" sz="1800">
                <a:effectLst/>
                <a:latin typeface="Arial" panose="020B0604020202020204" pitchFamily="34" charset="0"/>
                <a:ea typeface="Calibri" panose="020F0502020204030204" pitchFamily="34" charset="0"/>
                <a:cs typeface="Arial" panose="020B0604020202020204" pitchFamily="34" charset="0"/>
              </a:rPr>
              <a:t>.</a:t>
            </a:r>
          </a:p>
          <a:p>
            <a:pPr algn="just">
              <a:buFont typeface="Wingdings" panose="05000000000000000000" pitchFamily="2" charset="2"/>
              <a:buChar char="§"/>
            </a:pPr>
            <a:r>
              <a:rPr lang="es-ES" sz="1800">
                <a:effectLst/>
                <a:latin typeface="Arial" panose="020B0604020202020204" pitchFamily="34" charset="0"/>
                <a:ea typeface="Calibri" panose="020F0502020204030204" pitchFamily="34" charset="0"/>
                <a:cs typeface="Arial" panose="020B0604020202020204" pitchFamily="34" charset="0"/>
              </a:rPr>
              <a:t>Tổ chức các lớp tập huấn về tiêm chủng an toàn vắc xin phòng COVID-19 cho trẻ em theo Hướng dẫn của Bộ Y tế.</a:t>
            </a:r>
            <a:endParaRPr lang="vi-VN" sz="1800">
              <a:effectLst/>
              <a:latin typeface="Arial" panose="020B0604020202020204" pitchFamily="34" charset="0"/>
              <a:ea typeface="Calibri" panose="020F0502020204030204" pitchFamily="34" charset="0"/>
              <a:cs typeface="Arial" panose="020B0604020202020204" pitchFamily="34" charset="0"/>
            </a:endParaRPr>
          </a:p>
          <a:p>
            <a:pPr algn="just">
              <a:buFont typeface="Wingdings" panose="05000000000000000000" pitchFamily="2" charset="2"/>
              <a:buChar char="§"/>
            </a:pPr>
            <a:r>
              <a:rPr lang="es-ES" sz="1800">
                <a:effectLst/>
                <a:latin typeface="Arial" panose="020B0604020202020204" pitchFamily="34" charset="0"/>
                <a:ea typeface="Calibri" panose="020F0502020204030204" pitchFamily="34" charset="0"/>
                <a:cs typeface="Arial" panose="020B0604020202020204" pitchFamily="34" charset="0"/>
              </a:rPr>
              <a:t>Truyền thông về tầm quan trọng của việc tiêm vắc xin phòng COVID-19 cho trẻ em từ 5 đến dưới 12 tuổi, cách theo dõi và chăm sóc trẻ sau tiêm,...</a:t>
            </a:r>
            <a:endParaRPr lang="vi-VN" sz="1800">
              <a:effectLst/>
              <a:latin typeface="Arial" panose="020B0604020202020204" pitchFamily="34" charset="0"/>
              <a:ea typeface="Calibri" panose="020F0502020204030204" pitchFamily="34" charset="0"/>
              <a:cs typeface="Arial" panose="020B0604020202020204" pitchFamily="34" charset="0"/>
            </a:endParaRPr>
          </a:p>
          <a:p>
            <a:pPr algn="just">
              <a:buFont typeface="Wingdings" panose="05000000000000000000" pitchFamily="2" charset="2"/>
              <a:buChar char="§"/>
            </a:pPr>
            <a:r>
              <a:rPr lang="es-ES" sz="1800">
                <a:effectLst/>
                <a:latin typeface="Arial" panose="020B0604020202020204" pitchFamily="34" charset="0"/>
                <a:ea typeface="Calibri" panose="020F0502020204030204" pitchFamily="34" charset="0"/>
                <a:cs typeface="Arial" panose="020B0604020202020204" pitchFamily="34" charset="0"/>
              </a:rPr>
              <a:t>Tăng cường giám sát, điều tra dịch tễ và cảnh báo ngay cho Ban Chỉ đạo các quận huyện khi số mắc mới tăng cao tại các địa phương để có giải pháp can thiệp phù hợp.</a:t>
            </a:r>
            <a:endParaRPr lang="vi-VN" sz="1800">
              <a:effectLst/>
              <a:latin typeface="Arial" panose="020B0604020202020204" pitchFamily="34" charset="0"/>
              <a:ea typeface="Calibri" panose="020F0502020204030204" pitchFamily="34" charset="0"/>
              <a:cs typeface="Arial" panose="020B0604020202020204" pitchFamily="34" charset="0"/>
            </a:endParaRPr>
          </a:p>
          <a:p>
            <a:pPr marL="401638" indent="-285750" algn="just">
              <a:lnSpc>
                <a:spcPct val="107000"/>
              </a:lnSpc>
              <a:spcBef>
                <a:spcPts val="600"/>
              </a:spcBef>
              <a:spcAft>
                <a:spcPts val="600"/>
              </a:spcAft>
              <a:buFont typeface="Wingdings" panose="05000000000000000000" pitchFamily="2" charset="2"/>
              <a:buChar char="§"/>
              <a:tabLst>
                <a:tab pos="630555" algn="l"/>
              </a:tabLst>
            </a:pPr>
            <a:r>
              <a:rPr lang="es-ES" sz="1800">
                <a:effectLst/>
                <a:latin typeface="Arial" panose="020B0604020202020204" pitchFamily="34" charset="0"/>
                <a:ea typeface="Calibri" panose="020F0502020204030204" pitchFamily="34" charset="0"/>
                <a:cs typeface="Arial" panose="020B0604020202020204" pitchFamily="34" charset="0"/>
              </a:rPr>
              <a:t>Tổng hợp, công khai số điện thoại tư vấn của 22 quận huyện và thành phố Thủ Đức trên website của Trung tâm Kiểm soát bệnh tật Thành phố và Cổng thông tin điện tử của Sở Y tế.</a:t>
            </a:r>
            <a:endParaRPr lang="vi-VN" sz="1800">
              <a:effectLst/>
              <a:latin typeface="Arial" panose="020B0604020202020204" pitchFamily="34" charset="0"/>
              <a:ea typeface="Calibri" panose="020F0502020204030204" pitchFamily="34" charset="0"/>
              <a:cs typeface="Arial" panose="020B0604020202020204" pitchFamily="34" charset="0"/>
            </a:endParaRPr>
          </a:p>
          <a:p>
            <a:pPr marL="401638" indent="-285750" algn="just">
              <a:lnSpc>
                <a:spcPct val="107000"/>
              </a:lnSpc>
              <a:spcBef>
                <a:spcPts val="600"/>
              </a:spcBef>
              <a:spcAft>
                <a:spcPts val="600"/>
              </a:spcAft>
              <a:buFont typeface="Wingdings" panose="05000000000000000000" pitchFamily="2" charset="2"/>
              <a:buChar char="§"/>
              <a:tabLst>
                <a:tab pos="630555" algn="l"/>
              </a:tabLst>
            </a:pPr>
            <a:r>
              <a:rPr lang="es-ES" sz="1800">
                <a:effectLst/>
                <a:latin typeface="Arial" panose="020B0604020202020204" pitchFamily="34" charset="0"/>
                <a:ea typeface="Calibri" panose="020F0502020204030204" pitchFamily="34" charset="0"/>
                <a:cs typeface="Arial" panose="020B0604020202020204" pitchFamily="34" charset="0"/>
              </a:rPr>
              <a:t>Phối hợp với Sở Giáo dục cập nhật số liệu, tình hình trẻ em mắc COVID-19 trong các cơ sở giáo dục và báo cáo cho Ban Giám đốc Sở Y tế trước 8 giờ 00 hàng ngày.</a:t>
            </a:r>
            <a:endParaRPr lang="vi-VN" sz="1800">
              <a:effectLst/>
              <a:latin typeface="Arial" panose="020B0604020202020204" pitchFamily="34" charset="0"/>
              <a:ea typeface="Calibri" panose="020F0502020204030204" pitchFamily="34" charset="0"/>
              <a:cs typeface="Arial" panose="020B0604020202020204" pitchFamily="34" charset="0"/>
            </a:endParaRPr>
          </a:p>
          <a:p>
            <a:pPr algn="just"/>
            <a:endParaRPr lang="vi-VN" sz="180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vi-VN" sz="2600"/>
          </a:p>
        </p:txBody>
      </p:sp>
    </p:spTree>
    <p:extLst>
      <p:ext uri="{BB962C8B-B14F-4D97-AF65-F5344CB8AC3E}">
        <p14:creationId xmlns:p14="http://schemas.microsoft.com/office/powerpoint/2010/main" val="2842497335"/>
      </p:ext>
    </p:extLst>
  </p:cSld>
  <p:clrMapOvr>
    <a:masterClrMapping/>
  </p:clrMapOvr>
  <p:transition>
    <p:fade/>
  </p:transition>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{B87B01CD-9A0C-459F-B8B6-996C0172228A}tf10001105</Template>
  <TotalTime>159</TotalTime>
  <Words>1307</Words>
  <Application>Microsoft Office PowerPoint</Application>
  <PresentationFormat>Custom</PresentationFormat>
  <Paragraphs>85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Crop</vt:lpstr>
      <vt:lpstr>QUY TRình kiểm soát dịch bệnh tại cơ sở giáo dục (Công văn 548/UBND-VX ngày 22.2.2022)  </vt:lpstr>
      <vt:lpstr>Quy trình xử lý ca nghi nhiễm</vt:lpstr>
      <vt:lpstr>Quy trình xử lý F0</vt:lpstr>
      <vt:lpstr>LƯU Ý</vt:lpstr>
      <vt:lpstr>Một số điểm mới trong quy trình F0 trường học</vt:lpstr>
      <vt:lpstr>TĂNG CƯỜNG THU DUNG, ĐIỀU TRỊ  TRẺ MẮC COVID-19 (Công văn 1287/SYT-NVY ngày 24.2.2022)  </vt:lpstr>
      <vt:lpstr>Đối với bệnh viện</vt:lpstr>
      <vt:lpstr>03 bệnh viện chuyên khoa nhi</vt:lpstr>
      <vt:lpstr>Trung tâm Kiểm soát bệnh tật TP</vt:lpstr>
      <vt:lpstr>Trung tâm y tế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QUY TRình xử lý f0 tại trường học</dc:title>
  <dc:creator>ASUS</dc:creator>
  <cp:lastModifiedBy>Admin</cp:lastModifiedBy>
  <cp:revision>6</cp:revision>
  <dcterms:created xsi:type="dcterms:W3CDTF">2022-02-24T13:13:58Z</dcterms:created>
  <dcterms:modified xsi:type="dcterms:W3CDTF">2022-02-25T00:40:38Z</dcterms:modified>
</cp:coreProperties>
</file>