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3" r:id="rId1"/>
  </p:sldMasterIdLst>
  <p:sldIdLst>
    <p:sldId id="259" r:id="rId2"/>
    <p:sldId id="257" r:id="rId3"/>
    <p:sldId id="260" r:id="rId4"/>
    <p:sldId id="261" r:id="rId5"/>
    <p:sldId id="262" r:id="rId6"/>
    <p:sldId id="264" r:id="rId7"/>
    <p:sldId id="267" r:id="rId8"/>
    <p:sldId id="265" r:id="rId9"/>
    <p:sldId id="269" r:id="rId10"/>
    <p:sldId id="268" r:id="rId11"/>
    <p:sldId id="270" r:id="rId12"/>
    <p:sldId id="273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43"/>
    <a:srgbClr val="FFFF2D"/>
    <a:srgbClr val="003217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9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411988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155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1559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325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61090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150601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18195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374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41441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50645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038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95F387C-50DE-4C44-8492-CE8D31125E4D}" type="datetimeFigureOut">
              <a:rPr lang="en-US" smtClean="0"/>
              <a:pPr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03125F8-C844-4931-9437-C3F045B3A0D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xmlns="" val="83914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7.png"/><Relationship Id="rId11" Type="http://schemas.openxmlformats.org/officeDocument/2006/relationships/image" Target="../media/image41.png"/><Relationship Id="rId5" Type="http://schemas.openxmlformats.org/officeDocument/2006/relationships/image" Target="../media/image36.png"/><Relationship Id="rId10" Type="http://schemas.openxmlformats.org/officeDocument/2006/relationships/image" Target="../media/image40.png"/><Relationship Id="rId4" Type="http://schemas.openxmlformats.org/officeDocument/2006/relationships/image" Target="../media/image35.png"/><Relationship Id="rId9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5266362" y="2984458"/>
            <a:ext cx="1662918" cy="63370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+mn-lt"/>
              </a:rPr>
              <a:t>BÀI 3</a:t>
            </a:r>
            <a:endParaRPr lang="en-US" sz="3600" b="1" dirty="0">
              <a:latin typeface="+mn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166832" y="3711734"/>
            <a:ext cx="9861976" cy="97257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 TRÌNH BẬC HAI MỘT ẨN</a:t>
            </a:r>
            <a:endParaRPr lang="en-US" sz="4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93770" y="1690859"/>
            <a:ext cx="50081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HƯỚNG DẪN</a:t>
            </a:r>
            <a:endParaRPr lang="en-US" sz="60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036123" y="4684308"/>
            <a:ext cx="2123395" cy="544765"/>
          </a:xfrm>
          <a:prstGeom prst="rect">
            <a:avLst/>
          </a:prstGeom>
          <a:noFill/>
          <a:ln w="28575"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algn="ctr" defTabSz="914400" rtl="0" eaLnBrk="1" latinLnBrk="0" hangingPunct="1">
              <a:lnSpc>
                <a:spcPct val="105000"/>
              </a:lnSpc>
              <a:spcBef>
                <a:spcPct val="0"/>
              </a:spcBef>
              <a:buNone/>
              <a:defRPr sz="3900" kern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+mn-lt"/>
              </a:rPr>
              <a:t>(SGK/40)</a:t>
            </a: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91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30748"/>
            <a:ext cx="6087708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5958" y="1484454"/>
            <a:ext cx="40202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3 (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pt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đủ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a, b, c)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836040" y="1049996"/>
            <a:ext cx="0" cy="5808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036560" y="2251184"/>
            <a:ext cx="3972762" cy="3594393"/>
            <a:chOff x="6460188" y="2175342"/>
            <a:chExt cx="3636849" cy="3594393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660193" y="5067372"/>
                  <a:ext cx="2633890" cy="4274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>- </a:t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Giải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pt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a14:m>
                  <a:endParaRPr lang="en-US" sz="2000" b="1" i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0193" y="5067372"/>
                  <a:ext cx="2633890" cy="42742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2546" t="-1429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Box 22"/>
            <p:cNvSpPr txBox="1"/>
            <p:nvPr/>
          </p:nvSpPr>
          <p:spPr>
            <a:xfrm>
              <a:off x="6665423" y="3962272"/>
              <a:ext cx="33414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Cộng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hai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với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cùng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002060"/>
                  </a:solidFill>
                </a:rPr>
                <a:t>một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002060"/>
                  </a:solidFill>
                </a:rPr>
                <a:t>số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665423" y="3421302"/>
              <a:ext cx="27973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Chia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hai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hệ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a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62500" y="2880332"/>
              <a:ext cx="33443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Chuyển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hệ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c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sang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phải</a:t>
              </a:r>
              <a:endParaRPr lang="en-US" sz="2000" b="1" i="1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6662500" y="4518671"/>
                  <a:ext cx="3434536" cy="4070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>- </a:t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Dùng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hằng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đẳng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thức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a14:m>
                  <a:r>
                    <a:rPr lang="en-US" sz="2000" b="1" i="1" dirty="0" smtClean="0">
                      <a:solidFill>
                        <a:srgbClr val="002060"/>
                      </a:solidFill>
                    </a:rPr>
                    <a:t/>
                  </a:r>
                  <a:endParaRPr lang="en-US" sz="2000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2500" y="4518671"/>
                  <a:ext cx="3434536" cy="4070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623" t="-7576" b="-272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/>
            <p:cNvSpPr txBox="1"/>
            <p:nvPr/>
          </p:nvSpPr>
          <p:spPr>
            <a:xfrm>
              <a:off x="6660193" y="2409792"/>
              <a:ext cx="249167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CÁC BƯỚC GIẢI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460188" y="2175342"/>
              <a:ext cx="3636849" cy="359439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556805" y="1118506"/>
            <a:ext cx="4879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x</a:t>
            </a:r>
            <a:r>
              <a:rPr lang="en-US" sz="2400" b="1" baseline="30000" dirty="0">
                <a:solidFill>
                  <a:srgbClr val="002060"/>
                </a:solidFill>
              </a:rPr>
              <a:t>2</a:t>
            </a:r>
            <a:r>
              <a:rPr lang="en-US" sz="2400" b="1" dirty="0">
                <a:solidFill>
                  <a:srgbClr val="002060"/>
                </a:solidFill>
              </a:rPr>
              <a:t> – 28x + 52 = </a:t>
            </a:r>
            <a:r>
              <a:rPr lang="en-US" sz="2400" b="1" dirty="0" smtClean="0">
                <a:solidFill>
                  <a:srgbClr val="002060"/>
                </a:solidFill>
              </a:rPr>
              <a:t>0    </a:t>
            </a:r>
            <a:r>
              <a:rPr lang="en-US" sz="2400" dirty="0" smtClean="0">
                <a:solidFill>
                  <a:srgbClr val="002060"/>
                </a:solidFill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</a:rPr>
              <a:t>đk</a:t>
            </a:r>
            <a:r>
              <a:rPr lang="en-US" sz="2400" dirty="0" smtClean="0">
                <a:solidFill>
                  <a:srgbClr val="002060"/>
                </a:solidFill>
              </a:rPr>
              <a:t> 0 </a:t>
            </a:r>
            <a:r>
              <a:rPr lang="en-US" sz="2400" dirty="0">
                <a:solidFill>
                  <a:srgbClr val="002060"/>
                </a:solidFill>
              </a:rPr>
              <a:t>&lt; 2x &lt; </a:t>
            </a:r>
            <a:r>
              <a:rPr lang="en-US" sz="2400" dirty="0" smtClean="0">
                <a:solidFill>
                  <a:srgbClr val="002060"/>
                </a:solidFill>
              </a:rPr>
              <a:t>24)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 Box 48"/>
              <p:cNvSpPr txBox="1">
                <a:spLocks noChangeArrowheads="1"/>
              </p:cNvSpPr>
              <p:nvPr/>
            </p:nvSpPr>
            <p:spPr bwMode="auto">
              <a:xfrm>
                <a:off x="6282838" y="1650881"/>
                <a:ext cx="229960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20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−28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0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altLang="vi-VN" sz="2000" dirty="0" smtClean="0">
                    <a:solidFill>
                      <a:schemeClr val="tx1"/>
                    </a:solidFill>
                    <a:latin typeface=".VnTime" panose="020B7200000000000000" pitchFamily="34" charset="0"/>
                  </a:rPr>
                  <a:t>52</a:t>
                </a:r>
                <a:endParaRPr lang="en-US" altLang="vi-VN" sz="2000" dirty="0">
                  <a:solidFill>
                    <a:schemeClr val="tx1"/>
                  </a:solidFill>
                  <a:latin typeface=".VnTime" panose="020B7200000000000000" pitchFamily="34" charset="0"/>
                </a:endParaRPr>
              </a:p>
            </p:txBody>
          </p:sp>
        </mc:Choice>
        <mc:Fallback>
          <p:sp>
            <p:nvSpPr>
              <p:cNvPr id="37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2838" y="1650881"/>
                <a:ext cx="2299602" cy="400110"/>
              </a:xfrm>
              <a:prstGeom prst="rect">
                <a:avLst/>
              </a:prstGeom>
              <a:blipFill rotWithShape="0">
                <a:blip r:embed="rId4"/>
                <a:stretch>
                  <a:fillRect t="-9231" r="-796" b="-276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9" name="Text Box 48"/>
              <p:cNvSpPr txBox="1">
                <a:spLocks noChangeArrowheads="1"/>
              </p:cNvSpPr>
              <p:nvPr/>
            </p:nvSpPr>
            <p:spPr bwMode="auto">
              <a:xfrm>
                <a:off x="6226741" y="2136461"/>
                <a:ext cx="4106695" cy="4070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−2.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.14+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−52+</m:t>
                      </m:r>
                      <m:sSup>
                        <m:sSup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vi-VN" sz="20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39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26741" y="2136461"/>
                <a:ext cx="4106695" cy="4070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0" name="Text Box 48"/>
              <p:cNvSpPr txBox="1">
                <a:spLocks noChangeArrowheads="1"/>
              </p:cNvSpPr>
              <p:nvPr/>
            </p:nvSpPr>
            <p:spPr bwMode="auto">
              <a:xfrm>
                <a:off x="6282838" y="2676168"/>
                <a:ext cx="2433618" cy="4070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⇔</m:t>
                        </m:r>
                        <m:d>
                          <m:d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 b="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sz="2000" b="0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−14</m:t>
                            </m:r>
                          </m:e>
                        </m:d>
                      </m:e>
                      <m:sup>
                        <m:r>
                          <a:rPr lang="en-US" sz="20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vi-VN" sz="2000" dirty="0" smtClean="0">
                    <a:solidFill>
                      <a:schemeClr val="tx1"/>
                    </a:solidFill>
                    <a:latin typeface="+mn-lt"/>
                  </a:rPr>
                  <a:t> 144</a:t>
                </a:r>
                <a:endParaRPr lang="en-US" altLang="vi-VN" sz="20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40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82838" y="2676168"/>
                <a:ext cx="2433618" cy="407099"/>
              </a:xfrm>
              <a:prstGeom prst="rect">
                <a:avLst/>
              </a:prstGeom>
              <a:blipFill rotWithShape="0">
                <a:blip r:embed="rId6"/>
                <a:stretch>
                  <a:fillRect t="-5970" b="-253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TextBox 40"/>
              <p:cNvSpPr txBox="1"/>
              <p:nvPr/>
            </p:nvSpPr>
            <p:spPr>
              <a:xfrm>
                <a:off x="6295717" y="3258547"/>
                <a:ext cx="396874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−14=12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hay</m:t>
                    </m:r>
                    <m: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−14=−12</m:t>
                    </m:r>
                  </m:oMath>
                </a14:m>
                <a:r>
                  <a:rPr lang="en-US" sz="2000" b="0" dirty="0" smtClean="0">
                    <a:ea typeface="Cambria Math" panose="02040503050406030204" pitchFamily="18" charset="0"/>
                  </a:rPr>
                  <a:t/>
                </a: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717" y="3258547"/>
                <a:ext cx="3968745" cy="400110"/>
              </a:xfrm>
              <a:prstGeom prst="rect">
                <a:avLst/>
              </a:prstGeom>
              <a:blipFill rotWithShape="0">
                <a:blip r:embed="rId7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6028102" y="3885043"/>
                <a:ext cx="287547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sz="200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=26 </m:t>
                      </m:r>
                      <m:r>
                        <m:rPr>
                          <m:sty m:val="p"/>
                        </m:rPr>
                        <a:rPr lang="en-US" sz="2000">
                          <a:latin typeface="Cambria Math" panose="02040503050406030204" pitchFamily="18" charset="0"/>
                        </a:rPr>
                        <m:t>hay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102" y="3885043"/>
                <a:ext cx="2875477" cy="400110"/>
              </a:xfrm>
              <a:prstGeom prst="rect">
                <a:avLst/>
              </a:prstGeom>
              <a:blipFill rotWithShape="0"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6295717" y="4421256"/>
            <a:ext cx="3063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So </a:t>
            </a:r>
            <a:r>
              <a:rPr lang="en-US" sz="2000" dirty="0" err="1" smtClean="0"/>
              <a:t>điều</a:t>
            </a:r>
            <a:r>
              <a:rPr lang="en-US" sz="2000" dirty="0" smtClean="0"/>
              <a:t> </a:t>
            </a:r>
            <a:r>
              <a:rPr lang="en-US" sz="2000" dirty="0" err="1" smtClean="0"/>
              <a:t>kiện</a:t>
            </a:r>
            <a:r>
              <a:rPr lang="en-US" sz="2000" dirty="0" smtClean="0"/>
              <a:t> ta </a:t>
            </a:r>
            <a:r>
              <a:rPr lang="en-US" sz="2000" dirty="0" err="1" smtClean="0"/>
              <a:t>nhận</a:t>
            </a:r>
            <a:r>
              <a:rPr lang="en-US" sz="2000" dirty="0" smtClean="0"/>
              <a:t> x = 2       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295717" y="4957469"/>
            <a:ext cx="36704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Vậy</a:t>
            </a:r>
            <a:r>
              <a:rPr lang="en-US" sz="2000" dirty="0" smtClean="0"/>
              <a:t> </a:t>
            </a:r>
            <a:r>
              <a:rPr lang="en-US" sz="2000" dirty="0" err="1" smtClean="0"/>
              <a:t>bề</a:t>
            </a:r>
            <a:r>
              <a:rPr lang="en-US" sz="2000" dirty="0" smtClean="0"/>
              <a:t> </a:t>
            </a:r>
            <a:r>
              <a:rPr lang="en-US" sz="2000" dirty="0" err="1" smtClean="0"/>
              <a:t>rộng</a:t>
            </a:r>
            <a:r>
              <a:rPr lang="en-US" sz="2000" dirty="0" smtClean="0"/>
              <a:t> </a:t>
            </a:r>
            <a:r>
              <a:rPr lang="en-US" sz="2000" dirty="0" err="1" smtClean="0"/>
              <a:t>mặt</a:t>
            </a:r>
            <a:r>
              <a:rPr lang="en-US" sz="2000" dirty="0" smtClean="0"/>
              <a:t> </a:t>
            </a:r>
            <a:r>
              <a:rPr lang="en-US" sz="2000" dirty="0" err="1" smtClean="0"/>
              <a:t>đường</a:t>
            </a:r>
            <a:r>
              <a:rPr lang="en-US" sz="2000" dirty="0" smtClean="0"/>
              <a:t> </a:t>
            </a:r>
            <a:r>
              <a:rPr lang="en-US" sz="2000" dirty="0" err="1" smtClean="0"/>
              <a:t>là</a:t>
            </a:r>
            <a:r>
              <a:rPr lang="en-US" sz="2000" dirty="0" smtClean="0"/>
              <a:t> 2 </a:t>
            </a:r>
            <a:r>
              <a:rPr lang="en-US" sz="2000" dirty="0" err="1" smtClean="0"/>
              <a:t>mét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9269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  <p:bldP spid="40" grpId="0" animBg="1"/>
      <p:bldP spid="41" grpId="0" animBg="1"/>
      <p:bldP spid="12" grpId="0" animBg="1"/>
      <p:bldP spid="42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2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5263" y="630027"/>
            <a:ext cx="2749550" cy="247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723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0994" y="2560100"/>
            <a:ext cx="2478087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724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12117">
            <a:off x="4630760" y="2055921"/>
            <a:ext cx="1326555" cy="2862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725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362808">
            <a:off x="4504385" y="2999098"/>
            <a:ext cx="2042096" cy="1787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726" name="Picture 6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6881" y="4212728"/>
            <a:ext cx="2728316" cy="1388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727" name="Picture 7" descr="image00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69" y="1661252"/>
            <a:ext cx="3082257" cy="1881045"/>
          </a:xfrm>
          <a:prstGeom prst="rect">
            <a:avLst/>
          </a:prstGeom>
          <a:noFill/>
          <a:ln>
            <a:noFill/>
          </a:ln>
          <a:effectLst/>
          <a:extLst/>
        </p:spPr>
      </p:pic>
      <p:graphicFrame>
        <p:nvGraphicFramePr>
          <p:cNvPr id="15873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31544972"/>
              </p:ext>
            </p:extLst>
          </p:nvPr>
        </p:nvGraphicFramePr>
        <p:xfrm>
          <a:off x="5652480" y="2696157"/>
          <a:ext cx="114300" cy="177800"/>
        </p:xfrm>
        <a:graphic>
          <a:graphicData uri="http://schemas.openxmlformats.org/presentationml/2006/ole">
            <p:oleObj spid="_x0000_s1062" name="Equation" r:id="rId9" imgW="114102" imgH="177492" progId="Equation.DSMT4">
              <p:embed/>
            </p:oleObj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4854447" y="151205"/>
            <a:ext cx="4391025" cy="1625958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</a:rPr>
              <a:t>Dạng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ax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bx</a:t>
            </a:r>
            <a:r>
              <a:rPr lang="en-US" sz="2400" b="1" dirty="0">
                <a:solidFill>
                  <a:srgbClr val="FF0000"/>
                </a:solidFill>
              </a:rPr>
              <a:t> + c = 0 </a:t>
            </a:r>
            <a:r>
              <a:rPr lang="en-US" sz="2400" dirty="0">
                <a:solidFill>
                  <a:schemeClr val="tx1"/>
                </a:solidFill>
              </a:rPr>
              <a:t>(a ≠ </a:t>
            </a:r>
            <a:r>
              <a:rPr lang="en-US" sz="2400" dirty="0" smtClean="0">
                <a:solidFill>
                  <a:schemeClr val="tx1"/>
                </a:solidFill>
              </a:rPr>
              <a:t>0)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x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ẩn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a, b, c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số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951039" y="2183956"/>
            <a:ext cx="4391025" cy="6467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đưa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4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pt</a:t>
            </a:r>
            <a:r>
              <a:rPr lang="en-US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Rounded Rectangle 23"/>
              <p:cNvSpPr/>
              <p:nvPr/>
            </p:nvSpPr>
            <p:spPr>
              <a:xfrm>
                <a:off x="6164451" y="3062784"/>
                <a:ext cx="4391025" cy="611786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Đư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ề 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ạ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ng</m:t>
                      </m:r>
                      <m:r>
                        <a:rPr lang="en-US" sz="240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4" name="Rounded 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4451" y="3062784"/>
                <a:ext cx="4391025" cy="611786"/>
              </a:xfrm>
              <a:prstGeom prst="roundRect">
                <a:avLst/>
              </a:prstGeom>
              <a:blipFill rotWithShape="0">
                <a:blip r:embed="rId10"/>
                <a:stretch>
                  <a:fillRect b="-97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Rounded Rectangle 34"/>
              <p:cNvSpPr/>
              <p:nvPr/>
            </p:nvSpPr>
            <p:spPr>
              <a:xfrm>
                <a:off x="6982324" y="3905593"/>
                <a:ext cx="4565242" cy="2313075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42900" indent="-342900">
                  <a:buFontTx/>
                  <a:buChar char="-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Chuy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ể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h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ệ 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s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ố 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FF0000"/>
                        </a:solidFill>
                      </a:rPr>
                      <m:t>c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sang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v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ế 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ph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ả</m:t>
                    </m:r>
                    <m:r>
                      <m:rPr>
                        <m:nor/>
                      </m:rPr>
                      <a:rPr lang="en-US" sz="2400" dirty="0" smtClean="0">
                        <a:solidFill>
                          <a:srgbClr val="002060"/>
                        </a:solidFill>
                      </a:rPr>
                      <m:t>i</m:t>
                    </m:r>
                  </m:oMath>
                </a14:m>
                <a:endParaRPr lang="en-US" sz="2400" dirty="0" smtClean="0">
                  <a:solidFill>
                    <a:srgbClr val="002060"/>
                  </a:solidFill>
                </a:endParaRPr>
              </a:p>
              <a:p>
                <a:pPr marL="342900" indent="-342900">
                  <a:buFontTx/>
                  <a:buChar char="-"/>
                </a:pPr>
                <a:r>
                  <a:rPr lang="en-US" sz="2400" dirty="0" smtClean="0">
                    <a:solidFill>
                      <a:srgbClr val="002060"/>
                    </a:solidFill>
                  </a:rPr>
                  <a:t>Chia </a:t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hai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vế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cho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hệ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số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a</a:t>
                </a:r>
              </a:p>
              <a:p>
                <a:pPr marL="342900" indent="-342900">
                  <a:buFontTx/>
                  <a:buChar char="-"/>
                </a:pPr>
                <a:r>
                  <a:rPr lang="en-US" sz="2400" dirty="0" err="1">
                    <a:solidFill>
                      <a:srgbClr val="002060"/>
                    </a:solidFill>
                  </a:rPr>
                  <a:t>Cộng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hai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vế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với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cùng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một</a:t>
                </a:r>
                <a:r>
                  <a:rPr lang="en-US" sz="2400" dirty="0">
                    <a:solidFill>
                      <a:srgbClr val="FF0000"/>
                    </a:solidFill>
                  </a:rPr>
                  <a:t/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số</a:t>
                </a:r>
                <a:endParaRPr lang="en-US" sz="2400" dirty="0" smtClean="0">
                  <a:solidFill>
                    <a:srgbClr val="FF0000"/>
                  </a:solidFill>
                </a:endParaRPr>
              </a:p>
              <a:p>
                <a:pPr marL="342900" indent="-342900">
                  <a:buFontTx/>
                  <a:buChar char="-"/>
                </a:pPr>
                <a:r>
                  <a:rPr lang="en-US" sz="2400" dirty="0" err="1" smtClean="0">
                    <a:solidFill>
                      <a:srgbClr val="002060"/>
                    </a:solidFill>
                  </a:rPr>
                  <a:t>Dùng</a:t>
                </a:r>
                <a:r>
                  <a:rPr lang="en-US" sz="2400" dirty="0" smtClean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 smtClean="0">
                    <a:solidFill>
                      <a:srgbClr val="002060"/>
                    </a:solidFill>
                  </a:rPr>
                  <a:t>hằng</a:t>
                </a:r>
                <a:r>
                  <a:rPr lang="en-US" sz="2400" dirty="0" smtClean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đẳng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thức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400" b="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  <m:r>
                              <a:rPr lang="en-US" sz="2400" b="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m:rPr>
                                <m:sty m:val="p"/>
                              </m:rPr>
                              <a:rPr lang="en-US" sz="2400" b="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b</m:t>
                            </m:r>
                          </m:e>
                        </m:d>
                      </m:e>
                      <m:sup>
                        <m:r>
                          <a:rPr lang="en-US" sz="2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solidFill>
                    <a:srgbClr val="002060"/>
                  </a:solidFill>
                </a:endParaRPr>
              </a:p>
              <a:p>
                <a:pPr marL="342900" indent="-342900">
                  <a:buFontTx/>
                  <a:buChar char="-"/>
                </a:pPr>
                <a:r>
                  <a:rPr lang="en-US" sz="2400" dirty="0">
                    <a:solidFill>
                      <a:srgbClr val="002060"/>
                    </a:solidFill>
                  </a:rPr>
                  <a:t>Giải </a:t>
                </a:r>
                <a:r>
                  <a:rPr lang="en-US" sz="2400" dirty="0" err="1">
                    <a:solidFill>
                      <a:srgbClr val="002060"/>
                    </a:solidFill>
                  </a:rPr>
                  <a:t>pt</a:t>
                </a:r>
                <a:r>
                  <a:rPr lang="en-US" sz="2400" dirty="0">
                    <a:solidFill>
                      <a:srgbClr val="002060"/>
                    </a:solidFill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p>
                        <m:r>
                          <a:rPr lang="en-US" sz="2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5" name="Rounded 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2324" y="3905593"/>
                <a:ext cx="4565242" cy="2313075"/>
              </a:xfrm>
              <a:prstGeom prst="round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33755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4" grpId="0" animBg="1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184857" y="1790163"/>
            <a:ext cx="10251581" cy="354169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1/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giảng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SGK.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2/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nắm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chắc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bậc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đặc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biệt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(b = 0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c = 0)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đủ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3/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11, 12, 13 SGK / 42; 43.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4/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nghiên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cứu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nghiệm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bậc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”.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09623" y="601126"/>
            <a:ext cx="3756338" cy="58896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DẶN DÒ</a:t>
            </a:r>
            <a:endParaRPr lang="en-US" altLang="en-US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737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05124" y="2709767"/>
            <a:ext cx="63854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CHÚC CÁC EM HỌC TỐT</a:t>
            </a:r>
            <a:endParaRPr lang="en-US" sz="40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96932" y="4127862"/>
            <a:ext cx="12017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ym typeface="Wingdings" panose="05000000000000000000" pitchFamily="2" charset="2"/>
              </a:rPr>
              <a:t>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15493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7303" y="1334086"/>
            <a:ext cx="28075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toán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mở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đầu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9703" y="1866314"/>
            <a:ext cx="11475632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Trên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thửa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đất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hình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nhật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có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chiều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dài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</a:t>
            </a:r>
            <a:r>
              <a:rPr lang="en-US" sz="2400" dirty="0" smtClean="0">
                <a:solidFill>
                  <a:srgbClr val="002060"/>
                </a:solidFill>
              </a:rPr>
              <a:t> 32m, </a:t>
            </a:r>
            <a:r>
              <a:rPr lang="en-US" sz="2400" dirty="0" err="1" smtClean="0">
                <a:solidFill>
                  <a:srgbClr val="002060"/>
                </a:solidFill>
              </a:rPr>
              <a:t>chiều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rộng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</a:t>
            </a:r>
            <a:r>
              <a:rPr lang="en-US" sz="2400" dirty="0" smtClean="0">
                <a:solidFill>
                  <a:srgbClr val="002060"/>
                </a:solidFill>
              </a:rPr>
              <a:t> 24m, </a:t>
            </a:r>
            <a:r>
              <a:rPr lang="en-US" sz="2400" dirty="0" err="1" smtClean="0">
                <a:solidFill>
                  <a:srgbClr val="002060"/>
                </a:solidFill>
              </a:rPr>
              <a:t>người</a:t>
            </a:r>
            <a:r>
              <a:rPr lang="en-US" sz="2400" dirty="0" smtClean="0">
                <a:solidFill>
                  <a:srgbClr val="002060"/>
                </a:solidFill>
              </a:rPr>
              <a:t> ta </a:t>
            </a:r>
            <a:r>
              <a:rPr lang="en-US" sz="2400" dirty="0" err="1" smtClean="0">
                <a:solidFill>
                  <a:srgbClr val="002060"/>
                </a:solidFill>
              </a:rPr>
              <a:t>định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làm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vườn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cây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cảnh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có</a:t>
            </a:r>
            <a:r>
              <a:rPr lang="en-US" sz="2400" dirty="0" smtClean="0">
                <a:solidFill>
                  <a:srgbClr val="002060"/>
                </a:solidFill>
              </a:rPr>
              <a:t> con </a:t>
            </a:r>
            <a:r>
              <a:rPr lang="en-US" sz="2400" dirty="0" err="1" smtClean="0">
                <a:solidFill>
                  <a:srgbClr val="002060"/>
                </a:solidFill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xung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quanh</a:t>
            </a:r>
            <a:r>
              <a:rPr lang="en-US" sz="2400" dirty="0" smtClean="0">
                <a:solidFill>
                  <a:srgbClr val="002060"/>
                </a:solidFill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</a:rPr>
              <a:t>hình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vẽ</a:t>
            </a:r>
            <a:r>
              <a:rPr lang="en-US" sz="2400" dirty="0" smtClean="0">
                <a:solidFill>
                  <a:srgbClr val="002060"/>
                </a:solidFill>
              </a:rPr>
              <a:t>). </a:t>
            </a:r>
            <a:r>
              <a:rPr lang="en-US" sz="2400" dirty="0" err="1" smtClean="0">
                <a:solidFill>
                  <a:srgbClr val="002060"/>
                </a:solidFill>
              </a:rPr>
              <a:t>Hỏi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bề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rộng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mặt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bao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nhiêu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diện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tích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phần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đất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còn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lại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bằng</a:t>
            </a:r>
            <a:r>
              <a:rPr lang="en-US" sz="2400" dirty="0" smtClean="0">
                <a:solidFill>
                  <a:srgbClr val="002060"/>
                </a:solidFill>
              </a:rPr>
              <a:t> 560 m</a:t>
            </a:r>
            <a:r>
              <a:rPr lang="en-US" sz="2400" baseline="30000" dirty="0" smtClean="0">
                <a:solidFill>
                  <a:srgbClr val="002060"/>
                </a:solidFill>
              </a:rPr>
              <a:t>2</a:t>
            </a:r>
            <a:r>
              <a:rPr lang="en-US" sz="2400" dirty="0" smtClean="0">
                <a:solidFill>
                  <a:srgbClr val="002060"/>
                </a:solidFill>
              </a:rPr>
              <a:t>. </a:t>
            </a:r>
            <a:endParaRPr lang="en-US" sz="2400" dirty="0">
              <a:solidFill>
                <a:srgbClr val="00206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039691" y="3125979"/>
            <a:ext cx="3733800" cy="2525713"/>
            <a:chOff x="7856807" y="3336999"/>
            <a:chExt cx="3733800" cy="2525713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8590232" y="3841825"/>
              <a:ext cx="2971800" cy="1981200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>
                <a:latin typeface="+mn-lt"/>
              </a:endParaRPr>
            </a:p>
          </p:txBody>
        </p:sp>
        <p:sp>
          <p:nvSpPr>
            <p:cNvPr id="7" name="Rectangle 4" descr="Dotted diamond"/>
            <p:cNvSpPr>
              <a:spLocks noChangeArrowheads="1"/>
            </p:cNvSpPr>
            <p:nvPr/>
          </p:nvSpPr>
          <p:spPr bwMode="auto">
            <a:xfrm>
              <a:off x="9076007" y="4237112"/>
              <a:ext cx="2057400" cy="1219200"/>
            </a:xfrm>
            <a:prstGeom prst="rect">
              <a:avLst/>
            </a:prstGeom>
            <a:pattFill prst="dotDmnd">
              <a:fgClr>
                <a:schemeClr val="folHlink"/>
              </a:fgClr>
              <a:bgClr>
                <a:schemeClr val="bg1"/>
              </a:bgClr>
            </a:patt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altLang="en-US" sz="2400" b="1" dirty="0">
                  <a:latin typeface="+mn-lt"/>
                </a:rPr>
                <a:t>560m</a:t>
              </a:r>
              <a:r>
                <a:rPr lang="en-US" altLang="en-US" sz="2400" b="1" baseline="30000" dirty="0">
                  <a:latin typeface="+mn-lt"/>
                  <a:cs typeface="Arial" panose="020B0604020202020204" pitchFamily="34" charset="0"/>
                </a:rPr>
                <a:t>²</a:t>
              </a:r>
              <a:endParaRPr lang="en-US" altLang="en-US" sz="2400" b="1" dirty="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8542607" y="3703712"/>
              <a:ext cx="3048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8466407" y="3805312"/>
              <a:ext cx="0" cy="205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7856807" y="4608587"/>
              <a:ext cx="762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24m</a:t>
              </a:r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10142807" y="3856112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10142807" y="5456312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8618807" y="4846712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1133407" y="4846712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10142807" y="38561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x</a:t>
              </a: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8666432" y="47705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>
                  <a:latin typeface="+mn-lt"/>
                </a:rPr>
                <a:t>x</a:t>
              </a: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10142807" y="54563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x</a:t>
              </a:r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11181032" y="47705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x</a:t>
              </a: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9723707" y="3336999"/>
              <a:ext cx="762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 smtClean="0">
                  <a:latin typeface="+mn-lt"/>
                </a:rPr>
                <a:t>32m</a:t>
              </a:r>
              <a:endParaRPr lang="en-US" altLang="en-US" sz="1800" b="1" dirty="0">
                <a:latin typeface="+mn-lt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50167" y="3179296"/>
            <a:ext cx="59084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Gọi</a:t>
            </a:r>
            <a:r>
              <a:rPr lang="en-US" sz="2400" dirty="0" smtClean="0"/>
              <a:t> </a:t>
            </a:r>
            <a:r>
              <a:rPr lang="en-US" sz="2400" dirty="0" err="1" smtClean="0"/>
              <a:t>bề</a:t>
            </a:r>
            <a:r>
              <a:rPr lang="en-US" sz="2400" dirty="0" smtClean="0"/>
              <a:t> </a:t>
            </a:r>
            <a:r>
              <a:rPr lang="en-US" sz="2400" dirty="0" err="1" smtClean="0"/>
              <a:t>rộng</a:t>
            </a:r>
            <a:r>
              <a:rPr lang="en-US" sz="2400" dirty="0" smtClean="0"/>
              <a:t> </a:t>
            </a:r>
            <a:r>
              <a:rPr lang="en-US" sz="2400" dirty="0" err="1" smtClean="0"/>
              <a:t>mặt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x (m), 0 &lt; 2x &lt; 24</a:t>
            </a:r>
          </a:p>
          <a:p>
            <a:r>
              <a:rPr lang="en-US" sz="2400" dirty="0" err="1" smtClean="0"/>
              <a:t>Phần</a:t>
            </a:r>
            <a:r>
              <a:rPr lang="en-US" sz="2400" dirty="0" smtClean="0"/>
              <a:t> </a:t>
            </a:r>
            <a:r>
              <a:rPr lang="en-US" sz="2400" dirty="0" err="1" smtClean="0"/>
              <a:t>đất</a:t>
            </a:r>
            <a:r>
              <a:rPr lang="en-US" sz="2400" dirty="0" smtClean="0"/>
              <a:t> </a:t>
            </a:r>
            <a:r>
              <a:rPr lang="en-US" sz="2400" dirty="0" err="1" smtClean="0"/>
              <a:t>còn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chữ</a:t>
            </a:r>
            <a:r>
              <a:rPr lang="en-US" sz="2400" dirty="0" smtClean="0"/>
              <a:t> </a:t>
            </a:r>
            <a:r>
              <a:rPr lang="en-US" sz="2400" dirty="0" err="1" smtClean="0"/>
              <a:t>nhật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Chiều</a:t>
            </a:r>
            <a:r>
              <a:rPr lang="en-US" sz="2400" dirty="0" smtClean="0"/>
              <a:t> </a:t>
            </a:r>
            <a:r>
              <a:rPr lang="en-US" sz="2400" dirty="0" err="1" smtClean="0"/>
              <a:t>dài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32 – 2x (m)</a:t>
            </a:r>
          </a:p>
          <a:p>
            <a:r>
              <a:rPr lang="en-US" sz="2400" dirty="0" err="1" smtClean="0"/>
              <a:t>Chiều</a:t>
            </a:r>
            <a:r>
              <a:rPr lang="en-US" sz="2400" dirty="0" smtClean="0"/>
              <a:t> </a:t>
            </a:r>
            <a:r>
              <a:rPr lang="en-US" sz="2400" dirty="0" err="1" smtClean="0"/>
              <a:t>rộng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24 – 2x (m)</a:t>
            </a:r>
          </a:p>
          <a:p>
            <a:r>
              <a:rPr lang="en-US" sz="2400" dirty="0" err="1" smtClean="0"/>
              <a:t>Diện</a:t>
            </a:r>
            <a:r>
              <a:rPr lang="en-US" sz="2400" dirty="0" smtClean="0"/>
              <a:t> </a:t>
            </a:r>
            <a:r>
              <a:rPr lang="en-US" sz="2400" dirty="0" err="1" smtClean="0"/>
              <a:t>tích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(32 – 2x)(24 – 2x) (m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Theo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 smtClean="0"/>
              <a:t>bài</a:t>
            </a:r>
            <a:r>
              <a:rPr lang="en-US" sz="2400" dirty="0" smtClean="0"/>
              <a:t> ta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phương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endParaRPr lang="en-US" sz="2400" dirty="0" smtClean="0"/>
          </a:p>
          <a:p>
            <a:r>
              <a:rPr lang="en-US" sz="2400" dirty="0" smtClean="0"/>
              <a:t>(32 – 2x)(24 – 2x) = 560</a:t>
            </a:r>
          </a:p>
          <a:p>
            <a:pPr marL="342900" indent="-342900">
              <a:buFont typeface="Wingdings" panose="05000000000000000000" pitchFamily="2" charset="2"/>
              <a:buChar char="ó"/>
            </a:pPr>
            <a:r>
              <a:rPr lang="en-US" sz="2400" dirty="0" smtClean="0">
                <a:sym typeface="Wingdings" panose="05000000000000000000" pitchFamily="2" charset="2"/>
              </a:rPr>
              <a:t>768 – 64x – 48x + 4x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560</a:t>
            </a:r>
          </a:p>
          <a:p>
            <a:pPr marL="342900" indent="-342900">
              <a:buFont typeface="Wingdings" panose="05000000000000000000" pitchFamily="2" charset="2"/>
              <a:buChar char="ó"/>
            </a:pPr>
            <a:r>
              <a:rPr lang="en-US" sz="2400" dirty="0" smtClean="0"/>
              <a:t>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– 28x + 52 = 0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672472" y="6075585"/>
            <a:ext cx="466283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bậc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ẩn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3426873" y="6288258"/>
            <a:ext cx="1156941" cy="11254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044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3" grpId="0"/>
      <p:bldP spid="23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7303" y="1334086"/>
            <a:ext cx="28075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toán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mở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đầu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91285" y="1845293"/>
            <a:ext cx="466283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bậc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ẩn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3207436" y="2093109"/>
            <a:ext cx="1156941" cy="11254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7114" y="1877179"/>
            <a:ext cx="2757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– 28x + 52 = 0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87303" y="3516289"/>
            <a:ext cx="28075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nghĩa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2323513" y="2338844"/>
            <a:ext cx="45719" cy="41689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34" name="Down Arrow 33"/>
          <p:cNvSpPr/>
          <p:nvPr/>
        </p:nvSpPr>
        <p:spPr>
          <a:xfrm>
            <a:off x="786205" y="2338844"/>
            <a:ext cx="45719" cy="41689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2326" y="2704845"/>
            <a:ext cx="506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a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62999" y="2704845"/>
            <a:ext cx="506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116014" y="2691966"/>
            <a:ext cx="506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2326" y="4032014"/>
            <a:ext cx="8541790" cy="224676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</a:rPr>
              <a:t>Phương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trình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bậc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hai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một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ẩn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là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phương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trình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có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dạng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b="1" dirty="0" smtClean="0">
                <a:solidFill>
                  <a:srgbClr val="002060"/>
                </a:solidFill>
              </a:rPr>
              <a:t>              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ax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+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bx</a:t>
            </a:r>
            <a:r>
              <a:rPr lang="en-US" sz="2800" b="1" dirty="0" smtClean="0">
                <a:solidFill>
                  <a:srgbClr val="FF0000"/>
                </a:solidFill>
              </a:rPr>
              <a:t> + c = 0</a:t>
            </a:r>
          </a:p>
          <a:p>
            <a:r>
              <a:rPr lang="en-US" sz="2800" dirty="0" err="1" smtClean="0">
                <a:solidFill>
                  <a:srgbClr val="002060"/>
                </a:solidFill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đó</a:t>
            </a:r>
            <a:r>
              <a:rPr lang="en-US" sz="2800" dirty="0" smtClean="0">
                <a:solidFill>
                  <a:srgbClr val="002060"/>
                </a:solidFill>
              </a:rPr>
              <a:t>: x </a:t>
            </a:r>
            <a:r>
              <a:rPr lang="en-US" sz="2800" dirty="0" err="1" smtClean="0">
                <a:solidFill>
                  <a:srgbClr val="002060"/>
                </a:solidFill>
              </a:rPr>
              <a:t>là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ẩn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                a, b, c </a:t>
            </a:r>
            <a:r>
              <a:rPr lang="en-US" sz="2800" dirty="0" err="1" smtClean="0">
                <a:solidFill>
                  <a:srgbClr val="002060"/>
                </a:solidFill>
              </a:rPr>
              <a:t>là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những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số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cho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trước</a:t>
            </a:r>
            <a:r>
              <a:rPr lang="en-US" sz="2800" dirty="0" smtClean="0">
                <a:solidFill>
                  <a:srgbClr val="002060"/>
                </a:solidFill>
              </a:rPr>
              <a:t> (</a:t>
            </a:r>
            <a:r>
              <a:rPr lang="en-US" sz="2800" dirty="0" err="1" smtClean="0">
                <a:solidFill>
                  <a:srgbClr val="002060"/>
                </a:solidFill>
              </a:rPr>
              <a:t>hệ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số</a:t>
            </a:r>
            <a:r>
              <a:rPr lang="en-US" sz="2800" dirty="0" smtClean="0">
                <a:solidFill>
                  <a:srgbClr val="002060"/>
                </a:solidFill>
              </a:rPr>
              <a:t>) </a:t>
            </a:r>
            <a:r>
              <a:rPr lang="en-US" sz="2800" dirty="0" err="1" smtClean="0">
                <a:solidFill>
                  <a:srgbClr val="002060"/>
                </a:solidFill>
              </a:rPr>
              <a:t>và</a:t>
            </a:r>
            <a:r>
              <a:rPr lang="en-US" sz="2800" dirty="0" smtClean="0">
                <a:solidFill>
                  <a:srgbClr val="002060"/>
                </a:solidFill>
              </a:rPr>
              <a:t> a ≠ 0</a:t>
            </a:r>
          </a:p>
          <a:p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561514" y="2349575"/>
            <a:ext cx="45719" cy="41689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888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3" grpId="0" animBg="1"/>
      <p:bldP spid="34" grpId="0" animBg="1"/>
      <p:bldP spid="35" grpId="0"/>
      <p:bldP spid="36" grpId="0"/>
      <p:bldP spid="37" grpId="0"/>
      <p:bldP spid="38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874" y="1076122"/>
            <a:ext cx="421435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toán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mở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đầu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/>
              <a:t>(</a:t>
            </a:r>
            <a:r>
              <a:rPr lang="en-US" sz="2000" b="1" dirty="0" smtClean="0"/>
              <a:t>SGK/40)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874" y="2954466"/>
            <a:ext cx="366571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nghĩa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/>
              <a:t>(</a:t>
            </a:r>
            <a:r>
              <a:rPr lang="en-US" sz="2000" b="1" dirty="0" smtClean="0"/>
              <a:t>SGK/40)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778" y="3463415"/>
            <a:ext cx="3842826" cy="120032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Dạng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ax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bx</a:t>
            </a:r>
            <a:r>
              <a:rPr lang="en-US" sz="2400" b="1" dirty="0" smtClean="0">
                <a:solidFill>
                  <a:srgbClr val="FF0000"/>
                </a:solidFill>
              </a:rPr>
              <a:t> + c = 0 </a:t>
            </a:r>
            <a:r>
              <a:rPr lang="en-US" sz="2400" dirty="0" smtClean="0">
                <a:solidFill>
                  <a:srgbClr val="002060"/>
                </a:solidFill>
              </a:rPr>
              <a:t>(a ≠ 0)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x </a:t>
            </a:r>
            <a:r>
              <a:rPr lang="en-US" sz="2400" dirty="0" err="1">
                <a:solidFill>
                  <a:srgbClr val="002060"/>
                </a:solidFill>
              </a:rPr>
              <a:t>là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ẩn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a</a:t>
            </a:r>
            <a:r>
              <a:rPr lang="en-US" sz="2400" dirty="0">
                <a:solidFill>
                  <a:srgbClr val="002060"/>
                </a:solidFill>
              </a:rPr>
              <a:t>, b, c </a:t>
            </a:r>
            <a:r>
              <a:rPr lang="en-US" sz="2400" dirty="0" err="1">
                <a:solidFill>
                  <a:srgbClr val="002060"/>
                </a:solidFill>
              </a:rPr>
              <a:t>là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hệ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số</a:t>
            </a:r>
            <a:endParaRPr 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291233" y="1687564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>
                <a:solidFill>
                  <a:schemeClr val="bg1"/>
                </a:solidFill>
                <a:latin typeface=".VnTime" panose="020B7200000000000000" pitchFamily="34" charset="0"/>
              </a:rPr>
              <a:t>?1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147918" y="1049996"/>
            <a:ext cx="0" cy="5808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95559" y="1562000"/>
            <a:ext cx="70760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b, c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27260958"/>
              </p:ext>
            </p:extLst>
          </p:nvPr>
        </p:nvGraphicFramePr>
        <p:xfrm>
          <a:off x="4304716" y="2930980"/>
          <a:ext cx="7666890" cy="3609886"/>
        </p:xfrm>
        <a:graphic>
          <a:graphicData uri="http://schemas.openxmlformats.org/drawingml/2006/table">
            <a:tbl>
              <a:tblPr/>
              <a:tblGrid>
                <a:gridCol w="669192">
                  <a:extLst>
                    <a:ext uri="{9D8B030D-6E8A-4147-A177-3AD203B41FA5}">
                      <a16:colId xmlns:a16="http://schemas.microsoft.com/office/drawing/2014/main" xmlns="" val="2900228414"/>
                    </a:ext>
                  </a:extLst>
                </a:gridCol>
                <a:gridCol w="2819594">
                  <a:extLst>
                    <a:ext uri="{9D8B030D-6E8A-4147-A177-3AD203B41FA5}">
                      <a16:colId xmlns:a16="http://schemas.microsoft.com/office/drawing/2014/main" xmlns="" val="3421379228"/>
                    </a:ext>
                  </a:extLst>
                </a:gridCol>
                <a:gridCol w="1311814">
                  <a:extLst>
                    <a:ext uri="{9D8B030D-6E8A-4147-A177-3AD203B41FA5}">
                      <a16:colId xmlns:a16="http://schemas.microsoft.com/office/drawing/2014/main" xmlns="" val="4018873466"/>
                    </a:ext>
                  </a:extLst>
                </a:gridCol>
                <a:gridCol w="967152">
                  <a:extLst>
                    <a:ext uri="{9D8B030D-6E8A-4147-A177-3AD203B41FA5}">
                      <a16:colId xmlns:a16="http://schemas.microsoft.com/office/drawing/2014/main" xmlns="" val="668636009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xmlns="" val="38092245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572695169"/>
                    </a:ext>
                  </a:extLst>
                </a:gridCol>
              </a:tblGrid>
              <a:tr h="396226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.VnTime" panose="020B7200000000000000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?1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anose="020B7200000000000000" pitchFamily="34" charset="0"/>
                        </a:rPr>
                        <a:t>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anose="020B7200000000000000" pitchFamily="34" charset="0"/>
                        </a:rPr>
                        <a:t> 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 trình</a:t>
                      </a:r>
                      <a:endParaRPr kumimoji="0" lang="en-US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kumimoji="0" lang="en-US" altLang="vi-V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bậc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hai một ẩn</a:t>
                      </a:r>
                      <a:endParaRPr kumimoji="0" lang="en-US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anose="020B7200000000000000" pitchFamily="34" charset="0"/>
                        </a:rPr>
                        <a:t> </a:t>
                      </a:r>
                      <a:r>
                        <a:rPr kumimoji="0" lang="en-US" altLang="vi-V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Hệ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altLang="vi-V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số</a:t>
                      </a:r>
                      <a:endParaRPr kumimoji="0" lang="en-US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7307982"/>
                  </a:ext>
                </a:extLst>
              </a:tr>
              <a:tr h="573566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anose="020B7200000000000000" pitchFamily="34" charset="0"/>
                        </a:rPr>
                        <a:t> a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anose="020B7200000000000000" pitchFamily="34" charset="0"/>
                        </a:rPr>
                        <a:t>b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.VnTime" panose="020B7200000000000000" pitchFamily="34" charset="0"/>
                        </a:rPr>
                        <a:t>c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20694732"/>
                  </a:ext>
                </a:extLst>
              </a:tr>
              <a:tr h="53489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r>
                        <a:rPr kumimoji="0" lang="en-US" altLang="vi-VN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4 = 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9593164"/>
                  </a:ext>
                </a:extLst>
              </a:tr>
              <a:tr h="550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r>
                        <a:rPr kumimoji="0" lang="en-US" altLang="vi-VN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4x</a:t>
                      </a:r>
                      <a:r>
                        <a:rPr kumimoji="0" lang="en-US" altLang="vi-VN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- 2 = 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98863430"/>
                  </a:ext>
                </a:extLst>
              </a:tr>
              <a:tr h="5181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2x</a:t>
                      </a:r>
                      <a:r>
                        <a:rPr kumimoji="0" lang="en-US" altLang="vi-VN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+ 5x = 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anose="020B7200000000000000" pitchFamily="34" charset="0"/>
                        </a:rPr>
                        <a:t>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4378333"/>
                  </a:ext>
                </a:extLst>
              </a:tr>
              <a:tr h="5181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4x – 5 = 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8945773"/>
                  </a:ext>
                </a:extLst>
              </a:tr>
              <a:tr h="5181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- 3x</a:t>
                      </a:r>
                      <a:r>
                        <a:rPr kumimoji="0" lang="en-US" altLang="vi-VN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kumimoji="0" lang="en-US" altLang="vi-V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= 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489032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240691" y="3951289"/>
            <a:ext cx="495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ym typeface="Wingdings" panose="05000000000000000000" pitchFamily="2" charset="2"/>
              </a:rPr>
              <a:t>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223652" y="5000604"/>
            <a:ext cx="495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ym typeface="Wingdings" panose="05000000000000000000" pitchFamily="2" charset="2"/>
              </a:rPr>
              <a:t>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240691" y="6046710"/>
            <a:ext cx="495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ym typeface="Wingdings" panose="05000000000000000000" pitchFamily="2" charset="2"/>
              </a:rPr>
              <a:t></a:t>
            </a:r>
            <a:endParaRPr lang="en-US" sz="2400" b="1" dirty="0"/>
          </a:p>
        </p:txBody>
      </p:sp>
      <p:sp>
        <p:nvSpPr>
          <p:cNvPr id="16" name="Text Box 92"/>
          <p:cNvSpPr txBox="1">
            <a:spLocks noChangeArrowheads="1"/>
          </p:cNvSpPr>
          <p:nvPr/>
        </p:nvSpPr>
        <p:spPr bwMode="auto">
          <a:xfrm>
            <a:off x="9230143" y="3929467"/>
            <a:ext cx="27414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smtClean="0">
                <a:solidFill>
                  <a:srgbClr val="002060"/>
                </a:solidFill>
                <a:latin typeface="+mn-lt"/>
              </a:rPr>
              <a:t>   1              </a:t>
            </a:r>
            <a:r>
              <a:rPr lang="en-US" altLang="vi-VN" sz="2000" b="1" dirty="0" smtClean="0">
                <a:solidFill>
                  <a:srgbClr val="FF0000"/>
                </a:solidFill>
                <a:latin typeface="+mn-lt"/>
              </a:rPr>
              <a:t>0</a:t>
            </a:r>
            <a:r>
              <a:rPr lang="en-US" altLang="vi-VN" sz="2000" b="1" dirty="0" smtClean="0">
                <a:solidFill>
                  <a:srgbClr val="002060"/>
                </a:solidFill>
                <a:latin typeface="+mn-lt"/>
              </a:rPr>
              <a:t>          - </a:t>
            </a:r>
            <a:r>
              <a:rPr lang="en-US" altLang="vi-VN" sz="2000" b="1" dirty="0">
                <a:solidFill>
                  <a:srgbClr val="002060"/>
                </a:solidFill>
                <a:latin typeface="+mn-lt"/>
              </a:rPr>
              <a:t>4</a:t>
            </a:r>
          </a:p>
        </p:txBody>
      </p:sp>
      <p:sp>
        <p:nvSpPr>
          <p:cNvPr id="18" name="Text Box 92"/>
          <p:cNvSpPr txBox="1">
            <a:spLocks noChangeArrowheads="1"/>
          </p:cNvSpPr>
          <p:nvPr/>
        </p:nvSpPr>
        <p:spPr bwMode="auto">
          <a:xfrm>
            <a:off x="9230142" y="5035111"/>
            <a:ext cx="27414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smtClean="0">
                <a:solidFill>
                  <a:srgbClr val="002060"/>
                </a:solidFill>
                <a:latin typeface="+mn-lt"/>
              </a:rPr>
              <a:t>   2              5             </a:t>
            </a:r>
            <a:r>
              <a:rPr lang="en-US" altLang="vi-VN" sz="2000" b="1" dirty="0" smtClean="0">
                <a:solidFill>
                  <a:srgbClr val="FF0000"/>
                </a:solidFill>
                <a:latin typeface="+mn-lt"/>
              </a:rPr>
              <a:t>0</a:t>
            </a:r>
            <a:endParaRPr lang="en-US" altLang="vi-VN" sz="2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Text Box 92"/>
          <p:cNvSpPr txBox="1">
            <a:spLocks noChangeArrowheads="1"/>
          </p:cNvSpPr>
          <p:nvPr/>
        </p:nvSpPr>
        <p:spPr bwMode="auto">
          <a:xfrm>
            <a:off x="9199663" y="6023206"/>
            <a:ext cx="27414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smtClean="0">
                <a:solidFill>
                  <a:srgbClr val="002060"/>
                </a:solidFill>
                <a:latin typeface="+mn-lt"/>
              </a:rPr>
              <a:t>  - 3             </a:t>
            </a:r>
            <a:r>
              <a:rPr lang="en-US" altLang="vi-VN" sz="2000" b="1" dirty="0" smtClean="0">
                <a:solidFill>
                  <a:srgbClr val="FF0000"/>
                </a:solidFill>
                <a:latin typeface="+mn-lt"/>
              </a:rPr>
              <a:t>0</a:t>
            </a:r>
            <a:r>
              <a:rPr lang="en-US" altLang="vi-VN" sz="2000" b="1" dirty="0" smtClean="0">
                <a:solidFill>
                  <a:srgbClr val="002060"/>
                </a:solidFill>
                <a:latin typeface="+mn-lt"/>
              </a:rPr>
              <a:t>            0</a:t>
            </a:r>
            <a:endParaRPr lang="en-US" altLang="vi-VN" sz="2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32148" y="3929467"/>
            <a:ext cx="1466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Pt </a:t>
            </a:r>
            <a:r>
              <a:rPr lang="en-US" sz="2000" b="1" dirty="0" err="1" smtClean="0">
                <a:solidFill>
                  <a:srgbClr val="FF0000"/>
                </a:solidFill>
              </a:rPr>
              <a:t>khuyết</a:t>
            </a:r>
            <a:r>
              <a:rPr lang="en-US" sz="2000" b="1" dirty="0" smtClean="0">
                <a:solidFill>
                  <a:srgbClr val="FF0000"/>
                </a:solidFill>
              </a:rPr>
              <a:t> b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2148" y="5000604"/>
            <a:ext cx="1466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Pt </a:t>
            </a:r>
            <a:r>
              <a:rPr lang="en-US" sz="2000" b="1" dirty="0" err="1" smtClean="0">
                <a:solidFill>
                  <a:srgbClr val="FF0000"/>
                </a:solidFill>
              </a:rPr>
              <a:t>khuyết</a:t>
            </a:r>
            <a:r>
              <a:rPr lang="en-US" sz="2000" b="1" dirty="0" smtClean="0">
                <a:solidFill>
                  <a:srgbClr val="FF0000"/>
                </a:solidFill>
              </a:rPr>
              <a:t> c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08405" y="6005686"/>
            <a:ext cx="169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Pt </a:t>
            </a:r>
            <a:r>
              <a:rPr lang="en-US" sz="2000" b="1" dirty="0" err="1" smtClean="0">
                <a:solidFill>
                  <a:srgbClr val="FF0000"/>
                </a:solidFill>
              </a:rPr>
              <a:t>khuyết</a:t>
            </a:r>
            <a:r>
              <a:rPr lang="en-US" sz="2000" b="1" dirty="0" smtClean="0">
                <a:solidFill>
                  <a:srgbClr val="FF0000"/>
                </a:solidFill>
              </a:rPr>
              <a:t> b, c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88215" y="1048911"/>
            <a:ext cx="2085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07373" y="1598766"/>
            <a:ext cx="13924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Pt </a:t>
            </a:r>
            <a:r>
              <a:rPr lang="en-US" sz="2000" b="1" dirty="0" err="1" smtClean="0">
                <a:solidFill>
                  <a:srgbClr val="FF0000"/>
                </a:solidFill>
              </a:rPr>
              <a:t>bậc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hai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đầy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đủ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4440" y="1580963"/>
            <a:ext cx="2481417" cy="1258553"/>
            <a:chOff x="264593" y="1580963"/>
            <a:chExt cx="2792056" cy="1258553"/>
          </a:xfrm>
        </p:grpSpPr>
        <p:sp>
          <p:nvSpPr>
            <p:cNvPr id="26" name="TextBox 25"/>
            <p:cNvSpPr txBox="1"/>
            <p:nvPr/>
          </p:nvSpPr>
          <p:spPr>
            <a:xfrm>
              <a:off x="299382" y="1580963"/>
              <a:ext cx="275726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/>
                <a:t>1x</a:t>
              </a:r>
              <a:r>
                <a:rPr lang="en-US" sz="2200" baseline="30000" dirty="0" smtClean="0"/>
                <a:t>2</a:t>
              </a:r>
              <a:r>
                <a:rPr lang="en-US" sz="2200" dirty="0" smtClean="0"/>
                <a:t> – 28x + 52 = 0</a:t>
              </a:r>
              <a:endParaRPr lang="en-US" sz="2200" dirty="0"/>
            </a:p>
          </p:txBody>
        </p:sp>
        <p:sp>
          <p:nvSpPr>
            <p:cNvPr id="27" name="Down Arrow 26"/>
            <p:cNvSpPr/>
            <p:nvPr/>
          </p:nvSpPr>
          <p:spPr>
            <a:xfrm>
              <a:off x="2022516" y="2003991"/>
              <a:ext cx="45719" cy="416890"/>
            </a:xfrm>
            <a:prstGeom prst="downArrow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002060"/>
                </a:solidFill>
              </a:endParaRPr>
            </a:p>
          </p:txBody>
        </p:sp>
        <p:sp>
          <p:nvSpPr>
            <p:cNvPr id="28" name="Down Arrow 27"/>
            <p:cNvSpPr/>
            <p:nvPr/>
          </p:nvSpPr>
          <p:spPr>
            <a:xfrm>
              <a:off x="443309" y="2003991"/>
              <a:ext cx="45719" cy="416890"/>
            </a:xfrm>
            <a:prstGeom prst="downArrow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00206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4593" y="2408629"/>
              <a:ext cx="50643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solidFill>
                    <a:srgbClr val="002060"/>
                  </a:solidFill>
                </a:rPr>
                <a:t>a</a:t>
              </a:r>
              <a:endParaRPr lang="en-US" sz="2200" b="1" dirty="0">
                <a:solidFill>
                  <a:srgbClr val="00206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21715" y="2408629"/>
              <a:ext cx="50643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rgbClr val="002060"/>
                  </a:solidFill>
                </a:rPr>
                <a:t>b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821448" y="2395750"/>
              <a:ext cx="50643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rgbClr val="002060"/>
                  </a:solidFill>
                </a:rPr>
                <a:t>c</a:t>
              </a:r>
            </a:p>
          </p:txBody>
        </p:sp>
        <p:sp>
          <p:nvSpPr>
            <p:cNvPr id="32" name="Down Arrow 31"/>
            <p:cNvSpPr/>
            <p:nvPr/>
          </p:nvSpPr>
          <p:spPr>
            <a:xfrm>
              <a:off x="1215412" y="2001843"/>
              <a:ext cx="45719" cy="416890"/>
            </a:xfrm>
            <a:prstGeom prst="downArrow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0972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2" grpId="0"/>
      <p:bldP spid="13" grpId="0"/>
      <p:bldP spid="14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70507"/>
            <a:ext cx="6087708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5958" y="1524213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1 (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huyết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c)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0" y="2087975"/>
            <a:ext cx="57841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</a:pP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VD1: </a:t>
            </a:r>
            <a:r>
              <a:rPr lang="en-US" altLang="vi-VN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>
                <a:solidFill>
                  <a:srgbClr val="002060"/>
                </a:solidFill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</a:rPr>
              <a:t>x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 - 6x = 0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en-US" altLang="vi-VN" sz="24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448" y="2661175"/>
            <a:ext cx="44875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400" dirty="0" smtClean="0"/>
              <a:t>    </a:t>
            </a:r>
            <a:r>
              <a:rPr lang="en-US" altLang="vi-VN" sz="2400" b="1" dirty="0" smtClean="0"/>
              <a:t>3</a:t>
            </a:r>
            <a:r>
              <a:rPr lang="en-US" sz="2400" b="1" dirty="0" smtClean="0"/>
              <a:t>x</a:t>
            </a:r>
            <a:r>
              <a:rPr lang="en-US" sz="2400" b="1" baseline="30000" dirty="0" smtClean="0"/>
              <a:t>2</a:t>
            </a:r>
            <a:r>
              <a:rPr lang="en-US" sz="2400" b="1" dirty="0" smtClean="0"/>
              <a:t> - 6x = 0 </a:t>
            </a:r>
          </a:p>
          <a:p>
            <a:pPr marL="285750" indent="-285750">
              <a:buFont typeface="Wingdings" panose="05000000000000000000" pitchFamily="2" charset="2"/>
              <a:buChar char="ó"/>
            </a:pPr>
            <a:r>
              <a:rPr lang="en-US" sz="2400" dirty="0" smtClean="0">
                <a:sym typeface="Wingdings" panose="05000000000000000000" pitchFamily="2" charset="2"/>
              </a:rPr>
              <a:t> 3x (x – 2) = 0</a:t>
            </a:r>
          </a:p>
          <a:p>
            <a:pPr marL="285750" indent="-285750">
              <a:buFont typeface="Wingdings" panose="05000000000000000000" pitchFamily="2" charset="2"/>
              <a:buChar char="ó"/>
            </a:pP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3x = 0 hay x – 2 = 0 </a:t>
            </a:r>
          </a:p>
          <a:p>
            <a:pPr marL="285750" indent="-285750">
              <a:buFont typeface="Wingdings" panose="05000000000000000000" pitchFamily="2" charset="2"/>
              <a:buChar char="ó"/>
            </a:pP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x = 0 hay x = 2</a:t>
            </a:r>
          </a:p>
          <a:p>
            <a:r>
              <a:rPr lang="en-US" altLang="vi-VN" sz="2400" dirty="0" err="1" smtClean="0">
                <a:latin typeface="Times New Roman" panose="02020603050405020304" pitchFamily="18" charset="0"/>
              </a:rPr>
              <a:t>Vậy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pt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có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hai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nghiệm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x = 0, x = 2</a:t>
            </a:r>
            <a:endParaRPr lang="en-US" altLang="vi-VN" sz="2400" dirty="0" smtClean="0">
              <a:latin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836040" y="1049996"/>
            <a:ext cx="0" cy="5808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6599199" y="2048216"/>
            <a:ext cx="46780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</a:pP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x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+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5</a:t>
            </a:r>
            <a:r>
              <a:rPr lang="en-US" sz="2400" b="1" dirty="0" smtClean="0">
                <a:solidFill>
                  <a:srgbClr val="002060"/>
                </a:solidFill>
              </a:rPr>
              <a:t>x = 0</a:t>
            </a:r>
            <a:r>
              <a:rPr lang="en-US" altLang="vi-VN" sz="2400" dirty="0" smtClean="0">
                <a:solidFill>
                  <a:srgbClr val="002060"/>
                </a:solidFill>
                <a:latin typeface=".VnTime" panose="020B7200000000000000" pitchFamily="34" charset="0"/>
              </a:rPr>
              <a:t>  </a:t>
            </a:r>
            <a:endParaRPr lang="en-US" altLang="vi-VN" sz="2400" dirty="0">
              <a:solidFill>
                <a:srgbClr val="002060"/>
              </a:solidFill>
              <a:latin typeface=".VnTime" panose="020B7200000000000000" pitchFamily="34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5950920" y="2090929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 dirty="0" smtClean="0">
                <a:solidFill>
                  <a:schemeClr val="bg1"/>
                </a:solidFill>
                <a:latin typeface=".VnTime" panose="020B7200000000000000" pitchFamily="34" charset="0"/>
              </a:rPr>
              <a:t>?2</a:t>
            </a:r>
            <a:endParaRPr lang="en-US" altLang="vi-VN" sz="1800" b="1" dirty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4481" y="5028419"/>
            <a:ext cx="515520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</a:rPr>
              <a:t>Đặt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nhân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tử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chung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đưa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về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pt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tích</a:t>
            </a:r>
            <a:endParaRPr lang="en-US" sz="2800" b="1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0920" y="1479989"/>
            <a:ext cx="6058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?2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6581013" y="2667800"/>
                <a:ext cx="4696279" cy="2255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vi-VN" sz="2400" dirty="0" smtClean="0"/>
                  <a:t/>
                </a:r>
                <a:r>
                  <a:rPr lang="en-US" altLang="vi-VN" sz="2400" b="1" dirty="0" smtClean="0"/>
                  <a:t>2</a:t>
                </a:r>
                <a:r>
                  <a:rPr lang="en-US" sz="2400" b="1" dirty="0" smtClean="0"/>
                  <a:t>x</a:t>
                </a:r>
                <a:r>
                  <a:rPr lang="en-US" sz="2400" b="1" baseline="30000" dirty="0" smtClean="0"/>
                  <a:t>2</a:t>
                </a:r>
                <a:r>
                  <a:rPr lang="en-US" sz="2400" b="1" dirty="0" smtClean="0"/>
                  <a:t> + 5x = 0 </a:t>
                </a:r>
              </a:p>
              <a:p>
                <a:pPr marL="285750" indent="-285750">
                  <a:buFont typeface="Wingdings" panose="05000000000000000000" pitchFamily="2" charset="2"/>
                  <a:buChar char="ó"/>
                </a:pPr>
                <a:r>
                  <a:rPr lang="en-US" sz="2400" dirty="0" smtClean="0">
                    <a:sym typeface="Wingdings" panose="05000000000000000000" pitchFamily="2" charset="2"/>
                  </a:rPr>
                  <a:t> x (2x + 5) = 0</a:t>
                </a:r>
              </a:p>
              <a:p>
                <a:pPr marL="285750" indent="-285750">
                  <a:buFont typeface="Wingdings" panose="05000000000000000000" pitchFamily="2" charset="2"/>
                  <a:buChar char="ó"/>
                </a:pPr>
                <a:r>
                  <a:rPr lang="en-US" sz="2400" dirty="0">
                    <a:sym typeface="Wingdings" panose="05000000000000000000" pitchFamily="2" charset="2"/>
                  </a:rPr>
                  <a:t/>
                </a:r>
                <a:r>
                  <a:rPr lang="en-US" sz="2400" dirty="0" smtClean="0">
                    <a:sym typeface="Wingdings" panose="05000000000000000000" pitchFamily="2" charset="2"/>
                  </a:rPr>
                  <a:t>x = 0 hay 2x + 5 = 0 </a:t>
                </a:r>
              </a:p>
              <a:p>
                <a:pPr marL="285750" indent="-285750">
                  <a:buFont typeface="Wingdings" panose="05000000000000000000" pitchFamily="2" charset="2"/>
                  <a:buChar char="ó"/>
                </a:pPr>
                <a:r>
                  <a:rPr lang="en-US" sz="2400" dirty="0">
                    <a:sym typeface="Wingdings" panose="05000000000000000000" pitchFamily="2" charset="2"/>
                  </a:rPr>
                  <a:t/>
                </a:r>
                <a:r>
                  <a:rPr lang="en-US" sz="2400" dirty="0" smtClean="0">
                    <a:sym typeface="Wingdings" panose="05000000000000000000" pitchFamily="2" charset="2"/>
                  </a:rPr>
                  <a:t>x = 0 hay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den>
                    </m:f>
                  </m:oMath>
                </a14:m>
                <a:endParaRPr lang="en-US" sz="2400" dirty="0" smtClean="0">
                  <a:sym typeface="Wingdings" panose="05000000000000000000" pitchFamily="2" charset="2"/>
                </a:endParaRPr>
              </a:p>
              <a:p>
                <a:r>
                  <a:rPr lang="en-US" altLang="vi-VN" sz="2400" dirty="0" err="1" smtClean="0">
                    <a:latin typeface="Times New Roman" panose="02020603050405020304" pitchFamily="18" charset="0"/>
                  </a:rPr>
                  <a:t>Vậy</a:t>
                </a:r>
                <a:r>
                  <a:rPr lang="en-US" altLang="vi-VN" sz="2400" dirty="0" smtClean="0">
                    <a:latin typeface="Times New Roman" panose="02020603050405020304" pitchFamily="18" charset="0"/>
                  </a:rPr>
                  <a:t/>
                </a:r>
                <a:r>
                  <a:rPr lang="en-US" altLang="vi-VN" sz="2400" dirty="0" err="1" smtClean="0">
                    <a:latin typeface="Times New Roman" panose="02020603050405020304" pitchFamily="18" charset="0"/>
                  </a:rPr>
                  <a:t>pt</a:t>
                </a:r>
                <a:r>
                  <a:rPr lang="en-US" altLang="vi-VN" sz="2400" dirty="0" smtClean="0">
                    <a:latin typeface="Times New Roman" panose="02020603050405020304" pitchFamily="18" charset="0"/>
                  </a:rPr>
                  <a:t/>
                </a:r>
                <a:r>
                  <a:rPr lang="en-US" altLang="vi-VN" sz="2400" dirty="0" err="1" smtClean="0">
                    <a:latin typeface="Times New Roman" panose="02020603050405020304" pitchFamily="18" charset="0"/>
                  </a:rPr>
                  <a:t>có</a:t>
                </a:r>
                <a:r>
                  <a:rPr lang="en-US" altLang="vi-VN" sz="2400" dirty="0" smtClean="0">
                    <a:latin typeface="Times New Roman" panose="02020603050405020304" pitchFamily="18" charset="0"/>
                  </a:rPr>
                  <a:t/>
                </a:r>
                <a:r>
                  <a:rPr lang="en-US" altLang="vi-VN" sz="2400" dirty="0" err="1" smtClean="0">
                    <a:latin typeface="Times New Roman" panose="02020603050405020304" pitchFamily="18" charset="0"/>
                  </a:rPr>
                  <a:t>hai</a:t>
                </a:r>
                <a:r>
                  <a:rPr lang="en-US" altLang="vi-VN" sz="2400" dirty="0" smtClean="0">
                    <a:latin typeface="Times New Roman" panose="02020603050405020304" pitchFamily="18" charset="0"/>
                  </a:rPr>
                  <a:t/>
                </a:r>
                <a:r>
                  <a:rPr lang="en-US" altLang="vi-VN" sz="2400" dirty="0" err="1" smtClean="0">
                    <a:latin typeface="Times New Roman" panose="02020603050405020304" pitchFamily="18" charset="0"/>
                  </a:rPr>
                  <a:t>nghiệm</a:t>
                </a:r>
                <a:r>
                  <a:rPr lang="en-US" altLang="vi-VN" sz="2400" dirty="0" smtClean="0">
                    <a:latin typeface="Times New Roman" panose="02020603050405020304" pitchFamily="18" charset="0"/>
                  </a:rPr>
                  <a:t/>
                </a:r>
                <a:r>
                  <a:rPr lang="en-US" sz="2400" dirty="0" smtClean="0">
                    <a:sym typeface="Wingdings" panose="05000000000000000000" pitchFamily="2" charset="2"/>
                  </a:rPr>
                  <a:t>x = 0,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−5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ym typeface="Wingdings" panose="05000000000000000000" pitchFamily="2" charset="2"/>
                  </a:rPr>
                  <a:t/>
                </a:r>
                <a:endParaRPr lang="en-US" altLang="vi-VN" sz="2400" dirty="0" smtClean="0"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1013" y="2667800"/>
                <a:ext cx="4696279" cy="2255489"/>
              </a:xfrm>
              <a:prstGeom prst="rect">
                <a:avLst/>
              </a:prstGeom>
              <a:blipFill rotWithShape="0">
                <a:blip r:embed="rId2"/>
                <a:stretch>
                  <a:fillRect l="-2078" t="-2162" b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7922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8" grpId="0"/>
      <p:bldP spid="22" grpId="0"/>
      <p:bldP spid="23" grpId="0" animBg="1"/>
      <p:bldP spid="24" grpId="0" animBg="1"/>
      <p:bldP spid="5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57254"/>
            <a:ext cx="6087708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5958" y="151096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2 (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khuyết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b)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836040" y="1049996"/>
            <a:ext cx="0" cy="5808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6479740" y="2048216"/>
            <a:ext cx="46780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</a:pP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2060"/>
                </a:solidFill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</a:rPr>
              <a:t>x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 – 2 = 0</a:t>
            </a:r>
            <a:r>
              <a:rPr lang="en-US" altLang="vi-VN" sz="2400" dirty="0" smtClean="0">
                <a:solidFill>
                  <a:srgbClr val="002060"/>
                </a:solidFill>
                <a:latin typeface=".VnTime" panose="020B7200000000000000" pitchFamily="34" charset="0"/>
              </a:rPr>
              <a:t>  </a:t>
            </a:r>
            <a:endParaRPr lang="en-US" altLang="vi-VN" sz="2400" dirty="0">
              <a:solidFill>
                <a:srgbClr val="002060"/>
              </a:solidFill>
              <a:latin typeface=".VnTime" panose="020B7200000000000000" pitchFamily="34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5946340" y="2090929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 dirty="0" smtClean="0">
                <a:solidFill>
                  <a:schemeClr val="bg1"/>
                </a:solidFill>
                <a:latin typeface=".VnTime" panose="020B7200000000000000" pitchFamily="34" charset="0"/>
              </a:rPr>
              <a:t>?3</a:t>
            </a:r>
            <a:endParaRPr lang="en-US" altLang="vi-VN" sz="1800" b="1" dirty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309640" y="2103644"/>
            <a:ext cx="50110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</a:pP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VD2: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x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 – 3 = 0</a:t>
            </a:r>
            <a:r>
              <a:rPr lang="en-US" altLang="vi-VN" sz="2400" dirty="0" smtClean="0">
                <a:solidFill>
                  <a:srgbClr val="002060"/>
                </a:solidFill>
                <a:latin typeface=".VnTime" panose="020B7200000000000000" pitchFamily="34" charset="0"/>
              </a:rPr>
              <a:t>  </a:t>
            </a:r>
            <a:endParaRPr lang="en-US" altLang="vi-VN" sz="2400" dirty="0">
              <a:solidFill>
                <a:srgbClr val="002060"/>
              </a:solidFill>
              <a:latin typeface=".VnTime" panose="020B7200000000000000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4469" y="2639986"/>
                <a:ext cx="5783571" cy="14261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1" smtClean="0">
                          <a:latin typeface="Cambria Math" panose="02040503050406030204" pitchFamily="18" charset="0"/>
                        </a:rPr>
                        <m:t>      </m:t>
                      </m:r>
                      <m:sSup>
                        <m:sSupPr>
                          <m:ctrlPr>
                            <a:rPr lang="en-US" sz="2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en-US" sz="2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200" b="1" i="0" smtClean="0"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200" b="1" dirty="0" smtClean="0"/>
              </a:p>
              <a:p>
                <a14:m>
                  <m:oMath xmlns:m="http://schemas.openxmlformats.org/officeDocument/2006/math">
                    <m:r>
                      <a:rPr lang="en-US" sz="22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2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 smtClean="0"/>
                  <a:t> 3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m:rPr>
                          <m:sty m:val="p"/>
                        </m:rPr>
                        <a:rPr lang="en-US" sz="2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x</m:t>
                      </m:r>
                      <m:r>
                        <a:rPr lang="en-US" sz="2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2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200" dirty="0" err="1" smtClean="0"/>
                  <a:t>Vậy</a:t>
                </a:r>
                <a:r>
                  <a:rPr lang="en-US" sz="2200" dirty="0" smtClean="0"/>
                  <a:t/>
                </a:r>
                <a:r>
                  <a:rPr lang="en-US" sz="2200" dirty="0" err="1" smtClean="0"/>
                  <a:t>phương</a:t>
                </a:r>
                <a:r>
                  <a:rPr lang="en-US" sz="2200" dirty="0" smtClean="0"/>
                  <a:t/>
                </a:r>
                <a:r>
                  <a:rPr lang="en-US" sz="2200" dirty="0" err="1" smtClean="0"/>
                  <a:t>trình</a:t>
                </a:r>
                <a:r>
                  <a:rPr lang="en-US" sz="2200" dirty="0" smtClean="0"/>
                  <a:t/>
                </a:r>
                <a:r>
                  <a:rPr lang="en-US" sz="2200" dirty="0" err="1" smtClean="0"/>
                  <a:t>có</a:t>
                </a:r>
                <a:r>
                  <a:rPr lang="en-US" sz="2200" dirty="0" smtClean="0"/>
                  <a:t/>
                </a:r>
                <a:r>
                  <a:rPr lang="en-US" sz="2200" dirty="0" err="1" smtClean="0"/>
                  <a:t>hai</a:t>
                </a:r>
                <a:r>
                  <a:rPr lang="en-US" sz="2200" dirty="0" smtClean="0"/>
                  <a:t/>
                </a:r>
                <a:r>
                  <a:rPr lang="en-US" sz="2200" dirty="0" err="1" smtClean="0"/>
                  <a:t>nghiệm</a:t>
                </a:r>
                <a:r>
                  <a:rPr lang="en-US" sz="2200" dirty="0" smtClean="0"/>
                  <a:t>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200" b="0" i="0" smtClean="0">
                        <a:latin typeface="Cambria Math" panose="02040503050406030204" pitchFamily="18" charset="0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9" y="2639986"/>
                <a:ext cx="5783571" cy="1426160"/>
              </a:xfrm>
              <a:prstGeom prst="rect">
                <a:avLst/>
              </a:prstGeom>
              <a:blipFill rotWithShape="0">
                <a:blip r:embed="rId2"/>
                <a:stretch>
                  <a:fillRect l="-2950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515369" y="4662855"/>
                <a:ext cx="4805302" cy="154298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/>
                </a:r>
                <a:r>
                  <a:rPr lang="en-US" sz="2400" b="1" i="1" dirty="0" err="1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Đưa</a:t>
                </a:r>
                <a:r>
                  <a:rPr lang="en-US" sz="2400" b="1" i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/>
                </a:r>
                <a:r>
                  <a:rPr lang="en-US" sz="2400" b="1" i="1" dirty="0" err="1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về</a:t>
                </a:r>
                <a:r>
                  <a:rPr lang="en-US" sz="2400" b="1" i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/>
                </a:r>
                <a:r>
                  <a:rPr lang="en-US" sz="2800" b="1" i="1" dirty="0" err="1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dạng</a:t>
                </a:r>
                <a:r>
                  <a:rPr lang="en-US" sz="2800" b="1" i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/>
                </a:r>
                <a:r>
                  <a:rPr lang="en-US" sz="2800" b="1" i="1" dirty="0" err="1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pt</a:t>
                </a:r>
                <a:r>
                  <a:rPr lang="en-US" sz="2400" b="1" i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endParaRPr lang="en-US" sz="2400" b="1" i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r>
                  <a:rPr lang="en-US" sz="2400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/>
                </a:r>
                <a:r>
                  <a:rPr lang="en-US" sz="24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*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 err="1" smtClean="0">
                    <a:solidFill>
                      <a:srgbClr val="FF0000"/>
                    </a:solidFill>
                  </a:rPr>
                  <a:t>nếu</a:t>
                </a:r>
                <a:r>
                  <a:rPr lang="en-US" sz="2400" i="1" dirty="0" smtClean="0">
                    <a:solidFill>
                      <a:srgbClr val="FF0000"/>
                    </a:solidFill>
                  </a:rPr>
                  <a:t> m &gt; 0</a:t>
                </a:r>
              </a:p>
              <a:p>
                <a:r>
                  <a:rPr lang="en-US" sz="2400" i="1" dirty="0" smtClean="0">
                    <a:solidFill>
                      <a:srgbClr val="FF0000"/>
                    </a:solidFill>
                  </a:rPr>
                  <a:t>    * A = 0 </a:t>
                </a:r>
                <a:r>
                  <a:rPr lang="en-US" sz="2400" i="1" dirty="0" err="1" smtClean="0">
                    <a:solidFill>
                      <a:srgbClr val="FF0000"/>
                    </a:solidFill>
                  </a:rPr>
                  <a:t>nếu</a:t>
                </a:r>
                <a:r>
                  <a:rPr lang="en-US" sz="2400" i="1" dirty="0" smtClean="0">
                    <a:solidFill>
                      <a:srgbClr val="FF0000"/>
                    </a:solidFill>
                  </a:rPr>
                  <a:t> m = 0</a:t>
                </a:r>
              </a:p>
              <a:p>
                <a:r>
                  <a:rPr lang="en-US" sz="2400" i="1" dirty="0" smtClean="0">
                    <a:solidFill>
                      <a:srgbClr val="FF0000"/>
                    </a:solidFill>
                  </a:rPr>
                  <a:t>    * Pt </a:t>
                </a:r>
                <a:r>
                  <a:rPr lang="en-US" sz="2400" i="1" dirty="0" err="1" smtClean="0">
                    <a:solidFill>
                      <a:srgbClr val="FF0000"/>
                    </a:solidFill>
                  </a:rPr>
                  <a:t>vô</a:t>
                </a:r>
                <a:r>
                  <a:rPr lang="en-US" sz="2400" i="1" dirty="0" smtClean="0">
                    <a:solidFill>
                      <a:srgbClr val="FF0000"/>
                    </a:solidFill>
                  </a:rPr>
                  <a:t/>
                </a:r>
                <a:r>
                  <a:rPr lang="en-US" sz="2400" i="1" dirty="0" err="1" smtClean="0">
                    <a:solidFill>
                      <a:srgbClr val="FF0000"/>
                    </a:solidFill>
                  </a:rPr>
                  <a:t>nghiệm</a:t>
                </a:r>
                <a:r>
                  <a:rPr lang="en-US" sz="2400" i="1" dirty="0" smtClean="0">
                    <a:solidFill>
                      <a:srgbClr val="FF0000"/>
                    </a:solidFill>
                  </a:rPr>
                  <a:t/>
                </a:r>
                <a:r>
                  <a:rPr lang="en-US" sz="2400" i="1" dirty="0" err="1" smtClean="0">
                    <a:solidFill>
                      <a:srgbClr val="FF0000"/>
                    </a:solidFill>
                  </a:rPr>
                  <a:t>nếu</a:t>
                </a:r>
                <a:r>
                  <a:rPr lang="en-US" sz="2400" i="1" dirty="0" smtClean="0">
                    <a:solidFill>
                      <a:srgbClr val="FF0000"/>
                    </a:solidFill>
                  </a:rPr>
                  <a:t> m &lt; 0 </a:t>
                </a:r>
                <a:endParaRPr lang="en-US" sz="2400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369" y="4662855"/>
                <a:ext cx="4805302" cy="1542987"/>
              </a:xfrm>
              <a:prstGeom prst="rect">
                <a:avLst/>
              </a:prstGeom>
              <a:blipFill rotWithShape="0">
                <a:blip r:embed="rId3"/>
                <a:stretch>
                  <a:fillRect t="-6202" b="-9690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914777" y="1486201"/>
            <a:ext cx="505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hực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?3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6043566" y="2700027"/>
                <a:ext cx="6058743" cy="31920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0" dirty="0" smtClean="0"/>
                  <a:t/>
                </a:r>
                <a:r>
                  <a:rPr lang="en-US" sz="2400" b="1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2400" b="1" dirty="0" smtClean="0"/>
              </a:p>
              <a:p>
                <a14:m>
                  <m:oMath xmlns:m="http://schemas.openxmlformats.org/officeDocument/2006/math">
                    <m:r>
                      <a:rPr lang="en-US" sz="24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 smtClean="0"/>
                  <a:t> 2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i="1" dirty="0" smtClean="0">
                  <a:sym typeface="Wingdings" panose="05000000000000000000" pitchFamily="2" charset="2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x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400" dirty="0" err="1" smtClean="0"/>
                  <a:t>Vậy</a:t>
                </a:r>
                <a:r>
                  <a:rPr lang="en-US" sz="2400" dirty="0" smtClean="0"/>
                  <a:t/>
                </a:r>
                <a:r>
                  <a:rPr lang="en-US" sz="2400" dirty="0" err="1" smtClean="0"/>
                  <a:t>phương</a:t>
                </a:r>
                <a:r>
                  <a:rPr lang="en-US" sz="2400" dirty="0" smtClean="0"/>
                  <a:t/>
                </a:r>
                <a:r>
                  <a:rPr lang="en-US" sz="2400" dirty="0" err="1" smtClean="0"/>
                  <a:t>trình</a:t>
                </a:r>
                <a:r>
                  <a:rPr lang="en-US" sz="2400" dirty="0" smtClean="0"/>
                  <a:t/>
                </a:r>
                <a:r>
                  <a:rPr lang="en-US" sz="2400" dirty="0" err="1" smtClean="0"/>
                  <a:t>có</a:t>
                </a:r>
                <a:r>
                  <a:rPr lang="en-US" sz="2400" dirty="0" smtClean="0"/>
                  <a:t/>
                </a:r>
                <a:r>
                  <a:rPr lang="en-US" sz="2400" dirty="0" err="1" smtClean="0"/>
                  <a:t>hai</a:t>
                </a:r>
                <a:r>
                  <a:rPr lang="en-US" sz="2400" dirty="0" smtClean="0"/>
                  <a:t/>
                </a:r>
                <a:r>
                  <a:rPr lang="en-US" sz="2400" dirty="0" err="1" smtClean="0"/>
                  <a:t>nghiệm</a:t>
                </a:r>
                <a:r>
                  <a:rPr lang="en-US" sz="2400" dirty="0" smtClean="0"/>
                  <a:t>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 smtClean="0"/>
                  <a:t>,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3566" y="2700027"/>
                <a:ext cx="6058743" cy="3192028"/>
              </a:xfrm>
              <a:prstGeom prst="rect">
                <a:avLst/>
              </a:prstGeom>
              <a:blipFill rotWithShape="0">
                <a:blip r:embed="rId4"/>
                <a:stretch>
                  <a:fillRect l="-3018" t="-2672" b="-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83584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23" grpId="0" animBg="1"/>
      <p:bldP spid="12" grpId="0"/>
      <p:bldP spid="2" grpId="0" animBg="1"/>
      <p:bldP spid="15" grpId="0" animBg="1"/>
      <p:bldP spid="13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412" y="-25758"/>
            <a:ext cx="5924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hực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?4, ?5, ?6, ?7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 Box 48"/>
              <p:cNvSpPr txBox="1">
                <a:spLocks noChangeArrowheads="1"/>
              </p:cNvSpPr>
              <p:nvPr/>
            </p:nvSpPr>
            <p:spPr bwMode="auto">
              <a:xfrm>
                <a:off x="1225156" y="380725"/>
                <a:ext cx="1685470" cy="666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en-US" sz="20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  <m:sup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vi-VN" sz="2000" b="1" dirty="0">
                  <a:solidFill>
                    <a:srgbClr val="00206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3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25156" y="380725"/>
                <a:ext cx="1685470" cy="66652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627361" y="531363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 dirty="0" smtClean="0">
                <a:solidFill>
                  <a:schemeClr val="bg1"/>
                </a:solidFill>
                <a:latin typeface=".VnTime" panose="020B7200000000000000" pitchFamily="34" charset="0"/>
              </a:rPr>
              <a:t>?4</a:t>
            </a:r>
            <a:endParaRPr lang="en-US" altLang="vi-VN" sz="1800" b="1" dirty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1227945" y="878579"/>
                <a:ext cx="3865488" cy="2263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−2= ±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  <m: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=2±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</m:t>
                              </m:r>
                            </m:e>
                          </m:rad>
                        </m:num>
                        <m:den>
                          <m:r>
                            <a:rPr lang="en-US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 smtClean="0"/>
              </a:p>
              <a:p>
                <a:r>
                  <a:rPr lang="en-US" sz="2000" dirty="0" err="1" smtClean="0"/>
                  <a:t>Vậy</a:t>
                </a:r>
                <a:r>
                  <a:rPr lang="en-US" sz="2000" dirty="0" smtClean="0"/>
                  <a:t/>
                </a:r>
                <a:r>
                  <a:rPr lang="en-US" sz="2000" dirty="0" err="1" smtClean="0"/>
                  <a:t>phương</a:t>
                </a:r>
                <a:r>
                  <a:rPr lang="en-US" sz="2000" dirty="0" smtClean="0"/>
                  <a:t/>
                </a:r>
                <a:r>
                  <a:rPr lang="en-US" sz="2000" dirty="0" err="1" smtClean="0"/>
                  <a:t>trình</a:t>
                </a:r>
                <a:r>
                  <a:rPr lang="en-US" sz="2000" dirty="0" smtClean="0"/>
                  <a:t/>
                </a:r>
                <a:r>
                  <a:rPr lang="en-US" sz="2000" dirty="0" err="1" smtClean="0"/>
                  <a:t>có</a:t>
                </a:r>
                <a:r>
                  <a:rPr lang="en-US" sz="2000" dirty="0" smtClean="0"/>
                  <a:t/>
                </a:r>
                <a:r>
                  <a:rPr lang="en-US" sz="2000" dirty="0" err="1" smtClean="0"/>
                  <a:t>hai</a:t>
                </a:r>
                <a:r>
                  <a:rPr lang="en-US" sz="2000" dirty="0" smtClean="0"/>
                  <a:t/>
                </a:r>
                <a:r>
                  <a:rPr lang="en-US" sz="2000" dirty="0" err="1" smtClean="0"/>
                  <a:t>nghiệm</a:t>
                </a:r>
                <a:r>
                  <a:rPr lang="en-US" sz="2000" dirty="0" smtClean="0"/>
                  <a:t/>
                </a:r>
                <a:r>
                  <a:rPr lang="en-US" sz="2000" dirty="0" err="1" smtClean="0"/>
                  <a:t>là</a:t>
                </a:r>
                <a:r>
                  <a:rPr lang="en-US" sz="2000" dirty="0" smtClean="0"/>
                  <a:t>:</a:t>
                </a:r>
                <a:endParaRPr lang="en-US" sz="20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=2+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rad>
                        </m:num>
                        <m:den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=2−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e>
                          </m:rad>
                        </m:num>
                        <m:den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 smtClean="0"/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945" y="878579"/>
                <a:ext cx="3865488" cy="2263697"/>
              </a:xfrm>
              <a:prstGeom prst="rect">
                <a:avLst/>
              </a:prstGeom>
              <a:blipFill rotWithShape="0">
                <a:blip r:embed="rId3"/>
                <a:stretch>
                  <a:fillRect l="-1575" r="-3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627360" y="2838398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 dirty="0" smtClean="0">
                <a:solidFill>
                  <a:schemeClr val="bg1"/>
                </a:solidFill>
                <a:latin typeface=".VnTime" panose="020B7200000000000000" pitchFamily="34" charset="0"/>
              </a:rPr>
              <a:t>?5</a:t>
            </a:r>
            <a:endParaRPr lang="en-US" altLang="vi-VN" sz="1800" b="1" dirty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27360" y="3947768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 dirty="0" smtClean="0">
                <a:solidFill>
                  <a:schemeClr val="bg1"/>
                </a:solidFill>
                <a:latin typeface=".VnTime" panose="020B7200000000000000" pitchFamily="34" charset="0"/>
              </a:rPr>
              <a:t>?6</a:t>
            </a:r>
            <a:endParaRPr lang="en-US" altLang="vi-VN" sz="1800" b="1" dirty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638443" y="4905652"/>
            <a:ext cx="533400" cy="37623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1800" b="1" dirty="0" smtClean="0">
                <a:solidFill>
                  <a:schemeClr val="bg1"/>
                </a:solidFill>
                <a:latin typeface=".VnTime" panose="020B7200000000000000" pitchFamily="34" charset="0"/>
              </a:rPr>
              <a:t>?7</a:t>
            </a:r>
            <a:endParaRPr lang="en-US" altLang="vi-VN" sz="1800" b="1" dirty="0">
              <a:solidFill>
                <a:schemeClr val="bg1"/>
              </a:solidFill>
              <a:latin typeface=".VnTime" panose="020B7200000000000000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 Box 48"/>
              <p:cNvSpPr txBox="1">
                <a:spLocks noChangeArrowheads="1"/>
              </p:cNvSpPr>
              <p:nvPr/>
            </p:nvSpPr>
            <p:spPr bwMode="auto">
              <a:xfrm>
                <a:off x="1157302" y="2688091"/>
                <a:ext cx="2303655" cy="666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𝟒𝐱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vi-VN" sz="2000" b="1" dirty="0">
                  <a:solidFill>
                    <a:srgbClr val="002060"/>
                  </a:solidFill>
                  <a:latin typeface=".VnTime" panose="020B7200000000000000" pitchFamily="34" charset="0"/>
                </a:endParaRPr>
              </a:p>
            </p:txBody>
          </p:sp>
        </mc:Choice>
        <mc:Fallback>
          <p:sp>
            <p:nvSpPr>
              <p:cNvPr id="10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57302" y="2688091"/>
                <a:ext cx="2303655" cy="66652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 Box 48"/>
              <p:cNvSpPr txBox="1">
                <a:spLocks noChangeArrowheads="1"/>
              </p:cNvSpPr>
              <p:nvPr/>
            </p:nvSpPr>
            <p:spPr bwMode="auto">
              <a:xfrm>
                <a:off x="1115682" y="3821976"/>
                <a:ext cx="2078276" cy="668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𝟒𝐱</m:t>
                      </m:r>
                      <m:r>
                        <a:rPr lang="en-US" sz="20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vi-VN" sz="2000" b="1" dirty="0">
                  <a:solidFill>
                    <a:srgbClr val="002060"/>
                  </a:solidFill>
                  <a:latin typeface=".VnTime" panose="020B7200000000000000" pitchFamily="34" charset="0"/>
                </a:endParaRPr>
              </a:p>
            </p:txBody>
          </p:sp>
        </mc:Choice>
        <mc:Fallback>
          <p:sp>
            <p:nvSpPr>
              <p:cNvPr id="11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15682" y="3821976"/>
                <a:ext cx="2078276" cy="66851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 Box 48"/>
              <p:cNvSpPr txBox="1">
                <a:spLocks noChangeArrowheads="1"/>
              </p:cNvSpPr>
              <p:nvPr/>
            </p:nvSpPr>
            <p:spPr bwMode="auto">
              <a:xfrm>
                <a:off x="1269991" y="4931927"/>
                <a:ext cx="2078276" cy="4070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𝟐𝐱</m:t>
                        </m:r>
                      </m:e>
                      <m:sup>
                        <m:r>
                          <a:rPr lang="en-US" sz="2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𝟖𝐱</m:t>
                    </m:r>
                    <m:r>
                      <a:rPr lang="en-US" sz="2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altLang="vi-VN" sz="2000" b="1" dirty="0" smtClean="0">
                    <a:solidFill>
                      <a:srgbClr val="002060"/>
                    </a:solidFill>
                    <a:latin typeface=".VnTime" panose="020B7200000000000000" pitchFamily="34" charset="0"/>
                  </a:rPr>
                  <a:t>1</a:t>
                </a:r>
                <a:endParaRPr lang="en-US" altLang="vi-VN" sz="2000" b="1" dirty="0">
                  <a:solidFill>
                    <a:srgbClr val="002060"/>
                  </a:solidFill>
                  <a:latin typeface=".VnTime" panose="020B7200000000000000" pitchFamily="34" charset="0"/>
                </a:endParaRPr>
              </a:p>
            </p:txBody>
          </p:sp>
        </mc:Choice>
        <mc:Fallback>
          <p:sp>
            <p:nvSpPr>
              <p:cNvPr id="12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69991" y="4931927"/>
                <a:ext cx="2078276" cy="407099"/>
              </a:xfrm>
              <a:prstGeom prst="rect">
                <a:avLst/>
              </a:prstGeom>
              <a:blipFill rotWithShape="0">
                <a:blip r:embed="rId6"/>
                <a:stretch>
                  <a:fillRect t="-4478" b="-268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 Box 48"/>
              <p:cNvSpPr txBox="1">
                <a:spLocks noChangeArrowheads="1"/>
              </p:cNvSpPr>
              <p:nvPr/>
            </p:nvSpPr>
            <p:spPr bwMode="auto">
              <a:xfrm>
                <a:off x="1225154" y="3225652"/>
                <a:ext cx="1968804" cy="666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⇔</m:t>
                          </m:r>
                          <m:d>
                            <m:d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sz="20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vi-VN" sz="20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3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25154" y="3225652"/>
                <a:ext cx="1968804" cy="66652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 Box 48"/>
              <p:cNvSpPr txBox="1">
                <a:spLocks noChangeArrowheads="1"/>
              </p:cNvSpPr>
              <p:nvPr/>
            </p:nvSpPr>
            <p:spPr bwMode="auto">
              <a:xfrm>
                <a:off x="1157300" y="4314495"/>
                <a:ext cx="4106695" cy="668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−2.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vi-VN" sz="20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4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57300" y="4314495"/>
                <a:ext cx="4106695" cy="66851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 Box 48"/>
              <p:cNvSpPr txBox="1">
                <a:spLocks noChangeArrowheads="1"/>
              </p:cNvSpPr>
              <p:nvPr/>
            </p:nvSpPr>
            <p:spPr bwMode="auto">
              <a:xfrm>
                <a:off x="1269991" y="5166593"/>
                <a:ext cx="2078276" cy="668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−4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0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vi-VN" sz="20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5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69991" y="5166593"/>
                <a:ext cx="2078276" cy="66851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Box 19"/>
              <p:cNvSpPr txBox="1"/>
              <p:nvPr/>
            </p:nvSpPr>
            <p:spPr>
              <a:xfrm>
                <a:off x="5434610" y="514708"/>
                <a:ext cx="1910269" cy="427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0000"/>
                    </a:solidFill>
                  </a:rPr>
                  <a:t>Giải</a:t>
                </a:r>
                <a:r>
                  <a:rPr lang="en-US" sz="2000" b="1" i="1" dirty="0" smtClean="0">
                    <a:solidFill>
                      <a:srgbClr val="FF0000"/>
                    </a:solidFill>
                  </a:rPr>
                  <a:t/>
                </a:r>
                <a:r>
                  <a:rPr lang="en-US" sz="2000" b="1" i="1" dirty="0" err="1" smtClean="0">
                    <a:solidFill>
                      <a:srgbClr val="FF0000"/>
                    </a:solidFill>
                  </a:rPr>
                  <a:t>pt</a:t>
                </a:r>
                <a:r>
                  <a:rPr lang="en-US" sz="2000" b="1" i="1" dirty="0" smtClean="0">
                    <a:solidFill>
                      <a:srgbClr val="FF0000"/>
                    </a:solidFill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endParaRPr lang="en-US" sz="2000" i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610" y="514708"/>
                <a:ext cx="1910269" cy="427425"/>
              </a:xfrm>
              <a:prstGeom prst="rect">
                <a:avLst/>
              </a:prstGeom>
              <a:blipFill rotWithShape="0">
                <a:blip r:embed="rId10"/>
                <a:stretch>
                  <a:fillRect l="-3514" t="-5634" b="-18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Box 20"/>
              <p:cNvSpPr txBox="1"/>
              <p:nvPr/>
            </p:nvSpPr>
            <p:spPr>
              <a:xfrm>
                <a:off x="4873336" y="2833295"/>
                <a:ext cx="3035121" cy="407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</a:rPr>
                  <a:t>Hằng </a:t>
                </a:r>
                <a:r>
                  <a:rPr lang="en-US" sz="2000" b="1" i="1" dirty="0" err="1" smtClean="0">
                    <a:solidFill>
                      <a:srgbClr val="FF0000"/>
                    </a:solidFill>
                  </a:rPr>
                  <a:t>đẳng</a:t>
                </a:r>
                <a:r>
                  <a:rPr lang="en-US" sz="2000" b="1" i="1" dirty="0" smtClean="0">
                    <a:solidFill>
                      <a:srgbClr val="FF0000"/>
                    </a:solidFill>
                  </a:rPr>
                  <a:t/>
                </a:r>
                <a:r>
                  <a:rPr lang="en-US" sz="2000" b="1" i="1" dirty="0" err="1" smtClean="0">
                    <a:solidFill>
                      <a:srgbClr val="FF0000"/>
                    </a:solidFill>
                  </a:rPr>
                  <a:t>thức</a:t>
                </a:r>
                <a:r>
                  <a:rPr lang="en-US" sz="2000" b="1" i="1" dirty="0" smtClean="0">
                    <a:solidFill>
                      <a:srgbClr val="FF0000"/>
                    </a:solidFill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 smtClean="0">
                    <a:solidFill>
                      <a:srgbClr val="FF0000"/>
                    </a:solidFill>
                  </a:rPr>
                  <a:t/>
                </a:r>
                <a:endParaRPr lang="en-US" sz="2000" b="1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336" y="2833295"/>
                <a:ext cx="3035121" cy="407099"/>
              </a:xfrm>
              <a:prstGeom prst="rect">
                <a:avLst/>
              </a:prstGeom>
              <a:blipFill rotWithShape="0">
                <a:blip r:embed="rId11"/>
                <a:stretch>
                  <a:fillRect l="-2008" t="-7463" b="-25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263997" y="3981541"/>
            <a:ext cx="22538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</a:rPr>
              <a:t>Cộng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hai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vế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với</a:t>
            </a:r>
            <a:r>
              <a:rPr lang="en-US" sz="2000" b="1" i="1" dirty="0" smtClean="0">
                <a:solidFill>
                  <a:srgbClr val="FF0000"/>
                </a:solidFill>
              </a:rPr>
              <a:t> 4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63996" y="4931613"/>
            <a:ext cx="22538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</a:rPr>
              <a:t>Chia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hai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vế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cho</a:t>
            </a:r>
            <a:r>
              <a:rPr lang="en-US" sz="2000" b="1" i="1" dirty="0" smtClean="0">
                <a:solidFill>
                  <a:srgbClr val="FF0000"/>
                </a:solidFill>
              </a:rPr>
              <a:t> 2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4284" y="5899322"/>
            <a:ext cx="719552" cy="4001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vi-VN" sz="20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VD3</a:t>
            </a:r>
            <a:endParaRPr lang="en-US" sz="2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 Box 48"/>
              <p:cNvSpPr txBox="1">
                <a:spLocks noChangeArrowheads="1"/>
              </p:cNvSpPr>
              <p:nvPr/>
            </p:nvSpPr>
            <p:spPr bwMode="auto">
              <a:xfrm>
                <a:off x="1236238" y="5885119"/>
                <a:ext cx="2299603" cy="428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𝟐𝐱</m:t>
                          </m:r>
                        </m:e>
                        <m:sup>
                          <m:r>
                            <a:rPr lang="en-US" sz="20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𝟖𝐱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altLang="vi-VN" sz="2000" b="1" dirty="0">
                  <a:solidFill>
                    <a:srgbClr val="00206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5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36238" y="5885119"/>
                <a:ext cx="2299603" cy="42851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073954" y="5895250"/>
            <a:ext cx="2631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</a:rPr>
              <a:t>Chuyển</a:t>
            </a:r>
            <a:r>
              <a:rPr lang="en-US" sz="2000" b="1" i="1" dirty="0" smtClean="0">
                <a:solidFill>
                  <a:srgbClr val="FF0000"/>
                </a:solidFill>
              </a:rPr>
              <a:t> 1 sang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vế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phải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 Box 48"/>
              <p:cNvSpPr txBox="1">
                <a:spLocks noChangeArrowheads="1"/>
              </p:cNvSpPr>
              <p:nvPr/>
            </p:nvSpPr>
            <p:spPr bwMode="auto">
              <a:xfrm>
                <a:off x="1269992" y="6308239"/>
                <a:ext cx="229960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20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−8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0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altLang="vi-VN" sz="2000" dirty="0" smtClean="0">
                    <a:solidFill>
                      <a:schemeClr val="tx1"/>
                    </a:solidFill>
                    <a:latin typeface=".VnTime" panose="020B7200000000000000" pitchFamily="34" charset="0"/>
                  </a:rPr>
                  <a:t>1</a:t>
                </a:r>
                <a:endParaRPr lang="en-US" altLang="vi-VN" sz="2000" dirty="0">
                  <a:solidFill>
                    <a:schemeClr val="tx1"/>
                  </a:solidFill>
                  <a:latin typeface=".VnTime" panose="020B7200000000000000" pitchFamily="34" charset="0"/>
                </a:endParaRPr>
              </a:p>
            </p:txBody>
          </p:sp>
        </mc:Choice>
        <mc:Fallback>
          <p:sp>
            <p:nvSpPr>
              <p:cNvPr id="27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69992" y="6308239"/>
                <a:ext cx="2299602" cy="400110"/>
              </a:xfrm>
              <a:prstGeom prst="rect">
                <a:avLst/>
              </a:prstGeom>
              <a:blipFill rotWithShape="0">
                <a:blip r:embed="rId13"/>
                <a:stretch>
                  <a:fillRect t="-9231" b="-276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Up Arrow 27"/>
          <p:cNvSpPr/>
          <p:nvPr/>
        </p:nvSpPr>
        <p:spPr>
          <a:xfrm>
            <a:off x="734094" y="907601"/>
            <a:ext cx="167425" cy="1899936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734094" y="3220750"/>
            <a:ext cx="167426" cy="7092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Up Arrow 29"/>
          <p:cNvSpPr/>
          <p:nvPr/>
        </p:nvSpPr>
        <p:spPr>
          <a:xfrm>
            <a:off x="717576" y="4338209"/>
            <a:ext cx="197084" cy="531657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 Arrow 30"/>
          <p:cNvSpPr/>
          <p:nvPr/>
        </p:nvSpPr>
        <p:spPr>
          <a:xfrm>
            <a:off x="717575" y="5296093"/>
            <a:ext cx="183944" cy="567443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Up Arrow 56"/>
          <p:cNvSpPr/>
          <p:nvPr/>
        </p:nvSpPr>
        <p:spPr>
          <a:xfrm>
            <a:off x="6292092" y="1030928"/>
            <a:ext cx="167425" cy="1759753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Up Arrow 57"/>
          <p:cNvSpPr/>
          <p:nvPr/>
        </p:nvSpPr>
        <p:spPr>
          <a:xfrm>
            <a:off x="6292092" y="3268091"/>
            <a:ext cx="167425" cy="674813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Arrow 58"/>
          <p:cNvSpPr/>
          <p:nvPr/>
        </p:nvSpPr>
        <p:spPr>
          <a:xfrm>
            <a:off x="6275574" y="4385550"/>
            <a:ext cx="183943" cy="531657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Up Arrow 59"/>
          <p:cNvSpPr/>
          <p:nvPr/>
        </p:nvSpPr>
        <p:spPr>
          <a:xfrm>
            <a:off x="6275573" y="5356313"/>
            <a:ext cx="183944" cy="567443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3569594" y="6021977"/>
            <a:ext cx="1198349" cy="14369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7992115" y="1417439"/>
            <a:ext cx="3972762" cy="3594393"/>
            <a:chOff x="6460188" y="2175342"/>
            <a:chExt cx="3636849" cy="3594393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6660193" y="5067372"/>
                  <a:ext cx="2633890" cy="4274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>- </a:t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Giải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pt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a14:m>
                  <a:endParaRPr lang="en-US" sz="2000" b="1" i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16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0193" y="5067372"/>
                  <a:ext cx="2633890" cy="42742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2546" t="-1429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TextBox 61"/>
            <p:cNvSpPr txBox="1"/>
            <p:nvPr/>
          </p:nvSpPr>
          <p:spPr>
            <a:xfrm>
              <a:off x="6665423" y="3962272"/>
              <a:ext cx="33414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Cộng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hai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với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cùng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002060"/>
                  </a:solidFill>
                </a:rPr>
                <a:t>một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002060"/>
                  </a:solidFill>
                </a:rPr>
                <a:t>số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665423" y="3421302"/>
              <a:ext cx="27973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Chia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hai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hệ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a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662500" y="2880332"/>
              <a:ext cx="33443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Chuyển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hệ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c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sang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phải</a:t>
              </a:r>
              <a:endParaRPr lang="en-US" sz="2000" b="1" i="1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6662500" y="4518671"/>
                  <a:ext cx="3434536" cy="4070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>- </a:t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Dùng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hằng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đẳng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thức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a14:m>
                  <a:r>
                    <a:rPr lang="en-US" sz="2000" b="1" i="1" dirty="0" smtClean="0">
                      <a:solidFill>
                        <a:srgbClr val="002060"/>
                      </a:solidFill>
                    </a:rPr>
                    <a:t/>
                  </a:r>
                  <a:endParaRPr lang="en-US" sz="2000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2500" y="4518671"/>
                  <a:ext cx="3434536" cy="407099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l="-1623" t="-7463" b="-253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6" name="TextBox 65"/>
            <p:cNvSpPr txBox="1"/>
            <p:nvPr/>
          </p:nvSpPr>
          <p:spPr>
            <a:xfrm>
              <a:off x="6660193" y="2409792"/>
              <a:ext cx="249167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CÁC BƯỚC GIẢI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6460188" y="2175342"/>
              <a:ext cx="3636849" cy="359439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415969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3" grpId="2" animBg="1"/>
      <p:bldP spid="14" grpId="0" animBg="1"/>
      <p:bldP spid="14" grpId="1" animBg="1"/>
      <p:bldP spid="15" grpId="0" animBg="1"/>
      <p:bldP spid="15" grpId="1" animBg="1"/>
      <p:bldP spid="20" grpId="0" animBg="1"/>
      <p:bldP spid="21" grpId="0" animBg="1"/>
      <p:bldP spid="22" grpId="0"/>
      <p:bldP spid="23" grpId="0"/>
      <p:bldP spid="24" grpId="0" animBg="1"/>
      <p:bldP spid="25" grpId="0" animBg="1"/>
      <p:bldP spid="26" grpId="0"/>
      <p:bldP spid="27" grpId="0" animBg="1"/>
      <p:bldP spid="27" grpId="2" animBg="1"/>
      <p:bldP spid="28" grpId="0" animBg="1"/>
      <p:bldP spid="29" grpId="0" animBg="1"/>
      <p:bldP spid="30" grpId="0" animBg="1"/>
      <p:bldP spid="31" grpId="0" animBg="1"/>
      <p:bldP spid="57" grpId="0" animBg="1"/>
      <p:bldP spid="58" grpId="0" animBg="1"/>
      <p:bldP spid="59" grpId="0" animBg="1"/>
      <p:bldP spid="60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030748"/>
            <a:ext cx="6087708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5958" y="1484454"/>
            <a:ext cx="40202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3 (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pt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đủ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a, b, c)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 Box 48"/>
              <p:cNvSpPr txBox="1">
                <a:spLocks noChangeArrowheads="1"/>
              </p:cNvSpPr>
              <p:nvPr/>
            </p:nvSpPr>
            <p:spPr bwMode="auto">
              <a:xfrm>
                <a:off x="236170" y="2455073"/>
                <a:ext cx="2299603" cy="375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𝟐𝐱</m:t>
                          </m:r>
                        </m:e>
                        <m:sup>
                          <m:r>
                            <a:rPr lang="en-US" sz="18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𝟖𝐱</m:t>
                      </m:r>
                      <m:r>
                        <a:rPr lang="en-US" sz="1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800" b="1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altLang="vi-VN" sz="1800" b="1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4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170" y="2455073"/>
                <a:ext cx="2299603" cy="37555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 Box 48"/>
              <p:cNvSpPr txBox="1">
                <a:spLocks noChangeArrowheads="1"/>
              </p:cNvSpPr>
              <p:nvPr/>
            </p:nvSpPr>
            <p:spPr bwMode="auto">
              <a:xfrm>
                <a:off x="-3421" y="2895721"/>
                <a:ext cx="229960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 xmlns:m="http://schemas.openxmlformats.org/officeDocument/2006/math">
                    <m:r>
                      <a:rPr lang="en-US" sz="1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1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1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−8</m:t>
                    </m:r>
                    <m:r>
                      <m:rPr>
                        <m:sty m:val="p"/>
                      </m:rPr>
                      <a:rPr lang="en-US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18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altLang="vi-VN" sz="1800" dirty="0" smtClean="0">
                    <a:solidFill>
                      <a:schemeClr val="tx1"/>
                    </a:solidFill>
                    <a:latin typeface=".VnTime" panose="020B7200000000000000" pitchFamily="34" charset="0"/>
                  </a:rPr>
                  <a:t>1</a:t>
                </a:r>
                <a:endParaRPr lang="en-US" altLang="vi-VN" sz="1800" dirty="0">
                  <a:solidFill>
                    <a:schemeClr val="tx1"/>
                  </a:solidFill>
                  <a:latin typeface=".VnTime" panose="020B7200000000000000" pitchFamily="34" charset="0"/>
                </a:endParaRPr>
              </a:p>
            </p:txBody>
          </p:sp>
        </mc:Choice>
        <mc:Fallback>
          <p:sp>
            <p:nvSpPr>
              <p:cNvPr id="25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3421" y="2895721"/>
                <a:ext cx="2299602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8197" b="-245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 Box 48"/>
              <p:cNvSpPr txBox="1">
                <a:spLocks noChangeArrowheads="1"/>
              </p:cNvSpPr>
              <p:nvPr/>
            </p:nvSpPr>
            <p:spPr bwMode="auto">
              <a:xfrm>
                <a:off x="-121991" y="3301085"/>
                <a:ext cx="2078276" cy="6109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−4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18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vi-VN" sz="18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6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121991" y="3301085"/>
                <a:ext cx="2078276" cy="6109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 Box 48"/>
              <p:cNvSpPr txBox="1">
                <a:spLocks noChangeArrowheads="1"/>
              </p:cNvSpPr>
              <p:nvPr/>
            </p:nvSpPr>
            <p:spPr bwMode="auto">
              <a:xfrm>
                <a:off x="-479976" y="3856859"/>
                <a:ext cx="4106695" cy="6109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−2.</m:t>
                      </m:r>
                      <m:r>
                        <m:rPr>
                          <m:sty m:val="p"/>
                        </m:rP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1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altLang="vi-VN" sz="1800" b="1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7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479976" y="3856859"/>
                <a:ext cx="4106695" cy="6109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 Box 48"/>
              <p:cNvSpPr txBox="1">
                <a:spLocks noChangeArrowheads="1"/>
              </p:cNvSpPr>
              <p:nvPr/>
            </p:nvSpPr>
            <p:spPr bwMode="auto">
              <a:xfrm>
                <a:off x="-137437" y="4375855"/>
                <a:ext cx="1968804" cy="6090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⇔</m:t>
                          </m:r>
                          <m:d>
                            <m:dPr>
                              <m:ctrlPr>
                                <a:rPr lang="en-US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18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sz="18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  <m:sup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1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vi-VN" sz="1800" dirty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8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137437" y="4375855"/>
                <a:ext cx="1968804" cy="6090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Box 28"/>
              <p:cNvSpPr txBox="1"/>
              <p:nvPr/>
            </p:nvSpPr>
            <p:spPr>
              <a:xfrm>
                <a:off x="-1" y="4930134"/>
                <a:ext cx="5951951" cy="1937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−2= ±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=2±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</m:t>
                              </m:r>
                            </m:e>
                          </m:rad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 smtClean="0"/>
              </a:p>
              <a:p>
                <a:r>
                  <a:rPr lang="en-US" dirty="0" err="1" smtClean="0"/>
                  <a:t>Vậy</a:t>
                </a:r>
                <a:r>
                  <a:rPr lang="en-US" dirty="0" smtClean="0"/>
                  <a:t/>
                </a:r>
                <a:r>
                  <a:rPr lang="en-US" dirty="0" err="1" smtClean="0"/>
                  <a:t>phương</a:t>
                </a:r>
                <a:r>
                  <a:rPr lang="en-US" dirty="0" smtClean="0"/>
                  <a:t/>
                </a:r>
                <a:r>
                  <a:rPr lang="en-US" dirty="0" err="1" smtClean="0"/>
                  <a:t>trình</a:t>
                </a:r>
                <a:r>
                  <a:rPr lang="en-US" dirty="0" smtClean="0"/>
                  <a:t/>
                </a:r>
                <a:r>
                  <a:rPr lang="en-US" dirty="0" err="1" smtClean="0"/>
                  <a:t>có</a:t>
                </a:r>
                <a:r>
                  <a:rPr lang="en-US" dirty="0" smtClean="0"/>
                  <a:t/>
                </a:r>
                <a:r>
                  <a:rPr lang="en-US" dirty="0" err="1" smtClean="0"/>
                  <a:t>hai</a:t>
                </a:r>
                <a:r>
                  <a:rPr lang="en-US" dirty="0" smtClean="0"/>
                  <a:t/>
                </a:r>
                <a:r>
                  <a:rPr lang="en-US" dirty="0" err="1" smtClean="0"/>
                  <a:t>nghiệm</a:t>
                </a:r>
                <a:r>
                  <a:rPr lang="en-US" dirty="0" smtClean="0"/>
                  <a:t/>
                </a:r>
                <a:r>
                  <a:rPr lang="en-US" dirty="0" err="1" smtClean="0"/>
                  <a:t>là</a:t>
                </a:r>
                <a:r>
                  <a:rPr lang="en-US" dirty="0"/>
                  <a:t/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=2+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e>
                        </m:rad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=2−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e>
                        </m:rad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4930134"/>
                <a:ext cx="5951951" cy="1937325"/>
              </a:xfrm>
              <a:prstGeom prst="rect">
                <a:avLst/>
              </a:prstGeom>
              <a:blipFill rotWithShape="0">
                <a:blip r:embed="rId7"/>
                <a:stretch>
                  <a:fillRect l="-820" b="-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 Box 48"/>
              <p:cNvSpPr txBox="1">
                <a:spLocks noChangeArrowheads="1"/>
              </p:cNvSpPr>
              <p:nvPr/>
            </p:nvSpPr>
            <p:spPr bwMode="auto">
              <a:xfrm>
                <a:off x="61537" y="1971793"/>
                <a:ext cx="4874466" cy="4070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¡"/>
                  <a:defRPr sz="27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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None/>
                </a:pPr>
                <a:r>
                  <a:rPr lang="en-US" altLang="vi-VN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VD3: </a:t>
                </a:r>
                <a:r>
                  <a:rPr lang="en-US" altLang="vi-VN" sz="20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altLang="vi-VN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altLang="vi-VN" sz="20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altLang="vi-VN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altLang="vi-VN" sz="20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altLang="vi-VN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𝟐𝐱</m:t>
                        </m:r>
                      </m:e>
                      <m:sup>
                        <m:r>
                          <a:rPr lang="en-US" sz="2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𝟖𝐱</m:t>
                    </m:r>
                    <m:r>
                      <a:rPr lang="en-US" sz="2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altLang="vi-VN" sz="20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0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37" y="1971793"/>
                <a:ext cx="4874466" cy="407099"/>
              </a:xfrm>
              <a:prstGeom prst="rect">
                <a:avLst/>
              </a:prstGeom>
              <a:blipFill rotWithShape="0">
                <a:blip r:embed="rId8"/>
                <a:stretch>
                  <a:fillRect l="-1250" t="-5970" b="-253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/>
          <p:cNvGrpSpPr/>
          <p:nvPr/>
        </p:nvGrpSpPr>
        <p:grpSpPr>
          <a:xfrm>
            <a:off x="6908134" y="1715286"/>
            <a:ext cx="3972762" cy="3594393"/>
            <a:chOff x="6460188" y="2175342"/>
            <a:chExt cx="3636849" cy="3594393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6660193" y="5067372"/>
                  <a:ext cx="2633890" cy="4274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>- </a:t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Giải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pt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a14:m>
                  <a:endParaRPr lang="en-US" sz="2000" b="1" i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0193" y="5067372"/>
                  <a:ext cx="2633890" cy="42742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2546" t="-1429" b="-2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TextBox 30"/>
            <p:cNvSpPr txBox="1"/>
            <p:nvPr/>
          </p:nvSpPr>
          <p:spPr>
            <a:xfrm>
              <a:off x="6665423" y="3962272"/>
              <a:ext cx="33414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Cộng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hai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với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cùng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002060"/>
                  </a:solidFill>
                </a:rPr>
                <a:t>một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002060"/>
                  </a:solidFill>
                </a:rPr>
                <a:t>số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65423" y="3421302"/>
              <a:ext cx="27973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Chia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hai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hệ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a</a:t>
              </a:r>
              <a:endParaRPr lang="en-US" sz="2000" b="1" i="1" dirty="0">
                <a:solidFill>
                  <a:srgbClr val="00206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62500" y="2880332"/>
              <a:ext cx="33443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-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Chuyển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hệ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smtClean="0">
                  <a:solidFill>
                    <a:srgbClr val="002060"/>
                  </a:solidFill>
                </a:rPr>
                <a:t>c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sang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vế</a:t>
              </a:r>
              <a:r>
                <a:rPr lang="en-US" sz="2000" b="1" i="1" dirty="0" smtClean="0">
                  <a:solidFill>
                    <a:srgbClr val="FF0000"/>
                  </a:solidFill>
                </a:rPr>
                <a:t> </a:t>
              </a:r>
              <a:r>
                <a:rPr lang="en-US" sz="2000" b="1" i="1" dirty="0" err="1" smtClean="0">
                  <a:solidFill>
                    <a:srgbClr val="FF0000"/>
                  </a:solidFill>
                </a:rPr>
                <a:t>phải</a:t>
              </a:r>
              <a:endParaRPr lang="en-US" sz="2000" b="1" i="1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662500" y="4518671"/>
                  <a:ext cx="3434536" cy="4070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>- </a:t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Dùng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hằng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đẳng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:r>
                    <a:rPr lang="en-US" sz="2000" b="1" i="1" dirty="0" err="1" smtClean="0">
                      <a:solidFill>
                        <a:srgbClr val="FF0000"/>
                      </a:solidFill>
                    </a:rPr>
                    <a:t>thức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</a:rPr>
                    <a:t/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0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2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a14:m>
                  <a:r>
                    <a:rPr lang="en-US" sz="2000" b="1" i="1" dirty="0" smtClean="0">
                      <a:solidFill>
                        <a:srgbClr val="002060"/>
                      </a:solidFill>
                    </a:rPr>
                    <a:t/>
                  </a:r>
                  <a:endParaRPr lang="en-US" sz="2000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2500" y="4518671"/>
                  <a:ext cx="3434536" cy="4070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1623" t="-7463" b="-253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TextBox 35"/>
            <p:cNvSpPr txBox="1"/>
            <p:nvPr/>
          </p:nvSpPr>
          <p:spPr>
            <a:xfrm>
              <a:off x="6660193" y="2409792"/>
              <a:ext cx="249167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CÁC BƯỚC GIẢI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460188" y="2175342"/>
              <a:ext cx="3636849" cy="359439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45237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12009" y="154745"/>
            <a:ext cx="9024265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PHƯƠNG</a:t>
            </a:r>
            <a:r>
              <a:rPr lang="en-US" sz="40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TRÌNH BẬC HAI MỘT ẨN</a:t>
            </a:r>
            <a:endParaRPr lang="en-US" sz="4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767" y="154745"/>
            <a:ext cx="111712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BÀI 3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7303" y="1190393"/>
            <a:ext cx="438516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Giải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tiếp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toán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mở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đầu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9703" y="1866314"/>
            <a:ext cx="11475632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Trên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thửa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đất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hình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nhật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có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chiều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dài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</a:t>
            </a:r>
            <a:r>
              <a:rPr lang="en-US" sz="2400" dirty="0" smtClean="0">
                <a:solidFill>
                  <a:srgbClr val="002060"/>
                </a:solidFill>
              </a:rPr>
              <a:t> 32m, </a:t>
            </a:r>
            <a:r>
              <a:rPr lang="en-US" sz="2400" dirty="0" err="1" smtClean="0">
                <a:solidFill>
                  <a:srgbClr val="002060"/>
                </a:solidFill>
              </a:rPr>
              <a:t>chiều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rộng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</a:t>
            </a:r>
            <a:r>
              <a:rPr lang="en-US" sz="2400" dirty="0" smtClean="0">
                <a:solidFill>
                  <a:srgbClr val="002060"/>
                </a:solidFill>
              </a:rPr>
              <a:t> 24m, </a:t>
            </a:r>
            <a:r>
              <a:rPr lang="en-US" sz="2400" dirty="0" err="1" smtClean="0">
                <a:solidFill>
                  <a:srgbClr val="002060"/>
                </a:solidFill>
              </a:rPr>
              <a:t>người</a:t>
            </a:r>
            <a:r>
              <a:rPr lang="en-US" sz="2400" dirty="0" smtClean="0">
                <a:solidFill>
                  <a:srgbClr val="002060"/>
                </a:solidFill>
              </a:rPr>
              <a:t> ta </a:t>
            </a:r>
            <a:r>
              <a:rPr lang="en-US" sz="2400" dirty="0" err="1" smtClean="0">
                <a:solidFill>
                  <a:srgbClr val="002060"/>
                </a:solidFill>
              </a:rPr>
              <a:t>định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làm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vườn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cây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cảnh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có</a:t>
            </a:r>
            <a:r>
              <a:rPr lang="en-US" sz="2400" dirty="0" smtClean="0">
                <a:solidFill>
                  <a:srgbClr val="002060"/>
                </a:solidFill>
              </a:rPr>
              <a:t> con </a:t>
            </a:r>
            <a:r>
              <a:rPr lang="en-US" sz="2400" dirty="0" err="1" smtClean="0">
                <a:solidFill>
                  <a:srgbClr val="002060"/>
                </a:solidFill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xung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quanh</a:t>
            </a:r>
            <a:r>
              <a:rPr lang="en-US" sz="2400" dirty="0" smtClean="0">
                <a:solidFill>
                  <a:srgbClr val="002060"/>
                </a:solidFill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</a:rPr>
              <a:t>hình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vẽ</a:t>
            </a:r>
            <a:r>
              <a:rPr lang="en-US" sz="2400" dirty="0" smtClean="0">
                <a:solidFill>
                  <a:srgbClr val="002060"/>
                </a:solidFill>
              </a:rPr>
              <a:t>). </a:t>
            </a:r>
            <a:r>
              <a:rPr lang="en-US" sz="2400" dirty="0" err="1" smtClean="0">
                <a:solidFill>
                  <a:srgbClr val="002060"/>
                </a:solidFill>
              </a:rPr>
              <a:t>Hỏi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bề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rộng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mặt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đường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là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bao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nhiêu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diện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tích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phần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đất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còn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lại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bằng</a:t>
            </a:r>
            <a:r>
              <a:rPr lang="en-US" sz="2400" dirty="0" smtClean="0">
                <a:solidFill>
                  <a:srgbClr val="002060"/>
                </a:solidFill>
              </a:rPr>
              <a:t> 560 m</a:t>
            </a:r>
            <a:r>
              <a:rPr lang="en-US" sz="2400" baseline="30000" dirty="0" smtClean="0">
                <a:solidFill>
                  <a:srgbClr val="002060"/>
                </a:solidFill>
              </a:rPr>
              <a:t>2</a:t>
            </a:r>
            <a:r>
              <a:rPr lang="en-US" sz="2400" dirty="0" smtClean="0">
                <a:solidFill>
                  <a:srgbClr val="002060"/>
                </a:solidFill>
              </a:rPr>
              <a:t>. </a:t>
            </a:r>
            <a:endParaRPr lang="en-US" sz="2400" dirty="0">
              <a:solidFill>
                <a:srgbClr val="00206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039691" y="3125979"/>
            <a:ext cx="3733800" cy="2525713"/>
            <a:chOff x="7856807" y="3336999"/>
            <a:chExt cx="3733800" cy="2525713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8590232" y="3841825"/>
              <a:ext cx="2971800" cy="1981200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>
                <a:latin typeface="+mn-lt"/>
              </a:endParaRPr>
            </a:p>
          </p:txBody>
        </p:sp>
        <p:sp>
          <p:nvSpPr>
            <p:cNvPr id="7" name="Rectangle 4" descr="Dotted diamond"/>
            <p:cNvSpPr>
              <a:spLocks noChangeArrowheads="1"/>
            </p:cNvSpPr>
            <p:nvPr/>
          </p:nvSpPr>
          <p:spPr bwMode="auto">
            <a:xfrm>
              <a:off x="9076007" y="4237112"/>
              <a:ext cx="2057400" cy="1219200"/>
            </a:xfrm>
            <a:prstGeom prst="rect">
              <a:avLst/>
            </a:prstGeom>
            <a:pattFill prst="dotDmnd">
              <a:fgClr>
                <a:schemeClr val="folHlink"/>
              </a:fgClr>
              <a:bgClr>
                <a:schemeClr val="bg1"/>
              </a:bgClr>
            </a:patt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altLang="en-US" sz="2400" b="1" dirty="0">
                  <a:latin typeface="+mn-lt"/>
                </a:rPr>
                <a:t>560m</a:t>
              </a:r>
              <a:r>
                <a:rPr lang="en-US" altLang="en-US" sz="2400" b="1" baseline="30000" dirty="0">
                  <a:latin typeface="+mn-lt"/>
                  <a:cs typeface="Arial" panose="020B0604020202020204" pitchFamily="34" charset="0"/>
                </a:rPr>
                <a:t>²</a:t>
              </a:r>
              <a:endParaRPr lang="en-US" altLang="en-US" sz="2400" b="1" dirty="0"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8542607" y="3703712"/>
              <a:ext cx="3048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8466407" y="3805312"/>
              <a:ext cx="0" cy="205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7856807" y="4608587"/>
              <a:ext cx="762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24m</a:t>
              </a:r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10142807" y="3856112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10142807" y="5456312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8618807" y="4846712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1133407" y="4846712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10142807" y="38561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x</a:t>
              </a: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8666432" y="47705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>
                  <a:latin typeface="+mn-lt"/>
                </a:rPr>
                <a:t>x</a:t>
              </a: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10142807" y="54563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x</a:t>
              </a:r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11181032" y="4770512"/>
              <a:ext cx="304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latin typeface="+mn-lt"/>
                </a:rPr>
                <a:t>x</a:t>
              </a: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9723707" y="3336999"/>
              <a:ext cx="7620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 dirty="0" smtClean="0">
                  <a:latin typeface="+mn-lt"/>
                </a:rPr>
                <a:t>32m</a:t>
              </a:r>
              <a:endParaRPr lang="en-US" altLang="en-US" sz="1800" b="1" dirty="0">
                <a:latin typeface="+mn-lt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50167" y="3179296"/>
            <a:ext cx="59084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Gọi</a:t>
            </a:r>
            <a:r>
              <a:rPr lang="en-US" sz="2400" dirty="0" smtClean="0"/>
              <a:t> </a:t>
            </a:r>
            <a:r>
              <a:rPr lang="en-US" sz="2400" dirty="0" err="1" smtClean="0"/>
              <a:t>bề</a:t>
            </a:r>
            <a:r>
              <a:rPr lang="en-US" sz="2400" dirty="0" smtClean="0"/>
              <a:t> </a:t>
            </a:r>
            <a:r>
              <a:rPr lang="en-US" sz="2400" dirty="0" err="1" smtClean="0"/>
              <a:t>rộng</a:t>
            </a:r>
            <a:r>
              <a:rPr lang="en-US" sz="2400" dirty="0" smtClean="0"/>
              <a:t> </a:t>
            </a:r>
            <a:r>
              <a:rPr lang="en-US" sz="2400" dirty="0" err="1" smtClean="0"/>
              <a:t>mặt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x (m), 0 &lt; 2x &lt; 24</a:t>
            </a:r>
          </a:p>
          <a:p>
            <a:r>
              <a:rPr lang="en-US" sz="2400" dirty="0" err="1" smtClean="0"/>
              <a:t>Phần</a:t>
            </a:r>
            <a:r>
              <a:rPr lang="en-US" sz="2400" dirty="0" smtClean="0"/>
              <a:t> </a:t>
            </a:r>
            <a:r>
              <a:rPr lang="en-US" sz="2400" dirty="0" err="1" smtClean="0"/>
              <a:t>đất</a:t>
            </a:r>
            <a:r>
              <a:rPr lang="en-US" sz="2400" dirty="0" smtClean="0"/>
              <a:t> </a:t>
            </a:r>
            <a:r>
              <a:rPr lang="en-US" sz="2400" dirty="0" err="1" smtClean="0"/>
              <a:t>còn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chữ</a:t>
            </a:r>
            <a:r>
              <a:rPr lang="en-US" sz="2400" dirty="0" smtClean="0"/>
              <a:t> </a:t>
            </a:r>
            <a:r>
              <a:rPr lang="en-US" sz="2400" dirty="0" err="1" smtClean="0"/>
              <a:t>nhật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Chiều</a:t>
            </a:r>
            <a:r>
              <a:rPr lang="en-US" sz="2400" dirty="0" smtClean="0"/>
              <a:t> </a:t>
            </a:r>
            <a:r>
              <a:rPr lang="en-US" sz="2400" dirty="0" err="1" smtClean="0"/>
              <a:t>dài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32 – 2x (m)</a:t>
            </a:r>
          </a:p>
          <a:p>
            <a:r>
              <a:rPr lang="en-US" sz="2400" dirty="0" err="1" smtClean="0"/>
              <a:t>Chiều</a:t>
            </a:r>
            <a:r>
              <a:rPr lang="en-US" sz="2400" dirty="0" smtClean="0"/>
              <a:t> </a:t>
            </a:r>
            <a:r>
              <a:rPr lang="en-US" sz="2400" dirty="0" err="1" smtClean="0"/>
              <a:t>rộng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24 – 2x (m)</a:t>
            </a:r>
          </a:p>
          <a:p>
            <a:r>
              <a:rPr lang="en-US" sz="2400" dirty="0" err="1" smtClean="0"/>
              <a:t>Diện</a:t>
            </a:r>
            <a:r>
              <a:rPr lang="en-US" sz="2400" dirty="0" smtClean="0"/>
              <a:t> </a:t>
            </a:r>
            <a:r>
              <a:rPr lang="en-US" sz="2400" dirty="0" err="1" smtClean="0"/>
              <a:t>tích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(32 – 2x)(24 – 2x) (m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Theo </a:t>
            </a:r>
            <a:r>
              <a:rPr lang="en-US" sz="2400" dirty="0" err="1" smtClean="0"/>
              <a:t>đề</a:t>
            </a:r>
            <a:r>
              <a:rPr lang="en-US" sz="2400" dirty="0" smtClean="0"/>
              <a:t> </a:t>
            </a:r>
            <a:r>
              <a:rPr lang="en-US" sz="2400" dirty="0" err="1" smtClean="0"/>
              <a:t>bài</a:t>
            </a:r>
            <a:r>
              <a:rPr lang="en-US" sz="2400" dirty="0" smtClean="0"/>
              <a:t> ta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phương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endParaRPr lang="en-US" sz="2400" dirty="0" smtClean="0"/>
          </a:p>
          <a:p>
            <a:r>
              <a:rPr lang="en-US" sz="2400" dirty="0" smtClean="0"/>
              <a:t>(32 – 2x)(24 – 2x) = 560</a:t>
            </a:r>
          </a:p>
          <a:p>
            <a:pPr marL="342900" indent="-342900">
              <a:buFont typeface="Wingdings" panose="05000000000000000000" pitchFamily="2" charset="2"/>
              <a:buChar char="ó"/>
            </a:pPr>
            <a:r>
              <a:rPr lang="en-US" sz="2400" dirty="0" smtClean="0">
                <a:sym typeface="Wingdings" panose="05000000000000000000" pitchFamily="2" charset="2"/>
              </a:rPr>
              <a:t>768 – 64x – 48x + 4x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560</a:t>
            </a:r>
          </a:p>
          <a:p>
            <a:pPr marL="342900" indent="-342900">
              <a:buFont typeface="Wingdings" panose="05000000000000000000" pitchFamily="2" charset="2"/>
              <a:buChar char="ó"/>
            </a:pPr>
            <a:r>
              <a:rPr lang="en-US" sz="2400" dirty="0" smtClean="0"/>
              <a:t>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– 28x + 52 = 0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672472" y="6075585"/>
            <a:ext cx="466283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bậc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ẩn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3426873" y="6288258"/>
            <a:ext cx="1156941" cy="11254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777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Arial-Times New Roman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735</TotalTime>
  <Words>1140</Words>
  <Application>Microsoft Office PowerPoint</Application>
  <PresentationFormat>Custom</PresentationFormat>
  <Paragraphs>204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Feathered</vt:lpstr>
      <vt:lpstr>Equation</vt:lpstr>
      <vt:lpstr>BÀI 3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Oanh</dc:creator>
  <cp:lastModifiedBy>ADMIN</cp:lastModifiedBy>
  <cp:revision>72</cp:revision>
  <dcterms:created xsi:type="dcterms:W3CDTF">2020-03-25T14:23:31Z</dcterms:created>
  <dcterms:modified xsi:type="dcterms:W3CDTF">2020-03-30T05:39:53Z</dcterms:modified>
</cp:coreProperties>
</file>