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819C10-4AE9-4C5F-AC68-AC018C6ECFE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7E265D-1898-4629-8688-D446BFC2688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9" name="WordArt 17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 LUẬN VỀ PHÉP HỌC</a:t>
            </a:r>
          </a:p>
        </p:txBody>
      </p:sp>
      <p:sp>
        <p:nvSpPr>
          <p:cNvPr id="361490" name="WordArt 18"/>
          <p:cNvSpPr>
            <a:spLocks noChangeArrowheads="1" noChangeShapeType="1" noTextEdit="1"/>
          </p:cNvSpPr>
          <p:nvPr/>
        </p:nvSpPr>
        <p:spPr bwMode="auto">
          <a:xfrm>
            <a:off x="3733800" y="5334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>
                <a:ln w="19050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25</a:t>
            </a:r>
          </a:p>
        </p:txBody>
      </p:sp>
      <p:pic>
        <p:nvPicPr>
          <p:cNvPr id="3614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4572000"/>
            <a:ext cx="24511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9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93" name="WordArt 21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16764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 Bản:</a:t>
            </a:r>
            <a:endParaRPr lang="en-US" sz="3600" b="1" kern="10" dirty="0">
              <a:ln w="19050">
                <a:solidFill>
                  <a:srgbClr val="660033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1494" name="Text Box 22"/>
          <p:cNvSpPr txBox="1">
            <a:spLocks noChangeArrowheads="1"/>
          </p:cNvSpPr>
          <p:nvPr/>
        </p:nvSpPr>
        <p:spPr bwMode="auto">
          <a:xfrm>
            <a:off x="3581400" y="33528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         La </a:t>
            </a:r>
            <a:r>
              <a:rPr lang="en-US" b="1" dirty="0" err="1">
                <a:solidFill>
                  <a:schemeClr val="tx2"/>
                </a:solidFill>
              </a:rPr>
              <a:t>Sơn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Tử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Nguyễn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Thiếp</a:t>
            </a:r>
            <a:r>
              <a:rPr lang="en-US" b="1" dirty="0">
                <a:solidFill>
                  <a:schemeClr val="tx2"/>
                </a:solidFill>
              </a:rPr>
              <a:t>   </a:t>
            </a:r>
          </a:p>
        </p:txBody>
      </p:sp>
      <p:pic>
        <p:nvPicPr>
          <p:cNvPr id="9231" name="Picture 24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5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914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6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91138"/>
            <a:ext cx="685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7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838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8" descr="Picture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95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9" grpId="0" animBg="1"/>
      <p:bldP spid="361490" grpId="0" animBg="1"/>
      <p:bldP spid="361493" grpId="0" animBg="1"/>
      <p:bldP spid="3614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6397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5" name="Picture 3" descr="Kết quả hình ảnh cho HÌNH ẢNH THỦ ĐÔ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370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62000"/>
            <a:ext cx="46101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72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Kết quả hình ảnh cho ảnh thành phố hu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7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26581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KẾT: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SGK/tr79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073"/>
            <a:ext cx="26811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IV/ LUYỆN TẬP</a:t>
            </a:r>
            <a:r>
              <a:rPr lang="en-US" sz="2600" dirty="0" smtClean="0">
                <a:solidFill>
                  <a:srgbClr val="FF0000"/>
                </a:solidFill>
              </a:rPr>
              <a:t>: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41427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 algn="just">
              <a:buAutoNum type="arabicPeriod"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CC"/>
                </a:solidFill>
              </a:rPr>
              <a:t>SƠ ĐỒ TRÌNH TỰ LẬP LUẬN CỦA VĂN BẢN: </a:t>
            </a:r>
            <a:r>
              <a:rPr lang="en-US" b="1" dirty="0">
                <a:solidFill>
                  <a:srgbClr val="CC0000"/>
                </a:solidFill>
              </a:rPr>
              <a:t>“BÀN LUẬN VỀ </a:t>
            </a:r>
            <a:r>
              <a:rPr lang="en-US" b="1" dirty="0" smtClean="0">
                <a:solidFill>
                  <a:srgbClr val="CC0000"/>
                </a:solidFill>
              </a:rPr>
              <a:t>PHÉP </a:t>
            </a:r>
            <a:r>
              <a:rPr lang="en-US" b="1" dirty="0">
                <a:solidFill>
                  <a:srgbClr val="CC0000"/>
                </a:solidFill>
              </a:rPr>
              <a:t>HỌC”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2819400" y="1524000"/>
            <a:ext cx="35052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381000" y="3429000"/>
            <a:ext cx="35814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5181600" y="3429000"/>
            <a:ext cx="37338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6"/>
          <p:cNvSpPr>
            <a:spLocks noChangeArrowheads="1"/>
          </p:cNvSpPr>
          <p:nvPr/>
        </p:nvSpPr>
        <p:spPr bwMode="auto">
          <a:xfrm>
            <a:off x="2743200" y="5181600"/>
            <a:ext cx="36576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7"/>
          <p:cNvSpPr>
            <a:spLocks noChangeShapeType="1"/>
          </p:cNvSpPr>
          <p:nvPr/>
        </p:nvSpPr>
        <p:spPr bwMode="auto">
          <a:xfrm flipH="1">
            <a:off x="990600" y="2057400"/>
            <a:ext cx="18288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8"/>
          <p:cNvSpPr>
            <a:spLocks noChangeShapeType="1"/>
          </p:cNvSpPr>
          <p:nvPr/>
        </p:nvSpPr>
        <p:spPr bwMode="auto">
          <a:xfrm>
            <a:off x="838200" y="4724400"/>
            <a:ext cx="19050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9"/>
          <p:cNvSpPr>
            <a:spLocks noChangeShapeType="1"/>
          </p:cNvSpPr>
          <p:nvPr/>
        </p:nvSpPr>
        <p:spPr bwMode="auto">
          <a:xfrm flipH="1">
            <a:off x="6400800" y="4724400"/>
            <a:ext cx="19050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"/>
          <p:cNvSpPr>
            <a:spLocks noChangeShapeType="1"/>
          </p:cNvSpPr>
          <p:nvPr/>
        </p:nvSpPr>
        <p:spPr bwMode="auto">
          <a:xfrm>
            <a:off x="6324600" y="1981200"/>
            <a:ext cx="20574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0" y="15240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MỤC ĐÍCH 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CHÂN CHÍNH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CỦA VIỆC HỌC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9600" y="3429000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PHÊ PHÁN 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LỐI HỌC LỆCH LẠC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SAI TRÁI ,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34000" y="35052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KHẲNG ĐỊNH QUAN ĐIỂM , TƯ TƯỞNG HỌC TẬP ĐÚNG ĐẮN 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819400" y="52578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TÁC DỤNG CỦA PHƯƠNG PHÁP HỌC TẬP ĐÚNG ĐẮN</a:t>
            </a:r>
          </a:p>
        </p:txBody>
      </p:sp>
    </p:spTree>
    <p:extLst>
      <p:ext uri="{BB962C8B-B14F-4D97-AF65-F5344CB8AC3E}">
        <p14:creationId xmlns:p14="http://schemas.microsoft.com/office/powerpoint/2010/main" val="33661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428750" y="3810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3400" y="1752600"/>
            <a:ext cx="81534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00FF"/>
                </a:solidFill>
              </a:rPr>
              <a:t>- 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</a:p>
          <a:p>
            <a:pPr algn="just" eaLnBrk="1" hangingPunct="1"/>
            <a:r>
              <a:rPr lang="en-US" sz="3200" dirty="0"/>
              <a:t>- </a:t>
            </a:r>
            <a:r>
              <a:rPr lang="en-US" sz="3200" dirty="0" smtClean="0"/>
              <a:t> </a:t>
            </a:r>
            <a:r>
              <a:rPr lang="en-US" sz="3200" dirty="0" err="1" smtClean="0"/>
              <a:t>Sưu</a:t>
            </a:r>
            <a:r>
              <a:rPr lang="en-US" sz="3200" dirty="0" smtClean="0"/>
              <a:t> </a:t>
            </a:r>
            <a:r>
              <a:rPr lang="en-US" sz="3200" dirty="0" err="1" smtClean="0"/>
              <a:t>tầm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giả</a:t>
            </a:r>
            <a:r>
              <a:rPr lang="en-US" sz="3200" dirty="0" smtClean="0"/>
              <a:t> </a:t>
            </a:r>
            <a:r>
              <a:rPr lang="en-US" sz="3200" dirty="0" err="1" smtClean="0"/>
              <a:t>Nguyễn</a:t>
            </a:r>
            <a:r>
              <a:rPr lang="en-US" sz="3200" dirty="0"/>
              <a:t> </a:t>
            </a:r>
            <a:r>
              <a:rPr lang="en-US" sz="3200" dirty="0" err="1" smtClean="0"/>
              <a:t>Thiếp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nổi</a:t>
            </a:r>
            <a:r>
              <a:rPr lang="en-US" sz="3200" dirty="0" smtClean="0"/>
              <a:t> </a:t>
            </a:r>
            <a:r>
              <a:rPr lang="en-US" sz="3200" dirty="0" err="1" smtClean="0"/>
              <a:t>tiếng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.  </a:t>
            </a:r>
          </a:p>
          <a:p>
            <a:pPr algn="just" eaLnBrk="1" hangingPunct="1"/>
            <a:r>
              <a:rPr lang="en-US" sz="3200" dirty="0" smtClean="0"/>
              <a:t>-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cắt</a:t>
            </a:r>
            <a:r>
              <a:rPr lang="en-US" sz="3200" dirty="0" smtClean="0"/>
              <a:t> </a:t>
            </a:r>
            <a:r>
              <a:rPr lang="en-US" sz="3200" dirty="0" err="1" smtClean="0"/>
              <a:t>dán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.</a:t>
            </a:r>
            <a:endParaRPr lang="en-US" sz="3200" dirty="0"/>
          </a:p>
          <a:p>
            <a:pPr algn="just" eaLnBrk="1" hangingPunct="1"/>
            <a:endParaRPr lang="en-US" sz="3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 </a:t>
            </a:r>
          </a:p>
          <a:p>
            <a:pPr algn="just" eaLnBrk="1" hangingPunct="1"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32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4"/>
          <p:cNvSpPr>
            <a:spLocks/>
          </p:cNvSpPr>
          <p:nvPr/>
        </p:nvSpPr>
        <p:spPr bwMode="auto">
          <a:xfrm rot="213138">
            <a:off x="457200" y="76200"/>
            <a:ext cx="4075113" cy="6169025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1" name="Picture 7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-1448593" y="2896393"/>
            <a:ext cx="58674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6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396">
            <a:off x="414338" y="839788"/>
            <a:ext cx="37846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-2362993" y="2896393"/>
            <a:ext cx="58674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387350" y="352425"/>
            <a:ext cx="4968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Freeform 25"/>
          <p:cNvSpPr>
            <a:spLocks/>
          </p:cNvSpPr>
          <p:nvPr/>
        </p:nvSpPr>
        <p:spPr bwMode="auto">
          <a:xfrm rot="21490767" flipH="1">
            <a:off x="4132263" y="80963"/>
            <a:ext cx="4556125" cy="6243637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solidFill>
            <a:srgbClr val="99CCFF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6" name="Picture 6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2579">
            <a:off x="4105275" y="958850"/>
            <a:ext cx="444341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Oval 33"/>
          <p:cNvSpPr>
            <a:spLocks noChangeArrowheads="1"/>
          </p:cNvSpPr>
          <p:nvPr/>
        </p:nvSpPr>
        <p:spPr bwMode="auto">
          <a:xfrm>
            <a:off x="7239000" y="304800"/>
            <a:ext cx="687388" cy="898525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pic>
        <p:nvPicPr>
          <p:cNvPr id="48138" name="Picture 55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7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61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003">
            <a:off x="5624512" y="3098801"/>
            <a:ext cx="57451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49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48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AutoShape 26"/>
          <p:cNvSpPr>
            <a:spLocks noChangeArrowheads="1"/>
          </p:cNvSpPr>
          <p:nvPr/>
        </p:nvSpPr>
        <p:spPr bwMode="auto">
          <a:xfrm>
            <a:off x="2514600" y="2362200"/>
            <a:ext cx="12827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rgbClr val="FFFFCC"/>
              </a:gs>
              <a:gs pos="100000">
                <a:srgbClr val="CCFF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44" name="AutoShape 23"/>
          <p:cNvSpPr>
            <a:spLocks noChangeArrowheads="1"/>
          </p:cNvSpPr>
          <p:nvPr/>
        </p:nvSpPr>
        <p:spPr bwMode="auto">
          <a:xfrm>
            <a:off x="1066800" y="2209800"/>
            <a:ext cx="12827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FF"/>
              </a:gs>
              <a:gs pos="50000">
                <a:srgbClr val="FFFFCC"/>
              </a:gs>
              <a:gs pos="100000">
                <a:srgbClr val="CCFF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45" name="Freeform 5"/>
          <p:cNvSpPr>
            <a:spLocks/>
          </p:cNvSpPr>
          <p:nvPr/>
        </p:nvSpPr>
        <p:spPr bwMode="auto">
          <a:xfrm>
            <a:off x="8382000" y="14478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48146" name="Picture 8" descr="PlantMix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4"/>
          <a:stretch>
            <a:fillRect/>
          </a:stretch>
        </p:blipFill>
        <p:spPr bwMode="auto">
          <a:xfrm rot="21153084" flipH="1">
            <a:off x="17463" y="5600700"/>
            <a:ext cx="3124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7" name="WordArt 9"/>
          <p:cNvSpPr>
            <a:spLocks noChangeArrowheads="1" noChangeShapeType="1" noTextEdit="1"/>
          </p:cNvSpPr>
          <p:nvPr/>
        </p:nvSpPr>
        <p:spPr bwMode="auto">
          <a:xfrm>
            <a:off x="4572000" y="2286000"/>
            <a:ext cx="350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XIN CHÂN THÀNH</a:t>
            </a:r>
          </a:p>
        </p:txBody>
      </p:sp>
      <p:sp>
        <p:nvSpPr>
          <p:cNvPr id="48148" name="WordArt 10"/>
          <p:cNvSpPr>
            <a:spLocks noChangeArrowheads="1" noChangeShapeType="1" noTextEdit="1"/>
          </p:cNvSpPr>
          <p:nvPr/>
        </p:nvSpPr>
        <p:spPr bwMode="auto">
          <a:xfrm>
            <a:off x="5638800" y="3276600"/>
            <a:ext cx="160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CẢM ƠN!</a:t>
            </a:r>
            <a:endParaRPr lang="en-US" sz="3600" b="1" kern="10" dirty="0">
              <a:ln w="2857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8149" name="Freeform 11"/>
          <p:cNvSpPr>
            <a:spLocks/>
          </p:cNvSpPr>
          <p:nvPr/>
        </p:nvSpPr>
        <p:spPr bwMode="auto">
          <a:xfrm flipH="1">
            <a:off x="1752600" y="1524000"/>
            <a:ext cx="76200" cy="685800"/>
          </a:xfrm>
          <a:custGeom>
            <a:avLst/>
            <a:gdLst>
              <a:gd name="T0" fmla="*/ 0 w 48"/>
              <a:gd name="T1" fmla="*/ 0 h 480"/>
              <a:gd name="T2" fmla="*/ 2147483647 w 48"/>
              <a:gd name="T3" fmla="*/ 2147483647 h 480"/>
              <a:gd name="T4" fmla="*/ 0 w 48"/>
              <a:gd name="T5" fmla="*/ 2147483647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0" y="0"/>
                </a:moveTo>
                <a:cubicBezTo>
                  <a:pt x="24" y="104"/>
                  <a:pt x="48" y="208"/>
                  <a:pt x="48" y="288"/>
                </a:cubicBezTo>
                <a:cubicBezTo>
                  <a:pt x="48" y="368"/>
                  <a:pt x="24" y="424"/>
                  <a:pt x="0" y="480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0" name="Freeform 13"/>
          <p:cNvSpPr>
            <a:spLocks/>
          </p:cNvSpPr>
          <p:nvPr/>
        </p:nvSpPr>
        <p:spPr bwMode="auto">
          <a:xfrm>
            <a:off x="2971800" y="1752600"/>
            <a:ext cx="152400" cy="609600"/>
          </a:xfrm>
          <a:custGeom>
            <a:avLst/>
            <a:gdLst>
              <a:gd name="T0" fmla="*/ 2147483647 w 40"/>
              <a:gd name="T1" fmla="*/ 0 h 480"/>
              <a:gd name="T2" fmla="*/ 0 w 40"/>
              <a:gd name="T3" fmla="*/ 2147483647 h 480"/>
              <a:gd name="T4" fmla="*/ 2147483647 w 40"/>
              <a:gd name="T5" fmla="*/ 2147483647 h 480"/>
              <a:gd name="T6" fmla="*/ 0 60000 65536"/>
              <a:gd name="T7" fmla="*/ 0 60000 65536"/>
              <a:gd name="T8" fmla="*/ 0 60000 65536"/>
              <a:gd name="T9" fmla="*/ 0 w 40"/>
              <a:gd name="T10" fmla="*/ 0 h 480"/>
              <a:gd name="T11" fmla="*/ 40 w 4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480">
                <a:moveTo>
                  <a:pt x="40" y="0"/>
                </a:moveTo>
                <a:cubicBezTo>
                  <a:pt x="33" y="51"/>
                  <a:pt x="0" y="224"/>
                  <a:pt x="0" y="304"/>
                </a:cubicBezTo>
                <a:cubicBezTo>
                  <a:pt x="0" y="384"/>
                  <a:pt x="32" y="443"/>
                  <a:pt x="40" y="480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51" name="Picture 14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Oval 15"/>
          <p:cNvSpPr>
            <a:spLocks noChangeArrowheads="1"/>
          </p:cNvSpPr>
          <p:nvPr/>
        </p:nvSpPr>
        <p:spPr bwMode="auto">
          <a:xfrm rot="274639">
            <a:off x="8456613" y="635000"/>
            <a:ext cx="687387" cy="8858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53" name="Oval 16"/>
          <p:cNvSpPr>
            <a:spLocks noChangeArrowheads="1"/>
          </p:cNvSpPr>
          <p:nvPr/>
        </p:nvSpPr>
        <p:spPr bwMode="auto">
          <a:xfrm>
            <a:off x="7696200" y="914400"/>
            <a:ext cx="688975" cy="9096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388113" name="Oval 17"/>
          <p:cNvSpPr>
            <a:spLocks noChangeArrowheads="1"/>
          </p:cNvSpPr>
          <p:nvPr/>
        </p:nvSpPr>
        <p:spPr bwMode="auto">
          <a:xfrm rot="-612949">
            <a:off x="7924800" y="0"/>
            <a:ext cx="685800" cy="9128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8155" name="Oval 18"/>
          <p:cNvSpPr>
            <a:spLocks noChangeArrowheads="1"/>
          </p:cNvSpPr>
          <p:nvPr/>
        </p:nvSpPr>
        <p:spPr bwMode="auto">
          <a:xfrm>
            <a:off x="8455025" y="0"/>
            <a:ext cx="688975" cy="9096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56" name="WordArt 20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776288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CHÚC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QUÝ 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THẦY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MẠNH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KHỎE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VÀ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CÔNG 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TÁC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TỐT!</a:t>
            </a:r>
          </a:p>
        </p:txBody>
      </p:sp>
      <p:sp>
        <p:nvSpPr>
          <p:cNvPr id="48157" name="WordArt 22"/>
          <p:cNvSpPr>
            <a:spLocks noChangeArrowheads="1" noChangeShapeType="1" noTextEdit="1"/>
          </p:cNvSpPr>
          <p:nvPr/>
        </p:nvSpPr>
        <p:spPr bwMode="auto">
          <a:xfrm rot="-133996">
            <a:off x="2743200" y="2667000"/>
            <a:ext cx="749300" cy="296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CHÚC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CÁC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EM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CHĂM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NGOAN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HỌC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Times New Roman"/>
                <a:cs typeface="Times New Roman"/>
              </a:rPr>
              <a:t>GIỎI!</a:t>
            </a:r>
          </a:p>
        </p:txBody>
      </p:sp>
      <p:sp>
        <p:nvSpPr>
          <p:cNvPr id="48158" name="Rectangle 28"/>
          <p:cNvSpPr>
            <a:spLocks noChangeArrowheads="1"/>
          </p:cNvSpPr>
          <p:nvPr/>
        </p:nvSpPr>
        <p:spPr bwMode="auto">
          <a:xfrm>
            <a:off x="4191000" y="990600"/>
            <a:ext cx="152400" cy="5453063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59" name="Freeform 29"/>
          <p:cNvSpPr>
            <a:spLocks/>
          </p:cNvSpPr>
          <p:nvPr/>
        </p:nvSpPr>
        <p:spPr bwMode="auto">
          <a:xfrm>
            <a:off x="8382000" y="9906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160" name="Freeform 30"/>
          <p:cNvSpPr>
            <a:spLocks/>
          </p:cNvSpPr>
          <p:nvPr/>
        </p:nvSpPr>
        <p:spPr bwMode="auto">
          <a:xfrm>
            <a:off x="8458200" y="13716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161" name="Freeform 31"/>
          <p:cNvSpPr>
            <a:spLocks/>
          </p:cNvSpPr>
          <p:nvPr/>
        </p:nvSpPr>
        <p:spPr bwMode="auto">
          <a:xfrm flipH="1">
            <a:off x="8382000" y="1371600"/>
            <a:ext cx="152400" cy="3048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162" name="Freeform 32"/>
          <p:cNvSpPr>
            <a:spLocks/>
          </p:cNvSpPr>
          <p:nvPr/>
        </p:nvSpPr>
        <p:spPr bwMode="auto">
          <a:xfrm>
            <a:off x="8305800" y="1219200"/>
            <a:ext cx="457200" cy="16764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163" name="Oval 34"/>
          <p:cNvSpPr>
            <a:spLocks noChangeArrowheads="1"/>
          </p:cNvSpPr>
          <p:nvPr/>
        </p:nvSpPr>
        <p:spPr bwMode="auto">
          <a:xfrm>
            <a:off x="8001000" y="533400"/>
            <a:ext cx="687388" cy="898525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pic>
        <p:nvPicPr>
          <p:cNvPr id="48164" name="Picture 35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5" name="Picture 36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71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Picture 38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Picture 39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Picture 40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9" name="Picture 41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38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0" name="Picture 42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1" name="Picture 43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2" name="Picture 44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3" name="Picture 45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143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4" name="Picture 46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30975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5" name="Picture 47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Picture 50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Picture 51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8" name="Picture 52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Picture 53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0" name="Picture 54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1" name="Oval 56"/>
          <p:cNvSpPr>
            <a:spLocks noChangeArrowheads="1"/>
          </p:cNvSpPr>
          <p:nvPr/>
        </p:nvSpPr>
        <p:spPr bwMode="auto">
          <a:xfrm>
            <a:off x="5562600" y="1371600"/>
            <a:ext cx="688975" cy="909638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48182" name="Oval 57"/>
          <p:cNvSpPr>
            <a:spLocks noChangeArrowheads="1"/>
          </p:cNvSpPr>
          <p:nvPr/>
        </p:nvSpPr>
        <p:spPr bwMode="auto">
          <a:xfrm>
            <a:off x="6172200" y="1219200"/>
            <a:ext cx="688975" cy="909638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pic>
        <p:nvPicPr>
          <p:cNvPr id="48183" name="Picture 60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8127">
            <a:off x="4038600" y="5991225"/>
            <a:ext cx="452596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4" name="Picture 63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880">
            <a:off x="0" y="6003925"/>
            <a:ext cx="40862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5" name="Picture 69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067">
            <a:off x="280988" y="5562600"/>
            <a:ext cx="584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6" name="Picture 70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9067">
            <a:off x="312738" y="5305425"/>
            <a:ext cx="496888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7" name="Picture 71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86">
            <a:off x="566738" y="152400"/>
            <a:ext cx="584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8" name="Picture 73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836">
            <a:off x="7907338" y="5789613"/>
            <a:ext cx="684212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9" name="Picture 74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3875" y="5419725"/>
            <a:ext cx="5715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90" name="Picture 12" descr="PlantMix_0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65786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 animBg="1"/>
      <p:bldP spid="48147" grpId="0"/>
      <p:bldP spid="48148" grpId="0"/>
      <p:bldP spid="48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44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(Luận học pháp)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0" y="1660525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I- </a:t>
            </a:r>
            <a:r>
              <a:rPr lang="en-US" sz="2400" b="1" u="sng" dirty="0">
                <a:solidFill>
                  <a:srgbClr val="FF0000"/>
                </a:solidFill>
              </a:rPr>
              <a:t>TÌM HIỂU CHUNG: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441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/>
              <a:t>1/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giả</a:t>
            </a:r>
            <a:r>
              <a:rPr lang="en-US" sz="3200" b="1" dirty="0"/>
              <a:t>:</a:t>
            </a:r>
          </a:p>
          <a:p>
            <a:pPr algn="just">
              <a:spcBef>
                <a:spcPct val="50000"/>
              </a:spcBef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Thiếp</a:t>
            </a:r>
            <a:r>
              <a:rPr lang="en-US" dirty="0" smtClean="0"/>
              <a:t> </a:t>
            </a:r>
            <a:r>
              <a:rPr lang="en-US" dirty="0"/>
              <a:t>(1723-1804</a:t>
            </a:r>
            <a:r>
              <a:rPr lang="en-US" dirty="0" smtClean="0"/>
              <a:t>),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La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Phu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/>
              <a:t>quê</a:t>
            </a:r>
            <a:r>
              <a:rPr lang="en-US" dirty="0"/>
              <a:t> ở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, 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triều</a:t>
            </a:r>
            <a:r>
              <a:rPr lang="en-US" dirty="0"/>
              <a:t> </a:t>
            </a:r>
            <a:r>
              <a:rPr lang="en-US" dirty="0" err="1"/>
              <a:t>Lê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. 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295" name="WordArt 1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BÀN LUẬN VỀ PHÉP HỌC </a:t>
            </a:r>
          </a:p>
        </p:txBody>
      </p:sp>
      <p:pic>
        <p:nvPicPr>
          <p:cNvPr id="12296" name="Picture 14" descr="Nguyen%20Binh%20Khiem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16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1752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 Bản:</a:t>
            </a:r>
            <a:endParaRPr lang="en-US" sz="3600" b="1" kern="10">
              <a:ln w="19050">
                <a:solidFill>
                  <a:srgbClr val="660033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8" name="Line 20"/>
          <p:cNvSpPr>
            <a:spLocks noChangeShapeType="1"/>
          </p:cNvSpPr>
          <p:nvPr/>
        </p:nvSpPr>
        <p:spPr bwMode="auto">
          <a:xfrm>
            <a:off x="4800600" y="2133600"/>
            <a:ext cx="0" cy="44196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9" name="Picture 21" descr="Picture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1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3581400" y="1676400"/>
            <a:ext cx="6629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tx2"/>
                </a:solidFill>
              </a:rPr>
              <a:t>La Sơn Phu Tử Nguyễn Thiếp</a:t>
            </a:r>
          </a:p>
        </p:txBody>
      </p:sp>
    </p:spTree>
    <p:extLst>
      <p:ext uri="{BB962C8B-B14F-4D97-AF65-F5344CB8AC3E}">
        <p14:creationId xmlns:p14="http://schemas.microsoft.com/office/powerpoint/2010/main" val="34503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95300" y="1443335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</a:rPr>
              <a:t>I/ TÌM </a:t>
            </a:r>
            <a:r>
              <a:rPr lang="en-US" sz="2400" b="1" u="sng" dirty="0">
                <a:solidFill>
                  <a:srgbClr val="FF0000"/>
                </a:solidFill>
              </a:rPr>
              <a:t>HIỂU CHUNG: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1/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giả</a:t>
            </a:r>
            <a:r>
              <a:rPr lang="en-US" b="1" dirty="0"/>
              <a:t>: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2/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:</a:t>
            </a:r>
          </a:p>
        </p:txBody>
      </p:sp>
      <p:sp>
        <p:nvSpPr>
          <p:cNvPr id="17414" name="WordArt 9"/>
          <p:cNvSpPr>
            <a:spLocks noChangeArrowheads="1" noChangeShapeType="1" noTextEdit="1"/>
          </p:cNvSpPr>
          <p:nvPr/>
        </p:nvSpPr>
        <p:spPr bwMode="auto">
          <a:xfrm>
            <a:off x="2514600" y="-1524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BÀN LUẬN VỀ PHÉP HỌC </a:t>
            </a:r>
          </a:p>
        </p:txBody>
      </p:sp>
      <p:sp>
        <p:nvSpPr>
          <p:cNvPr id="17415" name="WordArt 10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 Bản:</a:t>
            </a:r>
            <a:endParaRPr lang="en-US" sz="3600" b="1" i="1" kern="10" dirty="0">
              <a:ln w="19050">
                <a:solidFill>
                  <a:srgbClr val="660033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533400" y="2743199"/>
            <a:ext cx="647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a/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 smtClean="0"/>
              <a:t>loại</a:t>
            </a:r>
            <a:r>
              <a:rPr lang="en-US" sz="3200" dirty="0" err="1" smtClean="0"/>
              <a:t>:Tấu</a:t>
            </a:r>
            <a:r>
              <a:rPr lang="en-US" sz="3200" dirty="0" smtClean="0"/>
              <a:t> (SGK/tr77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533400" y="3244938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b/ 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 smtClean="0"/>
              <a:t>xứ</a:t>
            </a:r>
            <a:r>
              <a:rPr lang="en-US" dirty="0" smtClean="0"/>
              <a:t>: </a:t>
            </a:r>
            <a:r>
              <a:rPr lang="en-US" dirty="0" err="1" smtClean="0"/>
              <a:t>Sgk</a:t>
            </a:r>
            <a:r>
              <a:rPr lang="en-US" dirty="0" smtClean="0"/>
              <a:t>/ 77</a:t>
            </a:r>
            <a:endParaRPr lang="en-US" dirty="0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 rot="10800000" flipV="1">
            <a:off x="510988" y="3768158"/>
            <a:ext cx="47692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3581400" y="10668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Sơn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Nguyễn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Thiếp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4024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240040"/>
            <a:ext cx="38100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3/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914400" y="736366"/>
            <a:ext cx="8198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>
                <a:latin typeface="Times New Roman" pitchFamily="18" charset="0"/>
              </a:rPr>
              <a:t>3 </a:t>
            </a:r>
            <a:r>
              <a:rPr lang="en-US" altLang="en-US" sz="3600" b="1" i="1" dirty="0" err="1" smtClean="0">
                <a:latin typeface="Times New Roman" pitchFamily="18" charset="0"/>
              </a:rPr>
              <a:t>phần</a:t>
            </a:r>
            <a:r>
              <a:rPr lang="en-US" altLang="en-US" sz="3600" b="1" i="1" dirty="0" smtClean="0">
                <a:latin typeface="Times New Roman" pitchFamily="18" charset="0"/>
              </a:rPr>
              <a:t>: HS </a:t>
            </a:r>
            <a:r>
              <a:rPr lang="en-US" altLang="en-US" sz="3600" b="1" i="1" dirty="0" err="1" smtClean="0">
                <a:latin typeface="Times New Roman" pitchFamily="18" charset="0"/>
              </a:rPr>
              <a:t>đánh</a:t>
            </a:r>
            <a:r>
              <a:rPr lang="en-US" altLang="en-US" sz="3600" b="1" i="1" dirty="0" smtClean="0"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</a:rPr>
              <a:t>dấu</a:t>
            </a:r>
            <a:r>
              <a:rPr lang="en-US" altLang="en-US" sz="3600" b="1" i="1" dirty="0" smtClean="0"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</a:rPr>
              <a:t>vào</a:t>
            </a:r>
            <a:r>
              <a:rPr lang="en-US" altLang="en-US" sz="3600" b="1" i="1" dirty="0" smtClean="0"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</a:rPr>
              <a:t>Sgk</a:t>
            </a:r>
            <a:r>
              <a:rPr lang="en-US" altLang="en-US" sz="3600" b="1" i="1" dirty="0" smtClean="0"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</a:rPr>
              <a:t>không</a:t>
            </a:r>
            <a:r>
              <a:rPr lang="en-US" altLang="en-US" sz="3600" b="1" i="1" dirty="0" smtClean="0"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</a:rPr>
              <a:t>ghi</a:t>
            </a:r>
            <a:endParaRPr lang="en-US" altLang="en-US" sz="3600" b="1" i="1" dirty="0">
              <a:latin typeface="Times New Roman" pitchFamily="18" charset="0"/>
            </a:endParaRP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914400" y="3886200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Phần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3: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               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Tác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dụng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phép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8915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       -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Phần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2: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… 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xin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chớ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bỏ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qua.”</a:t>
            </a:r>
          </a:p>
          <a:p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                   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Bàn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cách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76200" y="1554163"/>
            <a:ext cx="8991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        </a:t>
            </a:r>
            <a:r>
              <a:rPr lang="en-US" altLang="en-US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Phần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1: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…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tệ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.” </a:t>
            </a:r>
          </a:p>
          <a:p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                     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Bàn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về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mục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đích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FF"/>
                </a:solidFill>
                <a:latin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295" name="Picture 14" descr="pink_white_flower_div_a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81663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349191" grpId="0"/>
      <p:bldP spid="349192" grpId="0"/>
      <p:bldP spid="349193" grpId="0"/>
      <p:bldP spid="349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0" y="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1" y="1143000"/>
            <a:ext cx="4303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I.</a:t>
            </a:r>
            <a:r>
              <a:rPr lang="en-US" sz="2400" b="1" u="sng" dirty="0" smtClean="0">
                <a:solidFill>
                  <a:srgbClr val="FF0000"/>
                </a:solidFill>
              </a:rPr>
              <a:t>TÌM </a:t>
            </a:r>
            <a:r>
              <a:rPr lang="en-US" sz="2400" b="1" u="sng" dirty="0">
                <a:solidFill>
                  <a:srgbClr val="FF0000"/>
                </a:solidFill>
              </a:rPr>
              <a:t>HIỂU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CHUNG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88259" y="1676400"/>
            <a:ext cx="6324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II.</a:t>
            </a:r>
            <a:r>
              <a:rPr lang="en-US" sz="2400" b="1" u="sng" dirty="0">
                <a:solidFill>
                  <a:srgbClr val="FF0000"/>
                </a:solidFill>
              </a:rPr>
              <a:t>ĐỌC - HỂU VĂN BẢN 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>
              <a:spcBef>
                <a:spcPct val="50000"/>
              </a:spcBef>
            </a:pPr>
            <a:r>
              <a:rPr lang="en-US" u="sng" dirty="0" smtClean="0"/>
              <a:t>1</a:t>
            </a:r>
            <a:r>
              <a:rPr lang="en-US" u="sng" dirty="0"/>
              <a:t>. </a:t>
            </a:r>
            <a:r>
              <a:rPr lang="en-US" u="sng" dirty="0" err="1"/>
              <a:t>Mục</a:t>
            </a:r>
            <a:r>
              <a:rPr lang="en-US" u="sng" dirty="0"/>
              <a:t> </a:t>
            </a:r>
            <a:r>
              <a:rPr lang="en-US" u="sng" dirty="0" err="1"/>
              <a:t>đích</a:t>
            </a:r>
            <a:r>
              <a:rPr lang="en-US" u="sng" dirty="0"/>
              <a:t> </a:t>
            </a:r>
            <a:r>
              <a:rPr lang="en-US" u="sng" dirty="0" err="1"/>
              <a:t>chân</a:t>
            </a:r>
            <a:r>
              <a:rPr lang="en-US" u="sng" dirty="0"/>
              <a:t> </a:t>
            </a:r>
            <a:r>
              <a:rPr lang="en-US" u="sng" dirty="0" err="1"/>
              <a:t>chính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việc</a:t>
            </a:r>
            <a:r>
              <a:rPr lang="en-US" u="sng" dirty="0"/>
              <a:t> </a:t>
            </a:r>
            <a:r>
              <a:rPr lang="en-US" u="sng" dirty="0" err="1"/>
              <a:t>học</a:t>
            </a:r>
            <a:r>
              <a:rPr lang="en-US" dirty="0"/>
              <a:t>:</a:t>
            </a:r>
          </a:p>
          <a:p>
            <a:pPr>
              <a:spcBef>
                <a:spcPct val="50000"/>
              </a:spcBef>
            </a:pPr>
            <a:endParaRPr lang="en-US" sz="3600" b="1" dirty="0"/>
          </a:p>
          <a:p>
            <a:pPr>
              <a:spcBef>
                <a:spcPct val="50000"/>
              </a:spcBef>
            </a:pPr>
            <a:endParaRPr lang="en-US" sz="3600" b="1" dirty="0"/>
          </a:p>
        </p:txBody>
      </p:sp>
      <p:sp>
        <p:nvSpPr>
          <p:cNvPr id="22535" name="WordArt 18"/>
          <p:cNvSpPr>
            <a:spLocks noChangeArrowheads="1" noChangeShapeType="1" noTextEdit="1"/>
          </p:cNvSpPr>
          <p:nvPr/>
        </p:nvSpPr>
        <p:spPr bwMode="auto">
          <a:xfrm>
            <a:off x="2514600" y="-3429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BÀN LUẬN VỀ PHÉP HỌC </a:t>
            </a: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3657600" y="914400"/>
            <a:ext cx="5486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chemeClr val="tx2"/>
                </a:solidFill>
              </a:rPr>
              <a:t>La </a:t>
            </a:r>
            <a:r>
              <a:rPr lang="en-US" sz="3000" b="1" dirty="0" err="1">
                <a:solidFill>
                  <a:schemeClr val="tx2"/>
                </a:solidFill>
              </a:rPr>
              <a:t>Sơn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Phu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Tử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Nguyễn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  <a:r>
              <a:rPr lang="en-US" sz="3000" b="1" dirty="0" err="1">
                <a:solidFill>
                  <a:schemeClr val="tx2"/>
                </a:solidFill>
              </a:rPr>
              <a:t>Thiếp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2537" name="WordArt 33"/>
          <p:cNvSpPr>
            <a:spLocks noChangeArrowheads="1" noChangeShapeType="1" noTextEdit="1"/>
          </p:cNvSpPr>
          <p:nvPr/>
        </p:nvSpPr>
        <p:spPr bwMode="auto">
          <a:xfrm>
            <a:off x="533400" y="2667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 Bản:</a:t>
            </a:r>
            <a:endParaRPr lang="en-US" sz="3600" b="1" kern="10" dirty="0">
              <a:ln w="19050">
                <a:solidFill>
                  <a:srgbClr val="660033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88259" y="3117567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itchFamily="18" charset="0"/>
              </a:rPr>
              <a:t>-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Châm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ngôn</a:t>
            </a:r>
            <a:r>
              <a:rPr lang="en-US" altLang="en-US" dirty="0">
                <a:latin typeface="Times New Roman" pitchFamily="18" charset="0"/>
              </a:rPr>
              <a:t>: </a:t>
            </a:r>
            <a:r>
              <a:rPr lang="en-US" altLang="en-US" i="1" dirty="0">
                <a:latin typeface="Times New Roman" pitchFamily="18" charset="0"/>
              </a:rPr>
              <a:t>“ </a:t>
            </a:r>
            <a:r>
              <a:rPr lang="en-US" altLang="en-US" i="1" dirty="0" err="1">
                <a:latin typeface="Times New Roman" pitchFamily="18" charset="0"/>
              </a:rPr>
              <a:t>Ngọc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không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mài</a:t>
            </a:r>
            <a:r>
              <a:rPr lang="en-US" altLang="en-US" i="1" dirty="0">
                <a:latin typeface="Times New Roman" pitchFamily="18" charset="0"/>
              </a:rPr>
              <a:t>, </a:t>
            </a:r>
            <a:r>
              <a:rPr lang="en-US" altLang="en-US" i="1" dirty="0" err="1">
                <a:latin typeface="Times New Roman" pitchFamily="18" charset="0"/>
              </a:rPr>
              <a:t>không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thành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đồ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vật</a:t>
            </a:r>
            <a:r>
              <a:rPr lang="en-US" altLang="en-US" i="1" dirty="0">
                <a:latin typeface="Times New Roman" pitchFamily="18" charset="0"/>
              </a:rPr>
              <a:t>; </a:t>
            </a:r>
            <a:r>
              <a:rPr lang="en-US" altLang="en-US" i="1" dirty="0" err="1">
                <a:latin typeface="Times New Roman" pitchFamily="18" charset="0"/>
              </a:rPr>
              <a:t>người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không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học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không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biết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rõ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</a:rPr>
              <a:t>đạo</a:t>
            </a:r>
            <a:r>
              <a:rPr lang="en-US" altLang="en-US" i="1" dirty="0">
                <a:latin typeface="Times New Roman" pitchFamily="18" charset="0"/>
              </a:rPr>
              <a:t> ”. 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199371" y="4369445"/>
            <a:ext cx="8218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latin typeface="Times New Roman" pitchFamily="18" charset="0"/>
              </a:rPr>
              <a:t>- “ </a:t>
            </a:r>
            <a:r>
              <a:rPr lang="en-US" altLang="en-US" sz="2800" dirty="0" err="1">
                <a:latin typeface="Times New Roman" pitchFamily="18" charset="0"/>
              </a:rPr>
              <a:t>Đạo</a:t>
            </a:r>
            <a:r>
              <a:rPr lang="en-US" altLang="en-US" sz="2800" dirty="0">
                <a:latin typeface="Times New Roman" pitchFamily="18" charset="0"/>
              </a:rPr>
              <a:t>”: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lẽ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giữa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mọi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688" y="5047809"/>
            <a:ext cx="656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372035" y="167640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 smtClean="0">
                <a:latin typeface="Times New Roman" pitchFamily="18" charset="0"/>
              </a:rPr>
              <a:t>2/. </a:t>
            </a:r>
            <a:r>
              <a:rPr lang="en-US" altLang="en-US" sz="2800" u="sng" dirty="0" err="1">
                <a:latin typeface="Times New Roman" pitchFamily="18" charset="0"/>
              </a:rPr>
              <a:t>Phê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phán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những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lối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học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sai</a:t>
            </a:r>
            <a:r>
              <a:rPr lang="en-US" altLang="en-US" sz="2800" u="sng" dirty="0">
                <a:latin typeface="Times New Roman" pitchFamily="18" charset="0"/>
              </a:rPr>
              <a:t> </a:t>
            </a:r>
            <a:r>
              <a:rPr lang="en-US" altLang="en-US" sz="2800" u="sng" dirty="0" err="1">
                <a:latin typeface="Times New Roman" pitchFamily="18" charset="0"/>
              </a:rPr>
              <a:t>trái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14339" name="Rectangle 20"/>
          <p:cNvSpPr>
            <a:spLocks noChangeArrowheads="1"/>
          </p:cNvSpPr>
          <p:nvPr/>
        </p:nvSpPr>
        <p:spPr bwMode="auto">
          <a:xfrm>
            <a:off x="7740650" y="-228600"/>
            <a:ext cx="946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5400" b="1">
                <a:solidFill>
                  <a:srgbClr val="CC00FF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97541" y="2404782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Chuộng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57200" y="2988982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cầu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danh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lợi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66700" y="3573182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latin typeface="Times New Roman" pitchFamily="18" charset="0"/>
              </a:rPr>
              <a:t> - </a:t>
            </a:r>
            <a:r>
              <a:rPr lang="en-US" altLang="en-US" sz="2800" dirty="0" err="1">
                <a:latin typeface="Times New Roman" pitchFamily="18" charset="0"/>
              </a:rPr>
              <a:t>Tác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hại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Đảo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lộn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không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còn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tài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đức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mất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</a:rPr>
              <a:t> tan.</a:t>
            </a:r>
          </a:p>
        </p:txBody>
      </p:sp>
      <p:pic>
        <p:nvPicPr>
          <p:cNvPr id="14343" name="Picture 14" descr="pink_white_flower_div_a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81663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28600" y="5097463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=&gt;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bàn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chân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thật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thẳng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thắn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</a:rPr>
              <a:t>xác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đáng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9" name="WordArt 27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Văn Bản:</a:t>
            </a:r>
            <a:endParaRPr lang="en-US" sz="3600" b="1" kern="10" dirty="0">
              <a:ln w="19050">
                <a:solidFill>
                  <a:srgbClr val="660033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2577353" y="-228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BÀN LUẬN VỀ PHÉP HỌC 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733800" y="1035003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La </a:t>
            </a:r>
            <a:r>
              <a:rPr lang="en-US" b="1" dirty="0" err="1">
                <a:solidFill>
                  <a:schemeClr val="tx2"/>
                </a:solidFill>
              </a:rPr>
              <a:t>Sơn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Phu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Tử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Nguyễn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Thiếp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10988" y="453595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-&gt;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,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err="1"/>
              <a:t>luận</a:t>
            </a:r>
            <a:r>
              <a:rPr lang="en-US"/>
              <a:t> </a:t>
            </a:r>
            <a:r>
              <a:rPr lang="en-US" smtClean="0"/>
              <a:t>lo </a:t>
            </a:r>
            <a:r>
              <a:rPr lang="en-US" dirty="0" err="1"/>
              <a:t>gic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5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228600" y="3581400"/>
            <a:ext cx="8686800" cy="2895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-</a:t>
            </a:r>
          </a:p>
        </p:txBody>
      </p:sp>
      <p:pic>
        <p:nvPicPr>
          <p:cNvPr id="120861" name="Picture 29" descr="ba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62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Kết quả hình ảnh cho ảnh học kết hợp với 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 descr="Kết quả hình ảnh cho ảnh học kết hợp với 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5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à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Nam</a:t>
            </a:r>
          </a:p>
        </p:txBody>
      </p:sp>
      <p:pic>
        <p:nvPicPr>
          <p:cNvPr id="94211" name="Picture 3" descr="Kết quả hình ảnh cho NHỮNG NGƯỜI TÀI CUA ĐẤT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418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6863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AutoShape 5" descr="Kết quả hình ảnh cho NHỮNG TÚ TÀI XUẤT SẮC CỦA ĐẤT NUWOS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214" name="Picture 6" descr="Kết quả hình ảnh cho NHỮNG TÚ TÀI XUẤT SẮC CỦA ĐẤT NUWO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Kết quả hình ảnh cho NHỮNG SINH VIÊN ĐẠI HỌA XUẤT SẮ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4724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1455</TotalTime>
  <Words>600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nhân tài nước Việt Nam</vt:lpstr>
      <vt:lpstr>Chế độ vững mạnh, quốc gia hưng thịnh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7</cp:revision>
  <dcterms:created xsi:type="dcterms:W3CDTF">2020-03-25T09:16:11Z</dcterms:created>
  <dcterms:modified xsi:type="dcterms:W3CDTF">2020-04-07T09:44:28Z</dcterms:modified>
</cp:coreProperties>
</file>