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61" r:id="rId2"/>
  </p:sldMasterIdLst>
  <p:notesMasterIdLst>
    <p:notesMasterId r:id="rId13"/>
  </p:notesMasterIdLst>
  <p:sldIdLst>
    <p:sldId id="300" r:id="rId3"/>
    <p:sldId id="319" r:id="rId4"/>
    <p:sldId id="256" r:id="rId5"/>
    <p:sldId id="325" r:id="rId6"/>
    <p:sldId id="326" r:id="rId7"/>
    <p:sldId id="323" r:id="rId8"/>
    <p:sldId id="327" r:id="rId9"/>
    <p:sldId id="329" r:id="rId10"/>
    <p:sldId id="324" r:id="rId11"/>
    <p:sldId id="31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66FF33"/>
    <a:srgbClr val="CCFF66"/>
    <a:srgbClr val="FF3300"/>
    <a:srgbClr val="990099"/>
    <a:srgbClr val="9900CC"/>
    <a:srgbClr val="FF66FF"/>
    <a:srgbClr val="000066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931" y="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81DDE-E93A-42AB-8A1F-79D90062C05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17975-57BB-4C68-A3CF-90990BFFE2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50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9241-E7A4-4466-921D-AD7F2FD77AF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7CC41-7C05-4DD8-A808-A429064A4A6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F8956-4291-4D51-B6D3-E618C04A15B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FD001-384E-4AA1-BC22-4AA66A901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2752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39241-E7A4-4466-921D-AD7F2FD77AF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A8D0C-0D5D-458F-89B1-4C06321344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DDFBE-151B-4478-ACBA-210BCF7DF3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BA6CB6-5557-4709-9724-88164D8BB0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3A9BE-03FC-447E-B6CA-654D8B0E406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BECFF-A64E-49C6-AE89-48A2EC88E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360D8-A3EA-4E83-B0F4-B54D584372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A8D0C-0D5D-458F-89B1-4C06321344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CF2CD-7FC1-4757-AF0B-5545166E64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9925F33-C970-4C59-B6DF-F58EC1FA7E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7CC41-7C05-4DD8-A808-A429064A4A6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F8956-4291-4D51-B6D3-E618C04A15B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DDFBE-151B-4478-ACBA-210BCF7DF3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BA6CB6-5557-4709-9724-88164D8BB0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3A9BE-03FC-447E-B6CA-654D8B0E406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BECFF-A64E-49C6-AE89-48A2EC88E7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360D8-A3EA-4E83-B0F4-B54D584372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CF2CD-7FC1-4757-AF0B-5545166E64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925F33-C970-4C59-B6DF-F58EC1FA7E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808E3C-3719-41A2-B2BE-A5DF674388A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C808E3C-3719-41A2-B2BE-A5DF674388A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A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9"/>
          <p:cNvSpPr>
            <a:spLocks noChangeArrowheads="1" noChangeShapeType="1" noTextEdit="1"/>
          </p:cNvSpPr>
          <p:nvPr/>
        </p:nvSpPr>
        <p:spPr bwMode="auto">
          <a:xfrm>
            <a:off x="862013" y="2438400"/>
            <a:ext cx="7419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15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115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itchFamily="34" charset="0"/>
              </a:rPr>
              <a:t>welcome </a:t>
            </a:r>
            <a:r>
              <a:rPr lang="en-US" sz="115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itchFamily="34" charset="0"/>
              </a:rPr>
              <a:t>to our class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THU\Image\Bg\21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THU\Image\Bg\21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43000" y="1477963"/>
            <a:ext cx="7086600" cy="579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HOMEWORK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066800" y="2438400"/>
            <a:ext cx="746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b="1" dirty="0" smtClean="0"/>
              <a:t>Learn by heart all </a:t>
            </a:r>
            <a:r>
              <a:rPr lang="en-US" b="1" dirty="0"/>
              <a:t>structures UNIT </a:t>
            </a:r>
            <a:r>
              <a:rPr lang="en-US" b="1" dirty="0" smtClean="0"/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002" name="Group 26"/>
          <p:cNvGrpSpPr>
            <a:grpSpLocks/>
          </p:cNvGrpSpPr>
          <p:nvPr/>
        </p:nvGrpSpPr>
        <p:grpSpPr bwMode="auto">
          <a:xfrm>
            <a:off x="1295400" y="855663"/>
            <a:ext cx="6477000" cy="3335337"/>
            <a:chOff x="816" y="539"/>
            <a:chExt cx="4080" cy="2101"/>
          </a:xfrm>
        </p:grpSpPr>
        <p:pic>
          <p:nvPicPr>
            <p:cNvPr id="2064" name="Picture 4" descr="CPEPO0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539"/>
              <a:ext cx="4080" cy="2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5" name="Line 25"/>
            <p:cNvSpPr>
              <a:spLocks noChangeShapeType="1"/>
            </p:cNvSpPr>
            <p:nvPr/>
          </p:nvSpPr>
          <p:spPr bwMode="auto">
            <a:xfrm>
              <a:off x="2704" y="1544"/>
              <a:ext cx="128" cy="32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26995" name="Group 19"/>
          <p:cNvGrpSpPr>
            <a:grpSpLocks/>
          </p:cNvGrpSpPr>
          <p:nvPr/>
        </p:nvGrpSpPr>
        <p:grpSpPr bwMode="auto">
          <a:xfrm>
            <a:off x="1219200" y="762000"/>
            <a:ext cx="3124200" cy="3792538"/>
            <a:chOff x="288" y="396"/>
            <a:chExt cx="1968" cy="2389"/>
          </a:xfrm>
        </p:grpSpPr>
        <p:pic>
          <p:nvPicPr>
            <p:cNvPr id="2062" name="Picture 5" descr="Mar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6"/>
              <a:ext cx="1968" cy="20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3" name="Text Box 6"/>
            <p:cNvSpPr txBox="1">
              <a:spLocks noChangeArrowheads="1"/>
            </p:cNvSpPr>
            <p:nvPr/>
          </p:nvSpPr>
          <p:spPr bwMode="auto">
            <a:xfrm>
              <a:off x="288" y="2420"/>
              <a:ext cx="1968" cy="365"/>
            </a:xfrm>
            <a:prstGeom prst="rect">
              <a:avLst/>
            </a:prstGeom>
            <a:solidFill>
              <a:srgbClr val="D4130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1pPr>
              <a:lvl2pPr marL="742950" indent="-28575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2pPr>
              <a:lvl3pPr marL="1143000" indent="-22860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3pPr>
              <a:lvl4pPr marL="1600200" indent="-22860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4pPr>
              <a:lvl5pPr marL="2057400" indent="-22860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tx2"/>
                  </a:solidFill>
                  <a:latin typeface="VNI-Cooper" pitchFamily="2" charset="0"/>
                </a:rPr>
                <a:t>Mary</a:t>
              </a:r>
            </a:p>
          </p:txBody>
        </p:sp>
      </p:grpSp>
      <p:sp>
        <p:nvSpPr>
          <p:cNvPr id="126984" name="Text Box 8"/>
          <p:cNvSpPr txBox="1">
            <a:spLocks noChangeArrowheads="1"/>
          </p:cNvSpPr>
          <p:nvPr/>
        </p:nvSpPr>
        <p:spPr bwMode="auto">
          <a:xfrm>
            <a:off x="914400" y="4610100"/>
            <a:ext cx="7162800" cy="955675"/>
          </a:xfrm>
          <a:prstGeom prst="rect">
            <a:avLst/>
          </a:prstGeom>
          <a:solidFill>
            <a:srgbClr val="AFE5AF"/>
          </a:solidFill>
          <a:ln w="9525" algn="ctr">
            <a:solidFill>
              <a:srgbClr val="D4130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1pPr>
            <a:lvl2pPr marL="742950" indent="-28575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2pPr>
            <a:lvl3pPr marL="11430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3pPr>
            <a:lvl4pPr marL="16002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4pPr>
            <a:lvl5pPr marL="20574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00"/>
                </a:solidFill>
                <a:latin typeface="Times New Roman" pitchFamily="18" charset="0"/>
              </a:rPr>
              <a:t>Who is Mary?</a:t>
            </a:r>
          </a:p>
          <a:p>
            <a:pPr eaLnBrk="1" hangingPunct="1"/>
            <a:r>
              <a:rPr lang="en-US" sz="2800" b="1">
                <a:solidFill>
                  <a:srgbClr val="000000"/>
                </a:solidFill>
                <a:sym typeface="Wingdings" pitchFamily="2" charset="2"/>
              </a:rPr>
              <a:t></a:t>
            </a:r>
            <a:endParaRPr 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1257300" y="5016500"/>
            <a:ext cx="6718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Times New Roman" pitchFamily="18" charset="0"/>
              </a:rPr>
              <a:t>The woman wearing a green dress is Mary.</a:t>
            </a:r>
          </a:p>
        </p:txBody>
      </p:sp>
      <p:grpSp>
        <p:nvGrpSpPr>
          <p:cNvPr id="126994" name="Group 18"/>
          <p:cNvGrpSpPr>
            <a:grpSpLocks/>
          </p:cNvGrpSpPr>
          <p:nvPr/>
        </p:nvGrpSpPr>
        <p:grpSpPr bwMode="auto">
          <a:xfrm>
            <a:off x="4648200" y="762000"/>
            <a:ext cx="3124200" cy="3792538"/>
            <a:chOff x="288" y="1392"/>
            <a:chExt cx="768" cy="850"/>
          </a:xfrm>
        </p:grpSpPr>
        <p:graphicFrame>
          <p:nvGraphicFramePr>
            <p:cNvPr id="2060" name="Object 15"/>
            <p:cNvGraphicFramePr>
              <a:graphicFrameLocks noChangeAspect="1"/>
            </p:cNvGraphicFramePr>
            <p:nvPr/>
          </p:nvGraphicFramePr>
          <p:xfrm>
            <a:off x="288" y="1392"/>
            <a:ext cx="768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Bitmap Image" r:id="rId5" imgW="1085714" imgH="942857" progId="Paint.Picture">
                    <p:embed/>
                  </p:oleObj>
                </mc:Choice>
                <mc:Fallback>
                  <p:oleObj name="Bitmap Image" r:id="rId5" imgW="1085714" imgH="942857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1392"/>
                          <a:ext cx="768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bg2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1" name="Text Box 16"/>
            <p:cNvSpPr txBox="1">
              <a:spLocks noChangeArrowheads="1"/>
            </p:cNvSpPr>
            <p:nvPr/>
          </p:nvSpPr>
          <p:spPr bwMode="auto">
            <a:xfrm>
              <a:off x="288" y="2112"/>
              <a:ext cx="768" cy="130"/>
            </a:xfrm>
            <a:prstGeom prst="rect">
              <a:avLst/>
            </a:prstGeom>
            <a:solidFill>
              <a:srgbClr val="D4130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1pPr>
              <a:lvl2pPr marL="742950" indent="-28575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2pPr>
              <a:lvl3pPr marL="1143000" indent="-22860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3pPr>
              <a:lvl4pPr marL="1600200" indent="-22860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4pPr>
              <a:lvl5pPr marL="2057400" indent="-228600" eaLnBrk="0" hangingPunct="0"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bg2"/>
                  </a:solidFill>
                  <a:latin typeface="VNI-Helve-Condense" pitchFamily="2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tx2"/>
                  </a:solidFill>
                  <a:latin typeface="VNI-Cooper" pitchFamily="2" charset="0"/>
                </a:rPr>
                <a:t>Tom</a:t>
              </a:r>
            </a:p>
          </p:txBody>
        </p:sp>
      </p:grpSp>
      <p:sp>
        <p:nvSpPr>
          <p:cNvPr id="2055" name="Text Box 20"/>
          <p:cNvSpPr txBox="1">
            <a:spLocks noChangeArrowheads="1"/>
          </p:cNvSpPr>
          <p:nvPr/>
        </p:nvSpPr>
        <p:spPr bwMode="auto">
          <a:xfrm>
            <a:off x="2476500" y="190500"/>
            <a:ext cx="4095750" cy="557213"/>
          </a:xfrm>
          <a:prstGeom prst="rect">
            <a:avLst/>
          </a:prstGeom>
          <a:solidFill>
            <a:srgbClr val="D41304"/>
          </a:solidFill>
          <a:ln w="381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1pPr>
            <a:lvl2pPr marL="742950" indent="-28575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2pPr>
            <a:lvl3pPr marL="11430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3pPr>
            <a:lvl4pPr marL="16002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4pPr>
            <a:lvl5pPr marL="20574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FF3B"/>
                </a:solidFill>
                <a:latin typeface="Times New Roman" pitchFamily="18" charset="0"/>
              </a:rPr>
              <a:t>Game: Try to remember</a:t>
            </a:r>
          </a:p>
        </p:txBody>
      </p:sp>
      <p:sp>
        <p:nvSpPr>
          <p:cNvPr id="126997" name="Text Box 21"/>
          <p:cNvSpPr txBox="1">
            <a:spLocks noChangeArrowheads="1"/>
          </p:cNvSpPr>
          <p:nvPr/>
        </p:nvSpPr>
        <p:spPr bwMode="auto">
          <a:xfrm>
            <a:off x="914400" y="5638800"/>
            <a:ext cx="7162800" cy="955675"/>
          </a:xfrm>
          <a:prstGeom prst="rect">
            <a:avLst/>
          </a:prstGeom>
          <a:solidFill>
            <a:srgbClr val="AFE5AF"/>
          </a:solidFill>
          <a:ln w="9525" algn="ctr">
            <a:solidFill>
              <a:srgbClr val="D4130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1pPr>
            <a:lvl2pPr marL="742950" indent="-28575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2pPr>
            <a:lvl3pPr marL="11430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3pPr>
            <a:lvl4pPr marL="16002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4pPr>
            <a:lvl5pPr marL="2057400" indent="-228600" eaLnBrk="0" hangingPunct="0">
              <a:defRPr sz="2000">
                <a:solidFill>
                  <a:schemeClr val="bg2"/>
                </a:solidFill>
                <a:latin typeface="VNI-Helve-Condens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VNI-Helve-Condens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Times New Roman" pitchFamily="18" charset="0"/>
              </a:rPr>
              <a:t>Who is Tom? </a:t>
            </a:r>
          </a:p>
          <a:p>
            <a:pPr eaLnBrk="1" hangingPunct="1"/>
            <a:r>
              <a:rPr lang="en-US" sz="2800" b="1">
                <a:solidFill>
                  <a:srgbClr val="000000"/>
                </a:solidFill>
                <a:sym typeface="Wingdings" pitchFamily="2" charset="2"/>
              </a:rPr>
              <a:t></a:t>
            </a:r>
            <a:endParaRPr lang="en-US" sz="2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98" name="Rectangle 22"/>
          <p:cNvSpPr>
            <a:spLocks noChangeArrowheads="1"/>
          </p:cNvSpPr>
          <p:nvPr/>
        </p:nvSpPr>
        <p:spPr bwMode="auto">
          <a:xfrm>
            <a:off x="1236663" y="6007100"/>
            <a:ext cx="5616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Times New Roman" pitchFamily="18" charset="0"/>
              </a:rPr>
              <a:t>Tom is the man wearing a red shirt.</a:t>
            </a:r>
          </a:p>
        </p:txBody>
      </p:sp>
      <p:sp>
        <p:nvSpPr>
          <p:cNvPr id="126999" name="Oval 23"/>
          <p:cNvSpPr>
            <a:spLocks noChangeArrowheads="1"/>
          </p:cNvSpPr>
          <p:nvPr/>
        </p:nvSpPr>
        <p:spPr bwMode="auto">
          <a:xfrm>
            <a:off x="4800600" y="1600200"/>
            <a:ext cx="762000" cy="1676400"/>
          </a:xfrm>
          <a:prstGeom prst="ellipse">
            <a:avLst/>
          </a:prstGeom>
          <a:noFill/>
          <a:ln w="57150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7000" name="Oval 24"/>
          <p:cNvSpPr>
            <a:spLocks noChangeArrowheads="1"/>
          </p:cNvSpPr>
          <p:nvPr/>
        </p:nvSpPr>
        <p:spPr bwMode="auto">
          <a:xfrm>
            <a:off x="3886200" y="1676400"/>
            <a:ext cx="762000" cy="1676400"/>
          </a:xfrm>
          <a:prstGeom prst="ellipse">
            <a:avLst/>
          </a:prstGeom>
          <a:noFill/>
          <a:ln w="57150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9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26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26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7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6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7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2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4" grpId="0" animBg="1"/>
      <p:bldP spid="126985" grpId="0"/>
      <p:bldP spid="126997" grpId="0" animBg="1"/>
      <p:bldP spid="126998" grpId="0"/>
      <p:bldP spid="126999" grpId="0" animBg="1"/>
      <p:bldP spid="1270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WordArt 16"/>
          <p:cNvSpPr>
            <a:spLocks noChangeArrowheads="1" noChangeShapeType="1" noTextEdit="1"/>
          </p:cNvSpPr>
          <p:nvPr/>
        </p:nvSpPr>
        <p:spPr bwMode="auto">
          <a:xfrm>
            <a:off x="914400" y="1905000"/>
            <a:ext cx="7772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TimeH" pitchFamily="34" charset="0"/>
              </a:rPr>
              <a:t>Unit 11: traveling around Vietnam</a:t>
            </a:r>
            <a:r>
              <a:rPr lang="en-US" sz="36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UniverseH"/>
              </a:rPr>
              <a:t> </a:t>
            </a:r>
          </a:p>
        </p:txBody>
      </p:sp>
      <p:sp>
        <p:nvSpPr>
          <p:cNvPr id="4113" name="WordArt 17"/>
          <p:cNvSpPr>
            <a:spLocks noChangeArrowheads="1" noChangeShapeType="1" noTextEdit="1"/>
          </p:cNvSpPr>
          <p:nvPr/>
        </p:nvSpPr>
        <p:spPr bwMode="auto">
          <a:xfrm>
            <a:off x="1600200" y="3048000"/>
            <a:ext cx="60198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2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Monotype corsiva"/>
              </a:rPr>
              <a:t>   </a:t>
            </a:r>
            <a:endParaRPr lang="fr-FR" sz="3200" b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Monotype corsiva"/>
            </a:endParaRPr>
          </a:p>
          <a:p>
            <a:pPr algn="ctr"/>
            <a:r>
              <a:rPr lang="fr-FR" sz="32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Monotype corsiva"/>
              </a:rPr>
              <a:t> Language focus </a:t>
            </a:r>
            <a:r>
              <a:rPr lang="fr-FR" sz="32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Monotype corsiva"/>
              </a:rPr>
              <a:t> </a:t>
            </a:r>
            <a:endParaRPr lang="en-US" sz="3200" b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Monotype corsiv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82296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752600" y="3124200"/>
            <a:ext cx="9144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Ba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7391400" y="1676400"/>
            <a:ext cx="16002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Mr.Quang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7848600" y="2895600"/>
            <a:ext cx="8382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Lan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8153400" y="5181600"/>
            <a:ext cx="8382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Nga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4876800" y="53340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Arial Narrow" pitchFamily="34" charset="0"/>
              </a:rPr>
              <a:t>Hoa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1981200" y="4191000"/>
            <a:ext cx="15240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Miss Lien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304800" y="5562600"/>
            <a:ext cx="8382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Nam</a:t>
            </a:r>
          </a:p>
        </p:txBody>
      </p:sp>
    </p:spTree>
    <p:extLst>
      <p:ext uri="{BB962C8B-B14F-4D97-AF65-F5344CB8AC3E}">
        <p14:creationId xmlns:p14="http://schemas.microsoft.com/office/powerpoint/2010/main" val="2328107479"/>
      </p:ext>
    </p:extLst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animBg="1"/>
      <p:bldP spid="57348" grpId="0" animBg="1"/>
      <p:bldP spid="57349" grpId="0" animBg="1"/>
      <p:bldP spid="57350" grpId="0" animBg="1"/>
      <p:bldP spid="57351" grpId="0"/>
      <p:bldP spid="57352" grpId="0" animBg="1"/>
      <p:bldP spid="573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8686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397" name="Oval 5" descr="Copy (3) of New Picture"/>
          <p:cNvSpPr>
            <a:spLocks noChangeArrowheads="1"/>
          </p:cNvSpPr>
          <p:nvPr/>
        </p:nvSpPr>
        <p:spPr bwMode="auto">
          <a:xfrm>
            <a:off x="5943600" y="-76200"/>
            <a:ext cx="2971800" cy="2362200"/>
          </a:xfrm>
          <a:prstGeom prst="ellipse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Oval 6" descr="Copy (4) of New Picture"/>
          <p:cNvSpPr>
            <a:spLocks noChangeArrowheads="1"/>
          </p:cNvSpPr>
          <p:nvPr/>
        </p:nvSpPr>
        <p:spPr bwMode="auto">
          <a:xfrm>
            <a:off x="2286000" y="2362200"/>
            <a:ext cx="2514600" cy="2590800"/>
          </a:xfrm>
          <a:prstGeom prst="ellips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Oval 7" descr="Copy (6) of New Picture"/>
          <p:cNvSpPr>
            <a:spLocks noChangeArrowheads="1"/>
          </p:cNvSpPr>
          <p:nvPr/>
        </p:nvSpPr>
        <p:spPr bwMode="auto">
          <a:xfrm>
            <a:off x="381000" y="2895600"/>
            <a:ext cx="2362200" cy="2590800"/>
          </a:xfrm>
          <a:prstGeom prst="ellipse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0" name="Oval 8" descr="Copy (5) of New Picture"/>
          <p:cNvSpPr>
            <a:spLocks noChangeArrowheads="1"/>
          </p:cNvSpPr>
          <p:nvPr/>
        </p:nvSpPr>
        <p:spPr bwMode="auto">
          <a:xfrm>
            <a:off x="1219200" y="1066800"/>
            <a:ext cx="2057400" cy="1905000"/>
          </a:xfrm>
          <a:prstGeom prst="ellipse">
            <a:avLst/>
          </a:prstGeom>
          <a:blipFill dpi="0" rotWithShape="1">
            <a:blip r:embed="rId6"/>
            <a:srcRect/>
            <a:stretch>
              <a:fillRect/>
            </a:stretch>
          </a:blipFill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1" name="Oval 9" descr="Copy (7) of New Picture"/>
          <p:cNvSpPr>
            <a:spLocks noChangeArrowheads="1"/>
          </p:cNvSpPr>
          <p:nvPr/>
        </p:nvSpPr>
        <p:spPr bwMode="auto">
          <a:xfrm>
            <a:off x="4495800" y="2895600"/>
            <a:ext cx="4648200" cy="2514600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2" name="Oval 10" descr="New Picture"/>
          <p:cNvSpPr>
            <a:spLocks noChangeArrowheads="1"/>
          </p:cNvSpPr>
          <p:nvPr/>
        </p:nvSpPr>
        <p:spPr bwMode="auto">
          <a:xfrm>
            <a:off x="6248400" y="1981200"/>
            <a:ext cx="2895600" cy="2209800"/>
          </a:xfrm>
          <a:prstGeom prst="ellipse">
            <a:avLst/>
          </a:prstGeom>
          <a:blipFill dpi="0" rotWithShape="1">
            <a:blip r:embed="rId8"/>
            <a:srcRect/>
            <a:stretch>
              <a:fillRect/>
            </a:stretch>
          </a:blipFill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1905000" y="5715000"/>
            <a:ext cx="571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Arial Narrow" pitchFamily="34" charset="0"/>
              </a:rPr>
              <a:t>1/ What’s Mr. Quang doing?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1828800" y="6096000"/>
            <a:ext cx="467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- He’s walking up the stairs.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1828800" y="5867400"/>
            <a:ext cx="4953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500" b="1">
                <a:solidFill>
                  <a:srgbClr val="0000FF"/>
                </a:solidFill>
              </a:rPr>
              <a:t>2/ What’s Miss Lien doing?</a:t>
            </a:r>
          </a:p>
          <a:p>
            <a:pPr algn="l" eaLnBrk="1" hangingPunct="1"/>
            <a:r>
              <a:rPr lang="en-US" sz="2500" b="1">
                <a:solidFill>
                  <a:srgbClr val="660033"/>
                </a:solidFill>
              </a:rPr>
              <a:t>- She’s carrying a white bag.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1828800" y="5791200"/>
            <a:ext cx="4419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500" b="1">
                <a:solidFill>
                  <a:srgbClr val="0000FF"/>
                </a:solidFill>
              </a:rPr>
              <a:t>3/ What’s Nam doing?</a:t>
            </a:r>
          </a:p>
          <a:p>
            <a:pPr algn="l" eaLnBrk="1" hangingPunct="1"/>
            <a:r>
              <a:rPr lang="en-US" sz="2500" b="1">
                <a:solidFill>
                  <a:srgbClr val="660033"/>
                </a:solidFill>
              </a:rPr>
              <a:t>- He’s talking to Miss Lien.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1828800" y="5791200"/>
            <a:ext cx="4800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500" b="1">
                <a:solidFill>
                  <a:srgbClr val="0000FF"/>
                </a:solidFill>
              </a:rPr>
              <a:t>4/ What’s Ba doing?</a:t>
            </a:r>
          </a:p>
          <a:p>
            <a:pPr algn="l" eaLnBrk="1" hangingPunct="1"/>
            <a:r>
              <a:rPr lang="en-US" sz="2500" b="1">
                <a:solidFill>
                  <a:srgbClr val="660033"/>
                </a:solidFill>
              </a:rPr>
              <a:t>- He’s sitting under the tree.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1828800" y="5791200"/>
            <a:ext cx="487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500" b="1">
                <a:solidFill>
                  <a:srgbClr val="0000FF"/>
                </a:solidFill>
              </a:rPr>
              <a:t>5/ What’s Lan doing?</a:t>
            </a:r>
          </a:p>
          <a:p>
            <a:pPr algn="l" eaLnBrk="1" hangingPunct="1"/>
            <a:r>
              <a:rPr lang="en-US" sz="2500" b="1">
                <a:solidFill>
                  <a:srgbClr val="660033"/>
                </a:solidFill>
              </a:rPr>
              <a:t>- She’s standing by the table.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1905000" y="5851525"/>
            <a:ext cx="5715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500" b="1">
                <a:solidFill>
                  <a:srgbClr val="0000FF"/>
                </a:solidFill>
              </a:rPr>
              <a:t>5/ What are Nga and Hoa doing?</a:t>
            </a:r>
          </a:p>
          <a:p>
            <a:pPr algn="l" eaLnBrk="1" hangingPunct="1"/>
            <a:r>
              <a:rPr lang="en-US" sz="2500" b="1">
                <a:solidFill>
                  <a:srgbClr val="660033"/>
                </a:solidFill>
              </a:rPr>
              <a:t>- They’re playing chess.</a:t>
            </a:r>
          </a:p>
        </p:txBody>
      </p:sp>
    </p:spTree>
    <p:extLst>
      <p:ext uri="{BB962C8B-B14F-4D97-AF65-F5344CB8AC3E}">
        <p14:creationId xmlns:p14="http://schemas.microsoft.com/office/powerpoint/2010/main" val="209673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9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9" dur="20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9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94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9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594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4" dur="20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5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500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800" decel="100000"/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8" dur="2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800" decel="100000"/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800" decel="100000" fill="hold"/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800" decel="100000" fill="hold"/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800" decel="100000"/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800" decel="100000" fill="hold"/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800" decel="100000" fill="hold"/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  <p:bldP spid="59397" grpId="1" animBg="1"/>
      <p:bldP spid="59398" grpId="0" animBg="1"/>
      <p:bldP spid="59398" grpId="1" animBg="1"/>
      <p:bldP spid="59399" grpId="0" animBg="1"/>
      <p:bldP spid="59399" grpId="1" animBg="1"/>
      <p:bldP spid="59400" grpId="0" animBg="1"/>
      <p:bldP spid="59400" grpId="1" animBg="1"/>
      <p:bldP spid="59401" grpId="0" animBg="1"/>
      <p:bldP spid="59402" grpId="0" animBg="1"/>
      <p:bldP spid="59402" grpId="1" animBg="1"/>
      <p:bldP spid="59403" grpId="0" build="allAtOnce"/>
      <p:bldP spid="59403" grpId="1" build="allAtOnce"/>
      <p:bldP spid="59404" grpId="0" build="allAtOnce"/>
      <p:bldP spid="59405" grpId="0" build="allAtOnce"/>
      <p:bldP spid="59406" grpId="0" build="allAtOnce"/>
      <p:bldP spid="59407" grpId="0" build="allAtOnce"/>
      <p:bldP spid="5940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1981200" y="3733800"/>
            <a:ext cx="4876800" cy="838200"/>
          </a:xfrm>
          <a:prstGeom prst="rect">
            <a:avLst/>
          </a:prstGeom>
          <a:solidFill>
            <a:srgbClr val="FFFF00"/>
          </a:solidFill>
          <a:ln w="57150">
            <a:pattFill prst="sphere">
              <a:fgClr>
                <a:srgbClr val="800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0" y="1233488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900" b="1">
                <a:solidFill>
                  <a:srgbClr val="FF0000"/>
                </a:solidFill>
              </a:rPr>
              <a:t>The man</a:t>
            </a:r>
            <a:r>
              <a:rPr lang="en-US" sz="2900" b="1">
                <a:solidFill>
                  <a:srgbClr val="660033"/>
                </a:solidFill>
              </a:rPr>
              <a:t> is </a:t>
            </a:r>
            <a:r>
              <a:rPr lang="en-US" sz="2900" b="1">
                <a:solidFill>
                  <a:srgbClr val="FF0000"/>
                </a:solidFill>
              </a:rPr>
              <a:t>walking up the stairs</a:t>
            </a:r>
            <a:r>
              <a:rPr lang="en-US" sz="2900" b="1">
                <a:solidFill>
                  <a:srgbClr val="660033"/>
                </a:solidFill>
              </a:rPr>
              <a:t> .He </a:t>
            </a:r>
            <a:r>
              <a:rPr lang="en-US" sz="2900" b="1">
                <a:solidFill>
                  <a:srgbClr val="FF0000"/>
                </a:solidFill>
              </a:rPr>
              <a:t>is Mr Quang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1371600" y="1905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>
                <a:latin typeface="Arial Narrow" pitchFamily="34" charset="0"/>
                <a:sym typeface="Wingdings" pitchFamily="2" charset="2"/>
              </a:rPr>
              <a:t>The man  </a:t>
            </a:r>
            <a:r>
              <a:rPr lang="en-US" sz="3200" b="1" u="sng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walking</a:t>
            </a:r>
            <a:r>
              <a:rPr lang="en-US" sz="3200" b="1">
                <a:latin typeface="Arial Narrow" pitchFamily="34" charset="0"/>
                <a:sym typeface="Wingdings" pitchFamily="2" charset="2"/>
              </a:rPr>
              <a:t> up the stairs is Mr. Quang.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124200" y="2605088"/>
            <a:ext cx="3962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Arial Narrow" pitchFamily="34" charset="0"/>
              </a:rPr>
              <a:t>(Present participle phrase)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2209800" y="3810000"/>
            <a:ext cx="487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Arial Narrow" pitchFamily="34" charset="0"/>
              </a:rPr>
              <a:t>V_ing </a:t>
            </a:r>
            <a:r>
              <a:rPr lang="en-US" sz="3200" b="1">
                <a:solidFill>
                  <a:srgbClr val="FF0000"/>
                </a:solidFill>
                <a:latin typeface="Arial Narrow" pitchFamily="34" charset="0"/>
                <a:sym typeface="Wingdings 3" pitchFamily="18" charset="2"/>
              </a:rPr>
              <a:t></a:t>
            </a:r>
            <a:r>
              <a:rPr lang="en-US" sz="3200" b="1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 present participle 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43000" y="4572000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Usage</a:t>
            </a:r>
            <a:r>
              <a:rPr lang="en-US" sz="3200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:</a:t>
            </a:r>
          </a:p>
        </p:txBody>
      </p:sp>
      <p:sp>
        <p:nvSpPr>
          <p:cNvPr id="61449" name="AutoShape 9"/>
          <p:cNvSpPr>
            <a:spLocks/>
          </p:cNvSpPr>
          <p:nvPr/>
        </p:nvSpPr>
        <p:spPr bwMode="auto">
          <a:xfrm rot="5400000" flipH="1" flipV="1">
            <a:off x="4838700" y="800100"/>
            <a:ext cx="152400" cy="3276600"/>
          </a:xfrm>
          <a:prstGeom prst="leftBrace">
            <a:avLst>
              <a:gd name="adj1" fmla="val 179167"/>
              <a:gd name="adj2" fmla="val 50648"/>
            </a:avLst>
          </a:prstGeom>
          <a:noFill/>
          <a:ln w="444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1295400" y="2971800"/>
            <a:ext cx="662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Form</a:t>
            </a:r>
            <a:r>
              <a:rPr lang="en-US" sz="3200">
                <a:solidFill>
                  <a:srgbClr val="FF0000"/>
                </a:solidFill>
              </a:rPr>
              <a:t>:</a:t>
            </a:r>
            <a:endParaRPr lang="en-US" sz="3200">
              <a:solidFill>
                <a:srgbClr val="FF0000"/>
              </a:solidFill>
              <a:sym typeface="Wingdings" pitchFamily="2" charset="2"/>
            </a:endParaRP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2286000" y="2314575"/>
            <a:ext cx="2590800" cy="381000"/>
            <a:chOff x="1488" y="1113"/>
            <a:chExt cx="1632" cy="240"/>
          </a:xfrm>
        </p:grpSpPr>
        <p:sp>
          <p:nvSpPr>
            <p:cNvPr id="9229" name="Line 14"/>
            <p:cNvSpPr>
              <a:spLocks noChangeShapeType="1"/>
            </p:cNvSpPr>
            <p:nvPr/>
          </p:nvSpPr>
          <p:spPr bwMode="auto">
            <a:xfrm flipV="1">
              <a:off x="1488" y="1113"/>
              <a:ext cx="0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5"/>
            <p:cNvSpPr>
              <a:spLocks noChangeShapeType="1"/>
            </p:cNvSpPr>
            <p:nvPr/>
          </p:nvSpPr>
          <p:spPr bwMode="auto">
            <a:xfrm flipH="1">
              <a:off x="1488" y="1344"/>
              <a:ext cx="163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6"/>
            <p:cNvSpPr>
              <a:spLocks noChangeShapeType="1"/>
            </p:cNvSpPr>
            <p:nvPr/>
          </p:nvSpPr>
          <p:spPr bwMode="auto">
            <a:xfrm>
              <a:off x="3111" y="1200"/>
              <a:ext cx="0" cy="14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2743200" y="4800600"/>
            <a:ext cx="6019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 Narrow" pitchFamily="34" charset="0"/>
                <a:sym typeface="Wingdings" pitchFamily="2" charset="2"/>
              </a:rPr>
              <a:t>a present participle (phrase) can be used as an adjective to qualify a noun with active meaning</a:t>
            </a:r>
            <a:r>
              <a:rPr lang="en-US" sz="3200">
                <a:solidFill>
                  <a:schemeClr val="accent2"/>
                </a:solidFill>
                <a:latin typeface="Arial Narrow" pitchFamily="34" charset="0"/>
                <a:sym typeface="Wingdings" pitchFamily="2" charset="2"/>
              </a:rPr>
              <a:t>.</a:t>
            </a:r>
          </a:p>
        </p:txBody>
      </p:sp>
      <p:sp>
        <p:nvSpPr>
          <p:cNvPr id="9228" name="Rectangle 19"/>
          <p:cNvSpPr>
            <a:spLocks noChangeArrowheads="1"/>
          </p:cNvSpPr>
          <p:nvPr/>
        </p:nvSpPr>
        <p:spPr bwMode="auto">
          <a:xfrm>
            <a:off x="1828800" y="304800"/>
            <a:ext cx="617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PRESENT PARTICIPLE</a:t>
            </a:r>
          </a:p>
        </p:txBody>
      </p:sp>
    </p:spTree>
    <p:extLst>
      <p:ext uri="{BB962C8B-B14F-4D97-AF65-F5344CB8AC3E}">
        <p14:creationId xmlns:p14="http://schemas.microsoft.com/office/powerpoint/2010/main" val="2157923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3" grpId="0" animBg="1"/>
      <p:bldP spid="61443" grpId="0"/>
      <p:bldP spid="61444" grpId="0"/>
      <p:bldP spid="61445" grpId="0"/>
      <p:bldP spid="61446" grpId="0"/>
      <p:bldP spid="61449" grpId="0" animBg="1"/>
      <p:bldP spid="61452" grpId="0"/>
      <p:bldP spid="614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79248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4114800" y="50292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doll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457200" y="53340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truck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 rot="-413546">
            <a:off x="2362200" y="5287963"/>
            <a:ext cx="2057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 Narrow" pitchFamily="34" charset="0"/>
              </a:rPr>
              <a:t>Old lamp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5334000" y="48768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 Narrow" pitchFamily="34" charset="0"/>
              </a:rPr>
              <a:t>toys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6324600" y="304800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flowers</a:t>
            </a: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1295400" y="3581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 Narrow" pitchFamily="34" charset="0"/>
              </a:rPr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33895453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624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/>
      <p:bldP spid="62469" grpId="0"/>
      <p:bldP spid="62470" grpId="0"/>
      <p:bldP spid="62471" grpId="0"/>
      <p:bldP spid="62472" grpId="0"/>
      <p:bldP spid="624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457200" y="990600"/>
            <a:ext cx="8305800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40000"/>
              </a:spcBef>
              <a:buFontTx/>
              <a:buAutoNum type="arabicPeriod"/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Where is the old lamps made in? </a:t>
            </a:r>
          </a:p>
          <a:p>
            <a:pPr algn="l" eaLnBrk="1" hangingPunct="1">
              <a:spcBef>
                <a:spcPct val="40000"/>
              </a:spcBef>
              <a:buFontTx/>
              <a:buAutoNum type="arabicPeriod"/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What color is the box painted? </a:t>
            </a:r>
          </a:p>
          <a:p>
            <a:pPr algn="l" eaLnBrk="1" hangingPunct="1">
              <a:spcBef>
                <a:spcPct val="40000"/>
              </a:spcBef>
              <a:buFontTx/>
              <a:buAutoNum type="arabicPeriod"/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What is the toy truck recycled from? </a:t>
            </a:r>
          </a:p>
          <a:p>
            <a:pPr algn="l" eaLnBrk="1" hangingPunct="1">
              <a:spcBef>
                <a:spcPct val="40000"/>
              </a:spcBef>
              <a:buFontTx/>
              <a:buAutoNum type="arabicPeriod"/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What color is the doll dressed in? </a:t>
            </a:r>
          </a:p>
          <a:p>
            <a:pPr algn="l" eaLnBrk="1" hangingPunct="1">
              <a:spcBef>
                <a:spcPct val="40000"/>
              </a:spcBef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5. What are the flowers wrapped in? </a:t>
            </a:r>
          </a:p>
          <a:p>
            <a:pPr algn="l" eaLnBrk="1" hangingPunct="1">
              <a:spcBef>
                <a:spcPct val="40000"/>
              </a:spcBef>
            </a:pPr>
            <a:r>
              <a:rPr lang="en-US" sz="3200" b="1">
                <a:solidFill>
                  <a:srgbClr val="660033"/>
                </a:solidFill>
                <a:latin typeface="Arial Narrow" pitchFamily="34" charset="0"/>
              </a:rPr>
              <a:t>6. Where are the toys kept in? 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7543800" y="1020763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40000"/>
              </a:spcBef>
            </a:pPr>
            <a:r>
              <a:rPr lang="en-US" sz="3200" b="1">
                <a:solidFill>
                  <a:srgbClr val="0000CC"/>
                </a:solidFill>
                <a:latin typeface="Arial Narrow" pitchFamily="34" charset="0"/>
              </a:rPr>
              <a:t>(China)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7620000" y="1693863"/>
            <a:ext cx="1371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40000"/>
              </a:spcBef>
            </a:pPr>
            <a:r>
              <a:rPr lang="en-US" sz="3200" b="1">
                <a:solidFill>
                  <a:srgbClr val="0000CC"/>
                </a:solidFill>
                <a:latin typeface="Arial Narrow" pitchFamily="34" charset="0"/>
              </a:rPr>
              <a:t>(green)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7772400" y="236696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40000"/>
              </a:spcBef>
            </a:pPr>
            <a:r>
              <a:rPr lang="en-US" sz="3200" b="1">
                <a:solidFill>
                  <a:srgbClr val="0000CC"/>
                </a:solidFill>
                <a:latin typeface="Arial Narrow" pitchFamily="34" charset="0"/>
              </a:rPr>
              <a:t>(cans)</a:t>
            </a: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7467600" y="3040063"/>
            <a:ext cx="152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40000"/>
              </a:spcBef>
            </a:pPr>
            <a:r>
              <a:rPr lang="en-US" sz="3200" b="1">
                <a:solidFill>
                  <a:srgbClr val="0000CC"/>
                </a:solidFill>
                <a:latin typeface="Arial Narrow" pitchFamily="34" charset="0"/>
              </a:rPr>
              <a:t>(pink)</a:t>
            </a: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7467600" y="3713163"/>
            <a:ext cx="152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40000"/>
              </a:spcBef>
            </a:pPr>
            <a:r>
              <a:rPr lang="en-US" sz="3200" b="1">
                <a:solidFill>
                  <a:srgbClr val="0000CC"/>
                </a:solidFill>
                <a:latin typeface="Arial Narrow" pitchFamily="34" charset="0"/>
              </a:rPr>
              <a:t>(yellow)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4800600" y="4386263"/>
            <a:ext cx="419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40000"/>
              </a:spcBef>
            </a:pPr>
            <a:r>
              <a:rPr lang="en-US" sz="3200" b="1">
                <a:solidFill>
                  <a:srgbClr val="0000CC"/>
                </a:solidFill>
                <a:latin typeface="Arial Narrow" pitchFamily="34" charset="0"/>
              </a:rPr>
              <a:t>(a cardboard box)</a:t>
            </a: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3036888" y="179388"/>
            <a:ext cx="29114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VNI-Thufap2" pitchFamily="2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028513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7" grpId="0"/>
      <p:bldP spid="90118" grpId="0"/>
      <p:bldP spid="90119" grpId="0"/>
      <p:bldP spid="90120" grpId="0"/>
      <p:bldP spid="90121" grpId="0"/>
      <p:bldP spid="901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86" name="Rectangle 26"/>
          <p:cNvSpPr>
            <a:spLocks noChangeArrowheads="1"/>
          </p:cNvSpPr>
          <p:nvPr/>
        </p:nvSpPr>
        <p:spPr bwMode="auto">
          <a:xfrm>
            <a:off x="2209800" y="3581400"/>
            <a:ext cx="5029200" cy="762000"/>
          </a:xfrm>
          <a:prstGeom prst="rect">
            <a:avLst/>
          </a:prstGeom>
          <a:solidFill>
            <a:srgbClr val="FFFF00"/>
          </a:solidFill>
          <a:ln w="57150">
            <a:pattFill prst="sphere">
              <a:fgClr>
                <a:srgbClr val="FF0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04800" y="1066800"/>
            <a:ext cx="883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900" b="1">
                <a:solidFill>
                  <a:srgbClr val="990000"/>
                </a:solidFill>
              </a:rPr>
              <a:t> The old lamp is made in China. It is 5 dollars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990600" y="1676400"/>
            <a:ext cx="754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>
                <a:latin typeface="Arial Narrow" pitchFamily="34" charset="0"/>
                <a:sym typeface="Wingdings" pitchFamily="2" charset="2"/>
              </a:rPr>
              <a:t>The old lamp </a:t>
            </a:r>
            <a:r>
              <a:rPr lang="en-US" sz="3200" b="1" u="sng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made</a:t>
            </a:r>
            <a:r>
              <a:rPr lang="en-US" sz="3200" b="1">
                <a:latin typeface="Arial Narrow" pitchFamily="34" charset="0"/>
                <a:sym typeface="Wingdings" pitchFamily="2" charset="2"/>
              </a:rPr>
              <a:t> in China is 5 dollars.</a:t>
            </a: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667000" y="2590800"/>
            <a:ext cx="342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 Narrow" pitchFamily="34" charset="0"/>
              </a:rPr>
              <a:t>(Past participle phrase)</a:t>
            </a: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457200" y="3200400"/>
            <a:ext cx="1828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u="sng">
                <a:solidFill>
                  <a:srgbClr val="FF0000"/>
                </a:solidFill>
              </a:rPr>
              <a:t>Form</a:t>
            </a:r>
            <a:r>
              <a:rPr lang="en-US" sz="3600">
                <a:solidFill>
                  <a:srgbClr val="FF0000"/>
                </a:solidFill>
              </a:rPr>
              <a:t>:</a:t>
            </a:r>
            <a:endParaRPr lang="en-US" sz="360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457200" y="4572000"/>
            <a:ext cx="1828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3600" b="1" u="sng">
                <a:solidFill>
                  <a:srgbClr val="FF0000"/>
                </a:solidFill>
                <a:sym typeface="Wingdings" pitchFamily="2" charset="2"/>
              </a:rPr>
              <a:t>Usage</a:t>
            </a:r>
            <a:r>
              <a:rPr lang="en-US" sz="3600">
                <a:solidFill>
                  <a:srgbClr val="FF0000"/>
                </a:solidFill>
                <a:sym typeface="Wingdings" pitchFamily="2" charset="2"/>
              </a:rPr>
              <a:t>: </a:t>
            </a:r>
          </a:p>
        </p:txBody>
      </p:sp>
      <p:sp>
        <p:nvSpPr>
          <p:cNvPr id="66580" name="AutoShape 20"/>
          <p:cNvSpPr>
            <a:spLocks/>
          </p:cNvSpPr>
          <p:nvPr/>
        </p:nvSpPr>
        <p:spPr bwMode="auto">
          <a:xfrm rot="5400000" flipH="1" flipV="1">
            <a:off x="4306094" y="1194594"/>
            <a:ext cx="74612" cy="2286000"/>
          </a:xfrm>
          <a:prstGeom prst="leftBrace">
            <a:avLst>
              <a:gd name="adj1" fmla="val 255321"/>
              <a:gd name="adj2" fmla="val 50648"/>
            </a:avLst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6581" name="Group 21"/>
          <p:cNvGrpSpPr>
            <a:grpSpLocks/>
          </p:cNvGrpSpPr>
          <p:nvPr/>
        </p:nvGrpSpPr>
        <p:grpSpPr bwMode="auto">
          <a:xfrm>
            <a:off x="2057400" y="2286000"/>
            <a:ext cx="2362200" cy="381000"/>
            <a:chOff x="1488" y="1113"/>
            <a:chExt cx="1632" cy="240"/>
          </a:xfrm>
        </p:grpSpPr>
        <p:sp>
          <p:nvSpPr>
            <p:cNvPr id="15373" name="Line 22"/>
            <p:cNvSpPr>
              <a:spLocks noChangeShapeType="1"/>
            </p:cNvSpPr>
            <p:nvPr/>
          </p:nvSpPr>
          <p:spPr bwMode="auto">
            <a:xfrm flipV="1">
              <a:off x="1488" y="1113"/>
              <a:ext cx="0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23"/>
            <p:cNvSpPr>
              <a:spLocks noChangeShapeType="1"/>
            </p:cNvSpPr>
            <p:nvPr/>
          </p:nvSpPr>
          <p:spPr bwMode="auto">
            <a:xfrm flipH="1">
              <a:off x="1488" y="1344"/>
              <a:ext cx="163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24"/>
            <p:cNvSpPr>
              <a:spLocks noChangeShapeType="1"/>
            </p:cNvSpPr>
            <p:nvPr/>
          </p:nvSpPr>
          <p:spPr bwMode="auto">
            <a:xfrm>
              <a:off x="3111" y="1200"/>
              <a:ext cx="0" cy="14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2362200" y="3657600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Arial Narrow" pitchFamily="34" charset="0"/>
              </a:rPr>
              <a:t>V_ed  /   V</a:t>
            </a:r>
            <a:r>
              <a:rPr lang="en-US" sz="3200" b="1" baseline="-25000">
                <a:solidFill>
                  <a:srgbClr val="990000"/>
                </a:solidFill>
                <a:latin typeface="Arial Narrow" pitchFamily="34" charset="0"/>
              </a:rPr>
              <a:t>3</a:t>
            </a:r>
            <a:r>
              <a:rPr lang="en-US" sz="3200" b="1">
                <a:solidFill>
                  <a:srgbClr val="990000"/>
                </a:solidFill>
                <a:latin typeface="Arial Narrow" pitchFamily="34" charset="0"/>
              </a:rPr>
              <a:t> </a:t>
            </a:r>
            <a:r>
              <a:rPr lang="en-US" sz="3200" b="1">
                <a:solidFill>
                  <a:srgbClr val="990000"/>
                </a:solidFill>
                <a:latin typeface="Arial Narrow" pitchFamily="34" charset="0"/>
                <a:sym typeface="Wingdings 3" pitchFamily="18" charset="2"/>
              </a:rPr>
              <a:t></a:t>
            </a:r>
            <a:r>
              <a:rPr lang="en-US" sz="3200" b="1">
                <a:solidFill>
                  <a:srgbClr val="990000"/>
                </a:solidFill>
                <a:latin typeface="Arial Narrow" pitchFamily="34" charset="0"/>
                <a:sym typeface="Wingdings" pitchFamily="2" charset="2"/>
              </a:rPr>
              <a:t> past participle</a:t>
            </a:r>
            <a:r>
              <a:rPr lang="en-US" sz="3200">
                <a:solidFill>
                  <a:srgbClr val="990000"/>
                </a:solidFill>
                <a:latin typeface="Arial Narrow" pitchFamily="34" charset="0"/>
                <a:sym typeface="Wingdings" pitchFamily="2" charset="2"/>
              </a:rPr>
              <a:t> </a:t>
            </a:r>
          </a:p>
        </p:txBody>
      </p:sp>
      <p:sp>
        <p:nvSpPr>
          <p:cNvPr id="66587" name="Text Box 27"/>
          <p:cNvSpPr txBox="1">
            <a:spLocks noChangeArrowheads="1"/>
          </p:cNvSpPr>
          <p:nvPr/>
        </p:nvSpPr>
        <p:spPr bwMode="auto">
          <a:xfrm>
            <a:off x="2133600" y="4953000"/>
            <a:ext cx="61722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3200" b="1">
                <a:solidFill>
                  <a:srgbClr val="0000FF"/>
                </a:solidFill>
                <a:latin typeface="Arial Narrow" pitchFamily="34" charset="0"/>
                <a:sym typeface="Wingdings" pitchFamily="2" charset="2"/>
              </a:rPr>
              <a:t>a past participle (phrase) can be used as an adjective to qualify a noun with passive meaning</a:t>
            </a:r>
            <a:r>
              <a:rPr lang="en-US" sz="3200">
                <a:solidFill>
                  <a:schemeClr val="accent2"/>
                </a:solidFill>
                <a:latin typeface="Arial Narrow" pitchFamily="34" charset="0"/>
                <a:sym typeface="Wingdings" pitchFamily="2" charset="2"/>
              </a:rPr>
              <a:t>.</a:t>
            </a:r>
          </a:p>
        </p:txBody>
      </p:sp>
      <p:sp>
        <p:nvSpPr>
          <p:cNvPr id="15372" name="Rectangle 28"/>
          <p:cNvSpPr>
            <a:spLocks noChangeArrowheads="1"/>
          </p:cNvSpPr>
          <p:nvPr/>
        </p:nvSpPr>
        <p:spPr bwMode="auto">
          <a:xfrm>
            <a:off x="2165350" y="234950"/>
            <a:ext cx="424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PAST PARTICIPLE</a:t>
            </a:r>
          </a:p>
        </p:txBody>
      </p:sp>
    </p:spTree>
    <p:extLst>
      <p:ext uri="{BB962C8B-B14F-4D97-AF65-F5344CB8AC3E}">
        <p14:creationId xmlns:p14="http://schemas.microsoft.com/office/powerpoint/2010/main" val="41879419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66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6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6" grpId="0" animBg="1"/>
      <p:bldP spid="66566" grpId="0"/>
      <p:bldP spid="66572" grpId="0"/>
      <p:bldP spid="66580" grpId="0" animBg="1"/>
      <p:bldP spid="66587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</TotalTime>
  <Words>344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Flow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256</cp:revision>
  <cp:lastPrinted>1601-01-01T00:00:00Z</cp:lastPrinted>
  <dcterms:created xsi:type="dcterms:W3CDTF">1601-01-01T00:00:00Z</dcterms:created>
  <dcterms:modified xsi:type="dcterms:W3CDTF">2020-04-09T09:09:46Z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