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1" r:id="rId5"/>
    <p:sldId id="267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A9229-34B4-44C4-9310-5B6EA95C4A11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3823" y="733778"/>
            <a:ext cx="1207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92126" y="1725043"/>
            <a:ext cx="39172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TCVL: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pSp>
        <p:nvGrpSpPr>
          <p:cNvPr id="6" name="Group 40"/>
          <p:cNvGrpSpPr/>
          <p:nvPr/>
        </p:nvGrpSpPr>
        <p:grpSpPr bwMode="auto">
          <a:xfrm>
            <a:off x="2133601" y="3789716"/>
            <a:ext cx="2460978" cy="1211262"/>
            <a:chOff x="2736" y="1392"/>
            <a:chExt cx="1772" cy="763"/>
          </a:xfrm>
        </p:grpSpPr>
        <p:sp>
          <p:nvSpPr>
            <p:cNvPr id="7" name="AutoShape 41"/>
            <p:cNvSpPr>
              <a:spLocks noChangeAspect="1" noChangeArrowheads="1" noTextEdit="1"/>
            </p:cNvSpPr>
            <p:nvPr/>
          </p:nvSpPr>
          <p:spPr bwMode="auto">
            <a:xfrm>
              <a:off x="2736" y="1392"/>
              <a:ext cx="17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42"/>
            <p:cNvGrpSpPr/>
            <p:nvPr/>
          </p:nvGrpSpPr>
          <p:grpSpPr bwMode="auto">
            <a:xfrm>
              <a:off x="2976" y="1548"/>
              <a:ext cx="927" cy="470"/>
              <a:chOff x="2976" y="1548"/>
              <a:chExt cx="927" cy="470"/>
            </a:xfrm>
          </p:grpSpPr>
          <p:sp>
            <p:nvSpPr>
              <p:cNvPr id="15" name="Rectangle 43"/>
              <p:cNvSpPr>
                <a:spLocks noChangeArrowheads="1"/>
              </p:cNvSpPr>
              <p:nvPr/>
            </p:nvSpPr>
            <p:spPr bwMode="auto">
              <a:xfrm>
                <a:off x="3279" y="1749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800" b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kk</a:t>
                </a:r>
                <a:endParaRPr lang="en-US" altLang="en-US" sz="2800"/>
              </a:p>
            </p:txBody>
          </p:sp>
          <p:grpSp>
            <p:nvGrpSpPr>
              <p:cNvPr id="16" name="Group 44"/>
              <p:cNvGrpSpPr/>
              <p:nvPr/>
            </p:nvGrpSpPr>
            <p:grpSpPr bwMode="auto">
              <a:xfrm>
                <a:off x="2976" y="1548"/>
                <a:ext cx="927" cy="353"/>
                <a:chOff x="2976" y="1548"/>
                <a:chExt cx="927" cy="353"/>
              </a:xfrm>
            </p:grpSpPr>
            <p:sp>
              <p:nvSpPr>
                <p:cNvPr id="17" name="Rectangle 45"/>
                <p:cNvSpPr>
                  <a:spLocks noChangeArrowheads="1"/>
                </p:cNvSpPr>
                <p:nvPr/>
              </p:nvSpPr>
              <p:spPr bwMode="auto">
                <a:xfrm>
                  <a:off x="2976" y="1584"/>
                  <a:ext cx="927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r>
                    <a:rPr lang="en-US" altLang="en-US" sz="3300" b="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d</a:t>
                  </a:r>
                  <a:endParaRPr lang="en-US" altLang="en-US"/>
                </a:p>
              </p:txBody>
            </p:sp>
            <p:grpSp>
              <p:nvGrpSpPr>
                <p:cNvPr id="18" name="Group 46"/>
                <p:cNvGrpSpPr/>
                <p:nvPr/>
              </p:nvGrpSpPr>
              <p:grpSpPr bwMode="auto">
                <a:xfrm>
                  <a:off x="3213" y="1548"/>
                  <a:ext cx="435" cy="250"/>
                  <a:chOff x="3213" y="1548"/>
                  <a:chExt cx="435" cy="250"/>
                </a:xfrm>
              </p:grpSpPr>
              <p:grpSp>
                <p:nvGrpSpPr>
                  <p:cNvPr id="19" name="Group 47"/>
                  <p:cNvGrpSpPr/>
                  <p:nvPr/>
                </p:nvGrpSpPr>
                <p:grpSpPr bwMode="auto">
                  <a:xfrm>
                    <a:off x="3213" y="1548"/>
                    <a:ext cx="432" cy="250"/>
                    <a:chOff x="3264" y="1536"/>
                    <a:chExt cx="432" cy="250"/>
                  </a:xfrm>
                </p:grpSpPr>
                <p:sp>
                  <p:nvSpPr>
                    <p:cNvPr id="21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77" y="1602"/>
                      <a:ext cx="76" cy="18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en-US" sz="19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en-US"/>
                    </a:p>
                  </p:txBody>
                </p:sp>
                <p:sp>
                  <p:nvSpPr>
                    <p:cNvPr id="22" name="Text Box 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1536"/>
                      <a:ext cx="4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2000"/>
                        <a:t>O</a:t>
                      </a:r>
                    </a:p>
                  </p:txBody>
                </p:sp>
              </p:grpSp>
              <p:sp>
                <p:nvSpPr>
                  <p:cNvPr id="20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1776"/>
                    <a:ext cx="43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9" name="Group 51"/>
            <p:cNvGrpSpPr/>
            <p:nvPr/>
          </p:nvGrpSpPr>
          <p:grpSpPr bwMode="auto">
            <a:xfrm>
              <a:off x="3747" y="1455"/>
              <a:ext cx="485" cy="700"/>
              <a:chOff x="3969" y="1392"/>
              <a:chExt cx="485" cy="700"/>
            </a:xfrm>
          </p:grpSpPr>
          <p:sp>
            <p:nvSpPr>
              <p:cNvPr id="10" name="Rectangle 52"/>
              <p:cNvSpPr>
                <a:spLocks noChangeArrowheads="1"/>
              </p:cNvSpPr>
              <p:nvPr/>
            </p:nvSpPr>
            <p:spPr bwMode="auto">
              <a:xfrm>
                <a:off x="4190" y="1775"/>
                <a:ext cx="264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300" b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29</a:t>
                </a:r>
                <a:endParaRPr lang="en-US" altLang="en-US"/>
              </a:p>
            </p:txBody>
          </p:sp>
          <p:grpSp>
            <p:nvGrpSpPr>
              <p:cNvPr id="11" name="Group 53"/>
              <p:cNvGrpSpPr/>
              <p:nvPr/>
            </p:nvGrpSpPr>
            <p:grpSpPr bwMode="auto">
              <a:xfrm>
                <a:off x="3969" y="1543"/>
                <a:ext cx="485" cy="317"/>
                <a:chOff x="3969" y="1543"/>
                <a:chExt cx="485" cy="317"/>
              </a:xfrm>
            </p:grpSpPr>
            <p:sp>
              <p:nvSpPr>
                <p:cNvPr id="13" name="Rectangle 54"/>
                <p:cNvSpPr>
                  <a:spLocks noChangeArrowheads="1"/>
                </p:cNvSpPr>
                <p:nvPr/>
              </p:nvSpPr>
              <p:spPr bwMode="auto">
                <a:xfrm>
                  <a:off x="3969" y="1543"/>
                  <a:ext cx="145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3300" b="0" dirty="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=</a:t>
                  </a:r>
                  <a:endParaRPr lang="en-US" altLang="en-US" dirty="0"/>
                </a:p>
              </p:txBody>
            </p:sp>
            <p:sp>
              <p:nvSpPr>
                <p:cNvPr id="14" name="Line 55"/>
                <p:cNvSpPr>
                  <a:spLocks noChangeShapeType="1"/>
                </p:cNvSpPr>
                <p:nvPr/>
              </p:nvSpPr>
              <p:spPr bwMode="auto">
                <a:xfrm>
                  <a:off x="4174" y="1739"/>
                  <a:ext cx="280" cy="1"/>
                </a:xfrm>
                <a:prstGeom prst="line">
                  <a:avLst/>
                </a:prstGeom>
                <a:noFill/>
                <a:ln w="20638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" name="Rectangle 56"/>
              <p:cNvSpPr>
                <a:spLocks noChangeArrowheads="1"/>
              </p:cNvSpPr>
              <p:nvPr/>
            </p:nvSpPr>
            <p:spPr bwMode="auto">
              <a:xfrm>
                <a:off x="4176" y="1392"/>
                <a:ext cx="264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300" b="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32</a:t>
                </a:r>
                <a:endParaRPr lang="en-US" altLang="en-US" dirty="0"/>
              </a:p>
            </p:txBody>
          </p:sp>
        </p:grp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240" y="2043289"/>
            <a:ext cx="3287360" cy="19940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08978" y="237067"/>
            <a:ext cx="1207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9333" y="609601"/>
            <a:ext cx="734906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TCHH:</a:t>
            </a:r>
          </a:p>
          <a:p>
            <a:pPr lvl="1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Phi Kim →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S →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2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P → P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2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Fe → Fe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Zn →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Al → Al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37956" y="1557867"/>
            <a:ext cx="205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37956" y="2115067"/>
            <a:ext cx="2472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diphotpho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pentaoxit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892801" y="2637387"/>
            <a:ext cx="2472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143977" y="3642267"/>
            <a:ext cx="20602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304843" y="4306541"/>
            <a:ext cx="2472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Kẽm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55642" y="4860539"/>
            <a:ext cx="2472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9956" y="530577"/>
            <a:ext cx="2596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22222" y="1497126"/>
            <a:ext cx="64459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PTN: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→  K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MnO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KClO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→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25422" y="2314222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25422" y="2875170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0844" y="2892103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724400" y="304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200" b="1" u="sng">
                <a:solidFill>
                  <a:srgbClr val="0066FF"/>
                </a:solidFill>
              </a:rPr>
              <a:t>Bài tập</a:t>
            </a:r>
            <a:r>
              <a:rPr lang="en-US" altLang="en-US" sz="3200" b="1">
                <a:solidFill>
                  <a:srgbClr val="0066FF"/>
                </a:solidFill>
              </a:rPr>
              <a:t>: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1828800" y="884555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Nh</a:t>
            </a:r>
            <a:r>
              <a:rPr lang="en-US" altLang="en-US" sz="2800" b="1">
                <a:latin typeface="Times New Roman" panose="02020603050405020304" pitchFamily="18" charset="0"/>
              </a:rPr>
              <a:t>ững chất nào sau đây được dùng để điều chế oxi trong PTN?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981200" y="1981201"/>
            <a:ext cx="86868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>
                <a:cs typeface="Times New Roman" panose="02020603050405020304" pitchFamily="18" charset="0"/>
              </a:rPr>
              <a:t>a)  Fe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cs typeface="Times New Roman" panose="02020603050405020304" pitchFamily="18" charset="0"/>
              </a:rPr>
              <a:t>        b) KClO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        c) KMnO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cs typeface="Times New Roman" panose="02020603050405020304" pitchFamily="18" charset="0"/>
              </a:rPr>
              <a:t>      </a:t>
            </a:r>
          </a:p>
          <a:p>
            <a:pPr algn="l">
              <a:spcBef>
                <a:spcPct val="50000"/>
              </a:spcBef>
            </a:pPr>
            <a:r>
              <a:rPr lang="en-US" altLang="en-US" sz="2800" b="1">
                <a:cs typeface="Times New Roman" panose="02020603050405020304" pitchFamily="18" charset="0"/>
              </a:rPr>
              <a:t>d) CaCO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         e) Al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cs typeface="Times New Roman" panose="02020603050405020304" pitchFamily="18" charset="0"/>
              </a:rPr>
              <a:t>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endParaRPr lang="en-US" altLang="en-US" sz="2800" b="1"/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200400" y="3352801"/>
            <a:ext cx="632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Ch</a:t>
            </a:r>
            <a:r>
              <a:rPr lang="en-US" altLang="en-US" sz="2800" b="1">
                <a:solidFill>
                  <a:srgbClr val="FF0000"/>
                </a:solidFill>
              </a:rPr>
              <a:t>ỉ có b)KClO</a:t>
            </a:r>
            <a:r>
              <a:rPr lang="en-US" altLang="en-US" sz="2800" b="1" baseline="-25000">
                <a:solidFill>
                  <a:srgbClr val="FF0000"/>
                </a:solidFill>
              </a:rPr>
              <a:t>3</a:t>
            </a:r>
            <a:r>
              <a:rPr lang="en-US" altLang="en-US" sz="2800" b="1">
                <a:solidFill>
                  <a:srgbClr val="FF0000"/>
                </a:solidFill>
              </a:rPr>
              <a:t>   và   c)KMnO</a:t>
            </a:r>
            <a:r>
              <a:rPr lang="en-US" altLang="en-US" sz="2800" b="1" baseline="-25000">
                <a:solidFill>
                  <a:srgbClr val="FF0000"/>
                </a:solidFill>
              </a:rPr>
              <a:t>4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2057400" y="4038601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 dirty="0" smtClean="0"/>
              <a:t>2.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thể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khí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oxi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bằng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mấy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cách</a:t>
            </a:r>
            <a:r>
              <a:rPr lang="en-US" altLang="en-US" sz="2800" b="1" dirty="0"/>
              <a:t> ? </a:t>
            </a:r>
            <a:r>
              <a:rPr lang="en-US" altLang="en-US" sz="2800" b="1" dirty="0" err="1"/>
              <a:t>Vì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sao</a:t>
            </a:r>
            <a:r>
              <a:rPr lang="en-US" altLang="en-US" sz="2800" b="1" dirty="0"/>
              <a:t>?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1828800" y="4800600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</a:rPr>
              <a:t> 2 </a:t>
            </a:r>
            <a:r>
              <a:rPr lang="en-US" altLang="en-US" sz="2800" b="1" dirty="0" err="1">
                <a:solidFill>
                  <a:srgbClr val="FF0000"/>
                </a:solidFill>
              </a:rPr>
              <a:t>cách</a:t>
            </a:r>
            <a:r>
              <a:rPr lang="en-US" altLang="en-US" sz="2800" b="1" dirty="0">
                <a:solidFill>
                  <a:srgbClr val="FF0000"/>
                </a:solidFill>
              </a:rPr>
              <a:t> : </a:t>
            </a:r>
            <a:r>
              <a:rPr lang="en-US" altLang="en-US" sz="2800" b="1" dirty="0" err="1">
                <a:solidFill>
                  <a:srgbClr val="FF0000"/>
                </a:solidFill>
              </a:rPr>
              <a:t>Đẩy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khí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đẩy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nước</a:t>
            </a:r>
            <a:r>
              <a:rPr lang="en-US" altLang="en-US" sz="2800" b="1" dirty="0">
                <a:solidFill>
                  <a:srgbClr val="FF0000"/>
                </a:solidFill>
              </a:rPr>
              <a:t> . </a:t>
            </a:r>
            <a:r>
              <a:rPr lang="en-US" altLang="en-US" sz="2800" b="1" dirty="0" err="1">
                <a:solidFill>
                  <a:srgbClr val="FF0000"/>
                </a:solidFill>
              </a:rPr>
              <a:t>Vì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khí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oxi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nặng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hơn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không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khí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ít</a:t>
            </a:r>
            <a:r>
              <a:rPr lang="en-US" altLang="en-US" sz="2800" b="1" dirty="0">
                <a:solidFill>
                  <a:srgbClr val="FF0000"/>
                </a:solidFill>
              </a:rPr>
              <a:t> tan </a:t>
            </a:r>
            <a:r>
              <a:rPr lang="en-US" altLang="en-US" sz="2800" b="1" dirty="0" err="1">
                <a:solidFill>
                  <a:srgbClr val="FF0000"/>
                </a:solidFill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</a:rPr>
              <a:t>nước</a:t>
            </a:r>
            <a:r>
              <a:rPr lang="en-US" altLang="en-US" sz="2800" b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909" y="2543173"/>
            <a:ext cx="6736469" cy="2773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15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/>
      <p:bldP spid="21535" grpId="0" bldLvl="0" animBg="1"/>
      <p:bldP spid="21536" grpId="0"/>
      <p:bldP spid="21537" grpId="0"/>
      <p:bldP spid="21538" grpId="0"/>
      <p:bldP spid="215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1422" y="688622"/>
            <a:ext cx="73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9554" y="1343378"/>
            <a:ext cx="71628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N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+               ?  →        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?          +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         N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Fe     +          ? →           Fe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?      +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      PbO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C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+      ? →     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+     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342900" indent="-34290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+      ? →       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+      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342900" indent="-342900">
              <a:buFont typeface="+mj-lt"/>
              <a:buAutoNum type="alphaLcParenR"/>
            </a:pPr>
            <a:endPara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LcParenR"/>
            </a:pPr>
            <a:endParaRPr lang="en-US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4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8674" y="530440"/>
            <a:ext cx="59777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78674" y="1330654"/>
          <a:ext cx="8543499" cy="5097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1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8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CTHH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axit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bazơ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(III)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Liti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Đinitơ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Magie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7466687" y="193243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1" name="Rectangle 49"/>
          <p:cNvSpPr>
            <a:spLocks noChangeArrowheads="1"/>
          </p:cNvSpPr>
          <p:nvPr/>
        </p:nvSpPr>
        <p:spPr bwMode="auto">
          <a:xfrm>
            <a:off x="7466686" y="243503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9054377" y="289470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3" name="Rectangle 49"/>
          <p:cNvSpPr>
            <a:spLocks noChangeArrowheads="1"/>
          </p:cNvSpPr>
          <p:nvPr/>
        </p:nvSpPr>
        <p:spPr bwMode="auto">
          <a:xfrm>
            <a:off x="9045277" y="3393757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4" name="Rectangle 49"/>
          <p:cNvSpPr>
            <a:spLocks noChangeArrowheads="1"/>
          </p:cNvSpPr>
          <p:nvPr/>
        </p:nvSpPr>
        <p:spPr bwMode="auto">
          <a:xfrm>
            <a:off x="9089632" y="392781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9077122" y="444367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6" name="Rectangle 49"/>
          <p:cNvSpPr>
            <a:spLocks noChangeArrowheads="1"/>
          </p:cNvSpPr>
          <p:nvPr/>
        </p:nvSpPr>
        <p:spPr bwMode="auto">
          <a:xfrm>
            <a:off x="7276980" y="4934943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7" name="Rectangle 49"/>
          <p:cNvSpPr>
            <a:spLocks noChangeArrowheads="1"/>
          </p:cNvSpPr>
          <p:nvPr/>
        </p:nvSpPr>
        <p:spPr bwMode="auto">
          <a:xfrm>
            <a:off x="9032768" y="5475396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22611" y="1813679"/>
            <a:ext cx="2060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44033" y="2346703"/>
            <a:ext cx="2693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58865" y="3385878"/>
            <a:ext cx="236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3041" y="2894708"/>
            <a:ext cx="1924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2131" y="3927815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5777" y="438948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2130" y="4902547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2129" y="544300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2446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484"/>
    </mc:Choice>
    <mc:Fallback xmlns="">
      <p:transition spd="slow" advTm="2114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49778" y="756356"/>
            <a:ext cx="7766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5.Tính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gam than (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?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C=12.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2190044"/>
            <a:ext cx="7315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                  C         +                O</a:t>
            </a:r>
            <a:r>
              <a:rPr lang="en-US" sz="2400" baseline="-25000" dirty="0" smtClean="0"/>
              <a:t>2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      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=6/12= 0,5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60801" y="2651708"/>
            <a:ext cx="688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3556" y="2697874"/>
            <a:ext cx="45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04091" y="2651707"/>
            <a:ext cx="688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27912" y="2697874"/>
            <a:ext cx="925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70803" y="2697874"/>
            <a:ext cx="688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95915" y="2723313"/>
            <a:ext cx="45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957689" y="4036703"/>
            <a:ext cx="903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0355" y="4036702"/>
            <a:ext cx="1083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32.0,5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60800" y="4036702"/>
            <a:ext cx="959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68626" y="4047066"/>
            <a:ext cx="1478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=16 gam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1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156" y="64734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BTVN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156" y="1825625"/>
            <a:ext cx="899442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O, Na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PTN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KMnO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2,24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gam KMnO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17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1|40.9|7.8|3.8|7.6|8|4.4|6.9|11.2|19.8|17.8|5.2|6|8.7|6.4|9|7.6|10.2|7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428</Words>
  <Application>Microsoft Office PowerPoint</Application>
  <PresentationFormat>Widescreen</PresentationFormat>
  <Paragraphs>137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BTVN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2020-04-06T23:50:00Z</dcterms:created>
  <dcterms:modified xsi:type="dcterms:W3CDTF">2020-04-15T10:40:13Z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