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8" r:id="rId3"/>
    <p:sldId id="259" r:id="rId4"/>
    <p:sldId id="261" r:id="rId5"/>
    <p:sldId id="265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image" Target="../media/image4.wmf"/><Relationship Id="rId7" Type="http://schemas.openxmlformats.org/officeDocument/2006/relationships/image" Target="../media/image8.wmf"/><Relationship Id="rId12" Type="http://schemas.openxmlformats.org/officeDocument/2006/relationships/image" Target="../media/image13.e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6" Type="http://schemas.openxmlformats.org/officeDocument/2006/relationships/image" Target="../media/image7.wmf"/><Relationship Id="rId11" Type="http://schemas.openxmlformats.org/officeDocument/2006/relationships/image" Target="../media/image12.emf"/><Relationship Id="rId5" Type="http://schemas.openxmlformats.org/officeDocument/2006/relationships/image" Target="../media/image6.wmf"/><Relationship Id="rId10" Type="http://schemas.openxmlformats.org/officeDocument/2006/relationships/image" Target="../media/image11.emf"/><Relationship Id="rId4" Type="http://schemas.openxmlformats.org/officeDocument/2006/relationships/image" Target="../media/image5.wmf"/><Relationship Id="rId9" Type="http://schemas.openxmlformats.org/officeDocument/2006/relationships/image" Target="../media/image1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7A9229-34B4-44C4-9310-5B6EA95C4A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7A9229-34B4-44C4-9310-5B6EA95C4A11}" type="datetimeFigureOut">
              <a:rPr lang="en-US" smtClean="0"/>
              <a:t>4/7/2020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E9802E-6675-44E7-A333-E18C35A03215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13" Type="http://schemas.openxmlformats.org/officeDocument/2006/relationships/oleObject" Target="../embeddings/oleObject6.bin"/><Relationship Id="rId18" Type="http://schemas.openxmlformats.org/officeDocument/2006/relationships/image" Target="../media/image9.wmf"/><Relationship Id="rId26" Type="http://schemas.openxmlformats.org/officeDocument/2006/relationships/image" Target="../media/image13.emf"/><Relationship Id="rId3" Type="http://schemas.openxmlformats.org/officeDocument/2006/relationships/oleObject" Target="../embeddings/oleObject1.bin"/><Relationship Id="rId21" Type="http://schemas.openxmlformats.org/officeDocument/2006/relationships/oleObject" Target="../embeddings/oleObject10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17" Type="http://schemas.openxmlformats.org/officeDocument/2006/relationships/oleObject" Target="../embeddings/oleObject8.bin"/><Relationship Id="rId25" Type="http://schemas.openxmlformats.org/officeDocument/2006/relationships/oleObject" Target="../embeddings/oleObject12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8.wmf"/><Relationship Id="rId20" Type="http://schemas.openxmlformats.org/officeDocument/2006/relationships/image" Target="../media/image10.e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24" Type="http://schemas.openxmlformats.org/officeDocument/2006/relationships/image" Target="../media/image12.emf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23" Type="http://schemas.openxmlformats.org/officeDocument/2006/relationships/oleObject" Target="../embeddings/oleObject11.bin"/><Relationship Id="rId10" Type="http://schemas.openxmlformats.org/officeDocument/2006/relationships/image" Target="../media/image5.wmf"/><Relationship Id="rId19" Type="http://schemas.openxmlformats.org/officeDocument/2006/relationships/oleObject" Target="../embeddings/oleObject9.bin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7.wmf"/><Relationship Id="rId22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63823" y="733778"/>
            <a:ext cx="12079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892126" y="1725043"/>
            <a:ext cx="3917245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TCVL: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mùi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Ít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tan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4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nước</a:t>
            </a:r>
            <a:endParaRPr lang="en-US" sz="2400" i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Nặng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hơn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grpSp>
        <p:nvGrpSpPr>
          <p:cNvPr id="6" name="Group 40"/>
          <p:cNvGrpSpPr/>
          <p:nvPr/>
        </p:nvGrpSpPr>
        <p:grpSpPr bwMode="auto">
          <a:xfrm>
            <a:off x="2133601" y="3789716"/>
            <a:ext cx="2460978" cy="1211262"/>
            <a:chOff x="2736" y="1392"/>
            <a:chExt cx="1772" cy="763"/>
          </a:xfrm>
        </p:grpSpPr>
        <p:sp>
          <p:nvSpPr>
            <p:cNvPr id="7" name="AutoShape 41"/>
            <p:cNvSpPr>
              <a:spLocks noChangeAspect="1" noChangeArrowheads="1" noTextEdit="1"/>
            </p:cNvSpPr>
            <p:nvPr/>
          </p:nvSpPr>
          <p:spPr bwMode="auto">
            <a:xfrm>
              <a:off x="2736" y="1392"/>
              <a:ext cx="1772" cy="67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grpSp>
          <p:nvGrpSpPr>
            <p:cNvPr id="8" name="Group 42"/>
            <p:cNvGrpSpPr/>
            <p:nvPr/>
          </p:nvGrpSpPr>
          <p:grpSpPr bwMode="auto">
            <a:xfrm>
              <a:off x="2976" y="1548"/>
              <a:ext cx="927" cy="470"/>
              <a:chOff x="2976" y="1548"/>
              <a:chExt cx="927" cy="470"/>
            </a:xfrm>
          </p:grpSpPr>
          <p:sp>
            <p:nvSpPr>
              <p:cNvPr id="15" name="Rectangle 43"/>
              <p:cNvSpPr>
                <a:spLocks noChangeArrowheads="1"/>
              </p:cNvSpPr>
              <p:nvPr/>
            </p:nvSpPr>
            <p:spPr bwMode="auto">
              <a:xfrm>
                <a:off x="3279" y="1749"/>
                <a:ext cx="224" cy="26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2800" b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kk</a:t>
                </a:r>
                <a:endParaRPr lang="en-US" altLang="en-US" sz="2800"/>
              </a:p>
            </p:txBody>
          </p:sp>
          <p:grpSp>
            <p:nvGrpSpPr>
              <p:cNvPr id="16" name="Group 44"/>
              <p:cNvGrpSpPr/>
              <p:nvPr/>
            </p:nvGrpSpPr>
            <p:grpSpPr bwMode="auto">
              <a:xfrm>
                <a:off x="2976" y="1548"/>
                <a:ext cx="927" cy="353"/>
                <a:chOff x="2976" y="1548"/>
                <a:chExt cx="927" cy="353"/>
              </a:xfrm>
            </p:grpSpPr>
            <p:sp>
              <p:nvSpPr>
                <p:cNvPr id="17" name="Rectangle 45"/>
                <p:cNvSpPr>
                  <a:spLocks noChangeArrowheads="1"/>
                </p:cNvSpPr>
                <p:nvPr/>
              </p:nvSpPr>
              <p:spPr bwMode="auto">
                <a:xfrm>
                  <a:off x="2976" y="1584"/>
                  <a:ext cx="927" cy="31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lIns="0" tIns="0" rIns="0" bIns="0">
                  <a:spAutoFit/>
                </a:bodyPr>
                <a:lstStyle/>
                <a:p>
                  <a:r>
                    <a:rPr lang="en-US" altLang="en-US" sz="3300" b="0" i="1">
                      <a:solidFill>
                        <a:srgbClr val="000000"/>
                      </a:solidFill>
                      <a:latin typeface="Times New Roman" panose="02020603050405020304" pitchFamily="18" charset="0"/>
                    </a:rPr>
                    <a:t>d</a:t>
                  </a:r>
                  <a:endParaRPr lang="en-US" altLang="en-US"/>
                </a:p>
              </p:txBody>
            </p:sp>
            <p:grpSp>
              <p:nvGrpSpPr>
                <p:cNvPr id="18" name="Group 46"/>
                <p:cNvGrpSpPr/>
                <p:nvPr/>
              </p:nvGrpSpPr>
              <p:grpSpPr bwMode="auto">
                <a:xfrm>
                  <a:off x="3213" y="1548"/>
                  <a:ext cx="435" cy="250"/>
                  <a:chOff x="3213" y="1548"/>
                  <a:chExt cx="435" cy="250"/>
                </a:xfrm>
              </p:grpSpPr>
              <p:grpSp>
                <p:nvGrpSpPr>
                  <p:cNvPr id="19" name="Group 47"/>
                  <p:cNvGrpSpPr/>
                  <p:nvPr/>
                </p:nvGrpSpPr>
                <p:grpSpPr bwMode="auto">
                  <a:xfrm>
                    <a:off x="3213" y="1548"/>
                    <a:ext cx="432" cy="250"/>
                    <a:chOff x="3264" y="1536"/>
                    <a:chExt cx="432" cy="250"/>
                  </a:xfrm>
                </p:grpSpPr>
                <p:sp>
                  <p:nvSpPr>
                    <p:cNvPr id="21" name="Rectangle 48"/>
                    <p:cNvSpPr>
                      <a:spLocks noChangeArrowheads="1"/>
                    </p:cNvSpPr>
                    <p:nvPr/>
                  </p:nvSpPr>
                  <p:spPr bwMode="auto">
                    <a:xfrm>
                      <a:off x="3477" y="1602"/>
                      <a:ext cx="76" cy="182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rgbClr val="FFFFFF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rgbClr val="000000"/>
                          </a:solidFill>
                          <a:miter lim="800000"/>
                          <a:headEnd/>
                          <a:tailEnd/>
                        </a14:hiddenLine>
                      </a:ext>
                    </a:extLst>
                  </p:spPr>
                  <p:txBody>
                    <a:bodyPr wrap="none" lIns="0" tIns="0" rIns="0" bIns="0">
                      <a:spAutoFit/>
                    </a:bodyPr>
                    <a:lstStyle/>
                    <a:p>
                      <a:r>
                        <a:rPr lang="en-US" altLang="en-US" sz="1900" b="0">
                          <a:solidFill>
                            <a:srgbClr val="000000"/>
                          </a:solidFill>
                          <a:latin typeface="Times New Roman" panose="02020603050405020304" pitchFamily="18" charset="0"/>
                        </a:rPr>
                        <a:t>2</a:t>
                      </a:r>
                      <a:endParaRPr lang="en-US" altLang="en-US"/>
                    </a:p>
                  </p:txBody>
                </p:sp>
                <p:sp>
                  <p:nvSpPr>
                    <p:cNvPr id="22" name="Text Box 49"/>
                    <p:cNvSpPr txBox="1">
                      <a:spLocks noChangeArrowheads="1"/>
                    </p:cNvSpPr>
                    <p:nvPr/>
                  </p:nvSpPr>
                  <p:spPr bwMode="auto">
                    <a:xfrm>
                      <a:off x="3264" y="1536"/>
                      <a:ext cx="432" cy="250"/>
                    </a:xfrm>
                    <a:prstGeom prst="rect">
                      <a:avLst/>
                    </a:prstGeom>
                    <a:noFill/>
                    <a:ln>
                      <a:noFill/>
                    </a:ln>
                    <a:effectLst/>
                    <a:extLst>
                      <a:ext uri="{909E8E84-426E-40DD-AFC4-6F175D3DCCD1}">
                        <a14:hiddenFill xmlns:a14="http://schemas.microsoft.com/office/drawing/2010/main">
                          <a:solidFill>
                            <a:schemeClr val="accent1"/>
                          </a:solidFill>
                        </a14:hiddenFill>
                      </a:ext>
                      <a:ext uri="{91240B29-F687-4F45-9708-019B960494DF}">
                        <a14:hiddenLine xmlns:a14="http://schemas.microsoft.com/office/drawing/2010/main" w="9525">
                          <a:solidFill>
                            <a:schemeClr val="tx1"/>
                          </a:solidFill>
                          <a:miter lim="800000"/>
                          <a:headEnd/>
                          <a:tailEnd/>
                        </a14:hiddenLine>
                      </a:ext>
                      <a:ext uri="{AF507438-7753-43E0-B8FC-AC1667EBCBE1}">
                        <a14:hiddenEffects xmlns:a14="http://schemas.microsoft.com/office/drawing/2010/main">
                          <a:effectLst>
                            <a:outerShdw dist="35921" dir="2700000" algn="ctr" rotWithShape="0">
                              <a:schemeClr val="bg2"/>
                            </a:outerShdw>
                          </a:effectLst>
                        </a14:hiddenEffects>
                      </a:ext>
                    </a:extLst>
                  </p:spPr>
                  <p:txBody>
                    <a:bodyPr>
                      <a:spAutoFit/>
                    </a:bodyPr>
                    <a:lstStyle/>
                    <a:p>
                      <a:pPr>
                        <a:spcBef>
                          <a:spcPct val="50000"/>
                        </a:spcBef>
                      </a:pPr>
                      <a:r>
                        <a:rPr lang="en-US" altLang="en-US" sz="2000"/>
                        <a:t>O</a:t>
                      </a:r>
                    </a:p>
                  </p:txBody>
                </p:sp>
              </p:grpSp>
              <p:sp>
                <p:nvSpPr>
                  <p:cNvPr id="20" name="Line 50"/>
                  <p:cNvSpPr>
                    <a:spLocks noChangeShapeType="1"/>
                  </p:cNvSpPr>
                  <p:nvPr/>
                </p:nvSpPr>
                <p:spPr bwMode="auto">
                  <a:xfrm>
                    <a:off x="3216" y="1776"/>
                    <a:ext cx="432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</a:ln>
                  <a:effectLst/>
                  <a:extLst>
                    <a:ext uri="{909E8E84-426E-40DD-AFC4-6F175D3DCCD1}">
                      <a14:hiddenFill xmlns:a14="http://schemas.microsoft.com/office/drawing/2010/main">
                        <a:noFill/>
                      </a14:hiddenFill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/>
                  </a:p>
                </p:txBody>
              </p:sp>
            </p:grpSp>
          </p:grpSp>
        </p:grpSp>
        <p:grpSp>
          <p:nvGrpSpPr>
            <p:cNvPr id="9" name="Group 51"/>
            <p:cNvGrpSpPr/>
            <p:nvPr/>
          </p:nvGrpSpPr>
          <p:grpSpPr bwMode="auto">
            <a:xfrm>
              <a:off x="3747" y="1455"/>
              <a:ext cx="485" cy="700"/>
              <a:chOff x="3969" y="1392"/>
              <a:chExt cx="485" cy="700"/>
            </a:xfrm>
          </p:grpSpPr>
          <p:sp>
            <p:nvSpPr>
              <p:cNvPr id="10" name="Rectangle 52"/>
              <p:cNvSpPr>
                <a:spLocks noChangeArrowheads="1"/>
              </p:cNvSpPr>
              <p:nvPr/>
            </p:nvSpPr>
            <p:spPr bwMode="auto">
              <a:xfrm>
                <a:off x="4190" y="1775"/>
                <a:ext cx="264" cy="3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300" b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29</a:t>
                </a:r>
                <a:endParaRPr lang="en-US" altLang="en-US"/>
              </a:p>
            </p:txBody>
          </p:sp>
          <p:grpSp>
            <p:nvGrpSpPr>
              <p:cNvPr id="11" name="Group 53"/>
              <p:cNvGrpSpPr/>
              <p:nvPr/>
            </p:nvGrpSpPr>
            <p:grpSpPr bwMode="auto">
              <a:xfrm>
                <a:off x="3969" y="1543"/>
                <a:ext cx="485" cy="317"/>
                <a:chOff x="3969" y="1543"/>
                <a:chExt cx="485" cy="317"/>
              </a:xfrm>
            </p:grpSpPr>
            <p:sp>
              <p:nvSpPr>
                <p:cNvPr id="13" name="Rectangle 54"/>
                <p:cNvSpPr>
                  <a:spLocks noChangeArrowheads="1"/>
                </p:cNvSpPr>
                <p:nvPr/>
              </p:nvSpPr>
              <p:spPr bwMode="auto">
                <a:xfrm>
                  <a:off x="3969" y="1543"/>
                  <a:ext cx="145" cy="317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 lIns="0" tIns="0" rIns="0" bIns="0">
                  <a:spAutoFit/>
                </a:bodyPr>
                <a:lstStyle/>
                <a:p>
                  <a:r>
                    <a:rPr lang="en-US" altLang="en-US" sz="3300" b="0" dirty="0">
                      <a:solidFill>
                        <a:srgbClr val="000000"/>
                      </a:solidFill>
                      <a:latin typeface="Symbol" panose="05050102010706020507" pitchFamily="18" charset="2"/>
                    </a:rPr>
                    <a:t>=</a:t>
                  </a:r>
                  <a:endParaRPr lang="en-US" altLang="en-US" dirty="0"/>
                </a:p>
              </p:txBody>
            </p:sp>
            <p:sp>
              <p:nvSpPr>
                <p:cNvPr id="14" name="Line 55"/>
                <p:cNvSpPr>
                  <a:spLocks noChangeShapeType="1"/>
                </p:cNvSpPr>
                <p:nvPr/>
              </p:nvSpPr>
              <p:spPr bwMode="auto">
                <a:xfrm>
                  <a:off x="4174" y="1739"/>
                  <a:ext cx="280" cy="1"/>
                </a:xfrm>
                <a:prstGeom prst="line">
                  <a:avLst/>
                </a:prstGeom>
                <a:noFill/>
                <a:ln w="20638">
                  <a:solidFill>
                    <a:srgbClr val="000000"/>
                  </a:solidFill>
                  <a:rou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12" name="Rectangle 56"/>
              <p:cNvSpPr>
                <a:spLocks noChangeArrowheads="1"/>
              </p:cNvSpPr>
              <p:nvPr/>
            </p:nvSpPr>
            <p:spPr bwMode="auto">
              <a:xfrm>
                <a:off x="4176" y="1392"/>
                <a:ext cx="264" cy="31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lIns="0" tIns="0" rIns="0" bIns="0">
                <a:spAutoFit/>
              </a:bodyPr>
              <a:lstStyle/>
              <a:p>
                <a:r>
                  <a:rPr lang="en-US" altLang="en-US" sz="3300" b="0" dirty="0">
                    <a:solidFill>
                      <a:srgbClr val="000000"/>
                    </a:solidFill>
                    <a:latin typeface="Times New Roman" panose="02020603050405020304" pitchFamily="18" charset="0"/>
                  </a:rPr>
                  <a:t>32</a:t>
                </a:r>
                <a:endParaRPr lang="en-US" altLang="en-US" dirty="0"/>
              </a:p>
            </p:txBody>
          </p:sp>
        </p:grpSp>
      </p:grpSp>
      <p:pic>
        <p:nvPicPr>
          <p:cNvPr id="23" name="Picture 2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74240" y="2043289"/>
            <a:ext cx="3287360" cy="199407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08978" y="237067"/>
            <a:ext cx="120791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endParaRPr lang="en-US" sz="32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709333" y="609601"/>
            <a:ext cx="7349067" cy="60631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v"/>
            </a:pPr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TCHH:</a:t>
            </a:r>
          </a:p>
          <a:p>
            <a:pPr lvl="1"/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1.Tác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Phi Kim →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 S → SO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200" baseline="-25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 P → P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200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 C → CO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</a:p>
          <a:p>
            <a:pPr lvl="1">
              <a:lnSpc>
                <a:spcPct val="150000"/>
              </a:lnSpc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2.Tác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→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bazơ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 Fe → Fe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 Zn →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ZnO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 Al → Al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endParaRPr lang="en-US" sz="24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lnSpc>
                <a:spcPct val="150000"/>
              </a:lnSpc>
            </a:pP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3.Tác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Đốt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cháy</a:t>
            </a:r>
            <a:r>
              <a:rPr 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 C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→ CO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  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400" baseline="-25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+  CH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→ CO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  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937956" y="1557867"/>
            <a:ext cx="2054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Lưu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dioxit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5937956" y="2115067"/>
            <a:ext cx="24722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diphotpho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pentaoxit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5892801" y="2637387"/>
            <a:ext cx="247226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Cacbon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dioxit</a:t>
            </a:r>
            <a:r>
              <a:rPr lang="en-US" sz="22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143977" y="3642267"/>
            <a:ext cx="206022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lvl="1"/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400" baseline="-25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304843" y="4306541"/>
            <a:ext cx="24722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Kẽm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355642" y="4860539"/>
            <a:ext cx="24722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Nhôm</a:t>
            </a:r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5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6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9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5" dur="500" fill="hold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24" grpId="0"/>
      <p:bldP spid="25" grpId="0"/>
      <p:bldP spid="2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429956" y="530577"/>
            <a:ext cx="259644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22222" y="1497126"/>
            <a:ext cx="644595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chế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800100" lvl="1" indent="-342900">
              <a:buFont typeface="Wingdings" panose="05000000000000000000" pitchFamily="2" charset="2"/>
              <a:buChar char="ü"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PTN: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KMnO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→  K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MnO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 MnO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lvl="1">
              <a:lnSpc>
                <a:spcPct val="150000"/>
              </a:lnSpc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KClO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→   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KCl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+  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025422" y="2314222"/>
            <a:ext cx="451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25422" y="2875170"/>
            <a:ext cx="451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780844" y="2892103"/>
            <a:ext cx="4515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34" name="Text Box 30"/>
          <p:cNvSpPr txBox="1">
            <a:spLocks noChangeArrowheads="1"/>
          </p:cNvSpPr>
          <p:nvPr/>
        </p:nvSpPr>
        <p:spPr bwMode="auto">
          <a:xfrm>
            <a:off x="4724400" y="304800"/>
            <a:ext cx="26670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3200" b="1" u="sng">
                <a:solidFill>
                  <a:srgbClr val="0066FF"/>
                </a:solidFill>
              </a:rPr>
              <a:t>Bài tập</a:t>
            </a:r>
            <a:r>
              <a:rPr lang="en-US" altLang="en-US" sz="3200" b="1">
                <a:solidFill>
                  <a:srgbClr val="0066FF"/>
                </a:solidFill>
              </a:rPr>
              <a:t>:</a:t>
            </a:r>
          </a:p>
        </p:txBody>
      </p:sp>
      <p:sp>
        <p:nvSpPr>
          <p:cNvPr id="21535" name="Text Box 31"/>
          <p:cNvSpPr txBox="1">
            <a:spLocks noChangeArrowheads="1"/>
          </p:cNvSpPr>
          <p:nvPr/>
        </p:nvSpPr>
        <p:spPr bwMode="auto">
          <a:xfrm>
            <a:off x="1828800" y="884555"/>
            <a:ext cx="8839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3429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8001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2573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7145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171700" indent="-342900" algn="l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1. Nh</a:t>
            </a:r>
            <a:r>
              <a:rPr lang="en-US" altLang="en-US" sz="2800" b="1">
                <a:latin typeface="Times New Roman" panose="02020603050405020304" pitchFamily="18" charset="0"/>
              </a:rPr>
              <a:t>ững chất nào sau đây được dùng để điều chế oxi trong PTN?</a:t>
            </a:r>
            <a:endParaRPr lang="en-US" altLang="en-US" sz="2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536" name="Text Box 32"/>
          <p:cNvSpPr txBox="1">
            <a:spLocks noChangeArrowheads="1"/>
          </p:cNvSpPr>
          <p:nvPr/>
        </p:nvSpPr>
        <p:spPr bwMode="auto">
          <a:xfrm>
            <a:off x="1981200" y="1981201"/>
            <a:ext cx="86868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 b="1">
                <a:cs typeface="Times New Roman" panose="02020603050405020304" pitchFamily="18" charset="0"/>
              </a:rPr>
              <a:t>a)  Fe</a:t>
            </a:r>
            <a:r>
              <a:rPr lang="en-US" altLang="en-US" sz="2800" b="1" baseline="-30000"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cs typeface="Times New Roman" panose="02020603050405020304" pitchFamily="18" charset="0"/>
              </a:rPr>
              <a:t>O</a:t>
            </a:r>
            <a:r>
              <a:rPr lang="en-US" altLang="en-US" sz="2800" b="1" baseline="-30000">
                <a:cs typeface="Times New Roman" panose="02020603050405020304" pitchFamily="18" charset="0"/>
              </a:rPr>
              <a:t>4</a:t>
            </a:r>
            <a:r>
              <a:rPr lang="en-US" altLang="en-US" sz="2800" b="1">
                <a:cs typeface="Times New Roman" panose="02020603050405020304" pitchFamily="18" charset="0"/>
              </a:rPr>
              <a:t>        b) KClO</a:t>
            </a:r>
            <a:r>
              <a:rPr lang="en-US" altLang="en-US" sz="2800" b="1" baseline="-30000"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cs typeface="Times New Roman" panose="02020603050405020304" pitchFamily="18" charset="0"/>
              </a:rPr>
              <a:t>        c) KMnO</a:t>
            </a:r>
            <a:r>
              <a:rPr lang="en-US" altLang="en-US" sz="2800" b="1" baseline="-30000">
                <a:cs typeface="Times New Roman" panose="02020603050405020304" pitchFamily="18" charset="0"/>
              </a:rPr>
              <a:t>4</a:t>
            </a:r>
            <a:r>
              <a:rPr lang="en-US" altLang="en-US" sz="2800" b="1">
                <a:cs typeface="Times New Roman" panose="02020603050405020304" pitchFamily="18" charset="0"/>
              </a:rPr>
              <a:t>      </a:t>
            </a:r>
          </a:p>
          <a:p>
            <a:pPr algn="l">
              <a:spcBef>
                <a:spcPct val="50000"/>
              </a:spcBef>
            </a:pPr>
            <a:r>
              <a:rPr lang="en-US" altLang="en-US" sz="2800" b="1">
                <a:cs typeface="Times New Roman" panose="02020603050405020304" pitchFamily="18" charset="0"/>
              </a:rPr>
              <a:t>d) CaCO</a:t>
            </a:r>
            <a:r>
              <a:rPr lang="en-US" altLang="en-US" sz="2800" b="1" baseline="-30000"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cs typeface="Times New Roman" panose="02020603050405020304" pitchFamily="18" charset="0"/>
              </a:rPr>
              <a:t>         e) Al</a:t>
            </a:r>
            <a:r>
              <a:rPr lang="en-US" altLang="en-US" sz="2800" b="1" baseline="-30000">
                <a:cs typeface="Times New Roman" panose="02020603050405020304" pitchFamily="18" charset="0"/>
              </a:rPr>
              <a:t>2</a:t>
            </a:r>
            <a:r>
              <a:rPr lang="en-US" altLang="en-US" sz="2800" b="1">
                <a:cs typeface="Times New Roman" panose="02020603050405020304" pitchFamily="18" charset="0"/>
              </a:rPr>
              <a:t>O</a:t>
            </a:r>
            <a:r>
              <a:rPr lang="en-US" altLang="en-US" sz="2800" b="1" baseline="-30000">
                <a:cs typeface="Times New Roman" panose="02020603050405020304" pitchFamily="18" charset="0"/>
              </a:rPr>
              <a:t>3</a:t>
            </a:r>
            <a:endParaRPr lang="en-US" altLang="en-US" sz="2800" b="1"/>
          </a:p>
        </p:txBody>
      </p:sp>
      <p:sp>
        <p:nvSpPr>
          <p:cNvPr id="21537" name="Text Box 33"/>
          <p:cNvSpPr txBox="1">
            <a:spLocks noChangeArrowheads="1"/>
          </p:cNvSpPr>
          <p:nvPr/>
        </p:nvSpPr>
        <p:spPr bwMode="auto">
          <a:xfrm>
            <a:off x="3200400" y="3352801"/>
            <a:ext cx="6324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  <a:cs typeface="Times New Roman" panose="02020603050405020304" pitchFamily="18" charset="0"/>
              </a:rPr>
              <a:t>Ch</a:t>
            </a:r>
            <a:r>
              <a:rPr lang="en-US" altLang="en-US" sz="2800" b="1">
                <a:solidFill>
                  <a:srgbClr val="FF0000"/>
                </a:solidFill>
              </a:rPr>
              <a:t>ỉ có b)KClO</a:t>
            </a:r>
            <a:r>
              <a:rPr lang="en-US" altLang="en-US" sz="2800" b="1" baseline="-25000">
                <a:solidFill>
                  <a:srgbClr val="FF0000"/>
                </a:solidFill>
              </a:rPr>
              <a:t>3</a:t>
            </a:r>
            <a:r>
              <a:rPr lang="en-US" altLang="en-US" sz="2800" b="1">
                <a:solidFill>
                  <a:srgbClr val="FF0000"/>
                </a:solidFill>
              </a:rPr>
              <a:t>   và   c)KMnO</a:t>
            </a:r>
            <a:r>
              <a:rPr lang="en-US" altLang="en-US" sz="2800" b="1" baseline="-25000">
                <a:solidFill>
                  <a:srgbClr val="FF0000"/>
                </a:solidFill>
              </a:rPr>
              <a:t>4</a:t>
            </a:r>
            <a:r>
              <a:rPr lang="en-US" altLang="en-US" sz="2800" b="1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21538" name="Text Box 34"/>
          <p:cNvSpPr txBox="1">
            <a:spLocks noChangeArrowheads="1"/>
          </p:cNvSpPr>
          <p:nvPr/>
        </p:nvSpPr>
        <p:spPr bwMode="auto">
          <a:xfrm>
            <a:off x="2057400" y="4038601"/>
            <a:ext cx="807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 b="1"/>
              <a:t>2/ Có thể thu khí oxi bằng mấy cách ? Vì sao?</a:t>
            </a:r>
          </a:p>
        </p:txBody>
      </p:sp>
      <p:sp>
        <p:nvSpPr>
          <p:cNvPr id="21539" name="Text Box 35"/>
          <p:cNvSpPr txBox="1">
            <a:spLocks noChangeArrowheads="1"/>
          </p:cNvSpPr>
          <p:nvPr/>
        </p:nvSpPr>
        <p:spPr bwMode="auto">
          <a:xfrm>
            <a:off x="1828800" y="4800600"/>
            <a:ext cx="8839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altLang="en-US" sz="2800" b="1">
                <a:solidFill>
                  <a:srgbClr val="FF0000"/>
                </a:solidFill>
              </a:rPr>
              <a:t>Bằng 2 cách : Đẩy không khí và đẩy nước . Vì khí oxi nặng hơn không khí và ít tan trong nước.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5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5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15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2000"/>
                                        <p:tgtEl>
                                          <p:spTgt spid="215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215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600" decel="100000"/>
                                        <p:tgtEl>
                                          <p:spTgt spid="215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600" decel="1000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00" decel="1000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600" decel="100000" fill="hold"/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400" accel="100000" fill="hold">
                                          <p:stCondLst>
                                            <p:cond delay="1600"/>
                                          </p:stCondLst>
                                        </p:cTn>
                                        <p:tgtEl>
                                          <p:spTgt spid="215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15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5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770" decel="100000"/>
                                        <p:tgtEl>
                                          <p:spTgt spid="21539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770" decel="100000"/>
                                        <p:tgtEl>
                                          <p:spTgt spid="21539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4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46" dur="77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47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48" dur="770" fill="hold"/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4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15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34" grpId="0"/>
      <p:bldP spid="21535" grpId="0" bldLvl="0" animBg="1"/>
      <p:bldP spid="21536" grpId="0"/>
      <p:bldP spid="21537" grpId="0"/>
      <p:bldP spid="21538" grpId="0"/>
      <p:bldP spid="2153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841" name="Rectangle 57"/>
          <p:cNvSpPr>
            <a:spLocks noRot="1" noChangeArrowheads="1"/>
          </p:cNvSpPr>
          <p:nvPr/>
        </p:nvSpPr>
        <p:spPr bwMode="auto">
          <a:xfrm>
            <a:off x="1524000" y="0"/>
            <a:ext cx="8763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indent="465455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 dirty="0" err="1">
                <a:solidFill>
                  <a:srgbClr val="0000FF"/>
                </a:solidFill>
              </a:rPr>
              <a:t>Bµi</a:t>
            </a:r>
            <a:r>
              <a:rPr lang="en-US" altLang="en-US" sz="2800" dirty="0">
                <a:solidFill>
                  <a:srgbClr val="0000FF"/>
                </a:solidFill>
              </a:rPr>
              <a:t> 3</a:t>
            </a:r>
            <a:r>
              <a:rPr lang="en-US" altLang="en-US" sz="2400" b="0" dirty="0">
                <a:solidFill>
                  <a:srgbClr val="0000FF"/>
                </a:solidFill>
              </a:rPr>
              <a:t>: </a:t>
            </a:r>
            <a:r>
              <a:rPr lang="en-US" altLang="en-US" sz="2800" dirty="0" err="1">
                <a:solidFill>
                  <a:srgbClr val="0000FF"/>
                </a:solidFill>
              </a:rPr>
              <a:t>Hoµn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thµnh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c¸c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 smtClean="0">
                <a:solidFill>
                  <a:srgbClr val="0000FF"/>
                </a:solidFill>
              </a:rPr>
              <a:t>ph­ư¬ng</a:t>
            </a:r>
            <a:r>
              <a:rPr lang="en-US" altLang="en-US" sz="2800" dirty="0" smtClean="0">
                <a:solidFill>
                  <a:srgbClr val="0000FF"/>
                </a:solidFill>
              </a:rPr>
              <a:t> </a:t>
            </a:r>
            <a:r>
              <a:rPr lang="en-US" altLang="en-US" sz="2400" dirty="0" err="1">
                <a:solidFill>
                  <a:srgbClr val="0000FF"/>
                </a:solidFill>
                <a:latin typeface="Tahoma" panose="020B0604030504040204" pitchFamily="34" charset="0"/>
              </a:rPr>
              <a:t>trình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ph¶n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øng</a:t>
            </a:r>
            <a:r>
              <a:rPr lang="en-US" altLang="en-US" sz="2800" dirty="0">
                <a:solidFill>
                  <a:srgbClr val="0000FF"/>
                </a:solidFill>
              </a:rPr>
              <a:t> </a:t>
            </a:r>
            <a:r>
              <a:rPr lang="en-US" altLang="en-US" sz="2800" dirty="0" err="1">
                <a:solidFill>
                  <a:srgbClr val="0000FF"/>
                </a:solidFill>
              </a:rPr>
              <a:t>sau</a:t>
            </a:r>
            <a:r>
              <a:rPr lang="en-US" altLang="en-US" sz="2800" dirty="0">
                <a:solidFill>
                  <a:srgbClr val="0000FF"/>
                </a:solidFill>
              </a:rPr>
              <a:t> ?</a:t>
            </a:r>
          </a:p>
        </p:txBody>
      </p:sp>
      <p:sp>
        <p:nvSpPr>
          <p:cNvPr id="118842" name="Rectangle 58"/>
          <p:cNvSpPr>
            <a:spLocks noChangeArrowheads="1"/>
          </p:cNvSpPr>
          <p:nvPr/>
        </p:nvSpPr>
        <p:spPr bwMode="auto">
          <a:xfrm>
            <a:off x="3505201" y="1066800"/>
            <a:ext cx="4513263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400" b="0">
                <a:solidFill>
                  <a:srgbClr val="0000FF"/>
                </a:solidFill>
              </a:rPr>
              <a:t>a.       S   + ….            SO</a:t>
            </a:r>
            <a:r>
              <a:rPr lang="en-US" altLang="en-US" sz="2400" b="0" baseline="-25000">
                <a:solidFill>
                  <a:srgbClr val="0000FF"/>
                </a:solidFill>
              </a:rPr>
              <a:t>2</a:t>
            </a:r>
          </a:p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400" b="0">
                <a:solidFill>
                  <a:srgbClr val="0000FF"/>
                </a:solidFill>
              </a:rPr>
              <a:t>b.      … + O</a:t>
            </a:r>
            <a:r>
              <a:rPr lang="en-US" altLang="en-US" sz="2400" b="0" baseline="-25000">
                <a:solidFill>
                  <a:srgbClr val="0000FF"/>
                </a:solidFill>
              </a:rPr>
              <a:t>2</a:t>
            </a:r>
            <a:r>
              <a:rPr lang="en-US" altLang="en-US" sz="2400" b="0"/>
              <a:t> </a:t>
            </a:r>
            <a:r>
              <a:rPr lang="en-US" altLang="en-US" b="0"/>
              <a:t>                 </a:t>
            </a:r>
            <a:r>
              <a:rPr lang="en-US" altLang="en-US" sz="2400" b="0">
                <a:solidFill>
                  <a:srgbClr val="0000FF"/>
                </a:solidFill>
                <a:sym typeface="Wingdings" panose="05000000000000000000" pitchFamily="2" charset="2"/>
              </a:rPr>
              <a:t>CO</a:t>
            </a:r>
            <a:r>
              <a:rPr lang="en-US" altLang="en-US" sz="2400" b="0" baseline="-25000">
                <a:solidFill>
                  <a:srgbClr val="0000FF"/>
                </a:solidFill>
                <a:sym typeface="Wingdings" panose="05000000000000000000" pitchFamily="2" charset="2"/>
              </a:rPr>
              <a:t>2</a:t>
            </a:r>
          </a:p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400" b="0">
                <a:solidFill>
                  <a:srgbClr val="0000FF"/>
                </a:solidFill>
              </a:rPr>
              <a:t>c.       Si  + …..           SiO</a:t>
            </a:r>
            <a:r>
              <a:rPr lang="en-US" altLang="en-US" sz="2400" b="0" baseline="-25000">
                <a:solidFill>
                  <a:srgbClr val="0000FF"/>
                </a:solidFill>
              </a:rPr>
              <a:t>2</a:t>
            </a:r>
          </a:p>
          <a:p>
            <a:pPr algn="just" eaLnBrk="1" hangingPunct="1">
              <a:spcBef>
                <a:spcPct val="20000"/>
              </a:spcBef>
              <a:buClr>
                <a:schemeClr val="hlink"/>
              </a:buClr>
              <a:buSzPct val="70000"/>
              <a:buFont typeface="Wingdings" panose="05000000000000000000" pitchFamily="2" charset="2"/>
              <a:buNone/>
            </a:pPr>
            <a:r>
              <a:rPr lang="en-US" altLang="en-US" sz="2400" b="0">
                <a:solidFill>
                  <a:srgbClr val="0000FF"/>
                </a:solidFill>
              </a:rPr>
              <a:t>d.      …. +   …                P</a:t>
            </a:r>
            <a:r>
              <a:rPr lang="en-US" altLang="en-US" sz="2400" b="0" baseline="-25000">
                <a:solidFill>
                  <a:srgbClr val="0000FF"/>
                </a:solidFill>
              </a:rPr>
              <a:t>2</a:t>
            </a:r>
            <a:r>
              <a:rPr lang="en-US" altLang="en-US" sz="2400" b="0">
                <a:solidFill>
                  <a:srgbClr val="0000FF"/>
                </a:solidFill>
              </a:rPr>
              <a:t>O</a:t>
            </a:r>
            <a:r>
              <a:rPr lang="en-US" altLang="en-US" sz="2400" b="0" baseline="-2500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118918" name="Rectangle 134"/>
          <p:cNvSpPr>
            <a:spLocks noChangeArrowheads="1"/>
          </p:cNvSpPr>
          <p:nvPr/>
        </p:nvSpPr>
        <p:spPr bwMode="auto">
          <a:xfrm>
            <a:off x="4806951" y="1027114"/>
            <a:ext cx="722313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spcAft>
                <a:spcPct val="20000"/>
              </a:spcAft>
              <a:buSzPct val="70000"/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0000FF"/>
                </a:solidFill>
              </a:rPr>
              <a:t>O</a:t>
            </a:r>
            <a:r>
              <a:rPr lang="en-US" altLang="en-US" sz="2400" baseline="-25000">
                <a:solidFill>
                  <a:srgbClr val="0000FF"/>
                </a:solidFill>
              </a:rPr>
              <a:t>2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18919" name="Rectangle 135"/>
          <p:cNvSpPr>
            <a:spLocks noChangeArrowheads="1"/>
          </p:cNvSpPr>
          <p:nvPr/>
        </p:nvSpPr>
        <p:spPr bwMode="auto">
          <a:xfrm>
            <a:off x="4191000" y="1524001"/>
            <a:ext cx="46355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spcAft>
                <a:spcPct val="20000"/>
              </a:spcAft>
              <a:buSzPct val="70000"/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0000FF"/>
                </a:solidFill>
              </a:rPr>
              <a:t>C</a:t>
            </a:r>
          </a:p>
        </p:txBody>
      </p:sp>
      <p:sp>
        <p:nvSpPr>
          <p:cNvPr id="118920" name="Rectangle 136"/>
          <p:cNvSpPr>
            <a:spLocks noChangeArrowheads="1"/>
          </p:cNvSpPr>
          <p:nvPr/>
        </p:nvSpPr>
        <p:spPr bwMode="auto">
          <a:xfrm>
            <a:off x="4902201" y="1884363"/>
            <a:ext cx="588963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r">
              <a:spcBef>
                <a:spcPct val="50000"/>
              </a:spcBef>
              <a:spcAft>
                <a:spcPct val="20000"/>
              </a:spcAft>
              <a:buSzPct val="70000"/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0000FF"/>
                </a:solidFill>
              </a:rPr>
              <a:t>O</a:t>
            </a:r>
            <a:r>
              <a:rPr lang="en-US" altLang="en-US" sz="2400" baseline="-25000">
                <a:solidFill>
                  <a:srgbClr val="0000FF"/>
                </a:solidFill>
              </a:rPr>
              <a:t>2</a:t>
            </a:r>
            <a:endParaRPr lang="en-US" altLang="en-US" sz="2400">
              <a:solidFill>
                <a:srgbClr val="0000FF"/>
              </a:solidFill>
            </a:endParaRPr>
          </a:p>
        </p:txBody>
      </p:sp>
      <p:sp>
        <p:nvSpPr>
          <p:cNvPr id="118921" name="Rectangle 137"/>
          <p:cNvSpPr>
            <a:spLocks noChangeArrowheads="1"/>
          </p:cNvSpPr>
          <p:nvPr/>
        </p:nvSpPr>
        <p:spPr bwMode="auto">
          <a:xfrm>
            <a:off x="4953000" y="2362201"/>
            <a:ext cx="1828800" cy="430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317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spcAft>
                <a:spcPct val="20000"/>
              </a:spcAft>
              <a:buSzPct val="70000"/>
              <a:buFont typeface="Arial" panose="020B0604020202020204" pitchFamily="34" charset="0"/>
              <a:buNone/>
            </a:pPr>
            <a:r>
              <a:rPr lang="en-US" altLang="en-US" sz="2400">
                <a:solidFill>
                  <a:srgbClr val="0000FF"/>
                </a:solidFill>
              </a:rPr>
              <a:t>5O</a:t>
            </a:r>
            <a:r>
              <a:rPr lang="en-US" altLang="en-US" sz="2400" baseline="-25000">
                <a:solidFill>
                  <a:srgbClr val="0000FF"/>
                </a:solidFill>
              </a:rPr>
              <a:t>2                  </a:t>
            </a:r>
            <a:r>
              <a:rPr lang="en-US" altLang="en-US" sz="2400">
                <a:solidFill>
                  <a:srgbClr val="0000FF"/>
                </a:solidFill>
              </a:rPr>
              <a:t>2</a:t>
            </a:r>
          </a:p>
        </p:txBody>
      </p:sp>
      <p:graphicFrame>
        <p:nvGraphicFramePr>
          <p:cNvPr id="118923" name="Object 139"/>
          <p:cNvGraphicFramePr>
            <a:graphicFrameLocks noChangeAspect="1"/>
          </p:cNvGraphicFramePr>
          <p:nvPr/>
        </p:nvGraphicFramePr>
        <p:xfrm>
          <a:off x="5446713" y="1052513"/>
          <a:ext cx="80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4" name="Equation" r:id="rId3" imgW="799465" imgH="381000" progId="Equation.DSMT4">
                  <p:embed/>
                </p:oleObj>
              </mc:Choice>
              <mc:Fallback>
                <p:oleObj name="Equation" r:id="rId3" imgW="799465" imgH="381000" progId="Equation.DSMT4">
                  <p:embed/>
                  <p:pic>
                    <p:nvPicPr>
                      <p:cNvPr id="0" name="Object 1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6713" y="1052513"/>
                        <a:ext cx="80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924" name="Object 140"/>
          <p:cNvGraphicFramePr>
            <a:graphicFrameLocks noChangeAspect="1"/>
          </p:cNvGraphicFramePr>
          <p:nvPr/>
        </p:nvGraphicFramePr>
        <p:xfrm>
          <a:off x="5313363" y="1490663"/>
          <a:ext cx="80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5" name="Equation" r:id="rId5" imgW="799465" imgH="381000" progId="Equation.DSMT4">
                  <p:embed/>
                </p:oleObj>
              </mc:Choice>
              <mc:Fallback>
                <p:oleObj name="Equation" r:id="rId5" imgW="799465" imgH="381000" progId="Equation.DSMT4">
                  <p:embed/>
                  <p:pic>
                    <p:nvPicPr>
                      <p:cNvPr id="0" name="Object 1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13363" y="1490663"/>
                        <a:ext cx="80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925" name="Object 141"/>
          <p:cNvGraphicFramePr>
            <a:graphicFrameLocks noChangeAspect="1"/>
          </p:cNvGraphicFramePr>
          <p:nvPr/>
        </p:nvGraphicFramePr>
        <p:xfrm>
          <a:off x="5408613" y="1947863"/>
          <a:ext cx="80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6" name="Equation" r:id="rId7" imgW="799465" imgH="381000" progId="Equation.DSMT4">
                  <p:embed/>
                </p:oleObj>
              </mc:Choice>
              <mc:Fallback>
                <p:oleObj name="Equation" r:id="rId7" imgW="799465" imgH="381000" progId="Equation.DSMT4">
                  <p:embed/>
                  <p:pic>
                    <p:nvPicPr>
                      <p:cNvPr id="0" name="Object 1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8613" y="1947863"/>
                        <a:ext cx="80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926" name="Object 142"/>
          <p:cNvGraphicFramePr>
            <a:graphicFrameLocks noChangeAspect="1"/>
          </p:cNvGraphicFramePr>
          <p:nvPr/>
        </p:nvGraphicFramePr>
        <p:xfrm>
          <a:off x="5562600" y="2438400"/>
          <a:ext cx="800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7" name="Equation" r:id="rId9" imgW="799465" imgH="381000" progId="Equation.DSMT4">
                  <p:embed/>
                </p:oleObj>
              </mc:Choice>
              <mc:Fallback>
                <p:oleObj name="Equation" r:id="rId9" imgW="799465" imgH="381000" progId="Equation.DSMT4">
                  <p:embed/>
                  <p:pic>
                    <p:nvPicPr>
                      <p:cNvPr id="0" name="Object 1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438400"/>
                        <a:ext cx="8001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927" name="Object 143"/>
          <p:cNvGraphicFramePr>
            <a:graphicFrameLocks noChangeAspect="1"/>
          </p:cNvGraphicFramePr>
          <p:nvPr/>
        </p:nvGraphicFramePr>
        <p:xfrm>
          <a:off x="5422900" y="2112963"/>
          <a:ext cx="8890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8" name="Equation" r:id="rId11" imgW="888365" imgH="203200" progId="Equation.DSMT4">
                  <p:embed/>
                </p:oleObj>
              </mc:Choice>
              <mc:Fallback>
                <p:oleObj name="Equation" r:id="rId11" imgW="888365" imgH="203200" progId="Equation.DSMT4">
                  <p:embed/>
                  <p:pic>
                    <p:nvPicPr>
                      <p:cNvPr id="0" name="Object 1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900" y="2112963"/>
                        <a:ext cx="8890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928" name="Object 144"/>
          <p:cNvGraphicFramePr>
            <a:graphicFrameLocks noChangeAspect="1"/>
          </p:cNvGraphicFramePr>
          <p:nvPr/>
        </p:nvGraphicFramePr>
        <p:xfrm>
          <a:off x="5305425" y="1655763"/>
          <a:ext cx="8890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69" name="Equation" r:id="rId13" imgW="888365" imgH="203200" progId="Equation.DSMT4">
                  <p:embed/>
                </p:oleObj>
              </mc:Choice>
              <mc:Fallback>
                <p:oleObj name="Equation" r:id="rId13" imgW="888365" imgH="203200" progId="Equation.DSMT4">
                  <p:embed/>
                  <p:pic>
                    <p:nvPicPr>
                      <p:cNvPr id="0" name="Object 1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5425" y="1655763"/>
                        <a:ext cx="8890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929" name="Object 145"/>
          <p:cNvGraphicFramePr>
            <a:graphicFrameLocks noChangeAspect="1"/>
          </p:cNvGraphicFramePr>
          <p:nvPr/>
        </p:nvGraphicFramePr>
        <p:xfrm>
          <a:off x="5562600" y="2590800"/>
          <a:ext cx="8890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0" name="Equation" r:id="rId15" imgW="888365" imgH="203200" progId="Equation.DSMT4">
                  <p:embed/>
                </p:oleObj>
              </mc:Choice>
              <mc:Fallback>
                <p:oleObj name="Equation" r:id="rId15" imgW="888365" imgH="203200" progId="Equation.DSMT4">
                  <p:embed/>
                  <p:pic>
                    <p:nvPicPr>
                      <p:cNvPr id="0" name="Object 1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590800"/>
                        <a:ext cx="8890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8930" name="Object 146"/>
          <p:cNvGraphicFramePr>
            <a:graphicFrameLocks noChangeAspect="1"/>
          </p:cNvGraphicFramePr>
          <p:nvPr/>
        </p:nvGraphicFramePr>
        <p:xfrm>
          <a:off x="5360988" y="1217613"/>
          <a:ext cx="889000" cy="20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1" name="Equation" r:id="rId17" imgW="888365" imgH="203200" progId="Equation.DSMT4">
                  <p:embed/>
                </p:oleObj>
              </mc:Choice>
              <mc:Fallback>
                <p:oleObj name="Equation" r:id="rId17" imgW="888365" imgH="203200" progId="Equation.DSMT4">
                  <p:embed/>
                  <p:pic>
                    <p:nvPicPr>
                      <p:cNvPr id="0" name="Object 1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0988" y="1217613"/>
                        <a:ext cx="889000" cy="203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42402" name="Text Box 34"/>
          <p:cNvSpPr txBox="1">
            <a:spLocks noChangeArrowheads="1"/>
          </p:cNvSpPr>
          <p:nvPr/>
        </p:nvSpPr>
        <p:spPr bwMode="auto">
          <a:xfrm>
            <a:off x="4191000" y="23622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>
                <a:solidFill>
                  <a:srgbClr val="3333FF"/>
                </a:solidFill>
              </a:rPr>
              <a:t>4P</a:t>
            </a:r>
          </a:p>
        </p:txBody>
      </p:sp>
      <p:sp>
        <p:nvSpPr>
          <p:cNvPr id="91185" name="Text Box 49"/>
          <p:cNvSpPr txBox="1">
            <a:spLocks noChangeArrowheads="1"/>
          </p:cNvSpPr>
          <p:nvPr/>
        </p:nvSpPr>
        <p:spPr bwMode="auto">
          <a:xfrm>
            <a:off x="7162801" y="3200400"/>
            <a:ext cx="108426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i="1">
                <a:solidFill>
                  <a:srgbClr val="0000FF"/>
                </a:solidFill>
                <a:latin typeface="Tahoma" panose="020B0604030504040204" pitchFamily="34" charset="0"/>
              </a:rPr>
              <a:t>Đ</a:t>
            </a:r>
            <a:r>
              <a:rPr lang="en-US" altLang="en-US" sz="2400" i="1">
                <a:solidFill>
                  <a:srgbClr val="0000FF"/>
                </a:solidFill>
              </a:rPr>
              <a:t>¸p ¸n</a:t>
            </a:r>
          </a:p>
        </p:txBody>
      </p:sp>
      <p:graphicFrame>
        <p:nvGraphicFramePr>
          <p:cNvPr id="91188" name="Object 52"/>
          <p:cNvGraphicFramePr>
            <a:graphicFrameLocks noChangeAspect="1"/>
          </p:cNvGraphicFramePr>
          <p:nvPr/>
        </p:nvGraphicFramePr>
        <p:xfrm>
          <a:off x="6540500" y="3976689"/>
          <a:ext cx="2006600" cy="657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2" name="Equation" r:id="rId19" imgW="1149985" imgH="371475" progId="Equation.DSMT4">
                  <p:embed/>
                </p:oleObj>
              </mc:Choice>
              <mc:Fallback>
                <p:oleObj name="Equation" r:id="rId19" imgW="1149985" imgH="371475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0500" y="3976689"/>
                        <a:ext cx="2006600" cy="657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53"/>
          <p:cNvGrpSpPr/>
          <p:nvPr/>
        </p:nvGrpSpPr>
        <p:grpSpPr bwMode="auto">
          <a:xfrm>
            <a:off x="6519863" y="3675063"/>
            <a:ext cx="2233612" cy="425450"/>
            <a:chOff x="2858" y="2632"/>
            <a:chExt cx="1407" cy="268"/>
          </a:xfrm>
        </p:grpSpPr>
        <p:graphicFrame>
          <p:nvGraphicFramePr>
            <p:cNvPr id="4109" name="Object 54"/>
            <p:cNvGraphicFramePr>
              <a:graphicFrameLocks noChangeAspect="1"/>
            </p:cNvGraphicFramePr>
            <p:nvPr/>
          </p:nvGraphicFramePr>
          <p:xfrm>
            <a:off x="2858" y="2632"/>
            <a:ext cx="1126" cy="26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3" name="Equation" r:id="rId21" imgW="1059180" imgH="253365" progId="Equation.DSMT4">
                    <p:embed/>
                  </p:oleObj>
                </mc:Choice>
                <mc:Fallback>
                  <p:oleObj name="Equation" r:id="rId21" imgW="1059180" imgH="253365" progId="Equation.DSMT4">
                    <p:embed/>
                    <p:pic>
                      <p:nvPicPr>
                        <p:cNvPr id="0" name="Object 5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58" y="2632"/>
                          <a:ext cx="1126" cy="26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124" name="Text Box 55"/>
            <p:cNvSpPr txBox="1">
              <a:spLocks noChangeArrowheads="1"/>
            </p:cNvSpPr>
            <p:nvPr/>
          </p:nvSpPr>
          <p:spPr bwMode="auto">
            <a:xfrm>
              <a:off x="4034" y="2696"/>
              <a:ext cx="231" cy="1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1600" b="1"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1600" b="1"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1600" b="1"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1600" b="1"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1600" b="1"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1600" b="1">
                  <a:solidFill>
                    <a:schemeClr val="tx1"/>
                  </a:solidFill>
                  <a:latin typeface=".VnTime" panose="020B7200000000000000" pitchFamily="34" charset="0"/>
                  <a:cs typeface="Arial" panose="020B0604020202020204" pitchFamily="34" charset="0"/>
                </a:defRPr>
              </a:lvl9pPr>
            </a:lstStyle>
            <a:p>
              <a:r>
                <a:rPr lang="en-US" altLang="en-US" sz="1200" b="0">
                  <a:solidFill>
                    <a:srgbClr val="0000FF"/>
                  </a:solidFill>
                  <a:latin typeface="VNI-Times" pitchFamily="2" charset="0"/>
                </a:rPr>
                <a:t>(1)</a:t>
              </a:r>
            </a:p>
          </p:txBody>
        </p:sp>
      </p:grpSp>
      <p:sp>
        <p:nvSpPr>
          <p:cNvPr id="91192" name="Text Box 56"/>
          <p:cNvSpPr txBox="1">
            <a:spLocks noChangeArrowheads="1"/>
          </p:cNvSpPr>
          <p:nvPr/>
        </p:nvSpPr>
        <p:spPr bwMode="auto">
          <a:xfrm>
            <a:off x="6481763" y="4473575"/>
            <a:ext cx="224292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r>
              <a:rPr lang="en-US" altLang="en-US" sz="2000" b="0">
                <a:solidFill>
                  <a:srgbClr val="0000FF"/>
                </a:solidFill>
              </a:rPr>
              <a:t>Theo ph­¬ng </a:t>
            </a:r>
            <a:r>
              <a:rPr lang="en-US" altLang="en-US" sz="1800" b="0">
                <a:solidFill>
                  <a:srgbClr val="0000FF"/>
                </a:solidFill>
                <a:latin typeface="Tahoma" panose="020B0604030504040204" pitchFamily="34" charset="0"/>
              </a:rPr>
              <a:t>trình</a:t>
            </a:r>
            <a:r>
              <a:rPr lang="en-US" altLang="en-US" sz="2000" b="0">
                <a:solidFill>
                  <a:srgbClr val="0000FF"/>
                </a:solidFill>
              </a:rPr>
              <a:t> </a:t>
            </a:r>
            <a:r>
              <a:rPr lang="en-US" altLang="en-US" b="0">
                <a:solidFill>
                  <a:srgbClr val="0000FF"/>
                </a:solidFill>
              </a:rPr>
              <a:t>(1)</a:t>
            </a:r>
          </a:p>
        </p:txBody>
      </p:sp>
      <p:graphicFrame>
        <p:nvGraphicFramePr>
          <p:cNvPr id="91193" name="Object 57"/>
          <p:cNvGraphicFramePr>
            <a:graphicFrameLocks noChangeAspect="1"/>
          </p:cNvGraphicFramePr>
          <p:nvPr/>
        </p:nvGraphicFramePr>
        <p:xfrm>
          <a:off x="6557964" y="4875214"/>
          <a:ext cx="2073275" cy="403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4" name="Equation" r:id="rId23" imgW="1186180" imgH="226060" progId="Equation.DSMT4">
                  <p:embed/>
                </p:oleObj>
              </mc:Choice>
              <mc:Fallback>
                <p:oleObj name="Equation" r:id="rId23" imgW="1186180" imgH="226060" progId="Equation.DSMT4">
                  <p:embed/>
                  <p:pic>
                    <p:nvPicPr>
                      <p:cNvPr id="0" name="Object 5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7964" y="4875214"/>
                        <a:ext cx="2073275" cy="403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1194" name="Object 58"/>
          <p:cNvGraphicFramePr>
            <a:graphicFrameLocks noChangeAspect="1"/>
          </p:cNvGraphicFramePr>
          <p:nvPr/>
        </p:nvGraphicFramePr>
        <p:xfrm>
          <a:off x="6591300" y="5292725"/>
          <a:ext cx="2178050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5" name="Equation" r:id="rId25" imgW="1240155" imgH="226060" progId="Equation.DSMT4">
                  <p:embed/>
                </p:oleObj>
              </mc:Choice>
              <mc:Fallback>
                <p:oleObj name="Equation" r:id="rId25" imgW="1240155" imgH="226060" progId="Equation.DSMT4">
                  <p:embed/>
                  <p:pic>
                    <p:nvPicPr>
                      <p:cNvPr id="0" name="Object 5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91300" y="5292725"/>
                        <a:ext cx="2178050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1202" name="Text Box 66"/>
          <p:cNvSpPr txBox="1">
            <a:spLocks noChangeArrowheads="1"/>
          </p:cNvSpPr>
          <p:nvPr/>
        </p:nvSpPr>
        <p:spPr bwMode="auto">
          <a:xfrm>
            <a:off x="6248400" y="5638801"/>
            <a:ext cx="3962400" cy="100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n-US" altLang="en-US" sz="2000" b="0">
                <a:solidFill>
                  <a:srgbClr val="0000FF"/>
                </a:solidFill>
              </a:rPr>
              <a:t>Khèi l­îng oxi cÇn dïng ®Ó t¸c </a:t>
            </a:r>
          </a:p>
          <a:p>
            <a:pPr algn="just"/>
            <a:r>
              <a:rPr lang="en-US" altLang="en-US" sz="2000" b="0">
                <a:solidFill>
                  <a:srgbClr val="0000FF"/>
                </a:solidFill>
              </a:rPr>
              <a:t>dông ®ñ víi  l­îng</a:t>
            </a:r>
            <a:r>
              <a:rPr lang="en-US" altLang="en-US" sz="2000" b="0"/>
              <a:t> </a:t>
            </a:r>
            <a:r>
              <a:rPr lang="en-US" altLang="en-US" sz="2000" b="0">
                <a:solidFill>
                  <a:srgbClr val="0000FF"/>
                </a:solidFill>
              </a:rPr>
              <a:t>Cacbon trªn </a:t>
            </a:r>
          </a:p>
          <a:p>
            <a:pPr algn="just"/>
            <a:r>
              <a:rPr lang="en-US" altLang="en-US" sz="2000" b="0">
                <a:solidFill>
                  <a:srgbClr val="0000FF"/>
                </a:solidFill>
              </a:rPr>
              <a:t>lµ: 16 (g)   </a:t>
            </a:r>
          </a:p>
        </p:txBody>
      </p:sp>
      <p:sp>
        <p:nvSpPr>
          <p:cNvPr id="442416" name="Text Box 47"/>
          <p:cNvSpPr txBox="1">
            <a:spLocks noChangeArrowheads="1"/>
          </p:cNvSpPr>
          <p:nvPr/>
        </p:nvSpPr>
        <p:spPr bwMode="auto">
          <a:xfrm>
            <a:off x="2133600" y="3543301"/>
            <a:ext cx="1544638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just" eaLnBrk="1" hangingPunct="1"/>
            <a:r>
              <a:rPr lang="en-US" altLang="en-US" sz="2800">
                <a:solidFill>
                  <a:srgbClr val="0000FF"/>
                </a:solidFill>
              </a:rPr>
              <a:t>Bµi 4</a:t>
            </a:r>
            <a:endParaRPr lang="en-US" altLang="en-US" sz="4000" b="0" i="1">
              <a:solidFill>
                <a:srgbClr val="0000FF"/>
              </a:solidFill>
            </a:endParaRPr>
          </a:p>
        </p:txBody>
      </p:sp>
      <p:sp>
        <p:nvSpPr>
          <p:cNvPr id="442417" name="Text Box 48"/>
          <p:cNvSpPr txBox="1">
            <a:spLocks noChangeArrowheads="1"/>
          </p:cNvSpPr>
          <p:nvPr/>
        </p:nvSpPr>
        <p:spPr bwMode="auto">
          <a:xfrm>
            <a:off x="1828800" y="4191000"/>
            <a:ext cx="3048000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600" b="1">
                <a:solidFill>
                  <a:schemeClr val="tx1"/>
                </a:solidFill>
                <a:latin typeface=".VnTime" panose="020B7200000000000000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n-US" altLang="en-US" sz="2400" b="0">
                <a:solidFill>
                  <a:srgbClr val="0000FF"/>
                </a:solidFill>
              </a:rPr>
              <a:t>TÝnh khèi l­îng oxi </a:t>
            </a:r>
          </a:p>
          <a:p>
            <a:pPr algn="just"/>
            <a:r>
              <a:rPr lang="en-US" altLang="en-US" sz="2400" b="0">
                <a:solidFill>
                  <a:srgbClr val="0000FF"/>
                </a:solidFill>
              </a:rPr>
              <a:t>cÇn dïng ®Ó t¸c dông ®ñ víi 6 gam than (cacbon) ?.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188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188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188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188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1884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1188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188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189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89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89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89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189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89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189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1189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442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6" dur="500"/>
                                        <p:tgtEl>
                                          <p:spTgt spid="1189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9" dur="500"/>
                                        <p:tgtEl>
                                          <p:spTgt spid="1189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" dur="500"/>
                                        <p:tgtEl>
                                          <p:spTgt spid="1189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/>
                                        <p:tgtEl>
                                          <p:spTgt spid="1189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189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1189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1189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1189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4" dur="500"/>
                                        <p:tgtEl>
                                          <p:spTgt spid="442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4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7" dur="500"/>
                                        <p:tgtEl>
                                          <p:spTgt spid="4424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92" dur="500"/>
                                        <p:tgtEl>
                                          <p:spTgt spid="91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9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9118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911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900" decel="100000" fill="hold"/>
                                        <p:tgtEl>
                                          <p:spTgt spid="91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11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3" dur="1000"/>
                                        <p:tgtEl>
                                          <p:spTgt spid="9119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91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900" decel="100000" fill="hold"/>
                                        <p:tgtEl>
                                          <p:spTgt spid="91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1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1" dur="1000"/>
                                        <p:tgtEl>
                                          <p:spTgt spid="911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2" dur="1000" fill="hold"/>
                                        <p:tgtEl>
                                          <p:spTgt spid="91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900" decel="100000" fill="hold"/>
                                        <p:tgtEl>
                                          <p:spTgt spid="91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4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1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1000"/>
                                        <p:tgtEl>
                                          <p:spTgt spid="911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000" fill="hold"/>
                                        <p:tgtEl>
                                          <p:spTgt spid="91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900" decel="100000" fill="hold"/>
                                        <p:tgtEl>
                                          <p:spTgt spid="91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1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1000"/>
                                        <p:tgtEl>
                                          <p:spTgt spid="9120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8" dur="1000" fill="hold"/>
                                        <p:tgtEl>
                                          <p:spTgt spid="912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900" decel="100000" fill="hold"/>
                                        <p:tgtEl>
                                          <p:spTgt spid="9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912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841" grpId="0"/>
      <p:bldP spid="118842" grpId="0" build="p"/>
      <p:bldP spid="118918" grpId="0" build="p"/>
      <p:bldP spid="118919" grpId="0" build="p"/>
      <p:bldP spid="118920" grpId="0" build="p"/>
      <p:bldP spid="118921" grpId="0" build="p"/>
      <p:bldP spid="442402" grpId="0"/>
      <p:bldP spid="91185" grpId="0"/>
      <p:bldP spid="91192" grpId="0"/>
      <p:bldP spid="91202" grpId="0"/>
      <p:bldP spid="44241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78674" y="530440"/>
            <a:ext cx="5977720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bảng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en-US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1678674" y="1330654"/>
          <a:ext cx="8543499" cy="509744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07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771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7458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8199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184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CTHH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gọi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Oxit axit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Oxit bazơ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</a:t>
                      </a:r>
                      <a:r>
                        <a:rPr lang="en-US" sz="2400" baseline="-25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</a:t>
                      </a:r>
                      <a:r>
                        <a:rPr lang="en-US" sz="2400" baseline="-25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Ag</a:t>
                      </a:r>
                      <a:r>
                        <a:rPr lang="en-US" sz="2400" baseline="-250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BaO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baseline="-25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Sắt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(III)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oxit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Liti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oxit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Đinitơ</a:t>
                      </a: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pentaoxit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 dirty="0" err="1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Magie</a:t>
                      </a:r>
                      <a:r>
                        <a:rPr lang="en-US" sz="24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24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oxit</a:t>
                      </a: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en-US" sz="20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0974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tabLst>
                          <a:tab pos="360045" algn="l"/>
                        </a:tabLst>
                      </a:pPr>
                      <a:endParaRPr lang="en-US" sz="20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10" name="Rectangle 49"/>
          <p:cNvSpPr>
            <a:spLocks noChangeArrowheads="1"/>
          </p:cNvSpPr>
          <p:nvPr/>
        </p:nvSpPr>
        <p:spPr bwMode="auto">
          <a:xfrm>
            <a:off x="7466687" y="1932435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1" name="Rectangle 49"/>
          <p:cNvSpPr>
            <a:spLocks noChangeArrowheads="1"/>
          </p:cNvSpPr>
          <p:nvPr/>
        </p:nvSpPr>
        <p:spPr bwMode="auto">
          <a:xfrm>
            <a:off x="7466686" y="2435038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2" name="Rectangle 49"/>
          <p:cNvSpPr>
            <a:spLocks noChangeArrowheads="1"/>
          </p:cNvSpPr>
          <p:nvPr/>
        </p:nvSpPr>
        <p:spPr bwMode="auto">
          <a:xfrm>
            <a:off x="9054377" y="2894708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3" name="Rectangle 49"/>
          <p:cNvSpPr>
            <a:spLocks noChangeArrowheads="1"/>
          </p:cNvSpPr>
          <p:nvPr/>
        </p:nvSpPr>
        <p:spPr bwMode="auto">
          <a:xfrm>
            <a:off x="9045277" y="3393757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4" name="Rectangle 49"/>
          <p:cNvSpPr>
            <a:spLocks noChangeArrowheads="1"/>
          </p:cNvSpPr>
          <p:nvPr/>
        </p:nvSpPr>
        <p:spPr bwMode="auto">
          <a:xfrm>
            <a:off x="9089632" y="3927815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5" name="Rectangle 49"/>
          <p:cNvSpPr>
            <a:spLocks noChangeArrowheads="1"/>
          </p:cNvSpPr>
          <p:nvPr/>
        </p:nvSpPr>
        <p:spPr bwMode="auto">
          <a:xfrm>
            <a:off x="9077122" y="4443675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6" name="Rectangle 49"/>
          <p:cNvSpPr>
            <a:spLocks noChangeArrowheads="1"/>
          </p:cNvSpPr>
          <p:nvPr/>
        </p:nvSpPr>
        <p:spPr bwMode="auto">
          <a:xfrm>
            <a:off x="7276980" y="4934943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7" name="Rectangle 49"/>
          <p:cNvSpPr>
            <a:spLocks noChangeArrowheads="1"/>
          </p:cNvSpPr>
          <p:nvPr/>
        </p:nvSpPr>
        <p:spPr bwMode="auto">
          <a:xfrm>
            <a:off x="9032768" y="5475396"/>
            <a:ext cx="3794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000" b="1" i="1" dirty="0">
                <a:solidFill>
                  <a:srgbClr val="FF0000"/>
                </a:solidFill>
                <a:sym typeface="Wingdings 2" panose="05020102010507070707" pitchFamily="18" charset="2"/>
              </a:rPr>
              <a:t>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222611" y="1813679"/>
            <a:ext cx="20608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Nito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dioxit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744033" y="2346703"/>
            <a:ext cx="269315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Luu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huynh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trioxit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4358865" y="3385878"/>
            <a:ext cx="23694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Bari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463041" y="2894708"/>
            <a:ext cx="192411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Bạc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552131" y="3927815"/>
            <a:ext cx="914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565777" y="4389480"/>
            <a:ext cx="914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552130" y="4902547"/>
            <a:ext cx="914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2400" baseline="-25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2552129" y="5443000"/>
            <a:ext cx="9143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MgO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11484"/>
    </mc:Choice>
    <mc:Fallback xmlns="">
      <p:transition spd="slow" advTm="211484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|1.1|40.9|7.8|3.8|7.6|8|4.4|6.9|11.2|19.8|17.8|5.2|6|8.7|6.4|9|7.6|10.2|7.6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383</Words>
  <Application>Microsoft Office PowerPoint</Application>
  <PresentationFormat>Widescreen</PresentationFormat>
  <Paragraphs>127</Paragraphs>
  <Slides>6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8" baseType="lpstr">
      <vt:lpstr>.VnTime</vt:lpstr>
      <vt:lpstr>Arial</vt:lpstr>
      <vt:lpstr>Calibri</vt:lpstr>
      <vt:lpstr>Calibri Light</vt:lpstr>
      <vt:lpstr>Symbol</vt:lpstr>
      <vt:lpstr>Tahoma</vt:lpstr>
      <vt:lpstr>Times New Roman</vt:lpstr>
      <vt:lpstr>VNI-Times</vt:lpstr>
      <vt:lpstr>Wingdings</vt:lpstr>
      <vt:lpstr>Wingdings 2</vt:lpstr>
      <vt:lpstr>Office Theme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13</cp:revision>
  <dcterms:created xsi:type="dcterms:W3CDTF">2020-04-06T23:50:00Z</dcterms:created>
  <dcterms:modified xsi:type="dcterms:W3CDTF">2020-04-07T15:10:16Z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1033-11.2.0.9255</vt:lpwstr>
  </property>
</Properties>
</file>