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9" r:id="rId3"/>
    <p:sldId id="260" r:id="rId4"/>
    <p:sldId id="261" r:id="rId5"/>
    <p:sldId id="262" r:id="rId6"/>
    <p:sldId id="263"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4CD14-FC89-4989-9D57-34C9558BFA6E}" type="datetimeFigureOut">
              <a:rPr lang="en-US" smtClean="0"/>
              <a:t>3/30/2020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E6BEF-A518-4F04-9D27-8F82C8071BEB}" type="slidenum">
              <a:rPr lang="en-US" smtClean="0"/>
              <a:t>‹#›</a:t>
            </a:fld>
            <a:endParaRPr lang="en-US"/>
          </a:p>
        </p:txBody>
      </p:sp>
    </p:spTree>
    <p:extLst>
      <p:ext uri="{BB962C8B-B14F-4D97-AF65-F5344CB8AC3E}">
        <p14:creationId xmlns:p14="http://schemas.microsoft.com/office/powerpoint/2010/main" val="183320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r" eaLnBrk="1" hangingPunct="1"/>
            <a:fld id="{0BE619DD-3289-4402-9101-7C71DDF9D436}" type="slidenum">
              <a:rPr lang="en-US" altLang="en-US" sz="1200">
                <a:latin typeface="Times New Roman" panose="02020603050405020304" pitchFamily="18" charset="0"/>
                <a:cs typeface="Arial" panose="020B0604020202020204" pitchFamily="34" charset="0"/>
              </a:rPr>
              <a:pPr algn="r" eaLnBrk="1" hangingPunct="1"/>
              <a:t>1</a:t>
            </a:fld>
            <a:endParaRPr lang="en-US" altLang="en-US" sz="1200">
              <a:latin typeface="Times New Roman" panose="02020603050405020304" pitchFamily="18" charset="0"/>
              <a:cs typeface="Arial" panose="020B0604020202020204" pitchFamily="34"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Chµo mõng</a:t>
            </a:r>
          </a:p>
        </p:txBody>
      </p:sp>
    </p:spTree>
    <p:extLst>
      <p:ext uri="{BB962C8B-B14F-4D97-AF65-F5344CB8AC3E}">
        <p14:creationId xmlns:p14="http://schemas.microsoft.com/office/powerpoint/2010/main" val="4246947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0EA65C-582F-4A43-ADF4-A6566EE0E32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344865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0EA65C-582F-4A43-ADF4-A6566EE0E32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3683415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0EA65C-582F-4A43-ADF4-A6566EE0E32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4221185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0EA65C-582F-4A43-ADF4-A6566EE0E32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368927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D0EA65C-582F-4A43-ADF4-A6566EE0E32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3057948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0EA65C-582F-4A43-ADF4-A6566EE0E32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2462346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0EA65C-582F-4A43-ADF4-A6566EE0E32D}" type="datetimeFigureOut">
              <a:rPr lang="en-US" smtClean="0"/>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1332011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0EA65C-582F-4A43-ADF4-A6566EE0E32D}" type="datetimeFigureOut">
              <a:rPr lang="en-US" smtClean="0"/>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2819838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0EA65C-582F-4A43-ADF4-A6566EE0E32D}" type="datetimeFigureOut">
              <a:rPr lang="en-US" smtClean="0"/>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252295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0EA65C-582F-4A43-ADF4-A6566EE0E32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1517636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0EA65C-582F-4A43-ADF4-A6566EE0E32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0E9C8-B726-4A75-9BF0-81ABA022D07B}" type="slidenum">
              <a:rPr lang="en-US" smtClean="0"/>
              <a:t>‹#›</a:t>
            </a:fld>
            <a:endParaRPr lang="en-US"/>
          </a:p>
        </p:txBody>
      </p:sp>
    </p:spTree>
    <p:extLst>
      <p:ext uri="{BB962C8B-B14F-4D97-AF65-F5344CB8AC3E}">
        <p14:creationId xmlns:p14="http://schemas.microsoft.com/office/powerpoint/2010/main" val="1412651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0EA65C-582F-4A43-ADF4-A6566EE0E32D}" type="datetimeFigureOut">
              <a:rPr lang="en-US" smtClean="0"/>
              <a:t>3/30/2020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0E9C8-B726-4A75-9BF0-81ABA022D07B}" type="slidenum">
              <a:rPr lang="en-US" smtClean="0"/>
              <a:t>‹#›</a:t>
            </a:fld>
            <a:endParaRPr lang="en-US"/>
          </a:p>
        </p:txBody>
      </p:sp>
    </p:spTree>
    <p:extLst>
      <p:ext uri="{BB962C8B-B14F-4D97-AF65-F5344CB8AC3E}">
        <p14:creationId xmlns:p14="http://schemas.microsoft.com/office/powerpoint/2010/main" val="315209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5" name="Picture 3"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914401"/>
            <a:ext cx="152400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6" name="Picture 4"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81801" y="28956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7" name="Picture 5"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858001" y="48006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8" name="Picture 6"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1066801"/>
            <a:ext cx="13716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9" name="Picture 7"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286001" y="46482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0" name="Picture 8"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229601" y="48768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1" name="Picture 9"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220201" y="5913438"/>
            <a:ext cx="1152525"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2" name="Picture 10"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515476" y="45720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3" name="Picture 11"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24401" y="4922838"/>
            <a:ext cx="1152525"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4" name="Picture 12"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114801" y="2743201"/>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77" name="Rectangle 13"/>
          <p:cNvSpPr>
            <a:spLocks noChangeArrowheads="1"/>
          </p:cNvSpPr>
          <p:nvPr/>
        </p:nvSpPr>
        <p:spPr bwMode="auto">
          <a:xfrm>
            <a:off x="2306638" y="4368800"/>
            <a:ext cx="7848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ctr" eaLnBrk="1" hangingPunct="1"/>
            <a:r>
              <a:rPr lang="en-US" altLang="en-US" sz="3200" b="1" dirty="0">
                <a:latin typeface="Times New Roman" panose="02020603050405020304" pitchFamily="18" charset="0"/>
                <a:cs typeface="Times New Roman" panose="02020603050405020304" pitchFamily="18" charset="0"/>
              </a:rPr>
              <a:t>GV :HUỲNH THỊ KIM TRÚC</a:t>
            </a:r>
            <a:endParaRPr lang="en-US" altLang="en-US" sz="2800" b="1" dirty="0">
              <a:latin typeface="Times New Roman" panose="02020603050405020304" pitchFamily="18" charset="0"/>
              <a:cs typeface="Times New Roman" panose="02020603050405020304" pitchFamily="18" charset="0"/>
            </a:endParaRPr>
          </a:p>
        </p:txBody>
      </p:sp>
      <p:sp>
        <p:nvSpPr>
          <p:cNvPr id="88078" name="AutoShape 14"/>
          <p:cNvSpPr>
            <a:spLocks noChangeArrowheads="1"/>
          </p:cNvSpPr>
          <p:nvPr/>
        </p:nvSpPr>
        <p:spPr bwMode="auto">
          <a:xfrm>
            <a:off x="8229600" y="6172200"/>
            <a:ext cx="609600" cy="609600"/>
          </a:xfrm>
          <a:prstGeom prst="irregularSeal2">
            <a:avLst/>
          </a:prstGeom>
          <a:gradFill rotWithShape="1">
            <a:gsLst>
              <a:gs pos="0">
                <a:srgbClr val="0000FF"/>
              </a:gs>
              <a:gs pos="100000">
                <a:schemeClr val="bg1"/>
              </a:gs>
            </a:gsLst>
            <a:path path="shape">
              <a:fillToRect l="50000" t="50000" r="50000" b="50000"/>
            </a:path>
          </a:gradFill>
          <a:ln>
            <a:noFill/>
          </a:ln>
          <a:effectLst>
            <a:outerShdw dist="35921" dir="2700000" algn="ctr" rotWithShape="0">
              <a:srgbClr val="21FB21"/>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79" name="AutoShape 15"/>
          <p:cNvSpPr>
            <a:spLocks noChangeArrowheads="1"/>
          </p:cNvSpPr>
          <p:nvPr/>
        </p:nvSpPr>
        <p:spPr bwMode="auto">
          <a:xfrm>
            <a:off x="9296400" y="2362200"/>
            <a:ext cx="685800" cy="609600"/>
          </a:xfrm>
          <a:prstGeom prst="irregularSeal1">
            <a:avLst/>
          </a:prstGeom>
          <a:gradFill rotWithShape="1">
            <a:gsLst>
              <a:gs pos="0">
                <a:srgbClr val="CC00CC"/>
              </a:gs>
              <a:gs pos="100000">
                <a:schemeClr val="bg1"/>
              </a:gs>
            </a:gsLst>
            <a:path path="shape">
              <a:fillToRect l="50000" t="50000" r="50000" b="50000"/>
            </a:path>
          </a:gradFill>
          <a:ln>
            <a:noFill/>
          </a:ln>
          <a:effectLst>
            <a:outerShdw dist="35921" dir="2700000" algn="ctr" rotWithShape="0">
              <a:srgbClr val="000099"/>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80" name="AutoShape 16"/>
          <p:cNvSpPr>
            <a:spLocks noChangeArrowheads="1"/>
          </p:cNvSpPr>
          <p:nvPr/>
        </p:nvSpPr>
        <p:spPr bwMode="auto">
          <a:xfrm>
            <a:off x="8610600" y="3352800"/>
            <a:ext cx="609600" cy="457200"/>
          </a:xfrm>
          <a:prstGeom prst="irregularSeal2">
            <a:avLst/>
          </a:prstGeom>
          <a:gradFill rotWithShape="1">
            <a:gsLst>
              <a:gs pos="0">
                <a:schemeClr val="accent1"/>
              </a:gs>
              <a:gs pos="100000">
                <a:schemeClr val="bg1"/>
              </a:gs>
            </a:gsLst>
            <a:path path="shape">
              <a:fillToRect l="50000" t="50000" r="50000" b="50000"/>
            </a:path>
          </a:gradFill>
          <a:ln>
            <a:noFill/>
          </a:ln>
          <a:effectLst>
            <a:outerShdw dist="35921" dir="2700000" algn="ctr" rotWithShape="0">
              <a:srgbClr val="FF00FF"/>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81" name="AutoShape 17"/>
          <p:cNvSpPr>
            <a:spLocks noChangeArrowheads="1"/>
          </p:cNvSpPr>
          <p:nvPr/>
        </p:nvSpPr>
        <p:spPr bwMode="auto">
          <a:xfrm>
            <a:off x="9677400" y="4038600"/>
            <a:ext cx="609600" cy="457200"/>
          </a:xfrm>
          <a:prstGeom prst="irregularSeal2">
            <a:avLst/>
          </a:prstGeom>
          <a:gradFill rotWithShape="1">
            <a:gsLst>
              <a:gs pos="0">
                <a:srgbClr val="FFCC00"/>
              </a:gs>
              <a:gs pos="100000">
                <a:schemeClr val="bg1"/>
              </a:gs>
            </a:gsLst>
            <a:path path="shape">
              <a:fillToRect l="50000" t="50000" r="50000" b="50000"/>
            </a:path>
          </a:gradFill>
          <a:ln>
            <a:noFill/>
          </a:ln>
          <a:effectLst>
            <a:outerShdw dist="35921" dir="2700000" algn="ctr" rotWithShape="0">
              <a:srgbClr val="00FFFF"/>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82" name="AutoShape 18"/>
          <p:cNvSpPr>
            <a:spLocks noChangeArrowheads="1"/>
          </p:cNvSpPr>
          <p:nvPr/>
        </p:nvSpPr>
        <p:spPr bwMode="auto">
          <a:xfrm>
            <a:off x="7239000" y="5029200"/>
            <a:ext cx="685800" cy="609600"/>
          </a:xfrm>
          <a:prstGeom prst="irregularSeal1">
            <a:avLst/>
          </a:prstGeom>
          <a:gradFill rotWithShape="1">
            <a:gsLst>
              <a:gs pos="0">
                <a:srgbClr val="CC00CC"/>
              </a:gs>
              <a:gs pos="100000">
                <a:schemeClr val="bg1"/>
              </a:gs>
            </a:gsLst>
            <a:path path="shape">
              <a:fillToRect l="50000" t="50000" r="50000" b="50000"/>
            </a:path>
          </a:gradFill>
          <a:ln>
            <a:noFill/>
          </a:ln>
          <a:effectLst>
            <a:outerShdw dist="35921" dir="2700000" algn="ctr" rotWithShape="0">
              <a:srgbClr val="000099"/>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83" name="AutoShape 19"/>
          <p:cNvSpPr>
            <a:spLocks noChangeArrowheads="1"/>
          </p:cNvSpPr>
          <p:nvPr/>
        </p:nvSpPr>
        <p:spPr bwMode="auto">
          <a:xfrm>
            <a:off x="7772400" y="4038600"/>
            <a:ext cx="685800" cy="533400"/>
          </a:xfrm>
          <a:prstGeom prst="irregularSeal1">
            <a:avLst/>
          </a:prstGeom>
          <a:gradFill rotWithShape="1">
            <a:gsLst>
              <a:gs pos="0">
                <a:srgbClr val="CC00CC"/>
              </a:gs>
              <a:gs pos="100000">
                <a:schemeClr val="bg1"/>
              </a:gs>
            </a:gsLst>
            <a:path path="shape">
              <a:fillToRect l="50000" t="50000" r="50000" b="50000"/>
            </a:path>
          </a:gradFill>
          <a:ln>
            <a:noFill/>
          </a:ln>
          <a:effectLst>
            <a:outerShdw dist="35921" dir="2700000" algn="ctr" rotWithShape="0">
              <a:srgbClr val="000099"/>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sp>
        <p:nvSpPr>
          <p:cNvPr id="88084" name="AutoShape 20"/>
          <p:cNvSpPr>
            <a:spLocks noChangeArrowheads="1"/>
          </p:cNvSpPr>
          <p:nvPr/>
        </p:nvSpPr>
        <p:spPr bwMode="auto">
          <a:xfrm>
            <a:off x="9144000" y="4953000"/>
            <a:ext cx="685800" cy="609600"/>
          </a:xfrm>
          <a:prstGeom prst="irregularSeal2">
            <a:avLst/>
          </a:prstGeom>
          <a:gradFill rotWithShape="1">
            <a:gsLst>
              <a:gs pos="0">
                <a:srgbClr val="FFCC00"/>
              </a:gs>
              <a:gs pos="100000">
                <a:schemeClr val="bg1"/>
              </a:gs>
            </a:gsLst>
            <a:path path="shape">
              <a:fillToRect l="50000" t="50000" r="50000" b="50000"/>
            </a:path>
          </a:gradFill>
          <a:ln>
            <a:noFill/>
          </a:ln>
          <a:effectLst>
            <a:outerShdw dist="35921" dir="2700000" algn="ctr" rotWithShape="0">
              <a:srgbClr val="00FFFF"/>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vi-VN" altLang="en-US" sz="1800">
              <a:cs typeface="Arial" panose="020B0604020202020204" pitchFamily="34" charset="0"/>
            </a:endParaRPr>
          </a:p>
        </p:txBody>
      </p:sp>
      <p:pic>
        <p:nvPicPr>
          <p:cNvPr id="90133" name="Picture 21" descr="heart-fountain"/>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53340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4" name="Picture 22" descr="1018272pyifbwc5d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247568">
            <a:off x="8667750" y="5124450"/>
            <a:ext cx="7620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5" name="Picture 23" descr="1018272pyifbwc5d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337634">
            <a:off x="6610350" y="5276850"/>
            <a:ext cx="7620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6" name="Picture 24" descr="1018272pyifbwc5d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247568">
            <a:off x="2876550" y="5048250"/>
            <a:ext cx="7620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7" name="Picture 25" descr="1018272pyifbwc5d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247568">
            <a:off x="4781550" y="5124450"/>
            <a:ext cx="7620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41" name="Picture 29" descr="DSTARS-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057401" y="-244475"/>
            <a:ext cx="115252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42" name="Text Box 30"/>
          <p:cNvSpPr txBox="1">
            <a:spLocks noChangeArrowheads="1"/>
          </p:cNvSpPr>
          <p:nvPr/>
        </p:nvSpPr>
        <p:spPr bwMode="auto">
          <a:xfrm>
            <a:off x="2050870" y="776288"/>
            <a:ext cx="83058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ctr">
              <a:spcBef>
                <a:spcPct val="50000"/>
              </a:spcBef>
            </a:pPr>
            <a:r>
              <a:rPr lang="en-US" altLang="en-US" sz="4000" b="1" dirty="0">
                <a:solidFill>
                  <a:srgbClr val="FF0000"/>
                </a:solidFill>
                <a:latin typeface="Times New Roman" panose="02020603050405020304" pitchFamily="18" charset="0"/>
                <a:cs typeface="Times New Roman" panose="02020603050405020304" pitchFamily="18" charset="0"/>
              </a:rPr>
              <a:t>CHỦ ĐỀ17:SỰ NỞ VÌ NHIỆT CỦA CHẤT </a:t>
            </a:r>
            <a:r>
              <a:rPr lang="en-US" altLang="en-US" sz="4000" b="1" dirty="0" smtClean="0">
                <a:solidFill>
                  <a:srgbClr val="FF0000"/>
                </a:solidFill>
                <a:latin typeface="Times New Roman" panose="02020603050405020304" pitchFamily="18" charset="0"/>
                <a:cs typeface="Times New Roman" panose="02020603050405020304" pitchFamily="18" charset="0"/>
              </a:rPr>
              <a:t>RẮN</a:t>
            </a:r>
          </a:p>
          <a:p>
            <a:pPr algn="ctr">
              <a:spcBef>
                <a:spcPct val="50000"/>
              </a:spcBef>
            </a:pPr>
            <a:r>
              <a:rPr lang="en-US" altLang="en-US" sz="4000" b="1" dirty="0" smtClean="0">
                <a:solidFill>
                  <a:srgbClr val="FF0000"/>
                </a:solidFill>
                <a:latin typeface="Times New Roman" panose="02020603050405020304" pitchFamily="18" charset="0"/>
                <a:cs typeface="Times New Roman" panose="02020603050405020304" pitchFamily="18" charset="0"/>
              </a:rPr>
              <a:t>BÀI TẬP</a:t>
            </a:r>
            <a:endParaRPr lang="en-US" altLang="en-US" sz="2400" b="1" dirty="0">
              <a:solidFill>
                <a:srgbClr val="FFFF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5168419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indefinite" fill="hold" grpId="0" nodeType="afterEffect">
                                  <p:stCondLst>
                                    <p:cond delay="0"/>
                                  </p:stCondLst>
                                  <p:endCondLst>
                                    <p:cond evt="onNext" delay="0">
                                      <p:tgtEl>
                                        <p:sldTgt/>
                                      </p:tgtEl>
                                    </p:cond>
                                  </p:endCondLst>
                                  <p:childTnLst>
                                    <p:animClr clrSpc="hsl" dir="cw">
                                      <p:cBhvr override="childStyle">
                                        <p:cTn id="6" dur="2000" fill="hold"/>
                                        <p:tgtEl>
                                          <p:spTgt spid="88077"/>
                                        </p:tgtEl>
                                        <p:attrNameLst>
                                          <p:attrName>style.color</p:attrName>
                                        </p:attrNameLst>
                                      </p:cBhvr>
                                      <p:by>
                                        <p:hsl h="-7200000" s="0" l="0"/>
                                      </p:by>
                                    </p:animClr>
                                    <p:animClr clrSpc="hsl" dir="cw">
                                      <p:cBhvr>
                                        <p:cTn id="7" dur="2000" fill="hold"/>
                                        <p:tgtEl>
                                          <p:spTgt spid="88077"/>
                                        </p:tgtEl>
                                        <p:attrNameLst>
                                          <p:attrName>fillcolor</p:attrName>
                                        </p:attrNameLst>
                                      </p:cBhvr>
                                      <p:by>
                                        <p:hsl h="-7200000" s="0" l="0"/>
                                      </p:by>
                                    </p:animClr>
                                    <p:animClr clrSpc="hsl" dir="cw">
                                      <p:cBhvr>
                                        <p:cTn id="8" dur="2000" fill="hold"/>
                                        <p:tgtEl>
                                          <p:spTgt spid="88077"/>
                                        </p:tgtEl>
                                        <p:attrNameLst>
                                          <p:attrName>stroke.color</p:attrName>
                                        </p:attrNameLst>
                                      </p:cBhvr>
                                      <p:by>
                                        <p:hsl h="-7200000" s="0" l="0"/>
                                      </p:by>
                                    </p:animClr>
                                    <p:set>
                                      <p:cBhvr>
                                        <p:cTn id="9" dur="2000" fill="hold"/>
                                        <p:tgtEl>
                                          <p:spTgt spid="88077"/>
                                        </p:tgtEl>
                                        <p:attrNameLst>
                                          <p:attrName>fill.type</p:attrName>
                                        </p:attrNameLst>
                                      </p:cBhvr>
                                      <p:to>
                                        <p:strVal val="solid"/>
                                      </p:to>
                                    </p:set>
                                  </p:childTnLst>
                                </p:cTn>
                              </p:par>
                              <p:par>
                                <p:cTn id="10" presetID="23" presetClass="entr" presetSubtype="528" repeatCount="indefinite" fill="hold" grpId="0" nodeType="withEffect">
                                  <p:stCondLst>
                                    <p:cond delay="0"/>
                                  </p:stCondLst>
                                  <p:childTnLst>
                                    <p:set>
                                      <p:cBhvr>
                                        <p:cTn id="11" dur="1" fill="hold">
                                          <p:stCondLst>
                                            <p:cond delay="0"/>
                                          </p:stCondLst>
                                        </p:cTn>
                                        <p:tgtEl>
                                          <p:spTgt spid="88078"/>
                                        </p:tgtEl>
                                        <p:attrNameLst>
                                          <p:attrName>style.visibility</p:attrName>
                                        </p:attrNameLst>
                                      </p:cBhvr>
                                      <p:to>
                                        <p:strVal val="visible"/>
                                      </p:to>
                                    </p:set>
                                    <p:anim calcmode="lin" valueType="num">
                                      <p:cBhvr>
                                        <p:cTn id="12" dur="500" fill="hold"/>
                                        <p:tgtEl>
                                          <p:spTgt spid="88078"/>
                                        </p:tgtEl>
                                        <p:attrNameLst>
                                          <p:attrName>ppt_w</p:attrName>
                                        </p:attrNameLst>
                                      </p:cBhvr>
                                      <p:tavLst>
                                        <p:tav tm="0">
                                          <p:val>
                                            <p:fltVal val="0"/>
                                          </p:val>
                                        </p:tav>
                                        <p:tav tm="100000">
                                          <p:val>
                                            <p:strVal val="#ppt_w"/>
                                          </p:val>
                                        </p:tav>
                                      </p:tavLst>
                                    </p:anim>
                                    <p:anim calcmode="lin" valueType="num">
                                      <p:cBhvr>
                                        <p:cTn id="13" dur="500" fill="hold"/>
                                        <p:tgtEl>
                                          <p:spTgt spid="88078"/>
                                        </p:tgtEl>
                                        <p:attrNameLst>
                                          <p:attrName>ppt_h</p:attrName>
                                        </p:attrNameLst>
                                      </p:cBhvr>
                                      <p:tavLst>
                                        <p:tav tm="0">
                                          <p:val>
                                            <p:fltVal val="0"/>
                                          </p:val>
                                        </p:tav>
                                        <p:tav tm="100000">
                                          <p:val>
                                            <p:strVal val="#ppt_h"/>
                                          </p:val>
                                        </p:tav>
                                      </p:tavLst>
                                    </p:anim>
                                    <p:anim calcmode="lin" valueType="num">
                                      <p:cBhvr>
                                        <p:cTn id="14" dur="500" fill="hold"/>
                                        <p:tgtEl>
                                          <p:spTgt spid="88078"/>
                                        </p:tgtEl>
                                        <p:attrNameLst>
                                          <p:attrName>ppt_x</p:attrName>
                                        </p:attrNameLst>
                                      </p:cBhvr>
                                      <p:tavLst>
                                        <p:tav tm="0">
                                          <p:val>
                                            <p:fltVal val="0.5"/>
                                          </p:val>
                                        </p:tav>
                                        <p:tav tm="100000">
                                          <p:val>
                                            <p:strVal val="#ppt_x"/>
                                          </p:val>
                                        </p:tav>
                                      </p:tavLst>
                                    </p:anim>
                                    <p:anim calcmode="lin" valueType="num">
                                      <p:cBhvr>
                                        <p:cTn id="15" dur="500" fill="hold"/>
                                        <p:tgtEl>
                                          <p:spTgt spid="88078"/>
                                        </p:tgtEl>
                                        <p:attrNameLst>
                                          <p:attrName>ppt_y</p:attrName>
                                        </p:attrNameLst>
                                      </p:cBhvr>
                                      <p:tavLst>
                                        <p:tav tm="0">
                                          <p:val>
                                            <p:fltVal val="0.5"/>
                                          </p:val>
                                        </p:tav>
                                        <p:tav tm="100000">
                                          <p:val>
                                            <p:strVal val="#ppt_y"/>
                                          </p:val>
                                        </p:tav>
                                      </p:tavLst>
                                    </p:anim>
                                  </p:childTnLst>
                                </p:cTn>
                              </p:par>
                              <p:par>
                                <p:cTn id="16" presetID="23" presetClass="entr" presetSubtype="528" repeatCount="indefinite" fill="hold" grpId="0" nodeType="withEffect">
                                  <p:stCondLst>
                                    <p:cond delay="0"/>
                                  </p:stCondLst>
                                  <p:childTnLst>
                                    <p:set>
                                      <p:cBhvr>
                                        <p:cTn id="17" dur="1" fill="hold">
                                          <p:stCondLst>
                                            <p:cond delay="0"/>
                                          </p:stCondLst>
                                        </p:cTn>
                                        <p:tgtEl>
                                          <p:spTgt spid="88079"/>
                                        </p:tgtEl>
                                        <p:attrNameLst>
                                          <p:attrName>style.visibility</p:attrName>
                                        </p:attrNameLst>
                                      </p:cBhvr>
                                      <p:to>
                                        <p:strVal val="visible"/>
                                      </p:to>
                                    </p:set>
                                    <p:anim calcmode="lin" valueType="num">
                                      <p:cBhvr>
                                        <p:cTn id="18" dur="500" fill="hold"/>
                                        <p:tgtEl>
                                          <p:spTgt spid="88079"/>
                                        </p:tgtEl>
                                        <p:attrNameLst>
                                          <p:attrName>ppt_w</p:attrName>
                                        </p:attrNameLst>
                                      </p:cBhvr>
                                      <p:tavLst>
                                        <p:tav tm="0">
                                          <p:val>
                                            <p:fltVal val="0"/>
                                          </p:val>
                                        </p:tav>
                                        <p:tav tm="100000">
                                          <p:val>
                                            <p:strVal val="#ppt_w"/>
                                          </p:val>
                                        </p:tav>
                                      </p:tavLst>
                                    </p:anim>
                                    <p:anim calcmode="lin" valueType="num">
                                      <p:cBhvr>
                                        <p:cTn id="19" dur="500" fill="hold"/>
                                        <p:tgtEl>
                                          <p:spTgt spid="88079"/>
                                        </p:tgtEl>
                                        <p:attrNameLst>
                                          <p:attrName>ppt_h</p:attrName>
                                        </p:attrNameLst>
                                      </p:cBhvr>
                                      <p:tavLst>
                                        <p:tav tm="0">
                                          <p:val>
                                            <p:fltVal val="0"/>
                                          </p:val>
                                        </p:tav>
                                        <p:tav tm="100000">
                                          <p:val>
                                            <p:strVal val="#ppt_h"/>
                                          </p:val>
                                        </p:tav>
                                      </p:tavLst>
                                    </p:anim>
                                    <p:anim calcmode="lin" valueType="num">
                                      <p:cBhvr>
                                        <p:cTn id="20" dur="500" fill="hold"/>
                                        <p:tgtEl>
                                          <p:spTgt spid="88079"/>
                                        </p:tgtEl>
                                        <p:attrNameLst>
                                          <p:attrName>ppt_x</p:attrName>
                                        </p:attrNameLst>
                                      </p:cBhvr>
                                      <p:tavLst>
                                        <p:tav tm="0">
                                          <p:val>
                                            <p:fltVal val="0.5"/>
                                          </p:val>
                                        </p:tav>
                                        <p:tav tm="100000">
                                          <p:val>
                                            <p:strVal val="#ppt_x"/>
                                          </p:val>
                                        </p:tav>
                                      </p:tavLst>
                                    </p:anim>
                                    <p:anim calcmode="lin" valueType="num">
                                      <p:cBhvr>
                                        <p:cTn id="21" dur="500" fill="hold"/>
                                        <p:tgtEl>
                                          <p:spTgt spid="88079"/>
                                        </p:tgtEl>
                                        <p:attrNameLst>
                                          <p:attrName>ppt_y</p:attrName>
                                        </p:attrNameLst>
                                      </p:cBhvr>
                                      <p:tavLst>
                                        <p:tav tm="0">
                                          <p:val>
                                            <p:fltVal val="0.5"/>
                                          </p:val>
                                        </p:tav>
                                        <p:tav tm="100000">
                                          <p:val>
                                            <p:strVal val="#ppt_y"/>
                                          </p:val>
                                        </p:tav>
                                      </p:tavLst>
                                    </p:anim>
                                  </p:childTnLst>
                                </p:cTn>
                              </p:par>
                              <p:par>
                                <p:cTn id="22" presetID="23" presetClass="entr" presetSubtype="528" repeatCount="indefinite" fill="hold" grpId="0" nodeType="withEffect">
                                  <p:stCondLst>
                                    <p:cond delay="0"/>
                                  </p:stCondLst>
                                  <p:childTnLst>
                                    <p:set>
                                      <p:cBhvr>
                                        <p:cTn id="23" dur="1" fill="hold">
                                          <p:stCondLst>
                                            <p:cond delay="0"/>
                                          </p:stCondLst>
                                        </p:cTn>
                                        <p:tgtEl>
                                          <p:spTgt spid="88080"/>
                                        </p:tgtEl>
                                        <p:attrNameLst>
                                          <p:attrName>style.visibility</p:attrName>
                                        </p:attrNameLst>
                                      </p:cBhvr>
                                      <p:to>
                                        <p:strVal val="visible"/>
                                      </p:to>
                                    </p:set>
                                    <p:anim calcmode="lin" valueType="num">
                                      <p:cBhvr>
                                        <p:cTn id="24" dur="500" fill="hold"/>
                                        <p:tgtEl>
                                          <p:spTgt spid="88080"/>
                                        </p:tgtEl>
                                        <p:attrNameLst>
                                          <p:attrName>ppt_w</p:attrName>
                                        </p:attrNameLst>
                                      </p:cBhvr>
                                      <p:tavLst>
                                        <p:tav tm="0">
                                          <p:val>
                                            <p:fltVal val="0"/>
                                          </p:val>
                                        </p:tav>
                                        <p:tav tm="100000">
                                          <p:val>
                                            <p:strVal val="#ppt_w"/>
                                          </p:val>
                                        </p:tav>
                                      </p:tavLst>
                                    </p:anim>
                                    <p:anim calcmode="lin" valueType="num">
                                      <p:cBhvr>
                                        <p:cTn id="25" dur="500" fill="hold"/>
                                        <p:tgtEl>
                                          <p:spTgt spid="88080"/>
                                        </p:tgtEl>
                                        <p:attrNameLst>
                                          <p:attrName>ppt_h</p:attrName>
                                        </p:attrNameLst>
                                      </p:cBhvr>
                                      <p:tavLst>
                                        <p:tav tm="0">
                                          <p:val>
                                            <p:fltVal val="0"/>
                                          </p:val>
                                        </p:tav>
                                        <p:tav tm="100000">
                                          <p:val>
                                            <p:strVal val="#ppt_h"/>
                                          </p:val>
                                        </p:tav>
                                      </p:tavLst>
                                    </p:anim>
                                    <p:anim calcmode="lin" valueType="num">
                                      <p:cBhvr>
                                        <p:cTn id="26" dur="500" fill="hold"/>
                                        <p:tgtEl>
                                          <p:spTgt spid="88080"/>
                                        </p:tgtEl>
                                        <p:attrNameLst>
                                          <p:attrName>ppt_x</p:attrName>
                                        </p:attrNameLst>
                                      </p:cBhvr>
                                      <p:tavLst>
                                        <p:tav tm="0">
                                          <p:val>
                                            <p:fltVal val="0.5"/>
                                          </p:val>
                                        </p:tav>
                                        <p:tav tm="100000">
                                          <p:val>
                                            <p:strVal val="#ppt_x"/>
                                          </p:val>
                                        </p:tav>
                                      </p:tavLst>
                                    </p:anim>
                                    <p:anim calcmode="lin" valueType="num">
                                      <p:cBhvr>
                                        <p:cTn id="27" dur="500" fill="hold"/>
                                        <p:tgtEl>
                                          <p:spTgt spid="88080"/>
                                        </p:tgtEl>
                                        <p:attrNameLst>
                                          <p:attrName>ppt_y</p:attrName>
                                        </p:attrNameLst>
                                      </p:cBhvr>
                                      <p:tavLst>
                                        <p:tav tm="0">
                                          <p:val>
                                            <p:fltVal val="0.5"/>
                                          </p:val>
                                        </p:tav>
                                        <p:tav tm="100000">
                                          <p:val>
                                            <p:strVal val="#ppt_y"/>
                                          </p:val>
                                        </p:tav>
                                      </p:tavLst>
                                    </p:anim>
                                  </p:childTnLst>
                                </p:cTn>
                              </p:par>
                              <p:par>
                                <p:cTn id="28" presetID="23" presetClass="entr" presetSubtype="528" repeatCount="indefinite" fill="hold" grpId="0" nodeType="withEffect">
                                  <p:stCondLst>
                                    <p:cond delay="0"/>
                                  </p:stCondLst>
                                  <p:childTnLst>
                                    <p:set>
                                      <p:cBhvr>
                                        <p:cTn id="29" dur="1" fill="hold">
                                          <p:stCondLst>
                                            <p:cond delay="0"/>
                                          </p:stCondLst>
                                        </p:cTn>
                                        <p:tgtEl>
                                          <p:spTgt spid="88081"/>
                                        </p:tgtEl>
                                        <p:attrNameLst>
                                          <p:attrName>style.visibility</p:attrName>
                                        </p:attrNameLst>
                                      </p:cBhvr>
                                      <p:to>
                                        <p:strVal val="visible"/>
                                      </p:to>
                                    </p:set>
                                    <p:anim calcmode="lin" valueType="num">
                                      <p:cBhvr>
                                        <p:cTn id="30" dur="500" fill="hold"/>
                                        <p:tgtEl>
                                          <p:spTgt spid="88081"/>
                                        </p:tgtEl>
                                        <p:attrNameLst>
                                          <p:attrName>ppt_w</p:attrName>
                                        </p:attrNameLst>
                                      </p:cBhvr>
                                      <p:tavLst>
                                        <p:tav tm="0">
                                          <p:val>
                                            <p:fltVal val="0"/>
                                          </p:val>
                                        </p:tav>
                                        <p:tav tm="100000">
                                          <p:val>
                                            <p:strVal val="#ppt_w"/>
                                          </p:val>
                                        </p:tav>
                                      </p:tavLst>
                                    </p:anim>
                                    <p:anim calcmode="lin" valueType="num">
                                      <p:cBhvr>
                                        <p:cTn id="31" dur="500" fill="hold"/>
                                        <p:tgtEl>
                                          <p:spTgt spid="88081"/>
                                        </p:tgtEl>
                                        <p:attrNameLst>
                                          <p:attrName>ppt_h</p:attrName>
                                        </p:attrNameLst>
                                      </p:cBhvr>
                                      <p:tavLst>
                                        <p:tav tm="0">
                                          <p:val>
                                            <p:fltVal val="0"/>
                                          </p:val>
                                        </p:tav>
                                        <p:tav tm="100000">
                                          <p:val>
                                            <p:strVal val="#ppt_h"/>
                                          </p:val>
                                        </p:tav>
                                      </p:tavLst>
                                    </p:anim>
                                    <p:anim calcmode="lin" valueType="num">
                                      <p:cBhvr>
                                        <p:cTn id="32" dur="500" fill="hold"/>
                                        <p:tgtEl>
                                          <p:spTgt spid="88081"/>
                                        </p:tgtEl>
                                        <p:attrNameLst>
                                          <p:attrName>ppt_x</p:attrName>
                                        </p:attrNameLst>
                                      </p:cBhvr>
                                      <p:tavLst>
                                        <p:tav tm="0">
                                          <p:val>
                                            <p:fltVal val="0.5"/>
                                          </p:val>
                                        </p:tav>
                                        <p:tav tm="100000">
                                          <p:val>
                                            <p:strVal val="#ppt_x"/>
                                          </p:val>
                                        </p:tav>
                                      </p:tavLst>
                                    </p:anim>
                                    <p:anim calcmode="lin" valueType="num">
                                      <p:cBhvr>
                                        <p:cTn id="33" dur="500" fill="hold"/>
                                        <p:tgtEl>
                                          <p:spTgt spid="88081"/>
                                        </p:tgtEl>
                                        <p:attrNameLst>
                                          <p:attrName>ppt_y</p:attrName>
                                        </p:attrNameLst>
                                      </p:cBhvr>
                                      <p:tavLst>
                                        <p:tav tm="0">
                                          <p:val>
                                            <p:fltVal val="0.5"/>
                                          </p:val>
                                        </p:tav>
                                        <p:tav tm="100000">
                                          <p:val>
                                            <p:strVal val="#ppt_y"/>
                                          </p:val>
                                        </p:tav>
                                      </p:tavLst>
                                    </p:anim>
                                  </p:childTnLst>
                                </p:cTn>
                              </p:par>
                              <p:par>
                                <p:cTn id="34" presetID="23" presetClass="entr" presetSubtype="528" repeatCount="indefinite" fill="hold" grpId="0" nodeType="withEffect">
                                  <p:stCondLst>
                                    <p:cond delay="0"/>
                                  </p:stCondLst>
                                  <p:childTnLst>
                                    <p:set>
                                      <p:cBhvr>
                                        <p:cTn id="35" dur="1" fill="hold">
                                          <p:stCondLst>
                                            <p:cond delay="0"/>
                                          </p:stCondLst>
                                        </p:cTn>
                                        <p:tgtEl>
                                          <p:spTgt spid="88082"/>
                                        </p:tgtEl>
                                        <p:attrNameLst>
                                          <p:attrName>style.visibility</p:attrName>
                                        </p:attrNameLst>
                                      </p:cBhvr>
                                      <p:to>
                                        <p:strVal val="visible"/>
                                      </p:to>
                                    </p:set>
                                    <p:anim calcmode="lin" valueType="num">
                                      <p:cBhvr>
                                        <p:cTn id="36" dur="500" fill="hold"/>
                                        <p:tgtEl>
                                          <p:spTgt spid="88082"/>
                                        </p:tgtEl>
                                        <p:attrNameLst>
                                          <p:attrName>ppt_w</p:attrName>
                                        </p:attrNameLst>
                                      </p:cBhvr>
                                      <p:tavLst>
                                        <p:tav tm="0">
                                          <p:val>
                                            <p:fltVal val="0"/>
                                          </p:val>
                                        </p:tav>
                                        <p:tav tm="100000">
                                          <p:val>
                                            <p:strVal val="#ppt_w"/>
                                          </p:val>
                                        </p:tav>
                                      </p:tavLst>
                                    </p:anim>
                                    <p:anim calcmode="lin" valueType="num">
                                      <p:cBhvr>
                                        <p:cTn id="37" dur="500" fill="hold"/>
                                        <p:tgtEl>
                                          <p:spTgt spid="88082"/>
                                        </p:tgtEl>
                                        <p:attrNameLst>
                                          <p:attrName>ppt_h</p:attrName>
                                        </p:attrNameLst>
                                      </p:cBhvr>
                                      <p:tavLst>
                                        <p:tav tm="0">
                                          <p:val>
                                            <p:fltVal val="0"/>
                                          </p:val>
                                        </p:tav>
                                        <p:tav tm="100000">
                                          <p:val>
                                            <p:strVal val="#ppt_h"/>
                                          </p:val>
                                        </p:tav>
                                      </p:tavLst>
                                    </p:anim>
                                    <p:anim calcmode="lin" valueType="num">
                                      <p:cBhvr>
                                        <p:cTn id="38" dur="500" fill="hold"/>
                                        <p:tgtEl>
                                          <p:spTgt spid="88082"/>
                                        </p:tgtEl>
                                        <p:attrNameLst>
                                          <p:attrName>ppt_x</p:attrName>
                                        </p:attrNameLst>
                                      </p:cBhvr>
                                      <p:tavLst>
                                        <p:tav tm="0">
                                          <p:val>
                                            <p:fltVal val="0.5"/>
                                          </p:val>
                                        </p:tav>
                                        <p:tav tm="100000">
                                          <p:val>
                                            <p:strVal val="#ppt_x"/>
                                          </p:val>
                                        </p:tav>
                                      </p:tavLst>
                                    </p:anim>
                                    <p:anim calcmode="lin" valueType="num">
                                      <p:cBhvr>
                                        <p:cTn id="39" dur="500" fill="hold"/>
                                        <p:tgtEl>
                                          <p:spTgt spid="88082"/>
                                        </p:tgtEl>
                                        <p:attrNameLst>
                                          <p:attrName>ppt_y</p:attrName>
                                        </p:attrNameLst>
                                      </p:cBhvr>
                                      <p:tavLst>
                                        <p:tav tm="0">
                                          <p:val>
                                            <p:fltVal val="0.5"/>
                                          </p:val>
                                        </p:tav>
                                        <p:tav tm="100000">
                                          <p:val>
                                            <p:strVal val="#ppt_y"/>
                                          </p:val>
                                        </p:tav>
                                      </p:tavLst>
                                    </p:anim>
                                  </p:childTnLst>
                                </p:cTn>
                              </p:par>
                              <p:par>
                                <p:cTn id="40" presetID="23" presetClass="entr" presetSubtype="528" repeatCount="indefinite" fill="hold" grpId="0" nodeType="withEffect">
                                  <p:stCondLst>
                                    <p:cond delay="0"/>
                                  </p:stCondLst>
                                  <p:childTnLst>
                                    <p:set>
                                      <p:cBhvr>
                                        <p:cTn id="41" dur="1" fill="hold">
                                          <p:stCondLst>
                                            <p:cond delay="0"/>
                                          </p:stCondLst>
                                        </p:cTn>
                                        <p:tgtEl>
                                          <p:spTgt spid="88083"/>
                                        </p:tgtEl>
                                        <p:attrNameLst>
                                          <p:attrName>style.visibility</p:attrName>
                                        </p:attrNameLst>
                                      </p:cBhvr>
                                      <p:to>
                                        <p:strVal val="visible"/>
                                      </p:to>
                                    </p:set>
                                    <p:anim calcmode="lin" valueType="num">
                                      <p:cBhvr>
                                        <p:cTn id="42" dur="500" fill="hold"/>
                                        <p:tgtEl>
                                          <p:spTgt spid="88083"/>
                                        </p:tgtEl>
                                        <p:attrNameLst>
                                          <p:attrName>ppt_w</p:attrName>
                                        </p:attrNameLst>
                                      </p:cBhvr>
                                      <p:tavLst>
                                        <p:tav tm="0">
                                          <p:val>
                                            <p:fltVal val="0"/>
                                          </p:val>
                                        </p:tav>
                                        <p:tav tm="100000">
                                          <p:val>
                                            <p:strVal val="#ppt_w"/>
                                          </p:val>
                                        </p:tav>
                                      </p:tavLst>
                                    </p:anim>
                                    <p:anim calcmode="lin" valueType="num">
                                      <p:cBhvr>
                                        <p:cTn id="43" dur="500" fill="hold"/>
                                        <p:tgtEl>
                                          <p:spTgt spid="88083"/>
                                        </p:tgtEl>
                                        <p:attrNameLst>
                                          <p:attrName>ppt_h</p:attrName>
                                        </p:attrNameLst>
                                      </p:cBhvr>
                                      <p:tavLst>
                                        <p:tav tm="0">
                                          <p:val>
                                            <p:fltVal val="0"/>
                                          </p:val>
                                        </p:tav>
                                        <p:tav tm="100000">
                                          <p:val>
                                            <p:strVal val="#ppt_h"/>
                                          </p:val>
                                        </p:tav>
                                      </p:tavLst>
                                    </p:anim>
                                    <p:anim calcmode="lin" valueType="num">
                                      <p:cBhvr>
                                        <p:cTn id="44" dur="500" fill="hold"/>
                                        <p:tgtEl>
                                          <p:spTgt spid="88083"/>
                                        </p:tgtEl>
                                        <p:attrNameLst>
                                          <p:attrName>ppt_x</p:attrName>
                                        </p:attrNameLst>
                                      </p:cBhvr>
                                      <p:tavLst>
                                        <p:tav tm="0">
                                          <p:val>
                                            <p:fltVal val="0.5"/>
                                          </p:val>
                                        </p:tav>
                                        <p:tav tm="100000">
                                          <p:val>
                                            <p:strVal val="#ppt_x"/>
                                          </p:val>
                                        </p:tav>
                                      </p:tavLst>
                                    </p:anim>
                                    <p:anim calcmode="lin" valueType="num">
                                      <p:cBhvr>
                                        <p:cTn id="45" dur="500" fill="hold"/>
                                        <p:tgtEl>
                                          <p:spTgt spid="88083"/>
                                        </p:tgtEl>
                                        <p:attrNameLst>
                                          <p:attrName>ppt_y</p:attrName>
                                        </p:attrNameLst>
                                      </p:cBhvr>
                                      <p:tavLst>
                                        <p:tav tm="0">
                                          <p:val>
                                            <p:fltVal val="0.5"/>
                                          </p:val>
                                        </p:tav>
                                        <p:tav tm="100000">
                                          <p:val>
                                            <p:strVal val="#ppt_y"/>
                                          </p:val>
                                        </p:tav>
                                      </p:tavLst>
                                    </p:anim>
                                  </p:childTnLst>
                                </p:cTn>
                              </p:par>
                              <p:par>
                                <p:cTn id="46" presetID="23" presetClass="entr" presetSubtype="528" repeatCount="indefinite" fill="hold" grpId="0" nodeType="withEffect">
                                  <p:stCondLst>
                                    <p:cond delay="0"/>
                                  </p:stCondLst>
                                  <p:childTnLst>
                                    <p:set>
                                      <p:cBhvr>
                                        <p:cTn id="47" dur="1" fill="hold">
                                          <p:stCondLst>
                                            <p:cond delay="0"/>
                                          </p:stCondLst>
                                        </p:cTn>
                                        <p:tgtEl>
                                          <p:spTgt spid="88084"/>
                                        </p:tgtEl>
                                        <p:attrNameLst>
                                          <p:attrName>style.visibility</p:attrName>
                                        </p:attrNameLst>
                                      </p:cBhvr>
                                      <p:to>
                                        <p:strVal val="visible"/>
                                      </p:to>
                                    </p:set>
                                    <p:anim calcmode="lin" valueType="num">
                                      <p:cBhvr>
                                        <p:cTn id="48" dur="500" fill="hold"/>
                                        <p:tgtEl>
                                          <p:spTgt spid="88084"/>
                                        </p:tgtEl>
                                        <p:attrNameLst>
                                          <p:attrName>ppt_w</p:attrName>
                                        </p:attrNameLst>
                                      </p:cBhvr>
                                      <p:tavLst>
                                        <p:tav tm="0">
                                          <p:val>
                                            <p:fltVal val="0"/>
                                          </p:val>
                                        </p:tav>
                                        <p:tav tm="100000">
                                          <p:val>
                                            <p:strVal val="#ppt_w"/>
                                          </p:val>
                                        </p:tav>
                                      </p:tavLst>
                                    </p:anim>
                                    <p:anim calcmode="lin" valueType="num">
                                      <p:cBhvr>
                                        <p:cTn id="49" dur="500" fill="hold"/>
                                        <p:tgtEl>
                                          <p:spTgt spid="88084"/>
                                        </p:tgtEl>
                                        <p:attrNameLst>
                                          <p:attrName>ppt_h</p:attrName>
                                        </p:attrNameLst>
                                      </p:cBhvr>
                                      <p:tavLst>
                                        <p:tav tm="0">
                                          <p:val>
                                            <p:fltVal val="0"/>
                                          </p:val>
                                        </p:tav>
                                        <p:tav tm="100000">
                                          <p:val>
                                            <p:strVal val="#ppt_h"/>
                                          </p:val>
                                        </p:tav>
                                      </p:tavLst>
                                    </p:anim>
                                    <p:anim calcmode="lin" valueType="num">
                                      <p:cBhvr>
                                        <p:cTn id="50" dur="500" fill="hold"/>
                                        <p:tgtEl>
                                          <p:spTgt spid="88084"/>
                                        </p:tgtEl>
                                        <p:attrNameLst>
                                          <p:attrName>ppt_x</p:attrName>
                                        </p:attrNameLst>
                                      </p:cBhvr>
                                      <p:tavLst>
                                        <p:tav tm="0">
                                          <p:val>
                                            <p:fltVal val="0.5"/>
                                          </p:val>
                                        </p:tav>
                                        <p:tav tm="100000">
                                          <p:val>
                                            <p:strVal val="#ppt_x"/>
                                          </p:val>
                                        </p:tav>
                                      </p:tavLst>
                                    </p:anim>
                                    <p:anim calcmode="lin" valueType="num">
                                      <p:cBhvr>
                                        <p:cTn id="51" dur="500" fill="hold"/>
                                        <p:tgtEl>
                                          <p:spTgt spid="8808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77" grpId="0"/>
      <p:bldP spid="88078" grpId="0" animBg="1"/>
      <p:bldP spid="88079" grpId="0" animBg="1"/>
      <p:bldP spid="88080" grpId="0" animBg="1"/>
      <p:bldP spid="88081" grpId="0" animBg="1"/>
      <p:bldP spid="88082" grpId="0" animBg="1"/>
      <p:bldP spid="88083" grpId="0" animBg="1"/>
      <p:bldP spid="8808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descr="Dotted grid"/>
          <p:cNvSpPr>
            <a:spLocks noChangeArrowheads="1"/>
          </p:cNvSpPr>
          <p:nvPr/>
        </p:nvSpPr>
        <p:spPr bwMode="auto">
          <a:xfrm>
            <a:off x="822961" y="2129790"/>
            <a:ext cx="7848600" cy="1524000"/>
          </a:xfrm>
          <a:prstGeom prst="rect">
            <a:avLst/>
          </a:prstGeom>
          <a:solidFill>
            <a:schemeClr val="bg1"/>
          </a:solidFill>
          <a:ln w="57150"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endParaRPr lang="en-US" altLang="en-US" sz="1800">
              <a:cs typeface="Arial" panose="020B0604020202020204" pitchFamily="34" charset="0"/>
            </a:endParaRPr>
          </a:p>
        </p:txBody>
      </p:sp>
      <p:sp>
        <p:nvSpPr>
          <p:cNvPr id="12291" name="Text Box 3"/>
          <p:cNvSpPr txBox="1">
            <a:spLocks noChangeArrowheads="1"/>
          </p:cNvSpPr>
          <p:nvPr/>
        </p:nvSpPr>
        <p:spPr bwMode="auto">
          <a:xfrm>
            <a:off x="1828800" y="2971800"/>
            <a:ext cx="80772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66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just" eaLnBrk="1" hangingPunct="1"/>
            <a:r>
              <a:rPr lang="en-US" altLang="en-US" sz="5400" b="1" dirty="0" err="1">
                <a:solidFill>
                  <a:srgbClr val="0000FF"/>
                </a:solidFill>
                <a:latin typeface="Times New Roman" panose="02020603050405020304" pitchFamily="18" charset="0"/>
                <a:cs typeface="Times New Roman" panose="02020603050405020304" pitchFamily="18" charset="0"/>
              </a:rPr>
              <a:t>Chất</a:t>
            </a:r>
            <a:r>
              <a:rPr lang="en-US" altLang="en-US" sz="5400" b="1" dirty="0">
                <a:solidFill>
                  <a:srgbClr val="0000FF"/>
                </a:solidFill>
                <a:latin typeface="Times New Roman" panose="02020603050405020304" pitchFamily="18" charset="0"/>
                <a:cs typeface="Times New Roman" panose="02020603050405020304" pitchFamily="18" charset="0"/>
              </a:rPr>
              <a:t> </a:t>
            </a:r>
            <a:r>
              <a:rPr lang="en-US" altLang="en-US" sz="5400" b="1" dirty="0" err="1">
                <a:solidFill>
                  <a:srgbClr val="0000FF"/>
                </a:solidFill>
                <a:latin typeface="Times New Roman" panose="02020603050405020304" pitchFamily="18" charset="0"/>
                <a:cs typeface="Times New Roman" panose="02020603050405020304" pitchFamily="18" charset="0"/>
              </a:rPr>
              <a:t>rắn</a:t>
            </a:r>
            <a:r>
              <a:rPr lang="en-US" altLang="en-US" sz="5400" b="1" dirty="0">
                <a:solidFill>
                  <a:srgbClr val="0000FF"/>
                </a:solidFill>
                <a:latin typeface="Times New Roman" panose="02020603050405020304" pitchFamily="18" charset="0"/>
                <a:cs typeface="Times New Roman" panose="02020603050405020304" pitchFamily="18" charset="0"/>
              </a:rPr>
              <a:t>.. …….. </a:t>
            </a:r>
            <a:r>
              <a:rPr lang="en-US" altLang="en-US" sz="5400" b="1" dirty="0" err="1">
                <a:solidFill>
                  <a:srgbClr val="0000FF"/>
                </a:solidFill>
                <a:latin typeface="Times New Roman" panose="02020603050405020304" pitchFamily="18" charset="0"/>
                <a:cs typeface="Times New Roman" panose="02020603050405020304" pitchFamily="18" charset="0"/>
              </a:rPr>
              <a:t>khi</a:t>
            </a:r>
            <a:r>
              <a:rPr lang="en-US" altLang="en-US" sz="5400" b="1" dirty="0">
                <a:solidFill>
                  <a:srgbClr val="0000FF"/>
                </a:solidFill>
                <a:latin typeface="Times New Roman" panose="02020603050405020304" pitchFamily="18" charset="0"/>
                <a:cs typeface="Times New Roman" panose="02020603050405020304" pitchFamily="18" charset="0"/>
              </a:rPr>
              <a:t> </a:t>
            </a:r>
            <a:r>
              <a:rPr lang="en-US" altLang="en-US" sz="5400" b="1" dirty="0" err="1">
                <a:solidFill>
                  <a:srgbClr val="0000FF"/>
                </a:solidFill>
                <a:latin typeface="Times New Roman" panose="02020603050405020304" pitchFamily="18" charset="0"/>
                <a:cs typeface="Times New Roman" panose="02020603050405020304" pitchFamily="18" charset="0"/>
              </a:rPr>
              <a:t>nóng</a:t>
            </a:r>
            <a:r>
              <a:rPr lang="en-US" altLang="en-US" sz="5400" b="1" dirty="0">
                <a:solidFill>
                  <a:srgbClr val="0000FF"/>
                </a:solidFill>
                <a:latin typeface="Times New Roman" panose="02020603050405020304" pitchFamily="18" charset="0"/>
                <a:cs typeface="Times New Roman" panose="02020603050405020304" pitchFamily="18" charset="0"/>
              </a:rPr>
              <a:t> </a:t>
            </a:r>
            <a:r>
              <a:rPr lang="en-US" altLang="en-US" sz="5400" b="1" dirty="0" err="1">
                <a:solidFill>
                  <a:srgbClr val="0000FF"/>
                </a:solidFill>
                <a:latin typeface="Times New Roman" panose="02020603050405020304" pitchFamily="18" charset="0"/>
                <a:cs typeface="Times New Roman" panose="02020603050405020304" pitchFamily="18" charset="0"/>
              </a:rPr>
              <a:t>lên</a:t>
            </a:r>
            <a:r>
              <a:rPr lang="en-US" altLang="en-US" sz="5400" b="1" dirty="0">
                <a:solidFill>
                  <a:srgbClr val="0000FF"/>
                </a:solidFill>
                <a:latin typeface="Times New Roman" panose="02020603050405020304" pitchFamily="18" charset="0"/>
                <a:cs typeface="Times New Roman" panose="02020603050405020304" pitchFamily="18" charset="0"/>
              </a:rPr>
              <a:t>, ..……… </a:t>
            </a:r>
            <a:r>
              <a:rPr lang="en-US" altLang="en-US" sz="5400" b="1" dirty="0" err="1">
                <a:solidFill>
                  <a:srgbClr val="0000FF"/>
                </a:solidFill>
                <a:latin typeface="Times New Roman" panose="02020603050405020304" pitchFamily="18" charset="0"/>
                <a:cs typeface="Times New Roman" panose="02020603050405020304" pitchFamily="18" charset="0"/>
              </a:rPr>
              <a:t>khi</a:t>
            </a:r>
            <a:r>
              <a:rPr lang="en-US" altLang="en-US" sz="5400" b="1" dirty="0">
                <a:solidFill>
                  <a:srgbClr val="0000FF"/>
                </a:solidFill>
                <a:latin typeface="Times New Roman" panose="02020603050405020304" pitchFamily="18" charset="0"/>
                <a:cs typeface="Times New Roman" panose="02020603050405020304" pitchFamily="18" charset="0"/>
              </a:rPr>
              <a:t> </a:t>
            </a:r>
            <a:r>
              <a:rPr lang="en-US" altLang="en-US" sz="5400" b="1" dirty="0" err="1">
                <a:solidFill>
                  <a:srgbClr val="0000FF"/>
                </a:solidFill>
                <a:latin typeface="Times New Roman" panose="02020603050405020304" pitchFamily="18" charset="0"/>
                <a:cs typeface="Times New Roman" panose="02020603050405020304" pitchFamily="18" charset="0"/>
              </a:rPr>
              <a:t>lạnh</a:t>
            </a:r>
            <a:r>
              <a:rPr lang="en-US" altLang="en-US" sz="5400" b="1" dirty="0">
                <a:solidFill>
                  <a:srgbClr val="0000FF"/>
                </a:solidFill>
                <a:latin typeface="Times New Roman" panose="02020603050405020304" pitchFamily="18" charset="0"/>
                <a:cs typeface="Times New Roman" panose="02020603050405020304" pitchFamily="18" charset="0"/>
              </a:rPr>
              <a:t> </a:t>
            </a:r>
            <a:r>
              <a:rPr lang="en-US" altLang="en-US" sz="5400" b="1" dirty="0" err="1">
                <a:solidFill>
                  <a:srgbClr val="0000FF"/>
                </a:solidFill>
                <a:latin typeface="Times New Roman" panose="02020603050405020304" pitchFamily="18" charset="0"/>
                <a:cs typeface="Times New Roman" panose="02020603050405020304" pitchFamily="18" charset="0"/>
              </a:rPr>
              <a:t>đi</a:t>
            </a:r>
            <a:r>
              <a:rPr lang="en-US" altLang="en-US" sz="5400" b="1" dirty="0">
                <a:solidFill>
                  <a:srgbClr val="0000FF"/>
                </a:solidFill>
                <a:latin typeface="Times New Roman" panose="02020603050405020304" pitchFamily="18" charset="0"/>
                <a:cs typeface="Times New Roman" panose="02020603050405020304" pitchFamily="18" charset="0"/>
              </a:rPr>
              <a:t>.</a:t>
            </a:r>
          </a:p>
        </p:txBody>
      </p:sp>
      <p:sp>
        <p:nvSpPr>
          <p:cNvPr id="12292" name="Text Box 4"/>
          <p:cNvSpPr txBox="1">
            <a:spLocks noChangeArrowheads="1"/>
          </p:cNvSpPr>
          <p:nvPr/>
        </p:nvSpPr>
        <p:spPr bwMode="auto">
          <a:xfrm>
            <a:off x="4398486" y="2918460"/>
            <a:ext cx="2566988"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spcBef>
                <a:spcPct val="50000"/>
              </a:spcBef>
            </a:pPr>
            <a:r>
              <a:rPr lang="en-US" altLang="en-US" sz="5400" b="1" dirty="0" err="1">
                <a:solidFill>
                  <a:srgbClr val="FF3300"/>
                </a:solidFill>
                <a:latin typeface="Times New Roman" panose="02020603050405020304" pitchFamily="18" charset="0"/>
                <a:cs typeface="Times New Roman" panose="02020603050405020304" pitchFamily="18" charset="0"/>
              </a:rPr>
              <a:t>nở</a:t>
            </a:r>
            <a:r>
              <a:rPr lang="en-US" altLang="en-US" sz="5400" b="1" dirty="0">
                <a:solidFill>
                  <a:srgbClr val="FF3300"/>
                </a:solidFill>
                <a:latin typeface="Times New Roman" panose="02020603050405020304" pitchFamily="18" charset="0"/>
                <a:cs typeface="Times New Roman" panose="02020603050405020304" pitchFamily="18" charset="0"/>
              </a:rPr>
              <a:t> </a:t>
            </a:r>
            <a:r>
              <a:rPr lang="en-US" altLang="en-US" sz="5400" b="1" dirty="0" err="1">
                <a:solidFill>
                  <a:srgbClr val="FF3300"/>
                </a:solidFill>
                <a:latin typeface="Times New Roman" panose="02020603050405020304" pitchFamily="18" charset="0"/>
                <a:cs typeface="Times New Roman" panose="02020603050405020304" pitchFamily="18" charset="0"/>
              </a:rPr>
              <a:t>ra</a:t>
            </a:r>
            <a:endParaRPr lang="en-US" altLang="en-US" sz="5400" b="1" dirty="0">
              <a:solidFill>
                <a:srgbClr val="FF3300"/>
              </a:solidFill>
              <a:latin typeface="Times New Roman" panose="02020603050405020304" pitchFamily="18" charset="0"/>
              <a:cs typeface="Times New Roman" panose="02020603050405020304" pitchFamily="18" charset="0"/>
            </a:endParaRPr>
          </a:p>
        </p:txBody>
      </p:sp>
      <p:sp>
        <p:nvSpPr>
          <p:cNvPr id="12293" name="Text Box 5"/>
          <p:cNvSpPr txBox="1">
            <a:spLocks noChangeArrowheads="1"/>
          </p:cNvSpPr>
          <p:nvPr/>
        </p:nvSpPr>
        <p:spPr bwMode="auto">
          <a:xfrm>
            <a:off x="3167380" y="3680460"/>
            <a:ext cx="2514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spcBef>
                <a:spcPct val="50000"/>
              </a:spcBef>
            </a:pPr>
            <a:r>
              <a:rPr lang="en-US" altLang="en-US" sz="5400" b="1" dirty="0">
                <a:solidFill>
                  <a:srgbClr val="FF3300"/>
                </a:solidFill>
                <a:latin typeface="Times New Roman" panose="02020603050405020304" pitchFamily="18" charset="0"/>
                <a:cs typeface="Times New Roman" panose="02020603050405020304" pitchFamily="18" charset="0"/>
              </a:rPr>
              <a:t>co </a:t>
            </a:r>
            <a:r>
              <a:rPr lang="en-US" altLang="en-US" sz="5400" b="1" dirty="0" err="1">
                <a:solidFill>
                  <a:srgbClr val="FF3300"/>
                </a:solidFill>
                <a:latin typeface="Times New Roman" panose="02020603050405020304" pitchFamily="18" charset="0"/>
                <a:cs typeface="Times New Roman" panose="02020603050405020304" pitchFamily="18" charset="0"/>
              </a:rPr>
              <a:t>lại</a:t>
            </a:r>
            <a:endParaRPr lang="en-US" altLang="en-US" sz="5400" b="1" dirty="0">
              <a:solidFill>
                <a:srgbClr val="FF3300"/>
              </a:solidFill>
              <a:latin typeface="Times New Roman" panose="02020603050405020304" pitchFamily="18" charset="0"/>
              <a:cs typeface="Times New Roman" panose="02020603050405020304" pitchFamily="18" charset="0"/>
            </a:endParaRPr>
          </a:p>
        </p:txBody>
      </p:sp>
      <p:sp>
        <p:nvSpPr>
          <p:cNvPr id="111622" name="Rectangle 9"/>
          <p:cNvSpPr>
            <a:spLocks noChangeArrowheads="1"/>
          </p:cNvSpPr>
          <p:nvPr/>
        </p:nvSpPr>
        <p:spPr bwMode="auto">
          <a:xfrm>
            <a:off x="1712914" y="563563"/>
            <a:ext cx="62515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l" eaLnBrk="1" hangingPunct="1">
              <a:spcBef>
                <a:spcPct val="20000"/>
              </a:spcBef>
            </a:pPr>
            <a:r>
              <a:rPr lang="en-US" altLang="en-US" sz="5400" b="1" u="sng" dirty="0" err="1" smtClean="0">
                <a:solidFill>
                  <a:srgbClr val="0000FF"/>
                </a:solidFill>
                <a:latin typeface="Times New Roman" panose="02020603050405020304" pitchFamily="18" charset="0"/>
                <a:cs typeface="Times New Roman" panose="02020603050405020304" pitchFamily="18" charset="0"/>
              </a:rPr>
              <a:t>Kết</a:t>
            </a:r>
            <a:r>
              <a:rPr lang="en-US" altLang="en-US" sz="5400" b="1" u="sng" dirty="0" smtClean="0">
                <a:solidFill>
                  <a:srgbClr val="0000FF"/>
                </a:solidFill>
                <a:latin typeface="Times New Roman" panose="02020603050405020304" pitchFamily="18" charset="0"/>
                <a:cs typeface="Times New Roman" panose="02020603050405020304" pitchFamily="18" charset="0"/>
              </a:rPr>
              <a:t> </a:t>
            </a:r>
            <a:r>
              <a:rPr lang="en-US" altLang="en-US" sz="5400" b="1" u="sng" dirty="0" err="1">
                <a:solidFill>
                  <a:srgbClr val="0000FF"/>
                </a:solidFill>
                <a:latin typeface="Times New Roman" panose="02020603050405020304" pitchFamily="18" charset="0"/>
                <a:cs typeface="Times New Roman" panose="02020603050405020304" pitchFamily="18" charset="0"/>
              </a:rPr>
              <a:t>luận</a:t>
            </a:r>
            <a:endParaRPr lang="en-US" altLang="en-US" sz="5400" b="1" u="sng"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3640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p:cTn id="7" dur="1000" fill="hold"/>
                                        <p:tgtEl>
                                          <p:spTgt spid="12291"/>
                                        </p:tgtEl>
                                        <p:attrNameLst>
                                          <p:attrName>ppt_x</p:attrName>
                                        </p:attrNameLst>
                                      </p:cBhvr>
                                      <p:tavLst>
                                        <p:tav tm="0">
                                          <p:val>
                                            <p:strVal val="#ppt_x-.2"/>
                                          </p:val>
                                        </p:tav>
                                        <p:tav tm="100000">
                                          <p:val>
                                            <p:strVal val="#ppt_x"/>
                                          </p:val>
                                        </p:tav>
                                      </p:tavLst>
                                    </p:anim>
                                    <p:anim calcmode="lin" valueType="num">
                                      <p:cBhvr>
                                        <p:cTn id="8" dur="1000" fill="hold"/>
                                        <p:tgtEl>
                                          <p:spTgt spid="1229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6" fill="hold" grpId="0" nodeType="clickEffect">
                                  <p:stCondLst>
                                    <p:cond delay="0"/>
                                  </p:stCondLst>
                                  <p:childTnLst>
                                    <p:set>
                                      <p:cBhvr>
                                        <p:cTn id="13" dur="1" fill="hold">
                                          <p:stCondLst>
                                            <p:cond delay="0"/>
                                          </p:stCondLst>
                                        </p:cTn>
                                        <p:tgtEl>
                                          <p:spTgt spid="12292"/>
                                        </p:tgtEl>
                                        <p:attrNameLst>
                                          <p:attrName>style.visibility</p:attrName>
                                        </p:attrNameLst>
                                      </p:cBhvr>
                                      <p:to>
                                        <p:strVal val="visible"/>
                                      </p:to>
                                    </p:set>
                                    <p:animEffect transition="in" filter="strips(downRight)">
                                      <p:cBhvr>
                                        <p:cTn id="14" dur="500"/>
                                        <p:tgtEl>
                                          <p:spTgt spid="1229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6"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animEffect transition="in" filter="strips(downRight)">
                                      <p:cBhvr>
                                        <p:cTn id="19" dur="500"/>
                                        <p:tgtEl>
                                          <p:spTgt spid="12293"/>
                                        </p:tgtEl>
                                      </p:cBhvr>
                                    </p:animEffect>
                                  </p:childTnLst>
                                </p:cTn>
                              </p:par>
                            </p:childTnLst>
                          </p:cTn>
                        </p:par>
                        <p:par>
                          <p:cTn id="20" fill="hold" nodeType="afterGroup">
                            <p:stCondLst>
                              <p:cond delay="500"/>
                            </p:stCondLst>
                            <p:childTnLst>
                              <p:par>
                                <p:cTn id="21" presetID="18" presetClass="entr" presetSubtype="12" fill="hold" grpId="0" nodeType="afterEffect">
                                  <p:stCondLst>
                                    <p:cond delay="0"/>
                                  </p:stCondLst>
                                  <p:childTnLst>
                                    <p:set>
                                      <p:cBhvr>
                                        <p:cTn id="22" dur="1" fill="hold">
                                          <p:stCondLst>
                                            <p:cond delay="0"/>
                                          </p:stCondLst>
                                        </p:cTn>
                                        <p:tgtEl>
                                          <p:spTgt spid="12290"/>
                                        </p:tgtEl>
                                        <p:attrNameLst>
                                          <p:attrName>style.visibility</p:attrName>
                                        </p:attrNameLst>
                                      </p:cBhvr>
                                      <p:to>
                                        <p:strVal val="visible"/>
                                      </p:to>
                                    </p:set>
                                    <p:animEffect transition="in" filter="strips(downLeft)">
                                      <p:cBhvr>
                                        <p:cTn id="23"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P spid="12291" grpId="0"/>
      <p:bldP spid="122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3"/>
          <p:cNvSpPr txBox="1">
            <a:spLocks noChangeArrowheads="1"/>
          </p:cNvSpPr>
          <p:nvPr/>
        </p:nvSpPr>
        <p:spPr bwMode="auto">
          <a:xfrm>
            <a:off x="1515291" y="90279"/>
            <a:ext cx="9152709" cy="1742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700">
                <a:solidFill>
                  <a:schemeClr val="tx1"/>
                </a:solidFill>
                <a:latin typeface="Arial" panose="020B0604020202020204" pitchFamily="34" charset="0"/>
              </a:defRPr>
            </a:lvl1pPr>
            <a:lvl2pPr marL="742950" indent="-285750" eaLnBrk="0" hangingPunct="0">
              <a:defRPr sz="700">
                <a:solidFill>
                  <a:schemeClr val="tx1"/>
                </a:solidFill>
                <a:latin typeface="Arial" panose="020B0604020202020204" pitchFamily="34" charset="0"/>
              </a:defRPr>
            </a:lvl2pPr>
            <a:lvl3pPr marL="1143000" indent="-228600" eaLnBrk="0" hangingPunct="0">
              <a:defRPr sz="700">
                <a:solidFill>
                  <a:schemeClr val="tx1"/>
                </a:solidFill>
                <a:latin typeface="Arial" panose="020B0604020202020204" pitchFamily="34" charset="0"/>
              </a:defRPr>
            </a:lvl3pPr>
            <a:lvl4pPr marL="1600200" indent="-228600" eaLnBrk="0" hangingPunct="0">
              <a:defRPr sz="700">
                <a:solidFill>
                  <a:schemeClr val="tx1"/>
                </a:solidFill>
                <a:latin typeface="Arial" panose="020B0604020202020204" pitchFamily="34" charset="0"/>
              </a:defRPr>
            </a:lvl4pPr>
            <a:lvl5pPr marL="2057400" indent="-228600" eaLnBrk="0" hangingPunct="0">
              <a:defRPr sz="700">
                <a:solidFill>
                  <a:schemeClr val="tx1"/>
                </a:solidFill>
                <a:latin typeface="Arial" panose="020B0604020202020204" pitchFamily="34" charset="0"/>
              </a:defRPr>
            </a:lvl5pPr>
            <a:lvl6pPr marL="2514600" indent="-228600" algn="ctr" eaLnBrk="0" fontAlgn="base" hangingPunct="0">
              <a:spcBef>
                <a:spcPct val="0"/>
              </a:spcBef>
              <a:spcAft>
                <a:spcPct val="0"/>
              </a:spcAft>
              <a:defRPr sz="700">
                <a:solidFill>
                  <a:schemeClr val="tx1"/>
                </a:solidFill>
                <a:latin typeface="Arial" panose="020B0604020202020204" pitchFamily="34" charset="0"/>
              </a:defRPr>
            </a:lvl6pPr>
            <a:lvl7pPr marL="2971800" indent="-228600" algn="ctr" eaLnBrk="0" fontAlgn="base" hangingPunct="0">
              <a:spcBef>
                <a:spcPct val="0"/>
              </a:spcBef>
              <a:spcAft>
                <a:spcPct val="0"/>
              </a:spcAft>
              <a:defRPr sz="700">
                <a:solidFill>
                  <a:schemeClr val="tx1"/>
                </a:solidFill>
                <a:latin typeface="Arial" panose="020B0604020202020204" pitchFamily="34" charset="0"/>
              </a:defRPr>
            </a:lvl7pPr>
            <a:lvl8pPr marL="3429000" indent="-228600" algn="ctr" eaLnBrk="0" fontAlgn="base" hangingPunct="0">
              <a:spcBef>
                <a:spcPct val="0"/>
              </a:spcBef>
              <a:spcAft>
                <a:spcPct val="0"/>
              </a:spcAft>
              <a:defRPr sz="700">
                <a:solidFill>
                  <a:schemeClr val="tx1"/>
                </a:solidFill>
                <a:latin typeface="Arial" panose="020B0604020202020204" pitchFamily="34" charset="0"/>
              </a:defRPr>
            </a:lvl8pPr>
            <a:lvl9pPr marL="3886200" indent="-228600" algn="ctr" eaLnBrk="0" fontAlgn="base" hangingPunct="0">
              <a:spcBef>
                <a:spcPct val="0"/>
              </a:spcBef>
              <a:spcAft>
                <a:spcPct val="0"/>
              </a:spcAft>
              <a:defRPr sz="700">
                <a:solidFill>
                  <a:schemeClr val="tx1"/>
                </a:solidFill>
                <a:latin typeface="Arial" panose="020B0604020202020204" pitchFamily="34" charset="0"/>
              </a:defRPr>
            </a:lvl9pPr>
          </a:lstStyle>
          <a:p>
            <a:pPr algn="just" eaLnBrk="1" hangingPunct="1">
              <a:spcBef>
                <a:spcPct val="20000"/>
              </a:spcBef>
            </a:pPr>
            <a:r>
              <a:rPr lang="en-US" altLang="en-US" sz="2800" b="1" u="sng" dirty="0">
                <a:latin typeface="Times New Roman" panose="02020603050405020304" pitchFamily="18" charset="0"/>
                <a:cs typeface="Times New Roman" panose="02020603050405020304" pitchFamily="18" charset="0"/>
              </a:rPr>
              <a:t>KẾT LUẬN:</a:t>
            </a:r>
            <a:r>
              <a:rPr lang="en-US" altLang="en-US" sz="2800" b="1" u="sng" dirty="0">
                <a:solidFill>
                  <a:srgbClr val="CC0000"/>
                </a:solidFill>
                <a:latin typeface="Times New Roman" panose="02020603050405020304" pitchFamily="18" charset="0"/>
                <a:cs typeface="Times New Roman" panose="02020603050405020304" pitchFamily="18" charset="0"/>
              </a:rPr>
              <a:t> </a:t>
            </a:r>
            <a:endParaRPr lang="en-US" altLang="en-US" sz="2800" b="1" u="sng" dirty="0" smtClean="0">
              <a:solidFill>
                <a:srgbClr val="CC0000"/>
              </a:solidFill>
              <a:latin typeface="Times New Roman" panose="02020603050405020304" pitchFamily="18" charset="0"/>
              <a:cs typeface="Times New Roman" panose="02020603050405020304" pitchFamily="18" charset="0"/>
            </a:endParaRPr>
          </a:p>
          <a:p>
            <a:pPr algn="just" eaLnBrk="1" hangingPunct="1">
              <a:spcBef>
                <a:spcPct val="20000"/>
              </a:spcBef>
            </a:pPr>
            <a:r>
              <a:rPr lang="en-US" altLang="en-US" sz="3600" b="1" dirty="0" err="1" smtClean="0">
                <a:solidFill>
                  <a:srgbClr val="CC0000"/>
                </a:solidFill>
                <a:latin typeface="Times New Roman" panose="02020603050405020304" pitchFamily="18" charset="0"/>
                <a:cs typeface="Times New Roman" panose="02020603050405020304" pitchFamily="18" charset="0"/>
              </a:rPr>
              <a:t>Các</a:t>
            </a:r>
            <a:r>
              <a:rPr lang="en-US" altLang="en-US" sz="3600" b="1" dirty="0" smtClean="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chất</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rắn</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khác</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nhau</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nở</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vì</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nhiệt</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khác</a:t>
            </a:r>
            <a:r>
              <a:rPr lang="en-US" altLang="en-US" sz="3600" b="1" dirty="0">
                <a:solidFill>
                  <a:srgbClr val="CC0000"/>
                </a:solidFill>
                <a:latin typeface="Times New Roman" panose="02020603050405020304" pitchFamily="18" charset="0"/>
                <a:cs typeface="Times New Roman" panose="02020603050405020304" pitchFamily="18" charset="0"/>
              </a:rPr>
              <a:t> </a:t>
            </a:r>
            <a:r>
              <a:rPr lang="en-US" altLang="en-US" sz="3600" b="1" dirty="0" err="1">
                <a:solidFill>
                  <a:srgbClr val="CC0000"/>
                </a:solidFill>
                <a:latin typeface="Times New Roman" panose="02020603050405020304" pitchFamily="18" charset="0"/>
                <a:cs typeface="Times New Roman" panose="02020603050405020304" pitchFamily="18" charset="0"/>
              </a:rPr>
              <a:t>nhau</a:t>
            </a:r>
            <a:endParaRPr lang="vi-VN" altLang="en-US" sz="3600" b="1" dirty="0">
              <a:solidFill>
                <a:srgbClr val="CC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764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486" y="220579"/>
            <a:ext cx="6553200" cy="369332"/>
          </a:xfrm>
          <a:prstGeom prst="rect">
            <a:avLst/>
          </a:prstGeom>
        </p:spPr>
        <p:txBody>
          <a:bodyPr wrap="square">
            <a:spAutoFit/>
          </a:bodyPr>
          <a:lstStyle/>
          <a:p>
            <a:pPr algn="ctr">
              <a:spcBef>
                <a:spcPts val="600"/>
              </a:spcBef>
              <a:spcAft>
                <a:spcPts val="600"/>
              </a:spcAft>
            </a:pPr>
            <a:r>
              <a:rPr lang="en-US" b="1" dirty="0" smtClean="0">
                <a:solidFill>
                  <a:srgbClr val="FF0000"/>
                </a:solidFill>
                <a:latin typeface="Times New Roman" panose="02020603050405020304" pitchFamily="18" charset="0"/>
                <a:ea typeface="Times New Roman" panose="02020603050405020304" pitchFamily="18" charset="0"/>
              </a:rPr>
              <a:t>I/ SỬA </a:t>
            </a:r>
            <a:r>
              <a:rPr lang="en-US" b="1" dirty="0">
                <a:solidFill>
                  <a:srgbClr val="FF0000"/>
                </a:solidFill>
                <a:latin typeface="Times New Roman" panose="02020603050405020304" pitchFamily="18" charset="0"/>
                <a:ea typeface="Times New Roman" panose="02020603050405020304" pitchFamily="18" charset="0"/>
              </a:rPr>
              <a:t>BÀI TẬP SỰ NỞ VÌ NHIỆT CỦA CHẤT RẮN (</a:t>
            </a:r>
            <a:r>
              <a:rPr lang="en-US" b="1" dirty="0" err="1">
                <a:solidFill>
                  <a:srgbClr val="FF0000"/>
                </a:solidFill>
                <a:latin typeface="Times New Roman" panose="02020603050405020304" pitchFamily="18" charset="0"/>
                <a:ea typeface="Times New Roman" panose="02020603050405020304" pitchFamily="18" charset="0"/>
              </a:rPr>
              <a:t>tiết</a:t>
            </a:r>
            <a:r>
              <a:rPr lang="en-US" b="1" dirty="0">
                <a:solidFill>
                  <a:srgbClr val="FF0000"/>
                </a:solidFill>
                <a:latin typeface="Times New Roman" panose="02020603050405020304" pitchFamily="18" charset="0"/>
                <a:ea typeface="Times New Roman" panose="02020603050405020304" pitchFamily="18" charset="0"/>
              </a:rPr>
              <a:t> 1)</a:t>
            </a:r>
            <a:endParaRPr lang="en-US" sz="1600" dirty="0">
              <a:effectLst/>
              <a:latin typeface="Times New Roman" panose="02020603050405020304" pitchFamily="18" charset="0"/>
              <a:ea typeface="Times New Roman" panose="02020603050405020304" pitchFamily="18" charset="0"/>
            </a:endParaRPr>
          </a:p>
        </p:txBody>
      </p:sp>
      <p:pic>
        <p:nvPicPr>
          <p:cNvPr id="1026" name="Picture 5" descr="Description: https://img.loigiaihay.com/picture/2018/0407/hinh17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1128" y="906099"/>
            <a:ext cx="4512606" cy="3443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39486" y="906099"/>
            <a:ext cx="6096000" cy="4985980"/>
          </a:xfrm>
          <a:prstGeom prst="rect">
            <a:avLst/>
          </a:prstGeom>
        </p:spPr>
        <p:txBody>
          <a:bodyPr>
            <a:spAutoFit/>
          </a:bodyPr>
          <a:lstStyle/>
          <a:p>
            <a:pPr indent="180340" algn="just">
              <a:spcBef>
                <a:spcPts val="600"/>
              </a:spcBef>
              <a:spcAft>
                <a:spcPts val="600"/>
              </a:spcAft>
            </a:pPr>
            <a:r>
              <a:rPr lang="en-US" sz="2800" b="1" u="sng" dirty="0" err="1">
                <a:solidFill>
                  <a:srgbClr val="000000"/>
                </a:solidFill>
                <a:latin typeface="Times New Roman" panose="02020603050405020304" pitchFamily="18" charset="0"/>
                <a:ea typeface="Times New Roman" panose="02020603050405020304" pitchFamily="18" charset="0"/>
              </a:rPr>
              <a:t>Bài</a:t>
            </a:r>
            <a:r>
              <a:rPr lang="en-US" sz="2800" b="1" u="sng" dirty="0">
                <a:solidFill>
                  <a:srgbClr val="000000"/>
                </a:solidFill>
                <a:latin typeface="Times New Roman" panose="02020603050405020304" pitchFamily="18" charset="0"/>
                <a:ea typeface="Times New Roman" panose="02020603050405020304" pitchFamily="18" charset="0"/>
              </a:rPr>
              <a:t> 1</a:t>
            </a:r>
            <a:r>
              <a:rPr lang="en-US" sz="2800" b="1" dirty="0">
                <a:solidFill>
                  <a:srgbClr val="000000"/>
                </a:solidFill>
                <a:latin typeface="Times New Roman" panose="02020603050405020304" pitchFamily="18" charset="0"/>
                <a:ea typeface="Times New Roman" panose="02020603050405020304" pitchFamily="18" charset="0"/>
              </a:rPr>
              <a:t>: </a:t>
            </a:r>
            <a:r>
              <a:rPr lang="vi-VN" sz="2800" dirty="0">
                <a:solidFill>
                  <a:srgbClr val="000000"/>
                </a:solidFill>
                <a:latin typeface="Times New Roman" panose="02020603050405020304" pitchFamily="18" charset="0"/>
                <a:ea typeface="Times New Roman" panose="02020603050405020304" pitchFamily="18" charset="0"/>
              </a:rPr>
              <a:t>Em hãy cho biết khe hở giữa đầu các thanh ray của đường ray tàu hỏa </a:t>
            </a:r>
            <a:r>
              <a:rPr lang="vi-VN" sz="2800" i="1" dirty="0">
                <a:solidFill>
                  <a:srgbClr val="000000"/>
                </a:solidFill>
                <a:latin typeface="Times New Roman" panose="02020603050405020304" pitchFamily="18" charset="0"/>
                <a:ea typeface="Times New Roman" panose="02020603050405020304" pitchFamily="18" charset="0"/>
              </a:rPr>
              <a:t>(hình H17.13, H17.14)</a:t>
            </a:r>
            <a:r>
              <a:rPr lang="vi-VN" sz="2800" dirty="0">
                <a:solidFill>
                  <a:srgbClr val="000000"/>
                </a:solidFill>
                <a:latin typeface="Times New Roman" panose="02020603050405020304" pitchFamily="18" charset="0"/>
                <a:ea typeface="Times New Roman" panose="02020603050405020304" pitchFamily="18" charset="0"/>
              </a:rPr>
              <a:t> có tác dụng gì?</a:t>
            </a:r>
            <a:endParaRPr lang="en-US" sz="2800" dirty="0" smtClean="0">
              <a:effectLst/>
              <a:latin typeface="Times New Roman" panose="02020603050405020304" pitchFamily="18" charset="0"/>
              <a:ea typeface="Times New Roman" panose="02020603050405020304" pitchFamily="18" charset="0"/>
            </a:endParaRPr>
          </a:p>
          <a:p>
            <a:pPr indent="180340" algn="just">
              <a:spcBef>
                <a:spcPts val="600"/>
              </a:spcBef>
              <a:spcAft>
                <a:spcPts val="600"/>
              </a:spcAft>
            </a:pPr>
            <a:r>
              <a:rPr lang="en-US" sz="3200" b="1" i="1" dirty="0" err="1">
                <a:solidFill>
                  <a:srgbClr val="FF0000"/>
                </a:solidFill>
                <a:latin typeface="Times New Roman" panose="02020603050405020304" pitchFamily="18" charset="0"/>
                <a:ea typeface="Times New Roman" panose="02020603050405020304" pitchFamily="18" charset="0"/>
              </a:rPr>
              <a:t>Giải</a:t>
            </a:r>
            <a:r>
              <a:rPr lang="en-US" sz="3200" b="1" i="1" dirty="0">
                <a:solidFill>
                  <a:srgbClr val="FF0000"/>
                </a:solidFill>
                <a:latin typeface="Times New Roman" panose="02020603050405020304" pitchFamily="18" charset="0"/>
                <a:ea typeface="Times New Roman" panose="02020603050405020304" pitchFamily="18" charset="0"/>
              </a:rPr>
              <a:t> </a:t>
            </a:r>
            <a:r>
              <a:rPr lang="en-US" sz="3200" b="1" i="1" dirty="0" err="1">
                <a:solidFill>
                  <a:srgbClr val="FF0000"/>
                </a:solidFill>
                <a:latin typeface="Times New Roman" panose="02020603050405020304" pitchFamily="18" charset="0"/>
                <a:ea typeface="Times New Roman" panose="02020603050405020304" pitchFamily="18" charset="0"/>
              </a:rPr>
              <a:t>thích</a:t>
            </a:r>
            <a:r>
              <a:rPr lang="en-US" sz="3200" b="1" i="1" dirty="0">
                <a:solidFill>
                  <a:srgbClr val="FF0000"/>
                </a:solidFill>
                <a:latin typeface="Times New Roman" panose="02020603050405020304" pitchFamily="18" charset="0"/>
                <a:ea typeface="Times New Roman" panose="02020603050405020304" pitchFamily="18" charset="0"/>
              </a:rPr>
              <a:t>:</a:t>
            </a:r>
            <a:r>
              <a:rPr lang="en-US" sz="3200" dirty="0">
                <a:solidFill>
                  <a:srgbClr val="FF0000"/>
                </a:solidFill>
                <a:latin typeface="Times New Roman" panose="02020603050405020304" pitchFamily="18" charset="0"/>
                <a:ea typeface="Times New Roman" panose="02020603050405020304" pitchFamily="18" charset="0"/>
              </a:rPr>
              <a:t> </a:t>
            </a:r>
            <a:r>
              <a:rPr lang="vi-VN" sz="3200" dirty="0">
                <a:solidFill>
                  <a:srgbClr val="FF0000"/>
                </a:solidFill>
                <a:latin typeface="Times New Roman" panose="02020603050405020304" pitchFamily="18" charset="0"/>
                <a:ea typeface="Times New Roman" panose="02020603050405020304" pitchFamily="18" charset="0"/>
              </a:rPr>
              <a:t>Khi nhiệt độ môi trường thay đổi (nóng lên, lạnh đi theo mùa) thì các thanh ray bằng kim loai s</a:t>
            </a:r>
            <a:r>
              <a:rPr lang="en-US" sz="3200" dirty="0">
                <a:solidFill>
                  <a:srgbClr val="FF0000"/>
                </a:solidFill>
                <a:latin typeface="Times New Roman" panose="02020603050405020304" pitchFamily="18" charset="0"/>
                <a:ea typeface="Times New Roman" panose="02020603050405020304" pitchFamily="18" charset="0"/>
              </a:rPr>
              <a:t>ẽ </a:t>
            </a:r>
            <a:r>
              <a:rPr lang="vi-VN" sz="3200" dirty="0">
                <a:solidFill>
                  <a:srgbClr val="FF0000"/>
                </a:solidFill>
                <a:latin typeface="Times New Roman" panose="02020603050405020304" pitchFamily="18" charset="0"/>
                <a:ea typeface="Times New Roman" panose="02020603050405020304" pitchFamily="18" charset="0"/>
              </a:rPr>
              <a:t>nở ra hoặc co lại, vây phải có khe hở giữa đầu các thanh ray của đường ray tàu hỏa co để không bị cong, gãy.</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0309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Description: https://img.loigiaihay.com/picture/2018/0407/hinh17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7586" y="187642"/>
            <a:ext cx="2352675" cy="322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101635" y="187642"/>
            <a:ext cx="6096000" cy="5586145"/>
          </a:xfrm>
          <a:prstGeom prst="rect">
            <a:avLst/>
          </a:prstGeom>
        </p:spPr>
        <p:txBody>
          <a:bodyPr>
            <a:spAutoFit/>
          </a:bodyPr>
          <a:lstStyle/>
          <a:p>
            <a:pPr indent="180340" algn="just">
              <a:spcBef>
                <a:spcPts val="600"/>
              </a:spcBef>
              <a:spcAft>
                <a:spcPts val="600"/>
              </a:spcAft>
            </a:pPr>
            <a:r>
              <a:rPr lang="en-US" sz="3200" b="1"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en-US"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 hãy giải thích vì sao khi rót nước sôi vào các ly thủy tinh </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 H17.15)</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các li này dễ bị nứt, vỡ?</a:t>
            </a:r>
            <a:endPar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b="1" i="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Giải</a:t>
            </a:r>
            <a:r>
              <a:rPr lang="en-US" sz="3200" b="1" i="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3200" b="1" i="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thích</a:t>
            </a:r>
            <a:r>
              <a:rPr lang="en-US" sz="3200"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vi-VN" sz="3200"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Thủy tinh là chất dẫn nhiệt kém. Khi rót nước nóng là li thủy tinh thì nhiệt truyền từ thành bên trong ra ngoài chậm, thành bên trong nóng lên trước nên nở ra còn thành bên ngoài chưa kịp nở ra dẫn đến sự nở không đều gây nứt vỡ.</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32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6" descr="Description: https://img.loigiaihay.com/picture/2018/0407/hinh17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2105" y="274323"/>
            <a:ext cx="4001957" cy="6348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365760" y="285876"/>
            <a:ext cx="5081451" cy="584775"/>
          </a:xfrm>
          <a:prstGeom prst="rect">
            <a:avLst/>
          </a:prstGeom>
        </p:spPr>
        <p:txBody>
          <a:bodyPr wrap="square">
            <a:spAutoFit/>
          </a:bodyPr>
          <a:lstStyle/>
          <a:p>
            <a:pPr algn="just">
              <a:spcBef>
                <a:spcPts val="600"/>
              </a:spcBef>
              <a:spcAft>
                <a:spcPts val="600"/>
              </a:spcAft>
            </a:pPr>
            <a:r>
              <a:rPr lang="en-US" sz="3200" b="1" dirty="0" smtClean="0">
                <a:solidFill>
                  <a:srgbClr val="FF0000"/>
                </a:solidFill>
                <a:latin typeface="Times New Roman" panose="02020603050405020304" pitchFamily="18" charset="0"/>
                <a:ea typeface="Times New Roman" panose="02020603050405020304" pitchFamily="18" charset="0"/>
              </a:rPr>
              <a:t>II) </a:t>
            </a:r>
            <a:r>
              <a:rPr lang="en-US" sz="3200" b="1" u="sng" dirty="0" err="1" smtClean="0">
                <a:solidFill>
                  <a:srgbClr val="FF0000"/>
                </a:solidFill>
                <a:latin typeface="Times New Roman" panose="02020603050405020304" pitchFamily="18" charset="0"/>
                <a:ea typeface="Times New Roman" panose="02020603050405020304" pitchFamily="18" charset="0"/>
              </a:rPr>
              <a:t>Bài</a:t>
            </a:r>
            <a:r>
              <a:rPr lang="en-US" sz="3200" b="1" u="sng" dirty="0" smtClean="0">
                <a:solidFill>
                  <a:srgbClr val="FF0000"/>
                </a:solidFill>
                <a:latin typeface="Times New Roman" panose="02020603050405020304" pitchFamily="18" charset="0"/>
                <a:ea typeface="Times New Roman" panose="02020603050405020304" pitchFamily="18" charset="0"/>
              </a:rPr>
              <a:t> </a:t>
            </a:r>
            <a:r>
              <a:rPr lang="en-US" sz="3200" b="1" u="sng" dirty="0" err="1" smtClean="0">
                <a:solidFill>
                  <a:srgbClr val="FF0000"/>
                </a:solidFill>
                <a:latin typeface="Times New Roman" panose="02020603050405020304" pitchFamily="18" charset="0"/>
                <a:ea typeface="Times New Roman" panose="02020603050405020304" pitchFamily="18" charset="0"/>
              </a:rPr>
              <a:t>tập</a:t>
            </a:r>
            <a:r>
              <a:rPr lang="en-US" sz="3200" b="1" u="sng" dirty="0" smtClean="0">
                <a:solidFill>
                  <a:srgbClr val="FF0000"/>
                </a:solidFill>
                <a:latin typeface="Times New Roman" panose="02020603050405020304" pitchFamily="18" charset="0"/>
                <a:ea typeface="Times New Roman" panose="02020603050405020304" pitchFamily="18" charset="0"/>
              </a:rPr>
              <a:t> </a:t>
            </a:r>
            <a:r>
              <a:rPr lang="en-US" sz="3200" b="1" u="sng" dirty="0" err="1" smtClean="0">
                <a:solidFill>
                  <a:srgbClr val="FF0000"/>
                </a:solidFill>
                <a:latin typeface="Times New Roman" panose="02020603050405020304" pitchFamily="18" charset="0"/>
                <a:ea typeface="Times New Roman" panose="02020603050405020304" pitchFamily="18" charset="0"/>
              </a:rPr>
              <a:t>thêm</a:t>
            </a:r>
            <a:r>
              <a:rPr lang="en-US" sz="3200" b="1" u="sng" dirty="0" smtClean="0">
                <a:solidFill>
                  <a:srgbClr val="FF0000"/>
                </a:solidFill>
                <a:latin typeface="Times New Roman" panose="02020603050405020304" pitchFamily="18" charset="0"/>
                <a:ea typeface="Times New Roman" panose="02020603050405020304" pitchFamily="18" charset="0"/>
              </a:rPr>
              <a:t> ở </a:t>
            </a:r>
            <a:r>
              <a:rPr lang="en-US" sz="3200" b="1" u="sng" dirty="0" err="1" smtClean="0">
                <a:solidFill>
                  <a:srgbClr val="FF0000"/>
                </a:solidFill>
                <a:latin typeface="Times New Roman" panose="02020603050405020304" pitchFamily="18" charset="0"/>
                <a:ea typeface="Times New Roman" panose="02020603050405020304" pitchFamily="18" charset="0"/>
              </a:rPr>
              <a:t>nhà</a:t>
            </a:r>
            <a:r>
              <a:rPr lang="en-US" sz="3200" b="1" dirty="0" smtClean="0">
                <a:solidFill>
                  <a:srgbClr val="FF0000"/>
                </a:solidFill>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383172" y="817151"/>
            <a:ext cx="6096000" cy="2554545"/>
          </a:xfrm>
          <a:prstGeom prst="rect">
            <a:avLst/>
          </a:prstGeom>
        </p:spPr>
        <p:txBody>
          <a:bodyPr wrap="square">
            <a:spAutoFit/>
          </a:bodyPr>
          <a:lstStyle/>
          <a:p>
            <a:r>
              <a:rPr lang="en-US" sz="3200" b="1" dirty="0">
                <a:solidFill>
                  <a:srgbClr val="000000"/>
                </a:solidFill>
                <a:latin typeface="Arial" panose="020B0604020202020204" pitchFamily="34" charset="0"/>
                <a:ea typeface="Arial" panose="020B0604020202020204" pitchFamily="34" charset="0"/>
                <a:cs typeface="Times New Roman" panose="02020603050405020304" pitchFamily="18" charset="0"/>
              </a:rPr>
              <a:t> </a:t>
            </a:r>
            <a:r>
              <a:rPr lang="en-US" sz="3200" b="1" u="sng"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a:t>
            </a:r>
            <a:r>
              <a:rPr lang="en-US" sz="3200" b="1" u="sng"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1:</a:t>
            </a:r>
            <a:r>
              <a:rPr lang="en-US"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vi-VN"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Khi rót nước nóng vào các li thủy tinh, li dày hay mỏng dễ bị vỡ hơn? Theo em, có những biện pháp nào để giảm thiểu sự vỡ li thủy tinh khi ta rót nước nóng vào chúng?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066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animEffect transition="in" filter="circle(in)">
                                      <p:cBhvr>
                                        <p:cTn id="11" dur="2000"/>
                                        <p:tgtEl>
                                          <p:spTgt spid="3076"/>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Text Placeholder 38926" descr="Description: 8036"/>
          <p:cNvPicPr>
            <a:picLocks noChangeAspect="1" noChangeArrowheads="1"/>
          </p:cNvPicPr>
          <p:nvPr/>
        </p:nvPicPr>
        <p:blipFill>
          <a:blip r:embed="rId2">
            <a:extLst>
              <a:ext uri="{28A0092B-C50C-407E-A947-70E740481C1C}">
                <a14:useLocalDpi xmlns:a14="http://schemas.microsoft.com/office/drawing/2010/main" val="0"/>
              </a:ext>
            </a:extLst>
          </a:blip>
          <a:srcRect l="8299" t="11520" r="9373" b="9216"/>
          <a:stretch>
            <a:fillRect/>
          </a:stretch>
        </p:blipFill>
        <p:spPr bwMode="auto">
          <a:xfrm>
            <a:off x="8665458" y="122331"/>
            <a:ext cx="2971800" cy="6539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angle 1"/>
          <p:cNvSpPr/>
          <p:nvPr/>
        </p:nvSpPr>
        <p:spPr>
          <a:xfrm>
            <a:off x="526864" y="1446851"/>
            <a:ext cx="6096000" cy="1077218"/>
          </a:xfrm>
          <a:prstGeom prst="rect">
            <a:avLst/>
          </a:prstGeom>
        </p:spPr>
        <p:txBody>
          <a:bodyPr>
            <a:spAutoFit/>
          </a:bodyPr>
          <a:lstStyle/>
          <a:p>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sz="3200" b="1" u="sng" dirty="0" err="1">
                <a:latin typeface="Times New Roman" panose="02020603050405020304" pitchFamily="18" charset="0"/>
                <a:ea typeface="Arial" panose="020B0604020202020204" pitchFamily="34" charset="0"/>
                <a:cs typeface="Times New Roman" panose="02020603050405020304" pitchFamily="18" charset="0"/>
              </a:rPr>
              <a:t>Bài</a:t>
            </a:r>
            <a:r>
              <a:rPr lang="en-US" sz="3200" b="1" u="sng" dirty="0">
                <a:latin typeface="Times New Roman" panose="02020603050405020304" pitchFamily="18" charset="0"/>
                <a:ea typeface="Arial" panose="020B0604020202020204" pitchFamily="34" charset="0"/>
                <a:cs typeface="Times New Roman" panose="02020603050405020304" pitchFamily="18" charset="0"/>
              </a:rPr>
              <a:t> 2</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Tại</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sao</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các</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tấm</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tôn</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lợp</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mái</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nhà</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thường</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có</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err="1">
                <a:latin typeface="Times New Roman" panose="02020603050405020304" pitchFamily="18" charset="0"/>
                <a:ea typeface="Arial" panose="020B0604020202020204" pitchFamily="34" charset="0"/>
                <a:cs typeface="Times New Roman" panose="02020603050405020304" pitchFamily="18" charset="0"/>
              </a:rPr>
              <a:t>dạng</a:t>
            </a:r>
            <a:r>
              <a:rPr lang="en-US" sz="3200" dirty="0">
                <a:latin typeface="Times New Roman" panose="02020603050405020304" pitchFamily="18" charset="0"/>
                <a:ea typeface="Arial" panose="020B0604020202020204" pitchFamily="34" charset="0"/>
                <a:cs typeface="Times New Roman" panose="02020603050405020304" pitchFamily="18" charset="0"/>
              </a:rPr>
              <a:t> </a:t>
            </a:r>
            <a:r>
              <a:rPr lang="en-US" sz="3200" dirty="0" smtClean="0">
                <a:latin typeface="Times New Roman" panose="02020603050405020304" pitchFamily="18" charset="0"/>
                <a:ea typeface="Arial" panose="020B0604020202020204" pitchFamily="34" charset="0"/>
                <a:cs typeface="Times New Roman" panose="02020603050405020304" pitchFamily="18" charset="0"/>
              </a:rPr>
              <a:t>LƯỢN SÓNG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898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59734"/>
            <a:ext cx="6096000" cy="5755422"/>
          </a:xfrm>
          <a:prstGeom prst="rect">
            <a:avLst/>
          </a:prstGeom>
        </p:spPr>
        <p:txBody>
          <a:bodyPr>
            <a:spAutoFit/>
          </a:bodyPr>
          <a:lstStyle/>
          <a:p>
            <a:pPr indent="450215" algn="just">
              <a:spcBef>
                <a:spcPts val="600"/>
              </a:spcBef>
              <a:spcAft>
                <a:spcPts val="600"/>
              </a:spcAft>
            </a:pPr>
            <a:r>
              <a:rPr lang="en-US" sz="2000" b="1" u="none" strike="noStrike" dirty="0" smtClean="0">
                <a:solidFill>
                  <a:srgbClr val="FF0000"/>
                </a:solidFill>
                <a:effectLst/>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indent="450215" algn="just">
              <a:spcBef>
                <a:spcPts val="600"/>
              </a:spcBef>
              <a:spcAft>
                <a:spcPts val="600"/>
              </a:spcAft>
            </a:pPr>
            <a:r>
              <a:rPr lang="vi-VN" sz="2800" b="1" u="sng" dirty="0" smtClean="0">
                <a:solidFill>
                  <a:srgbClr val="FF0000"/>
                </a:solidFill>
                <a:effectLst/>
                <a:latin typeface="Times New Roman" panose="02020603050405020304" pitchFamily="18" charset="0"/>
                <a:ea typeface="Times New Roman" panose="02020603050405020304" pitchFamily="18" charset="0"/>
              </a:rPr>
              <a:t>Ghi chú</a:t>
            </a:r>
            <a:r>
              <a:rPr lang="vi-VN" sz="2800" b="1" dirty="0">
                <a:solidFill>
                  <a:srgbClr val="FF0000"/>
                </a:solidFill>
                <a:latin typeface="Times New Roman" panose="02020603050405020304" pitchFamily="18" charset="0"/>
                <a:ea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pPr>
            <a:r>
              <a:rPr lang="vi-VN" sz="2800" dirty="0">
                <a:solidFill>
                  <a:srgbClr val="000000"/>
                </a:solidFill>
                <a:latin typeface="Times New Roman" panose="02020603050405020304" pitchFamily="18" charset="0"/>
                <a:ea typeface="Times New Roman" panose="02020603050405020304" pitchFamily="18" charset="0"/>
              </a:rPr>
              <a:t>HS</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phần</a:t>
            </a:r>
            <a:r>
              <a:rPr lang="en-US" sz="2800" dirty="0">
                <a:solidFill>
                  <a:srgbClr val="000000"/>
                </a:solidFill>
                <a:latin typeface="Times New Roman" panose="02020603050405020304" pitchFamily="18" charset="0"/>
                <a:ea typeface="Times New Roman" panose="02020603050405020304" pitchFamily="18" charset="0"/>
              </a:rPr>
              <a:t> </a:t>
            </a:r>
            <a:r>
              <a:rPr lang="vi-VN" sz="2800" dirty="0">
                <a:solidFill>
                  <a:srgbClr val="000000"/>
                </a:solidFill>
                <a:latin typeface="Times New Roman" panose="02020603050405020304" pitchFamily="18" charset="0"/>
                <a:ea typeface="Times New Roman" panose="02020603050405020304" pitchFamily="18" charset="0"/>
              </a:rPr>
              <a:t>Bài tập và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Bài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tập</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thêm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vào</a:t>
            </a:r>
            <a:r>
              <a:rPr lang="vi-VN" sz="2800" dirty="0">
                <a:solidFill>
                  <a:srgbClr val="000000"/>
                </a:solidFill>
                <a:latin typeface="Times New Roman" panose="02020603050405020304" pitchFamily="18" charset="0"/>
                <a:ea typeface="Times New Roman" panose="02020603050405020304" pitchFamily="18" charset="0"/>
              </a:rPr>
              <a:t> vở bài tập</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pPr>
            <a:r>
              <a:rPr lang="vi-VN" sz="2800" dirty="0">
                <a:solidFill>
                  <a:srgbClr val="000000"/>
                </a:solidFill>
                <a:latin typeface="Times New Roman" panose="02020603050405020304" pitchFamily="18" charset="0"/>
                <a:ea typeface="Times New Roman" panose="02020603050405020304" pitchFamily="18" charset="0"/>
              </a:rPr>
              <a:t>HS theo dõi </a:t>
            </a:r>
            <a:r>
              <a:rPr lang="en-US" sz="2800" dirty="0">
                <a:solidFill>
                  <a:srgbClr val="000000"/>
                </a:solidFill>
                <a:latin typeface="Times New Roman" panose="02020603050405020304" pitchFamily="18" charset="0"/>
                <a:ea typeface="Times New Roman" panose="02020603050405020304" pitchFamily="18" charset="0"/>
              </a:rPr>
              <a:t>BÀI MỚI </a:t>
            </a:r>
            <a:r>
              <a:rPr lang="en-US" sz="2800" b="1" i="1" dirty="0">
                <a:solidFill>
                  <a:srgbClr val="000000"/>
                </a:solidFill>
                <a:latin typeface="Times New Roman" panose="02020603050405020304" pitchFamily="18" charset="0"/>
                <a:ea typeface="Times New Roman" panose="02020603050405020304" pitchFamily="18" charset="0"/>
              </a:rPr>
              <a:t>“</a:t>
            </a:r>
            <a:r>
              <a:rPr lang="en-US" sz="2800" b="1" i="1" dirty="0" err="1">
                <a:solidFill>
                  <a:srgbClr val="000000"/>
                </a:solidFill>
                <a:latin typeface="Times New Roman" panose="02020603050405020304" pitchFamily="18" charset="0"/>
                <a:ea typeface="Times New Roman" panose="02020603050405020304" pitchFamily="18" charset="0"/>
              </a:rPr>
              <a:t>Sự</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nở</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vì</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nhiệt</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của</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chất</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rắn</a:t>
            </a:r>
            <a:r>
              <a:rPr lang="en-US" sz="2800" b="1" i="1" dirty="0">
                <a:solidFill>
                  <a:srgbClr val="000000"/>
                </a:solidFill>
                <a:latin typeface="Times New Roman" panose="02020603050405020304" pitchFamily="18" charset="0"/>
                <a:ea typeface="Times New Roman" panose="02020603050405020304" pitchFamily="18" charset="0"/>
              </a:rPr>
              <a:t> (</a:t>
            </a:r>
            <a:r>
              <a:rPr lang="en-US" sz="2800" b="1" i="1" dirty="0" err="1">
                <a:solidFill>
                  <a:srgbClr val="000000"/>
                </a:solidFill>
                <a:latin typeface="Times New Roman" panose="02020603050405020304" pitchFamily="18" charset="0"/>
                <a:ea typeface="Times New Roman" panose="02020603050405020304" pitchFamily="18" charset="0"/>
              </a:rPr>
              <a:t>tiết</a:t>
            </a:r>
            <a:r>
              <a:rPr lang="en-US" sz="2800" b="1" i="1" dirty="0">
                <a:solidFill>
                  <a:srgbClr val="000000"/>
                </a:solidFill>
                <a:latin typeface="Times New Roman" panose="02020603050405020304" pitchFamily="18" charset="0"/>
                <a:ea typeface="Times New Roman" panose="02020603050405020304" pitchFamily="18" charset="0"/>
              </a:rPr>
              <a:t> 2)” </a:t>
            </a:r>
            <a:r>
              <a:rPr lang="en-US" sz="2800" dirty="0" err="1">
                <a:solidFill>
                  <a:srgbClr val="000000"/>
                </a:solidFill>
                <a:latin typeface="Times New Roman" panose="02020603050405020304" pitchFamily="18" charset="0"/>
                <a:ea typeface="Times New Roman" panose="02020603050405020304" pitchFamily="18" charset="0"/>
              </a:rPr>
              <a:t>vào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buổi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bài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(THỨ 4 NGÀY 8/4/2020).</a:t>
            </a:r>
            <a:endParaRPr lang="en-US" sz="2800" dirty="0" smtClean="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630555" algn="l"/>
              </a:tabLst>
            </a:pPr>
            <a:r>
              <a:rPr lang="en-US" sz="2800" dirty="0">
                <a:latin typeface="Times New Roman" panose="02020603050405020304" pitchFamily="18" charset="0"/>
                <a:ea typeface="Calibri" panose="020F0502020204030204" pitchFamily="34" charset="0"/>
              </a:rPr>
              <a:t>PHHS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học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sinh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phản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hồi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lại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với</a:t>
            </a:r>
            <a:r>
              <a:rPr lang="en-US" sz="2800" dirty="0">
                <a:latin typeface="Times New Roman" panose="02020603050405020304" pitchFamily="18" charset="0"/>
                <a:ea typeface="Calibri" panose="020F0502020204030204" pitchFamily="34" charset="0"/>
              </a:rPr>
              <a:t> GVBM </a:t>
            </a:r>
            <a:r>
              <a:rPr lang="en-US" sz="2800" i="1" dirty="0">
                <a:latin typeface="Times New Roman" panose="02020603050405020304" pitchFamily="18" charset="0"/>
                <a:ea typeface="Calibri" panose="020F0502020204030204" pitchFamily="34" charset="0"/>
              </a:rPr>
              <a:t>(</a:t>
            </a:r>
            <a:r>
              <a:rPr lang="en-US" sz="2800" i="1" dirty="0" err="1">
                <a:latin typeface="Times New Roman" panose="02020603050405020304" pitchFamily="18" charset="0"/>
                <a:ea typeface="Calibri" panose="020F0502020204030204" pitchFamily="34" charset="0"/>
              </a:rPr>
              <a:t>có</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thể</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trao</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đổi</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việc</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học</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tập</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của</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mình</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với</a:t>
            </a:r>
            <a:r>
              <a:rPr lang="en-US" sz="2800" i="1" dirty="0">
                <a:latin typeface="Times New Roman" panose="02020603050405020304" pitchFamily="18" charset="0"/>
                <a:ea typeface="Calibri" panose="020F0502020204030204" pitchFamily="34" charset="0"/>
              </a:rPr>
              <a:t> GVBM </a:t>
            </a:r>
            <a:r>
              <a:rPr lang="en-US" sz="2800" i="1" dirty="0" err="1">
                <a:latin typeface="Times New Roman" panose="02020603050405020304" pitchFamily="18" charset="0"/>
                <a:ea typeface="Calibri" panose="020F0502020204030204" pitchFamily="34" charset="0"/>
              </a:rPr>
              <a:t>bằng</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Zalo</a:t>
            </a:r>
            <a:r>
              <a:rPr lang="en-US" sz="2800" i="1" dirty="0">
                <a:latin typeface="Times New Roman" panose="02020603050405020304" pitchFamily="18" charset="0"/>
                <a:ea typeface="Calibri" panose="020F0502020204030204" pitchFamily="34" charset="0"/>
              </a:rPr>
              <a:t>, Group </a:t>
            </a:r>
            <a:r>
              <a:rPr lang="en-US" sz="2800" i="1" dirty="0" err="1">
                <a:latin typeface="Times New Roman" panose="02020603050405020304" pitchFamily="18" charset="0"/>
                <a:ea typeface="Calibri" panose="020F0502020204030204" pitchFamily="34" charset="0"/>
              </a:rPr>
              <a:t>lớp</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hoặc</a:t>
            </a:r>
            <a:r>
              <a:rPr lang="en-US" sz="2800" i="1" dirty="0">
                <a:latin typeface="Times New Roman" panose="02020603050405020304" pitchFamily="18" charset="0"/>
                <a:ea typeface="Calibri" panose="020F0502020204030204" pitchFamily="34" charset="0"/>
              </a:rPr>
              <a:t> tin </a:t>
            </a:r>
            <a:r>
              <a:rPr lang="en-US" sz="2800" i="1" dirty="0" err="1">
                <a:latin typeface="Times New Roman" panose="02020603050405020304" pitchFamily="18" charset="0"/>
                <a:ea typeface="Calibri" panose="020F0502020204030204" pitchFamily="34" charset="0"/>
              </a:rPr>
              <a:t>nhắn</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trên</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trang</a:t>
            </a:r>
            <a:r>
              <a:rPr lang="en-US" sz="2800" i="1" dirty="0">
                <a:latin typeface="Times New Roman" panose="02020603050405020304" pitchFamily="18" charset="0"/>
                <a:ea typeface="Calibri" panose="020F0502020204030204" pitchFamily="34" charset="0"/>
              </a:rPr>
              <a:t> </a:t>
            </a:r>
            <a:r>
              <a:rPr lang="en-US" sz="2800" i="1" dirty="0" err="1">
                <a:latin typeface="Times New Roman" panose="02020603050405020304" pitchFamily="18" charset="0"/>
                <a:ea typeface="Calibri" panose="020F0502020204030204" pitchFamily="34" charset="0"/>
              </a:rPr>
              <a:t>Viettel</a:t>
            </a:r>
            <a:r>
              <a:rPr lang="en-US" sz="2800" i="1" dirty="0">
                <a:latin typeface="Times New Roman" panose="02020603050405020304" pitchFamily="18" charset="0"/>
                <a:ea typeface="Calibri" panose="020F0502020204030204" pitchFamily="34" charset="0"/>
              </a:rPr>
              <a:t> Study, …)</a:t>
            </a:r>
            <a:endParaRPr lang="en-US"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0991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315</Words>
  <Application>Microsoft Office PowerPoint</Application>
  <PresentationFormat>Widescreen</PresentationFormat>
  <Paragraphs>24</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4</cp:revision>
  <dcterms:created xsi:type="dcterms:W3CDTF">2020-03-30T05:30:10Z</dcterms:created>
  <dcterms:modified xsi:type="dcterms:W3CDTF">2020-03-30T05:57:24Z</dcterms:modified>
</cp:coreProperties>
</file>